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9"/>
  </p:notesMasterIdLst>
  <p:sldIdLst>
    <p:sldId id="323" r:id="rId2"/>
    <p:sldId id="258" r:id="rId3"/>
    <p:sldId id="324" r:id="rId4"/>
    <p:sldId id="427" r:id="rId5"/>
    <p:sldId id="260" r:id="rId6"/>
    <p:sldId id="261" r:id="rId7"/>
    <p:sldId id="268" r:id="rId8"/>
    <p:sldId id="401" r:id="rId9"/>
    <p:sldId id="303" r:id="rId10"/>
    <p:sldId id="417" r:id="rId11"/>
    <p:sldId id="416" r:id="rId12"/>
    <p:sldId id="447" r:id="rId13"/>
    <p:sldId id="448" r:id="rId14"/>
    <p:sldId id="397" r:id="rId15"/>
    <p:sldId id="432" r:id="rId16"/>
    <p:sldId id="418" r:id="rId17"/>
    <p:sldId id="434" r:id="rId18"/>
    <p:sldId id="431" r:id="rId19"/>
    <p:sldId id="361" r:id="rId20"/>
    <p:sldId id="413" r:id="rId21"/>
    <p:sldId id="414" r:id="rId22"/>
    <p:sldId id="421" r:id="rId23"/>
    <p:sldId id="420" r:id="rId24"/>
    <p:sldId id="423" r:id="rId25"/>
    <p:sldId id="444" r:id="rId26"/>
    <p:sldId id="449" r:id="rId27"/>
    <p:sldId id="424" r:id="rId28"/>
    <p:sldId id="435" r:id="rId29"/>
    <p:sldId id="437" r:id="rId30"/>
    <p:sldId id="382" r:id="rId31"/>
    <p:sldId id="438" r:id="rId32"/>
    <p:sldId id="441" r:id="rId33"/>
    <p:sldId id="440" r:id="rId34"/>
    <p:sldId id="436" r:id="rId35"/>
    <p:sldId id="304" r:id="rId36"/>
    <p:sldId id="439" r:id="rId37"/>
    <p:sldId id="306" r:id="rId38"/>
  </p:sldIdLst>
  <p:sldSz cx="9144000" cy="5143500" type="screen16x9"/>
  <p:notesSz cx="6858000" cy="9144000"/>
  <p:embeddedFontLst>
    <p:embeddedFont>
      <p:font typeface="Roboto" charset="0"/>
      <p:regular r:id="rId40"/>
      <p:bold r:id="rId41"/>
      <p:italic r:id="rId42"/>
      <p:boldItalic r:id="rId43"/>
    </p:embeddedFont>
    <p:embeddedFont>
      <p:font typeface="Calibri" pitchFamily="34" charset="0"/>
      <p:regular r:id="rId44"/>
      <p:bold r:id="rId45"/>
      <p:italic r:id="rId46"/>
      <p:boldItalic r:id="rId47"/>
    </p:embeddedFont>
    <p:embeddedFont>
      <p:font typeface="Consolas" pitchFamily="49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69900"/>
    <a:srgbClr val="99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049BB3-00C0-4E36-B14F-18F9014FF099}">
  <a:tblStyle styleId="{94049BB3-00C0-4E36-B14F-18F9014FF0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-35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224ada0c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224ada0c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5928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72823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72823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72823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72823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020616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087147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020616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59792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59792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94642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305d12f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305d12f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81538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779134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779134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779134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779134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8189102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18910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779134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779134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7791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48652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502619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502619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502619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f62e00541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f62e00541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3a70745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3a70745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91893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86634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8" y="-10075"/>
            <a:ext cx="9161923" cy="51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310381"/>
            <a:ext cx="78624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364963"/>
            <a:ext cx="47487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940306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3891775" y="2252794"/>
            <a:ext cx="4587900" cy="20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language-reference/keywords/abstrac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language-reference/keywords/overrid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F%D0%BE%D0%BB%D0%B5_%D0%BA%D0%BB%D0%B0%D1%81%D1%81%D0%B0" TargetMode="External"/><Relationship Id="rId3" Type="http://schemas.openxmlformats.org/officeDocument/2006/relationships/hyperlink" Target="https://en.wikipedia.org/wiki/Class_diagram" TargetMode="External"/><Relationship Id="rId7" Type="http://schemas.openxmlformats.org/officeDocument/2006/relationships/hyperlink" Target="https://ru.wikipedia.org/wiki/%D0%9A%D0%BB%D0%B0%D1%81%D1%81_(%D0%BF%D1%80%D0%BE%D0%B3%D1%80%D0%B0%D0%BC%D0%BC%D0%B8%D1%80%D0%BE%D0%B2%D0%B0%D0%BD%D0%B8%D0%B5)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u.wikipedia.org/wiki/UML" TargetMode="External"/><Relationship Id="rId5" Type="http://schemas.openxmlformats.org/officeDocument/2006/relationships/hyperlink" Target="https://ru.wikipedia.org/wiki/%D0%94%D0%B8%D0%B0%D0%B3%D1%80%D0%B0%D0%BC%D0%BC%D0%B0_(UML)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s://ru.wikipedia.org/wiki/%D0%90%D0%BD%D0%B3%D0%BB%D0%B8%D0%B9%D1%81%D0%BA%D0%B8%D0%B9_%D1%8F%D0%B7%D1%8B%D0%BA" TargetMode="External"/><Relationship Id="rId9" Type="http://schemas.openxmlformats.org/officeDocument/2006/relationships/hyperlink" Target="https://ru.wikipedia.org/wiki/%D0%9C%D0%B5%D1%82%D0%BE%D0%B4_(%D1%8F%D0%B7%D1%8B%D0%BA%D0%B8_%D0%BF%D1%80%D0%BE%D0%B3%D1%80%D0%B0%D0%BC%D0%BC%D0%B8%D1%80%D0%BE%D0%B2%D0%B0%D0%BD%D0%B8%D1%8F)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ru/design-patterns/strategy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refactoring.guru/ru/design-patterns/composite" TargetMode="External"/><Relationship Id="rId4" Type="http://schemas.openxmlformats.org/officeDocument/2006/relationships/hyperlink" Target="https://refactoring.guru/ru/design-patterns/abstract-factory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>
            <a:off x="534600" y="1776000"/>
            <a:ext cx="76542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400" dirty="0" smtClean="0"/>
              <a:t>ООП</a:t>
            </a:r>
            <a:endParaRPr sz="4400" dirty="0"/>
          </a:p>
        </p:txBody>
      </p:sp>
    </p:spTree>
    <p:extLst>
      <p:ext uri="{BB962C8B-B14F-4D97-AF65-F5344CB8AC3E}">
        <p14:creationId xmlns="" xmlns:p14="http://schemas.microsoft.com/office/powerpoint/2010/main" val="413665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Суть абстракции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0550" y="1368066"/>
            <a:ext cx="329586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dirty="0" smtClean="0"/>
              <a:t>Основная идея состоит в том, чтобы</a:t>
            </a:r>
          </a:p>
          <a:p>
            <a:pPr marL="342900" indent="-342900"/>
            <a:r>
              <a:rPr lang="ru-RU" dirty="0" smtClean="0"/>
              <a:t>представить объект обладающим</a:t>
            </a:r>
          </a:p>
          <a:p>
            <a:pPr marL="342900" indent="-342900"/>
            <a:r>
              <a:rPr lang="ru-RU" dirty="0" smtClean="0"/>
              <a:t>набором методов и при этом не</a:t>
            </a:r>
          </a:p>
          <a:p>
            <a:pPr marL="342900" indent="-342900"/>
            <a:r>
              <a:rPr lang="ru-RU" dirty="0" smtClean="0"/>
              <a:t>предоставлять конкретную логику</a:t>
            </a:r>
          </a:p>
          <a:p>
            <a:pPr marL="342900" indent="-342900"/>
            <a:r>
              <a:rPr lang="ru-RU" dirty="0" smtClean="0"/>
              <a:t>этих методов</a:t>
            </a:r>
            <a:r>
              <a:rPr lang="en-US" dirty="0" smtClean="0"/>
              <a:t>.</a:t>
            </a:r>
            <a:endParaRPr lang="ru-RU" dirty="0" smtClean="0"/>
          </a:p>
          <a:p>
            <a:pPr marL="342900" indent="-342900"/>
            <a:endParaRPr lang="ru-RU" dirty="0"/>
          </a:p>
          <a:p>
            <a:r>
              <a:rPr lang="ru-RU" dirty="0" smtClean="0"/>
              <a:t>Важным аспектом абстракции является то, что нельзя создать объект абстрактного типа, так как он допускает неопределенное поведение. </a:t>
            </a:r>
          </a:p>
        </p:txBody>
      </p:sp>
      <p:sp>
        <p:nvSpPr>
          <p:cNvPr id="36866" name="AutoShape 2" descr="https://refactoring.guru/images/refactoring/content/smells/alternative-classes-with-different-interfaces-0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8588" y="1295400"/>
            <a:ext cx="488632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89503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Представление абстракции в </a:t>
            </a:r>
            <a:r>
              <a:rPr lang="en-US" sz="2800" dirty="0" smtClean="0"/>
              <a:t>C#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0549" y="1368066"/>
            <a:ext cx="4586951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Абстракция</a:t>
            </a:r>
            <a:r>
              <a:rPr lang="ru-RU" dirty="0" smtClean="0"/>
              <a:t> в рамках</a:t>
            </a:r>
            <a:r>
              <a:rPr lang="en-US" dirty="0" smtClean="0"/>
              <a:t> C#</a:t>
            </a:r>
            <a:r>
              <a:rPr lang="ru-RU" dirty="0" smtClean="0"/>
              <a:t> представлена двумя сущностями:</a:t>
            </a:r>
          </a:p>
          <a:p>
            <a:pPr lvl="1">
              <a:buAutoNum type="arabicPeriod"/>
            </a:pPr>
            <a:r>
              <a:rPr lang="ru-RU" dirty="0" smtClean="0"/>
              <a:t>Абстрактные классы </a:t>
            </a:r>
          </a:p>
          <a:p>
            <a:pPr lvl="1">
              <a:buAutoNum type="arabicPeriod"/>
            </a:pPr>
            <a:r>
              <a:rPr lang="ru-RU" dirty="0" smtClean="0"/>
              <a:t>Интерфейсы </a:t>
            </a:r>
            <a:r>
              <a:rPr lang="en-US" dirty="0" smtClean="0"/>
              <a:t>(</a:t>
            </a:r>
            <a:r>
              <a:rPr lang="ru-RU" dirty="0" smtClean="0"/>
              <a:t>начиная с C# 8.0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 smtClean="0"/>
          </a:p>
          <a:p>
            <a:r>
              <a:rPr lang="ru-RU" sz="1200" b="1" dirty="0" smtClean="0"/>
              <a:t>Преимущества абстракции</a:t>
            </a:r>
          </a:p>
          <a:p>
            <a:r>
              <a:rPr lang="ru-RU" sz="1200" b="1" dirty="0" smtClean="0"/>
              <a:t>Сокрытие деталей.</a:t>
            </a:r>
            <a:r>
              <a:rPr lang="ru-RU" sz="1200" dirty="0" smtClean="0"/>
              <a:t> Пользователю не нужно знать, как реализованы методы, важно лишь, что они делают.</a:t>
            </a:r>
          </a:p>
          <a:p>
            <a:r>
              <a:rPr lang="ru-RU" sz="1200" b="1" dirty="0" smtClean="0"/>
              <a:t>Повышение удобства поддержки кода.</a:t>
            </a:r>
            <a:r>
              <a:rPr lang="ru-RU" sz="1200" dirty="0" smtClean="0"/>
              <a:t> Как пример</a:t>
            </a:r>
            <a:r>
              <a:rPr lang="en-US" sz="1200" dirty="0" smtClean="0"/>
              <a:t>: </a:t>
            </a:r>
            <a:r>
              <a:rPr lang="ru-RU" sz="1200" dirty="0" smtClean="0"/>
              <a:t>изменение внутренней логики не затрагивает пользовательский интерфейс.</a:t>
            </a:r>
          </a:p>
          <a:p>
            <a:r>
              <a:rPr lang="ru-RU" sz="1200" b="1" dirty="0" smtClean="0"/>
              <a:t>Унификация.</a:t>
            </a:r>
            <a:r>
              <a:rPr lang="ru-RU" sz="1200" dirty="0" smtClean="0"/>
              <a:t> Абстракция задаёт единый интерфейс для работы с объектами разных типов, обеспечивая их взаимозаменяемость.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02293" y="1365975"/>
            <a:ext cx="3332343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abstract class </a:t>
            </a:r>
            <a:r>
              <a:rPr lang="en-US" sz="1100" dirty="0" err="1">
                <a:solidFill>
                  <a:srgbClr val="267F99"/>
                </a:solidFill>
                <a:latin typeface="Consolas" panose="020B0609020204030204" pitchFamily="49" charset="0"/>
              </a:rPr>
              <a:t>AbstractAnimal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latin typeface="Consolas" panose="020B0609020204030204" pitchFamily="49" charset="0"/>
              </a:rPr>
              <a:t>Eat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interface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67F99"/>
                </a:solidFill>
                <a:latin typeface="Consolas" panose="020B0609020204030204" pitchFamily="49" charset="0"/>
              </a:rPr>
              <a:t>IAnimal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MakeSound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589503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Кратко об интерфейсах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0550" y="1172991"/>
            <a:ext cx="36050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Интерфейс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ссылочный тип, который может определять некоторый функционал - набор методов и свойств без реализации.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Затем этот функционал реализуют классы и структуры, которые применяют данные интерфейсы.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Начиная с версии C# 8.0 интерфейсы поддерживают реализацию методов и свойств по умолчанию. 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351072" y="1172991"/>
            <a:ext cx="4504494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Consolas"/>
              </a:rPr>
              <a:t>interface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err="1" smtClean="0">
                <a:solidFill>
                  <a:srgbClr val="267F99"/>
                </a:solidFill>
                <a:latin typeface="Consolas"/>
              </a:rPr>
              <a:t>ISoldier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{</a:t>
            </a:r>
          </a:p>
          <a:p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ToDo</a:t>
            </a:r>
            <a:r>
              <a:rPr lang="en-US" sz="1100" dirty="0" smtClean="0">
                <a:latin typeface="Consolas"/>
              </a:rPr>
              <a:t>();</a:t>
            </a:r>
          </a:p>
          <a:p>
            <a:r>
              <a:rPr lang="en-US" sz="1100" dirty="0" smtClean="0">
                <a:latin typeface="Consolas"/>
              </a:rPr>
              <a:t/>
            </a:r>
            <a:br>
              <a:rPr lang="en-US" sz="1100" dirty="0" smtClean="0">
                <a:latin typeface="Consolas"/>
              </a:rPr>
            </a:br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1080"/>
                </a:solidFill>
                <a:latin typeface="Consolas"/>
              </a:rPr>
              <a:t>Health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    { </a:t>
            </a:r>
          </a:p>
          <a:p>
            <a:r>
              <a:rPr lang="en-US" sz="1100" dirty="0" smtClean="0">
                <a:latin typeface="Consolas"/>
              </a:rPr>
              <a:t>    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100" dirty="0" smtClean="0">
                <a:latin typeface="Consolas"/>
              </a:rPr>
              <a:t> </a:t>
            </a:r>
          </a:p>
          <a:p>
            <a:r>
              <a:rPr lang="en-US" sz="1100" dirty="0" smtClean="0">
                <a:latin typeface="Consolas"/>
              </a:rPr>
              <a:t>        { </a:t>
            </a:r>
          </a:p>
          <a:p>
            <a:r>
              <a:rPr lang="en-US" sz="1100" dirty="0" smtClean="0">
                <a:latin typeface="Consolas"/>
              </a:rPr>
              <a:t>            </a:t>
            </a:r>
            <a:r>
              <a:rPr lang="en-US" sz="1100" dirty="0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98658"/>
                </a:solidFill>
                <a:latin typeface="Consolas"/>
              </a:rPr>
              <a:t>100</a:t>
            </a:r>
            <a:r>
              <a:rPr lang="en-US" sz="1100" dirty="0" smtClean="0">
                <a:latin typeface="Consolas"/>
              </a:rPr>
              <a:t>; </a:t>
            </a:r>
          </a:p>
          <a:p>
            <a:r>
              <a:rPr lang="en-US" sz="1100" dirty="0" smtClean="0">
                <a:latin typeface="Consolas"/>
              </a:rPr>
              <a:t>        } </a:t>
            </a:r>
          </a:p>
          <a:p>
            <a:r>
              <a:rPr lang="en-US" sz="1100" dirty="0" smtClean="0">
                <a:latin typeface="Consolas"/>
              </a:rPr>
              <a:t>    }</a:t>
            </a:r>
          </a:p>
          <a:p>
            <a:r>
              <a:rPr lang="en-US" sz="1100" dirty="0" smtClean="0">
                <a:latin typeface="Consolas"/>
              </a:rPr>
              <a:t/>
            </a:r>
            <a:br>
              <a:rPr lang="en-US" sz="1100" dirty="0" smtClean="0">
                <a:latin typeface="Consolas"/>
              </a:rPr>
            </a:br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SubmitRapport</a:t>
            </a:r>
            <a:r>
              <a:rPr lang="en-US" sz="1100" dirty="0" smtClean="0">
                <a:latin typeface="Consolas"/>
              </a:rPr>
              <a:t>()</a:t>
            </a:r>
          </a:p>
          <a:p>
            <a:r>
              <a:rPr lang="en-US" sz="1100" dirty="0" smtClean="0">
                <a:latin typeface="Consolas"/>
              </a:rPr>
              <a:t>    {</a:t>
            </a:r>
          </a:p>
          <a:p>
            <a:r>
              <a:rPr lang="en-US" sz="1100" dirty="0" smtClean="0">
                <a:latin typeface="Consolas"/>
              </a:rPr>
              <a:t>        </a:t>
            </a:r>
            <a:r>
              <a:rPr lang="en-US" sz="1100" dirty="0" err="1" smtClean="0">
                <a:solidFill>
                  <a:srgbClr val="001080"/>
                </a:solidFill>
                <a:latin typeface="Consolas"/>
              </a:rPr>
              <a:t>Console</a:t>
            </a:r>
            <a:r>
              <a:rPr lang="en-US" sz="1100" dirty="0" err="1" smtClean="0">
                <a:latin typeface="Consolas"/>
              </a:rPr>
              <a:t>.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WriteLine</a:t>
            </a:r>
            <a:r>
              <a:rPr lang="en-US" sz="1100" dirty="0" smtClean="0">
                <a:latin typeface="Consolas"/>
              </a:rPr>
              <a:t>(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100" dirty="0" smtClean="0">
                <a:solidFill>
                  <a:srgbClr val="A31515"/>
                </a:solidFill>
                <a:latin typeface="Consolas"/>
              </a:rPr>
              <a:t>Солдат сдал раппорт!"</a:t>
            </a:r>
            <a:r>
              <a:rPr lang="ru-RU" sz="1100" dirty="0" smtClean="0">
                <a:latin typeface="Consolas"/>
              </a:rPr>
              <a:t>);</a:t>
            </a:r>
          </a:p>
          <a:p>
            <a:r>
              <a:rPr lang="ru-RU" sz="1100" dirty="0" smtClean="0">
                <a:latin typeface="Consolas"/>
              </a:rPr>
              <a:t>    }</a:t>
            </a:r>
          </a:p>
          <a:p>
            <a:r>
              <a:rPr lang="ru-RU" sz="1100" dirty="0" smtClean="0">
                <a:latin typeface="Consolas"/>
              </a:rPr>
              <a:t>}</a:t>
            </a:r>
            <a:endParaRPr lang="ru-RU" sz="1100" dirty="0">
              <a:latin typeface="Consola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9503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Кратко об абстрактных классах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0550" y="1164114"/>
            <a:ext cx="393643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Абстрактный класс </a:t>
            </a:r>
            <a:r>
              <a:rPr lang="ru-RU" dirty="0" smtClean="0"/>
              <a:t>— это класс, который помечен ключевым словом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/>
              <a:t>и</a:t>
            </a:r>
            <a:r>
              <a:rPr lang="ru-RU" i="1" dirty="0" smtClean="0"/>
              <a:t> может</a:t>
            </a:r>
            <a:r>
              <a:rPr lang="ru-RU" dirty="0" smtClean="0"/>
              <a:t> содержать методы </a:t>
            </a:r>
            <a:r>
              <a:rPr lang="ru-RU" smtClean="0"/>
              <a:t>без реализации. </a:t>
            </a:r>
            <a:r>
              <a:rPr lang="ru-RU" dirty="0" smtClean="0"/>
              <a:t>Такие методы называются абстрактными.</a:t>
            </a:r>
          </a:p>
          <a:p>
            <a:endParaRPr lang="ru-RU" dirty="0" smtClean="0"/>
          </a:p>
          <a:p>
            <a:r>
              <a:rPr lang="ru-RU" dirty="0" smtClean="0"/>
              <a:t>Абстрактные классы</a:t>
            </a:r>
            <a:r>
              <a:rPr lang="en-US" dirty="0" smtClean="0"/>
              <a:t> </a:t>
            </a:r>
            <a:r>
              <a:rPr lang="ru-RU" dirty="0" smtClean="0"/>
              <a:t>и их отличия от интерфейсов:</a:t>
            </a:r>
          </a:p>
          <a:p>
            <a:pPr marL="342900" indent="-342900">
              <a:buAutoNum type="arabicPeriod"/>
            </a:pPr>
            <a:r>
              <a:rPr lang="ru-RU" dirty="0" smtClean="0"/>
              <a:t>Абстрактный класс может содержать конструктор, что позволяет инициализировать данные.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Поддерживает только одиночное наследование.</a:t>
            </a:r>
          </a:p>
          <a:p>
            <a:pPr marL="342900" indent="-342900">
              <a:buAutoNum type="arabicPeriod"/>
            </a:pPr>
            <a:endParaRPr lang="ru-RU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4759177" y="1164114"/>
            <a:ext cx="372817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Consolas"/>
              </a:rPr>
              <a:t>abstract class</a:t>
            </a:r>
            <a:r>
              <a:rPr lang="en-US" sz="1100" b="1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Human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{</a:t>
            </a:r>
          </a:p>
          <a:p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100" dirty="0" smtClean="0">
                <a:latin typeface="Consolas"/>
              </a:rPr>
              <a:t>;</a:t>
            </a:r>
          </a:p>
          <a:p>
            <a:r>
              <a:rPr lang="en-US" sz="1100" dirty="0" smtClean="0">
                <a:latin typeface="Consolas"/>
              </a:rPr>
              <a:t/>
            </a:r>
            <a:br>
              <a:rPr lang="en-US" sz="1100" dirty="0" smtClean="0">
                <a:latin typeface="Consolas"/>
              </a:rPr>
            </a:br>
            <a:r>
              <a:rPr lang="en-US" sz="1100" dirty="0" smtClean="0">
                <a:latin typeface="Consolas"/>
              </a:rPr>
              <a:t>    </a:t>
            </a:r>
            <a:r>
              <a:rPr lang="en-US" sz="1100" b="1" dirty="0" smtClean="0">
                <a:solidFill>
                  <a:srgbClr val="FF0000"/>
                </a:solidFill>
                <a:latin typeface="Consolas"/>
              </a:rPr>
              <a:t>abstract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JustGo</a:t>
            </a:r>
            <a:r>
              <a:rPr lang="en-US" sz="1100" dirty="0" smtClean="0">
                <a:latin typeface="Consolas"/>
              </a:rPr>
              <a:t>();</a:t>
            </a:r>
          </a:p>
          <a:p>
            <a:r>
              <a:rPr lang="en-US" sz="1100" dirty="0" smtClean="0">
                <a:latin typeface="Consolas"/>
              </a:rPr>
              <a:t/>
            </a:r>
            <a:br>
              <a:rPr lang="en-US" sz="1100" dirty="0" smtClean="0">
                <a:latin typeface="Consolas"/>
              </a:rPr>
            </a:br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GetName</a:t>
            </a:r>
            <a:r>
              <a:rPr lang="en-US" sz="1100" dirty="0" smtClean="0">
                <a:latin typeface="Consolas"/>
              </a:rPr>
              <a:t>()</a:t>
            </a:r>
          </a:p>
          <a:p>
            <a:r>
              <a:rPr lang="en-US" sz="1100" dirty="0" smtClean="0">
                <a:latin typeface="Consolas"/>
              </a:rPr>
              <a:t>    {</a:t>
            </a:r>
          </a:p>
          <a:p>
            <a:r>
              <a:rPr lang="en-US" sz="1100" dirty="0" smtClean="0">
                <a:latin typeface="Consolas"/>
              </a:rPr>
              <a:t>        </a:t>
            </a:r>
            <a:r>
              <a:rPr lang="en-US" sz="1100" dirty="0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100" dirty="0" smtClean="0">
                <a:latin typeface="Consolas"/>
              </a:rPr>
              <a:t>.</a:t>
            </a:r>
            <a:r>
              <a:rPr lang="en-US" sz="11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100" dirty="0" smtClean="0">
                <a:latin typeface="Consolas"/>
              </a:rPr>
              <a:t>;</a:t>
            </a:r>
          </a:p>
          <a:p>
            <a:r>
              <a:rPr lang="en-US" sz="1100" dirty="0" smtClean="0">
                <a:latin typeface="Consolas"/>
              </a:rPr>
              <a:t>    }</a:t>
            </a:r>
          </a:p>
          <a:p>
            <a:r>
              <a:rPr lang="en-US" sz="1100" dirty="0" smtClean="0">
                <a:latin typeface="Consolas"/>
              </a:rPr>
              <a:t/>
            </a:r>
            <a:br>
              <a:rPr lang="en-US" sz="1100" dirty="0" smtClean="0">
                <a:latin typeface="Consolas"/>
              </a:rPr>
            </a:br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795E26"/>
                </a:solidFill>
                <a:latin typeface="Consolas"/>
              </a:rPr>
              <a:t>Human</a:t>
            </a:r>
            <a:r>
              <a:rPr lang="en-US" sz="1100" dirty="0" smtClean="0">
                <a:latin typeface="Consolas"/>
              </a:rPr>
              <a:t>(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100" dirty="0" smtClean="0">
                <a:latin typeface="Consolas"/>
              </a:rPr>
              <a:t>)</a:t>
            </a:r>
          </a:p>
          <a:p>
            <a:r>
              <a:rPr lang="en-US" sz="1100" dirty="0" smtClean="0">
                <a:latin typeface="Consolas"/>
              </a:rPr>
              <a:t>    {</a:t>
            </a:r>
          </a:p>
          <a:p>
            <a:r>
              <a:rPr lang="en-US" sz="1100" dirty="0" smtClean="0">
                <a:latin typeface="Consolas"/>
              </a:rPr>
              <a:t>    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100" dirty="0" smtClean="0">
                <a:latin typeface="Consolas"/>
              </a:rPr>
              <a:t>.</a:t>
            </a:r>
            <a:r>
              <a:rPr lang="en-US" sz="11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100" dirty="0" smtClean="0">
                <a:latin typeface="Consolas"/>
              </a:rPr>
              <a:t> = </a:t>
            </a:r>
            <a:r>
              <a:rPr lang="en-US" sz="11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100" dirty="0" smtClean="0">
                <a:latin typeface="Consolas"/>
              </a:rPr>
              <a:t>;</a:t>
            </a:r>
          </a:p>
          <a:p>
            <a:r>
              <a:rPr lang="en-US" sz="1100" dirty="0" smtClean="0">
                <a:latin typeface="Consolas"/>
              </a:rPr>
              <a:t>    }</a:t>
            </a:r>
          </a:p>
          <a:p>
            <a:r>
              <a:rPr lang="en-US" sz="1100" dirty="0" smtClean="0">
                <a:latin typeface="Consolas"/>
              </a:rPr>
              <a:t>}</a:t>
            </a:r>
            <a:endParaRPr lang="en-US" sz="1100" dirty="0">
              <a:latin typeface="Consola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9503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abstract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1" y="1139687"/>
            <a:ext cx="4628532" cy="2556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abstract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может применяться для:</a:t>
            </a:r>
          </a:p>
          <a:p>
            <a:endParaRPr lang="en-US" sz="1200" b="1" dirty="0" smtClean="0"/>
          </a:p>
          <a:p>
            <a:r>
              <a:rPr lang="ru-RU" sz="1200" b="1" dirty="0" smtClean="0"/>
              <a:t>Абстрактный класс:</a:t>
            </a:r>
            <a:endParaRPr lang="ru-RU" sz="1200" dirty="0" smtClean="0"/>
          </a:p>
          <a:p>
            <a:pPr marL="228600" indent="-228600">
              <a:buAutoNum type="arabicPeriod"/>
            </a:pPr>
            <a:r>
              <a:rPr lang="ru-RU" sz="1200" dirty="0" smtClean="0"/>
              <a:t>Нельзя создать объект абстрактного класса.</a:t>
            </a:r>
          </a:p>
          <a:p>
            <a:pPr marL="228600" indent="-228600">
              <a:buAutoNum type="arabicPeriod"/>
            </a:pPr>
            <a:r>
              <a:rPr lang="ru-RU" sz="1200" dirty="0" smtClean="0"/>
              <a:t>Может содержать как абстрактные методы (без реализации), так и обычные (с реализацией).</a:t>
            </a:r>
          </a:p>
          <a:p>
            <a:endParaRPr lang="en-US" sz="1200" b="1" dirty="0" smtClean="0"/>
          </a:p>
          <a:p>
            <a:r>
              <a:rPr lang="ru-RU" sz="1200" b="1" dirty="0" smtClean="0"/>
              <a:t>Абстрактный метод:</a:t>
            </a:r>
            <a:endParaRPr lang="ru-RU" sz="1200" dirty="0" smtClean="0"/>
          </a:p>
          <a:p>
            <a:pPr marL="228600" indent="-228600">
              <a:buAutoNum type="arabicPeriod"/>
            </a:pPr>
            <a:r>
              <a:rPr lang="ru-RU" sz="1200" dirty="0" smtClean="0"/>
              <a:t>Определяется только в абстрактных классах.</a:t>
            </a:r>
          </a:p>
          <a:p>
            <a:pPr marL="228600" indent="-228600">
              <a:buAutoNum type="arabicPeriod"/>
            </a:pPr>
            <a:r>
              <a:rPr lang="ru-RU" sz="1200" dirty="0" smtClean="0"/>
              <a:t>Не имеет реализации в базовом классе (только заголовок метода).</a:t>
            </a:r>
          </a:p>
          <a:p>
            <a:pPr marL="228600" indent="-228600">
              <a:buAutoNum type="arabicPeriod"/>
            </a:pPr>
            <a:r>
              <a:rPr lang="ru-RU" sz="1200" dirty="0" smtClean="0"/>
              <a:t>Должен быть переопределён в каждом производном классе.</a:t>
            </a:r>
            <a:endParaRPr lang="ru-RU" sz="12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226096" y="1166384"/>
            <a:ext cx="3644964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abstract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GetName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{  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>
                <a:latin typeface="Consolas" panose="020B0609020204030204" pitchFamily="49" charset="0"/>
              </a:rPr>
              <a:t>.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100" dirty="0">
                <a:latin typeface="Consolas" panose="020B0609020204030204" pitchFamily="49" charset="0"/>
              </a:rPr>
              <a:t>;  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}    </a:t>
            </a:r>
          </a:p>
          <a:p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abstract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MakeSound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Dog</a:t>
            </a:r>
            <a:r>
              <a:rPr lang="en-US" sz="1100" dirty="0">
                <a:latin typeface="Consolas" panose="020B0609020204030204" pitchFamily="49" charset="0"/>
              </a:rPr>
              <a:t> :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MakeSound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{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   </a:t>
            </a:r>
            <a:r>
              <a:rPr lang="en-US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"Dog barks"</a:t>
            </a:r>
            <a:r>
              <a:rPr lang="en-US" sz="1100" dirty="0">
                <a:latin typeface="Consolas" panose="020B0609020204030204" pitchFamily="49" charset="0"/>
              </a:rPr>
              <a:t>);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155185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override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700" y="1177787"/>
            <a:ext cx="3990637" cy="81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Ключевое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слово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override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в C# используется для переопределения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абстрактных методов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 свойств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объявленных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классе.</a:t>
            </a:r>
            <a:endParaRPr lang="en-US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511337" y="1177787"/>
            <a:ext cx="4632663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latin typeface="Consolas" panose="020B0609020204030204" pitchFamily="49" charset="0"/>
              </a:rPr>
              <a:t>Speak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{  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    </a:t>
            </a:r>
            <a:r>
              <a:rPr lang="en-US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"Animal makes a sound"</a:t>
            </a:r>
            <a:r>
              <a:rPr lang="en-US" sz="1100" dirty="0">
                <a:latin typeface="Consolas" panose="020B0609020204030204" pitchFamily="49" charset="0"/>
              </a:rPr>
              <a:t>);  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Dog</a:t>
            </a:r>
            <a:r>
              <a:rPr lang="en-US" sz="1100" dirty="0">
                <a:latin typeface="Consolas" panose="020B0609020204030204" pitchFamily="49" charset="0"/>
              </a:rPr>
              <a:t> :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override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latin typeface="Consolas" panose="020B0609020204030204" pitchFamily="49" charset="0"/>
              </a:rPr>
              <a:t>Speak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{  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    </a:t>
            </a:r>
            <a:r>
              <a:rPr lang="en-US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"Dog barks"</a:t>
            </a:r>
            <a:r>
              <a:rPr lang="en-US" sz="1100" dirty="0">
                <a:latin typeface="Consolas" panose="020B0609020204030204" pitchFamily="49" charset="0"/>
              </a:rPr>
              <a:t>);  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3009684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Вопросы, на которые отвечает абстракция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1" y="1528090"/>
            <a:ext cx="7828976" cy="112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Итого: </a:t>
            </a: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Абстракция отвечает на вопрос «что делать?», но абстракция не отвечает на вопрос «как?».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Font typeface="Arial"/>
              <a:buAutoNum type="arabicPeriod"/>
            </a:pPr>
            <a:r>
              <a:rPr lang="ru-RU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Какое поведение должно быть определено у объекта наследуемого типа.</a:t>
            </a:r>
          </a:p>
        </p:txBody>
      </p:sp>
    </p:spTree>
    <p:extLst>
      <p:ext uri="{BB962C8B-B14F-4D97-AF65-F5344CB8AC3E}">
        <p14:creationId xmlns="" xmlns:p14="http://schemas.microsoft.com/office/powerpoint/2010/main" val="3155185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Решение задач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550" y="1009925"/>
            <a:ext cx="8239853" cy="334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</a:pP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Абстракция.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 Описать абстрактный класс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Animal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 Добавить поле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 Добавить неабстрактный метод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GetName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1.3 Добавить абстрактный метод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MakeSound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 Описать интерфейсы 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2.1 Описать интерфейс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IFlying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2.1.1 Добавить метод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Fly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(лететь)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2.2	Описать интерфейс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IWalking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2.2.1 Добавить метод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Walk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(ходить)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2.3 Описать интерфейс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ISwiming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2.3.1 Добавить метод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Swim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(плавать)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2.4 При желании добавить свойства: крылья(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wings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), ноги(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legs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), (плавники)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fins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6096177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Решение задач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550" y="1009925"/>
            <a:ext cx="8239853" cy="1578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3. Описать классы с наследованием от необходимых интерфейсов: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3.1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Cat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3.2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Eagle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3.3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Fish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3.4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Duck</a:t>
            </a:r>
            <a:endParaRPr lang="en-US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3.5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Создать массив объектов классов из п.3.1 – 3.4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96177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Полиморфизм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6824768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/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Проверить, идет ли запись</a:t>
            </a:r>
            <a:endParaRPr sz="2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33"/>
          <p:cNvSpPr txBox="1"/>
          <p:nvPr/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«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»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чат, если меня слышно и видно</a:t>
            </a:r>
            <a:endParaRPr sz="35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3"/>
          <p:cNvPicPr preferRelativeResize="0"/>
          <p:nvPr/>
        </p:nvPicPr>
        <p:blipFill rotWithShape="1">
          <a:blip r:embed="rId5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Что такое полиморфизм?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12774" y="1009926"/>
            <a:ext cx="359977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Полиморфизм</a:t>
            </a:r>
            <a:r>
              <a:rPr lang="ru-RU" dirty="0" smtClean="0"/>
              <a:t> </a:t>
            </a:r>
            <a:r>
              <a:rPr lang="ru-RU" dirty="0"/>
              <a:t>– это способность программы идентично использовать объекты с одинаковым интерфейсом без информации о конкретном типе этого объекта. </a:t>
            </a:r>
            <a:endParaRPr lang="ru-RU" dirty="0" smtClean="0"/>
          </a:p>
          <a:p>
            <a:endParaRPr lang="en-US" dirty="0" smtClean="0"/>
          </a:p>
          <a:p>
            <a:r>
              <a:rPr lang="ru-RU" b="1" dirty="0" smtClean="0"/>
              <a:t>Формы полиморфизма</a:t>
            </a:r>
            <a:r>
              <a:rPr lang="en-US" b="1" dirty="0" smtClean="0"/>
              <a:t>:</a:t>
            </a:r>
          </a:p>
          <a:p>
            <a:pPr marL="228600" indent="-228600">
              <a:buAutoNum type="arabicPeriod"/>
            </a:pPr>
            <a:r>
              <a:rPr lang="ru-RU" dirty="0" smtClean="0"/>
              <a:t>Полиморфизм подтипов.</a:t>
            </a:r>
          </a:p>
          <a:p>
            <a:pPr marL="228600" indent="-228600">
              <a:buAutoNum type="arabicPeriod"/>
            </a:pPr>
            <a:r>
              <a:rPr lang="ru-RU" dirty="0" smtClean="0"/>
              <a:t>Параметрический полиморфизм.</a:t>
            </a:r>
          </a:p>
          <a:p>
            <a:pPr marL="228600" indent="-228600">
              <a:buFont typeface="Arial"/>
              <a:buAutoNum type="arabicPeriod"/>
            </a:pPr>
            <a:r>
              <a:rPr lang="ru-RU" dirty="0" smtClean="0"/>
              <a:t>Полиморфизм </a:t>
            </a:r>
            <a:r>
              <a:rPr lang="en-US" dirty="0" smtClean="0"/>
              <a:t>ad hoc</a:t>
            </a:r>
            <a:r>
              <a:rPr lang="ru-RU" dirty="0" smtClean="0"/>
              <a:t> («специально для этого»)</a:t>
            </a:r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Полиморфизм в Java на собеседовании - 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927" y="1009925"/>
            <a:ext cx="4619043" cy="28753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5954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 smtClean="0"/>
              <a:t>Полиморфизм подтипов</a:t>
            </a:r>
            <a:endParaRPr sz="2800" dirty="0"/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enior.ua/storage/article/content/9d1b2cdf-cf03-475a-927e-f3d89bdcf63d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2993" y="1116836"/>
            <a:ext cx="418600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Полиморфизм подтипов</a:t>
            </a:r>
            <a:r>
              <a:rPr lang="ru-RU" dirty="0" smtClean="0"/>
              <a:t> (</a:t>
            </a:r>
            <a:r>
              <a:rPr lang="ru-RU" dirty="0" err="1" smtClean="0"/>
              <a:t>subtype</a:t>
            </a:r>
            <a:r>
              <a:rPr lang="ru-RU" dirty="0" smtClean="0"/>
              <a:t> </a:t>
            </a:r>
            <a:r>
              <a:rPr lang="ru-RU" dirty="0" err="1" smtClean="0"/>
              <a:t>polymorphism</a:t>
            </a:r>
            <a:r>
              <a:rPr lang="ru-RU" dirty="0" smtClean="0"/>
              <a:t>) — это форма полиморфизма, которая возникает, когда один и тот же интерфейс или базовый класс может быть использован для работы с объектами разных типов (подтипов). Это классический вид полиморфизма, связанный с объектно-ориентированным программированием, где подтипы наследуют поведение от базового типа.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0" y="980217"/>
            <a:ext cx="3663951" cy="31774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3727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 smtClean="0"/>
              <a:t>Параметрический полиморфизм</a:t>
            </a:r>
            <a:endParaRPr sz="2800" dirty="0"/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enior.ua/storage/article/content/9d1b2cdf-cf03-475a-927e-f3d89bdcf63d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2993" y="1116836"/>
            <a:ext cx="4138787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Параметрический полиморфизм</a:t>
            </a:r>
            <a:r>
              <a:rPr lang="ru-RU" dirty="0" smtClean="0"/>
              <a:t> — это форма полиморфизма, при которой функции, методы или классы могут работать с разными типами данных, но без привязки к конкретному типу на этапе написания кода. Вместо этого тип задаётся как параметр и определяется при использовании функции или создания экземпляра класса.</a:t>
            </a:r>
            <a:endParaRPr lang="en-US" dirty="0" smtClean="0"/>
          </a:p>
          <a:p>
            <a:endParaRPr lang="en-US" dirty="0" smtClean="0"/>
          </a:p>
          <a:p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latin typeface="Consolas" panose="020B0609020204030204" pitchFamily="49" charset="0"/>
              </a:rPr>
              <a:t>&gt;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strings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latin typeface="Consolas" panose="020B0609020204030204" pitchFamily="49" charset="0"/>
              </a:rPr>
              <a:t>&gt;();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&gt; </a:t>
            </a:r>
            <a:r>
              <a:rPr lang="en-US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ints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&gt;();</a:t>
            </a:r>
          </a:p>
        </p:txBody>
      </p:sp>
      <p:sp>
        <p:nvSpPr>
          <p:cNvPr id="2050" name="AutoShape 2" descr="Generic Cup – ProgrammerHumor.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Generic Cup – ProgrammerHumor.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47061" y="1103267"/>
            <a:ext cx="3189214" cy="342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3727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 smtClean="0"/>
              <a:t>Ad hoc </a:t>
            </a:r>
            <a:r>
              <a:rPr lang="ru-RU" sz="2800" dirty="0" smtClean="0"/>
              <a:t>полиморфизм</a:t>
            </a:r>
            <a:endParaRPr sz="2800" dirty="0"/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enior.ua/storage/article/content/9d1b2cdf-cf03-475a-927e-f3d89bdcf63d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2993" y="1116836"/>
            <a:ext cx="40405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/>
              <a:t>Ad</a:t>
            </a:r>
            <a:r>
              <a:rPr lang="ru-RU" b="1" dirty="0" smtClean="0"/>
              <a:t> </a:t>
            </a:r>
            <a:r>
              <a:rPr lang="ru-RU" b="1" dirty="0" err="1" smtClean="0"/>
              <a:t>hoc</a:t>
            </a:r>
            <a:r>
              <a:rPr lang="ru-RU" b="1" dirty="0" smtClean="0"/>
              <a:t> полиморфизм</a:t>
            </a:r>
            <a:r>
              <a:rPr lang="ru-RU" dirty="0" smtClean="0"/>
              <a:t> (или </a:t>
            </a:r>
            <a:r>
              <a:rPr lang="ru-RU" b="1" dirty="0" smtClean="0"/>
              <a:t>специализированный полиморфизм</a:t>
            </a:r>
            <a:r>
              <a:rPr lang="ru-RU" dirty="0" smtClean="0"/>
              <a:t>) — это форма полиморфизма, при которой функции, методы или операторы могут иметь разные реализации в зависимости от типов аргументов, переданных им.</a:t>
            </a:r>
            <a:endParaRPr lang="ru-RU" dirty="0"/>
          </a:p>
        </p:txBody>
      </p:sp>
      <p:pic>
        <p:nvPicPr>
          <p:cNvPr id="4098" name="Picture 2" descr="Polymorphism — Jason Coelh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2993" y="2729783"/>
            <a:ext cx="4871409" cy="1795424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4896770" y="1009925"/>
            <a:ext cx="379408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67F99"/>
                </a:solidFill>
                <a:latin typeface="Consolas" panose="020B0609020204030204" pitchFamily="49" charset="0"/>
              </a:rPr>
              <a:t>AdHoc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>
                <a:latin typeface="Consolas" panose="020B0609020204030204" pitchFamily="49" charset="0"/>
              </a:rPr>
              <a:t> +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>
                <a:latin typeface="Consolas" panose="020B0609020204030204" pitchFamily="49" charset="0"/>
              </a:rPr>
              <a:t> +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23727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 smtClean="0"/>
              <a:t>Полиморфизм в действии</a:t>
            </a:r>
            <a:endParaRPr sz="2800" dirty="0"/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enior.ua/storage/article/content/9d1b2cdf-cf03-475a-927e-f3d89bdcf63d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2993" y="1116836"/>
            <a:ext cx="3506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4451" y="1227383"/>
            <a:ext cx="4056527" cy="270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506295" y="1293503"/>
            <a:ext cx="404115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Благодаря использованию полиморфизма, мы можем обращаться ко всем объектам, используя один и тот же интерфейс.</a:t>
            </a:r>
          </a:p>
          <a:p>
            <a:endParaRPr lang="ru-RU" dirty="0" smtClean="0"/>
          </a:p>
          <a:p>
            <a:r>
              <a:rPr lang="ru-RU" dirty="0" smtClean="0"/>
              <a:t>Пример:</a:t>
            </a:r>
          </a:p>
          <a:p>
            <a:r>
              <a:rPr lang="ru-RU" dirty="0" smtClean="0"/>
              <a:t>Допустим у меня есть массив фигур, которые нужно нарисовать, используя декартовы координаты:</a:t>
            </a:r>
            <a:endParaRPr lang="en-US" dirty="0" smtClean="0"/>
          </a:p>
          <a:p>
            <a:endParaRPr lang="ru-RU" dirty="0" smtClean="0"/>
          </a:p>
          <a:p>
            <a:r>
              <a:rPr lang="en-US" sz="11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1100" dirty="0">
                <a:latin typeface="Consolas" panose="020B0609020204030204" pitchFamily="49" charset="0"/>
              </a:rPr>
              <a:t> (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shapes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en-US" sz="1100" dirty="0" err="1"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Draw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="" xmlns:p14="http://schemas.microsoft.com/office/powerpoint/2010/main" val="223727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Пример из практики </a:t>
            </a:r>
            <a:r>
              <a:rPr lang="ru-RU" dirty="0" smtClean="0">
                <a:sym typeface="Wingdings" pitchFamily="2" charset="2"/>
              </a:rPr>
              <a:t>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701" y="1177786"/>
            <a:ext cx="2559049" cy="108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Требовалась определенная сортировка массивов данных в зависимости от их содержимого.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08074" y="1238250"/>
            <a:ext cx="5632701" cy="224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781624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Для любителей видеоигр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701" y="1177785"/>
            <a:ext cx="4714086" cy="287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шутерах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довольно часто можно встретить смену оружия у игрока.</a:t>
            </a:r>
          </a:p>
          <a:p>
            <a:pPr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Допустим игрок выбирает оружие для персонажа игры,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кликая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на объект из списка.</a:t>
            </a:r>
          </a:p>
          <a:p>
            <a:pPr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Полиморфизм подразумевает, что объекты программно выглядят одинаково для объекта персонажа, так как реализуют один и тот же интерфейс(абстракция). </a:t>
            </a:r>
          </a:p>
          <a:p>
            <a:pPr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Смена оружия не влечет за собой внесения каких-либо изменений в код. Данное поведение и </a:t>
            </a:r>
            <a:r>
              <a:rPr lang="ru-RU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является проявлением полиморфизма.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8292" y="907884"/>
            <a:ext cx="2711153" cy="385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78162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 smtClean="0"/>
              <a:t>Вопросы, на которые отвечает полиморфизм</a:t>
            </a:r>
            <a:endParaRPr sz="2800" dirty="0"/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enior.ua/storage/article/content/9d1b2cdf-cf03-475a-927e-f3d89bdcf63d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2993" y="1116836"/>
            <a:ext cx="3506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72542" y="1305777"/>
            <a:ext cx="78491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Итого:</a:t>
            </a:r>
          </a:p>
          <a:p>
            <a:pPr marL="342900" indent="-342900">
              <a:buAutoNum type="arabicPeriod"/>
            </a:pPr>
            <a:r>
              <a:rPr lang="ru-RU" dirty="0" smtClean="0"/>
              <a:t>Я обращаюсь к объекту, не зная его внутренней реализации. </a:t>
            </a:r>
          </a:p>
          <a:p>
            <a:pPr marL="342900" indent="-342900">
              <a:buAutoNum type="arabicPeriod"/>
            </a:pPr>
            <a:r>
              <a:rPr lang="ru-RU" dirty="0" smtClean="0"/>
              <a:t>Код универсальный </a:t>
            </a:r>
            <a:r>
              <a:rPr lang="ru-RU" smtClean="0"/>
              <a:t>и сделает то, </a:t>
            </a:r>
            <a:r>
              <a:rPr lang="ru-RU" dirty="0" smtClean="0"/>
              <a:t>что нужно (при правильной реализации интерфейса).</a:t>
            </a:r>
          </a:p>
        </p:txBody>
      </p:sp>
    </p:spTree>
    <p:extLst>
      <p:ext uri="{BB962C8B-B14F-4D97-AF65-F5344CB8AC3E}">
        <p14:creationId xmlns="" xmlns:p14="http://schemas.microsoft.com/office/powerpoint/2010/main" val="223727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 smtClean="0"/>
              <a:t>Задачи по тематике полиморфизма</a:t>
            </a:r>
            <a:endParaRPr sz="2800" dirty="0"/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enior.ua/storage/article/content/9d1b2cdf-cf03-475a-927e-f3d89bdcf63d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2993" y="1116836"/>
            <a:ext cx="3506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72542" y="1305777"/>
            <a:ext cx="784911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1. Описать класс </a:t>
            </a:r>
            <a:r>
              <a:rPr lang="ru-RU" dirty="0" err="1" smtClean="0"/>
              <a:t>Hitman</a:t>
            </a:r>
            <a:endParaRPr lang="ru-RU" dirty="0" smtClean="0"/>
          </a:p>
          <a:p>
            <a:r>
              <a:rPr lang="ru-RU" dirty="0" smtClean="0"/>
              <a:t>1.1 Добавить в класс </a:t>
            </a:r>
            <a:r>
              <a:rPr lang="ru-RU" dirty="0" err="1" smtClean="0"/>
              <a:t>Hitman</a:t>
            </a:r>
            <a:r>
              <a:rPr lang="ru-RU" dirty="0" smtClean="0"/>
              <a:t> поле </a:t>
            </a:r>
            <a:r>
              <a:rPr lang="ru-RU" dirty="0" err="1" smtClean="0"/>
              <a:t>c</a:t>
            </a:r>
            <a:r>
              <a:rPr lang="ru-RU" dirty="0" smtClean="0"/>
              <a:t> </a:t>
            </a:r>
            <a:r>
              <a:rPr lang="ru-RU" dirty="0" err="1" smtClean="0"/>
              <a:t>currentTool</a:t>
            </a:r>
            <a:r>
              <a:rPr lang="ru-RU" dirty="0" smtClean="0"/>
              <a:t> типа </a:t>
            </a:r>
            <a:r>
              <a:rPr lang="ru-RU" dirty="0" err="1" smtClean="0"/>
              <a:t>ITool</a:t>
            </a:r>
            <a:r>
              <a:rPr lang="ru-RU" dirty="0" smtClean="0"/>
              <a:t> (интерфейс)</a:t>
            </a:r>
          </a:p>
          <a:p>
            <a:r>
              <a:rPr lang="ru-RU" dirty="0" smtClean="0"/>
              <a:t>1.2 Добавить в класс </a:t>
            </a:r>
            <a:r>
              <a:rPr lang="ru-RU" dirty="0" err="1" smtClean="0"/>
              <a:t>Hitman</a:t>
            </a:r>
            <a:r>
              <a:rPr lang="ru-RU" dirty="0" smtClean="0"/>
              <a:t> поле и свойство </a:t>
            </a:r>
            <a:r>
              <a:rPr lang="ru-RU" dirty="0" err="1" smtClean="0"/>
              <a:t>currentClothSet</a:t>
            </a:r>
            <a:r>
              <a:rPr lang="ru-RU" dirty="0" smtClean="0"/>
              <a:t> типа </a:t>
            </a:r>
          </a:p>
          <a:p>
            <a:r>
              <a:rPr lang="ru-RU" dirty="0" err="1" smtClean="0"/>
              <a:t>ICloth</a:t>
            </a:r>
            <a:r>
              <a:rPr lang="en-US" dirty="0" smtClean="0"/>
              <a:t>S</a:t>
            </a:r>
            <a:r>
              <a:rPr lang="ru-RU" dirty="0" err="1" smtClean="0"/>
              <a:t>et</a:t>
            </a:r>
            <a:r>
              <a:rPr lang="ru-RU" dirty="0" smtClean="0"/>
              <a:t> (интерфейс)</a:t>
            </a:r>
          </a:p>
          <a:p>
            <a:r>
              <a:rPr lang="ru-RU" dirty="0" smtClean="0"/>
              <a:t>1.3 Добавить метод </a:t>
            </a:r>
            <a:r>
              <a:rPr lang="ru-RU" dirty="0" err="1" smtClean="0"/>
              <a:t>SetNextTools</a:t>
            </a:r>
            <a:r>
              <a:rPr lang="ru-RU" dirty="0" smtClean="0"/>
              <a:t>()</a:t>
            </a:r>
          </a:p>
          <a:p>
            <a:r>
              <a:rPr lang="ru-RU" dirty="0" smtClean="0"/>
              <a:t>1.4 Добавить метод </a:t>
            </a:r>
            <a:r>
              <a:rPr lang="ru-RU" dirty="0" err="1" smtClean="0"/>
              <a:t>ChangeClothes</a:t>
            </a:r>
            <a:r>
              <a:rPr lang="ru-RU" dirty="0" smtClean="0"/>
              <a:t>(</a:t>
            </a:r>
            <a:r>
              <a:rPr lang="ru-RU" dirty="0" err="1" smtClean="0"/>
              <a:t>IClothset</a:t>
            </a:r>
            <a:r>
              <a:rPr lang="ru-RU" dirty="0" smtClean="0"/>
              <a:t> </a:t>
            </a:r>
            <a:r>
              <a:rPr lang="ru-RU" dirty="0" err="1" smtClean="0"/>
              <a:t>clothSet</a:t>
            </a:r>
            <a:r>
              <a:rPr lang="ru-RU" dirty="0" smtClean="0"/>
              <a:t>)</a:t>
            </a:r>
          </a:p>
          <a:p>
            <a:r>
              <a:rPr lang="ru-RU" dirty="0" smtClean="0"/>
              <a:t>1.5 Добавить в класс </a:t>
            </a:r>
            <a:r>
              <a:rPr lang="ru-RU" dirty="0" err="1" smtClean="0"/>
              <a:t>Hitman</a:t>
            </a:r>
            <a:r>
              <a:rPr lang="ru-RU" dirty="0" smtClean="0"/>
              <a:t> поле </a:t>
            </a:r>
            <a:r>
              <a:rPr lang="ru-RU" dirty="0" err="1" smtClean="0"/>
              <a:t>allTools</a:t>
            </a:r>
            <a:r>
              <a:rPr lang="ru-RU" dirty="0" smtClean="0"/>
              <a:t> типа </a:t>
            </a:r>
            <a:r>
              <a:rPr lang="ru-RU" dirty="0" err="1" smtClean="0"/>
              <a:t>List</a:t>
            </a:r>
            <a:r>
              <a:rPr lang="ru-RU" dirty="0" smtClean="0"/>
              <a:t>&lt;</a:t>
            </a:r>
            <a:r>
              <a:rPr lang="ru-RU" dirty="0" err="1" smtClean="0"/>
              <a:t>ITool</a:t>
            </a:r>
            <a:r>
              <a:rPr lang="ru-RU" dirty="0" smtClean="0"/>
              <a:t>&gt;. + инициализировать</a:t>
            </a:r>
          </a:p>
          <a:p>
            <a:r>
              <a:rPr lang="ru-RU" dirty="0" smtClean="0"/>
              <a:t>1.6 Добавить в класс </a:t>
            </a:r>
            <a:r>
              <a:rPr lang="ru-RU" dirty="0" err="1" smtClean="0"/>
              <a:t>Hitman</a:t>
            </a:r>
            <a:r>
              <a:rPr lang="ru-RU" dirty="0" smtClean="0"/>
              <a:t> метод </a:t>
            </a:r>
            <a:r>
              <a:rPr lang="ru-RU" dirty="0" err="1" smtClean="0"/>
              <a:t>ShootViaCurrentTool</a:t>
            </a:r>
            <a:r>
              <a:rPr lang="ru-RU" dirty="0" smtClean="0"/>
              <a:t>()</a:t>
            </a:r>
          </a:p>
          <a:p>
            <a:r>
              <a:rPr lang="ru-RU" dirty="0" smtClean="0"/>
              <a:t>2. Описать интерфейсы</a:t>
            </a:r>
          </a:p>
          <a:p>
            <a:r>
              <a:rPr lang="ru-RU" dirty="0" smtClean="0"/>
              <a:t>2.1 Описать интерфейс </a:t>
            </a:r>
            <a:r>
              <a:rPr lang="ru-RU" dirty="0" err="1" smtClean="0"/>
              <a:t>ITool</a:t>
            </a:r>
            <a:endParaRPr lang="ru-RU" dirty="0" smtClean="0"/>
          </a:p>
          <a:p>
            <a:r>
              <a:rPr lang="ru-RU" dirty="0" smtClean="0"/>
              <a:t>2.1.1 Добавить метод </a:t>
            </a:r>
            <a:r>
              <a:rPr lang="ru-RU" dirty="0" err="1" smtClean="0"/>
              <a:t>Shoot</a:t>
            </a:r>
            <a:r>
              <a:rPr lang="ru-RU" dirty="0" smtClean="0"/>
              <a:t>() без реализации</a:t>
            </a:r>
          </a:p>
          <a:p>
            <a:r>
              <a:rPr lang="ru-RU" dirty="0" smtClean="0"/>
              <a:t>2.1.2 Создать &gt;=2 любых реализаций </a:t>
            </a:r>
            <a:r>
              <a:rPr lang="ru-RU" dirty="0" err="1" smtClean="0"/>
              <a:t>интерйейса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2.2 Описать интерфейс </a:t>
            </a:r>
            <a:r>
              <a:rPr lang="ru-RU" dirty="0" err="1" smtClean="0"/>
              <a:t>IClothset</a:t>
            </a:r>
            <a:endParaRPr lang="ru-RU" dirty="0" smtClean="0"/>
          </a:p>
          <a:p>
            <a:r>
              <a:rPr lang="ru-RU" dirty="0" smtClean="0"/>
              <a:t>2.2.1 При желании можно добавить пару методов</a:t>
            </a:r>
          </a:p>
          <a:p>
            <a:r>
              <a:rPr lang="ru-RU" dirty="0" smtClean="0"/>
              <a:t>2.2.2 Создать &gt;=2 любых реализаций </a:t>
            </a:r>
            <a:r>
              <a:rPr lang="ru-RU" dirty="0" err="1" smtClean="0"/>
              <a:t>интерйейса</a:t>
            </a:r>
            <a:r>
              <a:rPr lang="ru-RU" dirty="0" smtClean="0"/>
              <a:t>.</a:t>
            </a:r>
          </a:p>
        </p:txBody>
      </p:sp>
      <p:pic>
        <p:nvPicPr>
          <p:cNvPr id="1026" name="Picture 2" descr="Поддержка Feral | Hitman: Abs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67574" y="1025351"/>
            <a:ext cx="1350727" cy="34948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3727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 smtClean="0"/>
              <a:t>Задачи по тематике полиморфизма</a:t>
            </a:r>
            <a:endParaRPr sz="2800" dirty="0"/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enior.ua/storage/article/content/9d1b2cdf-cf03-475a-927e-f3d89bdcf63d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2993" y="1116836"/>
            <a:ext cx="3506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80162" y="1138137"/>
            <a:ext cx="824473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3. Клиентский код:</a:t>
            </a:r>
          </a:p>
          <a:p>
            <a:r>
              <a:rPr lang="ru-RU" dirty="0" smtClean="0"/>
              <a:t>3.1 Создать экземпляр класса </a:t>
            </a:r>
            <a:r>
              <a:rPr lang="ru-RU" dirty="0" err="1" smtClean="0"/>
              <a:t>Hitman</a:t>
            </a:r>
            <a:endParaRPr lang="ru-RU" dirty="0" smtClean="0"/>
          </a:p>
          <a:p>
            <a:r>
              <a:rPr lang="ru-RU" dirty="0" smtClean="0"/>
              <a:t>3.2 Сменить оружие на любое другое. Если </a:t>
            </a:r>
            <a:r>
              <a:rPr lang="ru-RU" dirty="0" err="1" smtClean="0"/>
              <a:t>currentTool</a:t>
            </a:r>
            <a:r>
              <a:rPr lang="ru-RU" dirty="0" smtClean="0"/>
              <a:t> пустое, то задать ему начальное значение</a:t>
            </a:r>
          </a:p>
          <a:p>
            <a:r>
              <a:rPr lang="ru-RU" dirty="0" smtClean="0"/>
              <a:t>3.3 Создать экземпляр одежды</a:t>
            </a:r>
          </a:p>
          <a:p>
            <a:r>
              <a:rPr lang="ru-RU" dirty="0" smtClean="0"/>
              <a:t>3.4 Сменить комплект одежды на созданный в п.3.3</a:t>
            </a:r>
          </a:p>
          <a:p>
            <a:r>
              <a:rPr lang="ru-RU" dirty="0" smtClean="0"/>
              <a:t>3.5 Выстрелить текущим оружием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4440" y="2836311"/>
            <a:ext cx="6833870" cy="1833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3727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ООП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 smtClean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открытого урока</a:t>
            </a:r>
            <a:endParaRPr sz="1700" dirty="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49" y="2988499"/>
            <a:ext cx="5308673" cy="136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chemeClr val="dk1"/>
              </a:buClr>
              <a:buSzPct val="84615"/>
            </a:pPr>
            <a:r>
              <a:rPr lang="ru-RU" sz="1600" b="1" i="1" dirty="0">
                <a:solidFill>
                  <a:schemeClr val="dk1"/>
                </a:solidFill>
              </a:rPr>
              <a:t>Нилов Павел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lang="ru" sz="1300" i="1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</a:t>
            </a: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курса C# 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Professional,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C# Basic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Контакты:t.me/@NilovPavel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8498323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en-US" sz="6000" dirty="0" smtClean="0"/>
              <a:t>UML</a:t>
            </a:r>
            <a:r>
              <a:rPr lang="ru-RU" sz="6000" dirty="0" smtClean="0"/>
              <a:t> </a:t>
            </a:r>
            <a:r>
              <a:rPr lang="en-US" sz="6000" dirty="0" smtClean="0"/>
              <a:t>(</a:t>
            </a:r>
            <a:r>
              <a:rPr lang="ru-RU" sz="6000" dirty="0" smtClean="0"/>
              <a:t>бонус</a:t>
            </a:r>
            <a:r>
              <a:rPr lang="en-US" sz="6000" dirty="0" smtClean="0"/>
              <a:t>)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такое </a:t>
            </a:r>
            <a:r>
              <a:rPr lang="en-US" dirty="0" smtClean="0"/>
              <a:t>UML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1" y="1139687"/>
            <a:ext cx="4628532" cy="286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66321" y="1139686"/>
            <a:ext cx="28169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1200" b="1" dirty="0" smtClean="0"/>
              <a:t>UML</a:t>
            </a:r>
            <a:r>
              <a:rPr lang="ru-RU" sz="1200" dirty="0" smtClean="0"/>
              <a:t>, или </a:t>
            </a:r>
            <a:r>
              <a:rPr lang="ru-RU" sz="1200" b="1" dirty="0" err="1" smtClean="0"/>
              <a:t>Unified</a:t>
            </a:r>
            <a:r>
              <a:rPr lang="ru-RU" sz="1200" b="1" dirty="0" smtClean="0"/>
              <a:t> </a:t>
            </a:r>
            <a:r>
              <a:rPr lang="ru-RU" sz="1200" b="1" dirty="0" err="1" smtClean="0"/>
              <a:t>Modeling</a:t>
            </a:r>
            <a:r>
              <a:rPr lang="ru-RU" sz="1200" b="1" dirty="0" smtClean="0"/>
              <a:t> </a:t>
            </a:r>
            <a:r>
              <a:rPr lang="ru-RU" sz="1200" b="1" dirty="0" err="1" smtClean="0"/>
              <a:t>Language</a:t>
            </a:r>
            <a:r>
              <a:rPr lang="ru-RU" sz="1200" dirty="0" smtClean="0"/>
              <a:t>, — это унифицированный язык моделирования. Его используют, чтобы создавать диаграммы и схемы для визуализации процессов и явлений.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 smtClean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1200" b="1" dirty="0" smtClean="0">
                <a:hlinkClick r:id="rId3"/>
              </a:rPr>
              <a:t>Диаграмма классов</a:t>
            </a:r>
            <a:r>
              <a:rPr lang="ru-RU" sz="1200" dirty="0" smtClean="0"/>
              <a:t> (</a:t>
            </a:r>
            <a:r>
              <a:rPr lang="ru-RU" sz="1200" dirty="0" smtClean="0">
                <a:hlinkClick r:id="rId4" tooltip="Английский язык"/>
              </a:rPr>
              <a:t>англ.</a:t>
            </a:r>
            <a:r>
              <a:rPr lang="ru-RU" sz="1200" dirty="0" smtClean="0"/>
              <a:t> </a:t>
            </a:r>
            <a:r>
              <a:rPr lang="ru-RU" sz="1200" i="1" dirty="0" err="1" smtClean="0"/>
              <a:t>class</a:t>
            </a:r>
            <a:r>
              <a:rPr lang="ru-RU" sz="1200" i="1" dirty="0" smtClean="0"/>
              <a:t> </a:t>
            </a:r>
            <a:r>
              <a:rPr lang="ru-RU" sz="1200" i="1" dirty="0" err="1" smtClean="0"/>
              <a:t>diagram</a:t>
            </a:r>
            <a:r>
              <a:rPr lang="ru-RU" sz="1200" dirty="0" smtClean="0"/>
              <a:t>) — структурная </a:t>
            </a:r>
            <a:r>
              <a:rPr lang="ru-RU" sz="1200" dirty="0" smtClean="0">
                <a:hlinkClick r:id="rId5" tooltip="Диаграмма (UML)"/>
              </a:rPr>
              <a:t>диаграмма</a:t>
            </a:r>
            <a:r>
              <a:rPr lang="ru-RU" sz="1200" dirty="0" smtClean="0"/>
              <a:t> языка моделирования </a:t>
            </a:r>
            <a:r>
              <a:rPr lang="ru-RU" sz="1200" dirty="0" smtClean="0">
                <a:hlinkClick r:id="rId6" tooltip="UML"/>
              </a:rPr>
              <a:t>UML</a:t>
            </a:r>
            <a:r>
              <a:rPr lang="ru-RU" sz="1200" dirty="0" smtClean="0"/>
              <a:t>, демонстрирующая общую структуру иерархии </a:t>
            </a:r>
            <a:r>
              <a:rPr lang="ru-RU" sz="1200" dirty="0" smtClean="0">
                <a:hlinkClick r:id="rId7" tooltip="Класс (программирование)"/>
              </a:rPr>
              <a:t>классов</a:t>
            </a:r>
            <a:r>
              <a:rPr lang="ru-RU" sz="1200" dirty="0" smtClean="0"/>
              <a:t> системы, их коопераций, </a:t>
            </a:r>
            <a:r>
              <a:rPr lang="ru-RU" sz="1200" dirty="0" smtClean="0">
                <a:hlinkClick r:id="rId8" tooltip="Поле класса"/>
              </a:rPr>
              <a:t>атрибутов</a:t>
            </a:r>
            <a:r>
              <a:rPr lang="ru-RU" sz="1200" dirty="0" smtClean="0"/>
              <a:t> (полей), </a:t>
            </a:r>
            <a:r>
              <a:rPr lang="ru-RU" sz="1200" dirty="0" smtClean="0">
                <a:hlinkClick r:id="rId9" tooltip="Метод (языки программирования)"/>
              </a:rPr>
              <a:t>методов</a:t>
            </a:r>
            <a:r>
              <a:rPr lang="ru-RU" sz="1200" dirty="0" smtClean="0"/>
              <a:t>, интерфейсов и взаимосвязей (отношений) между ними.</a:t>
            </a:r>
            <a:endParaRPr lang="ru-RU" altLang="ru-RU" sz="12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828941" y="1187450"/>
            <a:ext cx="4835634" cy="278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7027484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Элементы диаграмм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1" y="1139687"/>
            <a:ext cx="4628532" cy="286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endParaRPr lang="ru-RU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35841" y="1360666"/>
            <a:ext cx="24054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dirty="0" smtClean="0">
                <a:latin typeface="+mn-lt"/>
              </a:rPr>
              <a:t>Сущность класса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Сущность интерфейса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Отношение наследования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Отношение </a:t>
            </a:r>
            <a:r>
              <a:rPr lang="ru-RU" altLang="ru-RU" dirty="0" smtClean="0">
                <a:solidFill>
                  <a:schemeClr val="tx1"/>
                </a:solidFill>
              </a:rPr>
              <a:t>агрегации</a:t>
            </a:r>
            <a:endParaRPr lang="ru-RU" altLang="ru-RU" dirty="0" smtClean="0">
              <a:solidFill>
                <a:schemeClr val="tx1"/>
              </a:solidFill>
              <a:latin typeface="+mn-lt"/>
            </a:endParaRP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Отношение</a:t>
            </a:r>
            <a:r>
              <a:rPr lang="en-US" altLang="ru-RU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altLang="ru-RU" smtClean="0">
                <a:solidFill>
                  <a:schemeClr val="tx1"/>
                </a:solidFill>
              </a:rPr>
              <a:t>композиции</a:t>
            </a:r>
            <a:endParaRPr lang="ru-RU" altLang="ru-RU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62580" y="1139190"/>
            <a:ext cx="599281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Овал 10"/>
          <p:cNvSpPr/>
          <p:nvPr/>
        </p:nvSpPr>
        <p:spPr>
          <a:xfrm>
            <a:off x="5204460" y="1074420"/>
            <a:ext cx="289560" cy="28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8168640" y="1066800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5044440" y="3497580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5494020" y="2727960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240780" y="1394460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7027484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Примеры диаграмм в паттернах проектирования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1" y="1139687"/>
            <a:ext cx="4628532" cy="286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endParaRPr lang="ru-RU" sz="1200" dirty="0"/>
          </a:p>
        </p:txBody>
      </p:sp>
      <p:sp>
        <p:nvSpPr>
          <p:cNvPr id="1028" name="AutoShape 4" descr="Структура классов паттерна Абстрактная фабри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84200" y="1651000"/>
            <a:ext cx="30780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Паттерн </a:t>
            </a:r>
            <a:r>
              <a:rPr lang="ru-RU" dirty="0" smtClean="0">
                <a:hlinkClick r:id="rId3"/>
              </a:rPr>
              <a:t>стратегия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Паттерн </a:t>
            </a:r>
            <a:r>
              <a:rPr lang="ru-RU" dirty="0" smtClean="0">
                <a:hlinkClick r:id="rId4"/>
              </a:rPr>
              <a:t>абстрактная фабрика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Паттерн </a:t>
            </a:r>
            <a:r>
              <a:rPr lang="ru-RU" dirty="0" smtClean="0">
                <a:hlinkClick r:id="rId5"/>
              </a:rPr>
              <a:t>компоновщик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7027484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-RU" sz="6000" dirty="0" smtClean="0"/>
              <a:t>Ответы на вопросы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9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Рефлексия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="" xmlns:p14="http://schemas.microsoft.com/office/powerpoint/2010/main" val="4121394419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Узнать, что такое ООП. 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Основы ООП.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Особенности синтаксиса ООП.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1"/>
          <p:cNvSpPr txBox="1">
            <a:spLocks noGrp="1"/>
          </p:cNvSpPr>
          <p:nvPr>
            <p:ph type="title"/>
          </p:nvPr>
        </p:nvSpPr>
        <p:spPr>
          <a:xfrm>
            <a:off x="956225" y="11064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477" name="Google Shape;477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750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81"/>
          <p:cNvSpPr txBox="1"/>
          <p:nvPr/>
        </p:nvSpPr>
        <p:spPr>
          <a:xfrm>
            <a:off x="1750800" y="2887700"/>
            <a:ext cx="163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Задаем вопросы в чат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9" name="Google Shape;479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5725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81"/>
          <p:cNvSpPr txBox="1"/>
          <p:nvPr/>
        </p:nvSpPr>
        <p:spPr>
          <a:xfrm>
            <a:off x="5119475" y="289230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ООП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</a:t>
            </a:r>
            <a:r>
              <a:rPr lang="ru" sz="1700" dirty="0" smtClean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урока</a:t>
            </a:r>
            <a:endParaRPr sz="170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49" y="2988499"/>
            <a:ext cx="5308673" cy="136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chemeClr val="dk1"/>
              </a:buClr>
              <a:buSzPct val="84615"/>
            </a:pPr>
            <a:r>
              <a:rPr lang="ru-RU" sz="1600" b="1" i="1" dirty="0">
                <a:solidFill>
                  <a:schemeClr val="dk1"/>
                </a:solidFill>
              </a:rPr>
              <a:t>Нилов Павел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lang="ru" sz="1300" i="1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</a:t>
            </a: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курса C# 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Professional,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C# Basic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Контакты:t.me/@NilovPavel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8934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Правила вебинара</a:t>
            </a:r>
            <a:endParaRPr b="1"/>
          </a:p>
        </p:txBody>
      </p:sp>
      <p:pic>
        <p:nvPicPr>
          <p:cNvPr id="164" name="Google Shape;16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4940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510213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5"/>
          <p:cNvSpPr txBox="1"/>
          <p:nvPr/>
        </p:nvSpPr>
        <p:spPr>
          <a:xfrm>
            <a:off x="1654525" y="14808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1654525" y="35178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2514043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 txBox="1"/>
          <p:nvPr/>
        </p:nvSpPr>
        <p:spPr>
          <a:xfrm>
            <a:off x="1654525" y="2519056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77" name="Google Shape;177;p36"/>
          <p:cNvSpPr/>
          <p:nvPr/>
        </p:nvSpPr>
        <p:spPr>
          <a:xfrm>
            <a:off x="2475544" y="1521148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Абстракция</a:t>
            </a:r>
            <a:endParaRPr lang="ru-RU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6"/>
          <p:cNvSpPr/>
          <p:nvPr/>
        </p:nvSpPr>
        <p:spPr>
          <a:xfrm>
            <a:off x="2475538" y="2186725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ru-RU" sz="1200" dirty="0" smtClean="0">
                <a:latin typeface="Roboto" charset="0"/>
                <a:ea typeface="Roboto" charset="0"/>
              </a:rPr>
              <a:t>Полиморфизм</a:t>
            </a:r>
            <a:endParaRPr lang="ru-RU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6"/>
          <p:cNvSpPr/>
          <p:nvPr/>
        </p:nvSpPr>
        <p:spPr>
          <a:xfrm>
            <a:off x="2475538" y="2852300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dirty="0" smtClean="0">
                <a:solidFill>
                  <a:schemeClr val="dk1"/>
                </a:solidFill>
                <a:latin typeface="Roboto" charset="0"/>
                <a:ea typeface="Roboto" charset="0"/>
                <a:cs typeface="Roboto"/>
                <a:sym typeface="Roboto"/>
              </a:rPr>
              <a:t>UML</a:t>
            </a:r>
            <a:endParaRPr lang="ru-RU" dirty="0">
              <a:solidFill>
                <a:schemeClr val="dk1"/>
              </a:solidFill>
              <a:latin typeface="Roboto" charset="0"/>
              <a:ea typeface="Roboto" charset="0"/>
              <a:cs typeface="Roboto"/>
              <a:sym typeface="Roboto"/>
            </a:endParaRPr>
          </a:p>
        </p:txBody>
      </p:sp>
      <p:sp>
        <p:nvSpPr>
          <p:cNvPr id="182" name="Google Shape;182;p36"/>
          <p:cNvSpPr/>
          <p:nvPr/>
        </p:nvSpPr>
        <p:spPr>
          <a:xfrm>
            <a:off x="2475538" y="3517875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Решение задач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82;p36"/>
          <p:cNvSpPr/>
          <p:nvPr/>
        </p:nvSpPr>
        <p:spPr>
          <a:xfrm>
            <a:off x="2475538" y="4167231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Ответы на вопросы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="" xmlns:p14="http://schemas.microsoft.com/office/powerpoint/2010/main" val="4121394419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Узнать, что такое ООП. 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Основные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механизмы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ООП.</a:t>
                      </a:r>
                      <a:endParaRPr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Особенности синтаксиса ООП.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Абстракция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2278340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Что такое абстракция?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0549" y="1177566"/>
            <a:ext cx="82997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Абстракция</a:t>
            </a:r>
            <a:r>
              <a:rPr lang="ru-RU" dirty="0" smtClean="0"/>
              <a:t> — это принцип, при котором мы выделяем только </a:t>
            </a:r>
            <a:r>
              <a:rPr lang="ru-RU" b="1" dirty="0" smtClean="0"/>
              <a:t>существенные характеристики</a:t>
            </a:r>
            <a:r>
              <a:rPr lang="ru-RU" dirty="0" smtClean="0"/>
              <a:t> объекта, </a:t>
            </a:r>
            <a:r>
              <a:rPr lang="ru-RU" b="1" dirty="0" smtClean="0"/>
              <a:t>скрывая детали реализации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Это </a:t>
            </a:r>
            <a:r>
              <a:rPr lang="ru-RU" dirty="0"/>
              <a:t>позволяет разработчикам сосредотачиваться на ключевых аспектах системы, не углубляясь во все технические детали реализации</a:t>
            </a:r>
            <a:r>
              <a:rPr lang="ru-RU" dirty="0" smtClean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72902" y="2890110"/>
            <a:ext cx="3513740" cy="13849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i="1" dirty="0" smtClean="0">
                <a:solidFill>
                  <a:schemeClr val="accent2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Пример: «Небесные тела». Кто-то представляет звезду, кто-то планету, кто-то метеорит, кто-то комету. И все варианты подходят.</a:t>
            </a:r>
          </a:p>
          <a:p>
            <a:r>
              <a:rPr lang="ru-RU" i="1" dirty="0" smtClean="0">
                <a:solidFill>
                  <a:schemeClr val="accent2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Что между ними общего – все они находятся в космическом пространстве.</a:t>
            </a:r>
            <a:endParaRPr lang="ru-RU" i="1" dirty="0">
              <a:solidFill>
                <a:schemeClr val="accent2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5538" name="Picture 2" descr="Диаграмма: Астрономия. Небесные тела | Quizle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4774" y="2484938"/>
            <a:ext cx="3021883" cy="226641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6276</TotalTime>
  <Words>1200</Words>
  <Application>Microsoft Office PowerPoint</Application>
  <PresentationFormat>Экран (16:9)</PresentationFormat>
  <Paragraphs>279</Paragraphs>
  <Slides>37</Slides>
  <Notes>37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5" baseType="lpstr">
      <vt:lpstr>Arial</vt:lpstr>
      <vt:lpstr>Roboto</vt:lpstr>
      <vt:lpstr>Calibri</vt:lpstr>
      <vt:lpstr>Consolas</vt:lpstr>
      <vt:lpstr>Wingdings</vt:lpstr>
      <vt:lpstr>Avenir</vt:lpstr>
      <vt:lpstr>Courier New</vt:lpstr>
      <vt:lpstr>Светлая тема</vt:lpstr>
      <vt:lpstr>ООП</vt:lpstr>
      <vt:lpstr>Слайд 2</vt:lpstr>
      <vt:lpstr>ООП </vt:lpstr>
      <vt:lpstr>ООП </vt:lpstr>
      <vt:lpstr>Правила вебинара</vt:lpstr>
      <vt:lpstr>Маршрут вебинара</vt:lpstr>
      <vt:lpstr>Цели вебинара</vt:lpstr>
      <vt:lpstr>Абстракция</vt:lpstr>
      <vt:lpstr>Что такое абстракция?</vt:lpstr>
      <vt:lpstr>Суть абстракции</vt:lpstr>
      <vt:lpstr>Представление абстракции в C#</vt:lpstr>
      <vt:lpstr>Кратко об интерфейсах</vt:lpstr>
      <vt:lpstr>Кратко об абстрактных классах</vt:lpstr>
      <vt:lpstr>Ключевое слово abstract</vt:lpstr>
      <vt:lpstr>Ключевое слово override</vt:lpstr>
      <vt:lpstr>Вопросы, на которые отвечает абстракция</vt:lpstr>
      <vt:lpstr>Решение задач</vt:lpstr>
      <vt:lpstr>Решение задач</vt:lpstr>
      <vt:lpstr>Полиморфизм</vt:lpstr>
      <vt:lpstr>Что такое полиморфизм?</vt:lpstr>
      <vt:lpstr>Полиморфизм подтипов</vt:lpstr>
      <vt:lpstr>Параметрический полиморфизм</vt:lpstr>
      <vt:lpstr>Ad hoc полиморфизм</vt:lpstr>
      <vt:lpstr>Полиморфизм в действии</vt:lpstr>
      <vt:lpstr>Пример из практики </vt:lpstr>
      <vt:lpstr>Для любителей видеоигр</vt:lpstr>
      <vt:lpstr>Вопросы, на которые отвечает полиморфизм</vt:lpstr>
      <vt:lpstr>Задачи по тематике полиморфизма</vt:lpstr>
      <vt:lpstr>Задачи по тематике полиморфизма</vt:lpstr>
      <vt:lpstr>UML (бонус)</vt:lpstr>
      <vt:lpstr>Что такое UML</vt:lpstr>
      <vt:lpstr>Элементы диаграмм</vt:lpstr>
      <vt:lpstr>Примеры диаграмм в паттернах проектирования</vt:lpstr>
      <vt:lpstr>Ответы на вопросы</vt:lpstr>
      <vt:lpstr>Рефлексия</vt:lpstr>
      <vt:lpstr>Цели вебинара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Linq-запросы</dc:title>
  <dc:creator>pavel</dc:creator>
  <cp:lastModifiedBy>pavel</cp:lastModifiedBy>
  <cp:revision>596</cp:revision>
  <dcterms:modified xsi:type="dcterms:W3CDTF">2025-07-08T18:28:49Z</dcterms:modified>
</cp:coreProperties>
</file>