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54"/>
  </p:notesMasterIdLst>
  <p:sldIdLst>
    <p:sldId id="323" r:id="rId2"/>
    <p:sldId id="258" r:id="rId3"/>
    <p:sldId id="324" r:id="rId4"/>
    <p:sldId id="260" r:id="rId5"/>
    <p:sldId id="261" r:id="rId6"/>
    <p:sldId id="268" r:id="rId7"/>
    <p:sldId id="297" r:id="rId8"/>
    <p:sldId id="299" r:id="rId9"/>
    <p:sldId id="361" r:id="rId10"/>
    <p:sldId id="356" r:id="rId11"/>
    <p:sldId id="390" r:id="rId12"/>
    <p:sldId id="391" r:id="rId13"/>
    <p:sldId id="392" r:id="rId14"/>
    <p:sldId id="394" r:id="rId15"/>
    <p:sldId id="388" r:id="rId16"/>
    <p:sldId id="393" r:id="rId17"/>
    <p:sldId id="395" r:id="rId18"/>
    <p:sldId id="389" r:id="rId19"/>
    <p:sldId id="387" r:id="rId20"/>
    <p:sldId id="386" r:id="rId21"/>
    <p:sldId id="385" r:id="rId22"/>
    <p:sldId id="384" r:id="rId23"/>
    <p:sldId id="362" r:id="rId24"/>
    <p:sldId id="353" r:id="rId25"/>
    <p:sldId id="372" r:id="rId26"/>
    <p:sldId id="363" r:id="rId27"/>
    <p:sldId id="354" r:id="rId28"/>
    <p:sldId id="373" r:id="rId29"/>
    <p:sldId id="364" r:id="rId30"/>
    <p:sldId id="376" r:id="rId31"/>
    <p:sldId id="375" r:id="rId32"/>
    <p:sldId id="374" r:id="rId33"/>
    <p:sldId id="355" r:id="rId34"/>
    <p:sldId id="365" r:id="rId35"/>
    <p:sldId id="377" r:id="rId36"/>
    <p:sldId id="371" r:id="rId37"/>
    <p:sldId id="366" r:id="rId38"/>
    <p:sldId id="357" r:id="rId39"/>
    <p:sldId id="367" r:id="rId40"/>
    <p:sldId id="358" r:id="rId41"/>
    <p:sldId id="378" r:id="rId42"/>
    <p:sldId id="368" r:id="rId43"/>
    <p:sldId id="360" r:id="rId44"/>
    <p:sldId id="381" r:id="rId45"/>
    <p:sldId id="379" r:id="rId46"/>
    <p:sldId id="302" r:id="rId47"/>
    <p:sldId id="303" r:id="rId48"/>
    <p:sldId id="382" r:id="rId49"/>
    <p:sldId id="383" r:id="rId50"/>
    <p:sldId id="304" r:id="rId51"/>
    <p:sldId id="380" r:id="rId52"/>
    <p:sldId id="306" r:id="rId5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55"/>
      <p:bold r:id="rId56"/>
      <p:italic r:id="rId57"/>
      <p:boldItalic r:id="rId58"/>
    </p:embeddedFont>
    <p:embeddedFont>
      <p:font typeface="Roboto" panose="020B0604020202020204" charset="0"/>
      <p:regular r:id="rId59"/>
      <p:bold r:id="rId60"/>
      <p:italic r:id="rId61"/>
      <p:boldItalic r:id="rId6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1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4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font" Target="fonts/font7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2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6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2246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1729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49118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2878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16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642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659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3549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56502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546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0422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52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675522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94642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41187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8598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96843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14383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1492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20900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20998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211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43655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9396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57225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93202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93202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423758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64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oftype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en-us/dotnet/api/system.linq.enumerable.wher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select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en-us/dotnet/api/system.linq.enumerable.zip" TargetMode="External"/><Relationship Id="rId4" Type="http://schemas.openxmlformats.org/officeDocument/2006/relationships/hyperlink" Target="https://learn.microsoft.com/en-us/dotnet/api/system.linq.enumerable.selectmany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learn.microsoft.com/en-us/dotnet/api/system.linq.enumerable.distinct" TargetMode="External"/><Relationship Id="rId7" Type="http://schemas.openxmlformats.org/officeDocument/2006/relationships/hyperlink" Target="https://learn.microsoft.com/en-us/dotnet/api/system.linq.enumerable.exceptby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except" TargetMode="External"/><Relationship Id="rId5" Type="http://schemas.openxmlformats.org/officeDocument/2006/relationships/image" Target="../media/image17.png"/><Relationship Id="rId4" Type="http://schemas.openxmlformats.org/officeDocument/2006/relationships/hyperlink" Target="https://learn.microsoft.com/en-us/dotnet/api/system.linq.enumerable.distinctby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hyperlink" Target="https://learn.microsoft.com/en-us/dotnet/api/system.linq.enumerable.intersect" TargetMode="External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en-us/dotnet/api/system.linq.enumerable.unionby" TargetMode="External"/><Relationship Id="rId5" Type="http://schemas.openxmlformats.org/officeDocument/2006/relationships/hyperlink" Target="https://learn.microsoft.com/en-us/dotnet/api/system.linq.enumerable.union" TargetMode="External"/><Relationship Id="rId4" Type="http://schemas.openxmlformats.org/officeDocument/2006/relationships/hyperlink" Target="https://learn.microsoft.com/en-us/dotnet/api/system.linq.enumerable.intersectby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orderby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hyperlink" Target="https://learn.microsoft.com/ru-ru/dotnet/api/system.linq.enumerable.orderbydescending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thenb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learn.microsoft.com/ru-ru/dotnet/api/system.linq.enumerable.reverse" TargetMode="External"/><Relationship Id="rId4" Type="http://schemas.openxmlformats.org/officeDocument/2006/relationships/hyperlink" Target="https://learn.microsoft.com/ru-ru/dotnet/api/system.linq.enumerable.thenbydescending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al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s://learn.microsoft.com/en-us/dotnet/api/system.linq.enumerable.contains" TargetMode="External"/><Relationship Id="rId4" Type="http://schemas.openxmlformats.org/officeDocument/2006/relationships/hyperlink" Target="https://learn.microsoft.com/ru-ru/dotnet/api/system.linq.enumerable.any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skip" TargetMode="External"/><Relationship Id="rId7" Type="http://schemas.openxmlformats.org/officeDocument/2006/relationships/hyperlink" Target="https://learn.microsoft.com/ru-ru/dotnet/api/system.linq.enumerable.chunk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enumerable.takewhile" TargetMode="External"/><Relationship Id="rId5" Type="http://schemas.openxmlformats.org/officeDocument/2006/relationships/hyperlink" Target="https://learn.microsoft.com/ru-ru/dotnet/api/system.linq.enumerable.take" TargetMode="External"/><Relationship Id="rId4" Type="http://schemas.openxmlformats.org/officeDocument/2006/relationships/hyperlink" Target="https://learn.microsoft.com/ru-ru/dotnet/api/system.linq.enumerable.skipwhile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inq/standard-query-operators/converting-data-types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.join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microsoft.com/ru-ru/dotnet/api/system.linq.enumerable.groupjoin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linq.enumerable.groupby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earn.microsoft.com/ru-ru/dotnet/api/system.linq.lookup-2" TargetMode="External"/><Relationship Id="rId5" Type="http://schemas.openxmlformats.org/officeDocument/2006/relationships/hyperlink" Target="https://learn.microsoft.com/ru-ru/dotnet/api/system.linq.enumerable.tolookup" TargetMode="External"/><Relationship Id="rId4" Type="http://schemas.openxmlformats.org/officeDocument/2006/relationships/hyperlink" Target="https://learn.microsoft.com/ru-ru/dotnet/api/system.linq.igrouping-2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api/system.linq.enumerable?view=net-8.0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13665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наследование?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5"/>
            <a:ext cx="3807748" cy="351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Наследование</a:t>
            </a:r>
            <a:r>
              <a:rPr lang="ru-RU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– это механизм, который позволяет использовать возможности других классов. </a:t>
            </a:r>
            <a:endParaRPr lang="en-US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Наследование позволяет определить дочерний класс, который использует (наследует), расширяет или изменяет возможности родительского класса. Класс, члены которого наследуются,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базовым классом</a:t>
            </a: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. Класс, который наследует члены базового класса,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производным классом</a:t>
            </a:r>
            <a:r>
              <a:rPr lang="ru-RU" dirty="0" smtClean="0"/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22" name="Picture 2" descr="Exploring Inheritance in Object-Oriented Programming - DEV Commun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0647" y="946825"/>
            <a:ext cx="4762500" cy="3810000"/>
          </a:xfrm>
          <a:prstGeom prst="rect">
            <a:avLst/>
          </a:prstGeom>
          <a:noFill/>
        </p:spPr>
      </p:pic>
      <p:sp>
        <p:nvSpPr>
          <p:cNvPr id="2" name="Овальная выноска 1"/>
          <p:cNvSpPr/>
          <p:nvPr/>
        </p:nvSpPr>
        <p:spPr>
          <a:xfrm>
            <a:off x="6904383" y="755374"/>
            <a:ext cx="102041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Что-то</a:t>
            </a:r>
            <a:endParaRPr lang="ru-RU" dirty="0"/>
          </a:p>
        </p:txBody>
      </p:sp>
      <p:sp>
        <p:nvSpPr>
          <p:cNvPr id="6" name="Овальная выноска 5"/>
          <p:cNvSpPr/>
          <p:nvPr/>
        </p:nvSpPr>
        <p:spPr>
          <a:xfrm>
            <a:off x="7924801" y="2394625"/>
            <a:ext cx="766050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Мяу</a:t>
            </a:r>
            <a:endParaRPr lang="ru-RU" dirty="0"/>
          </a:p>
        </p:txBody>
      </p:sp>
      <p:sp>
        <p:nvSpPr>
          <p:cNvPr id="7" name="Овальная выноска 6"/>
          <p:cNvSpPr/>
          <p:nvPr/>
        </p:nvSpPr>
        <p:spPr>
          <a:xfrm>
            <a:off x="4870174" y="2313900"/>
            <a:ext cx="68248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Гав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Синтаксис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3946896" cy="3588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Наследоваться в рамках языка </a:t>
            </a:r>
            <a:r>
              <a:rPr lang="en-US" dirty="0" smtClean="0"/>
              <a:t>C# </a:t>
            </a:r>
            <a:r>
              <a:rPr lang="ru-RU" dirty="0" smtClean="0"/>
              <a:t>допустимо от: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Классов. </a:t>
            </a:r>
          </a:p>
          <a:p>
            <a:pPr marL="342900" lvl="0" indent="-342900"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Интерфейсов.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Наследование обозначается символом «</a:t>
            </a:r>
            <a:r>
              <a:rPr lang="ru-RU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», следующего после имени класса с указанием всех типов, перечисленных через «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», о</a:t>
            </a:r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ru-RU" dirty="0" smtClean="0">
                <a:solidFill>
                  <a:schemeClr val="tx1"/>
                </a:solidFill>
              </a:rPr>
              <a:t> которых он наследуется</a:t>
            </a:r>
            <a:r>
              <a:rPr lang="ru-RU" dirty="0" smtClean="0">
                <a:solidFill>
                  <a:schemeClr val="tx1"/>
                </a:solidFill>
              </a:rPr>
              <a:t>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Класс может наследоваться только от одного класса, и от любого количества интерфейсов.</a:t>
            </a:r>
            <a:endParaRPr lang="ru-RU" dirty="0" smtClean="0"/>
          </a:p>
        </p:txBody>
      </p:sp>
      <p:sp>
        <p:nvSpPr>
          <p:cNvPr id="4" name="Google Shape;438;p74"/>
          <p:cNvSpPr txBox="1"/>
          <p:nvPr/>
        </p:nvSpPr>
        <p:spPr>
          <a:xfrm>
            <a:off x="5038078" y="1419268"/>
            <a:ext cx="3946896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</a:t>
            </a:r>
          </a:p>
          <a:p>
            <a:r>
              <a:rPr lang="ru-RU" dirty="0"/>
              <a:t>{</a:t>
            </a:r>
          </a:p>
          <a:p>
            <a:r>
              <a:rPr lang="ru-RU" dirty="0"/>
              <a:t>    </a:t>
            </a:r>
            <a:r>
              <a:rPr lang="ru-RU" dirty="0" smtClean="0"/>
              <a:t>//код класса</a:t>
            </a:r>
            <a:endParaRPr lang="ru-RU" dirty="0"/>
          </a:p>
          <a:p>
            <a:r>
              <a:rPr lang="ru-RU" dirty="0"/>
              <a:t>}</a:t>
            </a:r>
          </a:p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A</a:t>
            </a:r>
            <a:r>
              <a:rPr lang="ru-RU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IEquatable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Icomparable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}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/>
              <a:t>{</a:t>
            </a:r>
          </a:p>
          <a:p>
            <a:r>
              <a:rPr lang="ru-RU" dirty="0" smtClean="0"/>
              <a:t>    </a:t>
            </a:r>
            <a:r>
              <a:rPr lang="en-US" dirty="0" smtClean="0"/>
              <a:t>//</a:t>
            </a:r>
            <a:r>
              <a:rPr lang="ru-RU" dirty="0" smtClean="0"/>
              <a:t>код класса</a:t>
            </a:r>
          </a:p>
          <a:p>
            <a:r>
              <a:rPr lang="ru-RU" dirty="0" smtClean="0"/>
              <a:t>}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С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</a:t>
            </a:r>
            <a:r>
              <a:rPr lang="en-US" dirty="0"/>
              <a:t>//</a:t>
            </a:r>
            <a:r>
              <a:rPr lang="ru-RU" dirty="0"/>
              <a:t>код класса</a:t>
            </a:r>
          </a:p>
          <a:p>
            <a:r>
              <a:rPr lang="ru-RU" dirty="0"/>
              <a:t>}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800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 C#, при наследовании у родительского (базового) класса наследуются все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публичные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защищенные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 члены класса,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включая: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Поля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(если они имеют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Методы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Свойства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44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не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В рамках .</a:t>
            </a:r>
            <a:r>
              <a:rPr lang="en-US" dirty="0" smtClean="0"/>
              <a:t>Net </a:t>
            </a:r>
            <a:r>
              <a:rPr lang="ru-RU" dirty="0" smtClean="0"/>
              <a:t>классами </a:t>
            </a:r>
            <a:r>
              <a:rPr lang="ru-RU" dirty="0" smtClean="0"/>
              <a:t>не наследуются: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Классы, помеченные ключевым словом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en-US" b="1" dirty="0" smtClean="0"/>
              <a:t>(</a:t>
            </a:r>
            <a:r>
              <a:rPr lang="ru-RU" b="1" dirty="0" smtClean="0"/>
              <a:t>запечатанный</a:t>
            </a:r>
            <a:r>
              <a:rPr lang="en-US" b="1" dirty="0" smtClean="0"/>
              <a:t>)</a:t>
            </a:r>
            <a:r>
              <a:rPr lang="ru-RU" b="1" dirty="0" smtClean="0"/>
              <a:t>.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Конструкторы</a:t>
            </a:r>
            <a:r>
              <a:rPr lang="ru-RU" dirty="0" smtClean="0"/>
              <a:t>.</a:t>
            </a:r>
            <a:r>
              <a:rPr lang="ru-RU" b="1" dirty="0" smtClean="0"/>
              <a:t> 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Статичные </a:t>
            </a:r>
            <a:r>
              <a:rPr lang="ru-RU" b="1" dirty="0" smtClean="0"/>
              <a:t>члены (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static</a:t>
            </a:r>
            <a:r>
              <a:rPr lang="ru-RU" b="1" dirty="0" smtClean="0"/>
              <a:t>).</a:t>
            </a:r>
            <a:endParaRPr lang="ru-RU" b="1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Закрытые </a:t>
            </a:r>
            <a:r>
              <a:rPr lang="ru-RU" b="1" dirty="0"/>
              <a:t>члены (</a:t>
            </a:r>
            <a:r>
              <a:rPr lang="ru-RU" b="1" dirty="0" err="1">
                <a:solidFill>
                  <a:schemeClr val="accent1">
                    <a:lumMod val="75000"/>
                  </a:schemeClr>
                </a:solidFill>
              </a:rPr>
              <a:t>private</a:t>
            </a:r>
            <a:r>
              <a:rPr lang="ru-RU" b="1" dirty="0" smtClean="0"/>
              <a:t>)</a:t>
            </a:r>
            <a:r>
              <a:rPr lang="ru-RU" dirty="0" smtClean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Закрытые </a:t>
            </a:r>
            <a:r>
              <a:rPr lang="ru-RU" dirty="0"/>
              <a:t>поля и методы недоступны напрямую в производных </a:t>
            </a:r>
            <a:r>
              <a:rPr lang="ru-RU" dirty="0" smtClean="0"/>
              <a:t>классах.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/>
              <a:t>Но </a:t>
            </a:r>
            <a:r>
              <a:rPr lang="ru-RU" dirty="0"/>
              <a:t>их можно косвенно использовать, если базовый класс предоставляет публичные или защищенные методы для работы с ними</a:t>
            </a:r>
            <a:r>
              <a:rPr lang="ru-RU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Base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500551" y="1060033"/>
            <a:ext cx="412445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/>
              <a:t>Ключевое слово используется для доступа к членам базового класса из производного класса. </a:t>
            </a:r>
            <a:endParaRPr lang="en-US" dirty="0" smtClean="0"/>
          </a:p>
          <a:p>
            <a:r>
              <a:rPr lang="ru-RU" dirty="0" smtClean="0"/>
              <a:t>Используйте </a:t>
            </a:r>
            <a:r>
              <a:rPr lang="ru-RU" dirty="0"/>
              <a:t>его, если вы хотите</a:t>
            </a:r>
            <a:r>
              <a:rPr lang="ru-RU" dirty="0" smtClean="0"/>
              <a:t>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Вызвать метод базового класса.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Определить конструктор </a:t>
            </a:r>
            <a:r>
              <a:rPr lang="ru-RU" dirty="0"/>
              <a:t>базового класса, который должен вызываться при создании экземпляров производного класса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4727995" y="1009925"/>
            <a:ext cx="4124458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protected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 </a:t>
            </a:r>
            <a:r>
              <a:rPr lang="en-US" dirty="0" err="1"/>
              <a:t>GetInfo</a:t>
            </a:r>
            <a:r>
              <a:rPr lang="en-US" dirty="0"/>
              <a:t>()</a:t>
            </a:r>
          </a:p>
          <a:p>
            <a:r>
              <a:rPr lang="en-US" dirty="0" smtClean="0"/>
              <a:t>    </a:t>
            </a:r>
            <a:r>
              <a:rPr lang="ru-RU" dirty="0" smtClean="0"/>
              <a:t>{ }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smtClean="0"/>
              <a:t>{ 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"in </a:t>
            </a:r>
            <a:r>
              <a:rPr lang="en-US" dirty="0" err="1" smtClean="0">
                <a:solidFill>
                  <a:srgbClr val="C00000"/>
                </a:solidFill>
              </a:rPr>
              <a:t>BaseClass</a:t>
            </a:r>
            <a:r>
              <a:rPr lang="en-US" dirty="0" smtClean="0">
                <a:solidFill>
                  <a:srgbClr val="C00000"/>
                </a:solidFill>
              </a:rPr>
              <a:t>()");</a:t>
            </a:r>
            <a:r>
              <a:rPr lang="en-US" dirty="0" smtClean="0"/>
              <a:t>   }</a:t>
            </a:r>
          </a:p>
          <a:p>
            <a:r>
              <a:rPr lang="en-US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 class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 :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BaseClass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 smtClean="0"/>
              <a:t>{</a:t>
            </a:r>
          </a:p>
          <a:p>
            <a:pPr lvl="3"/>
            <a:r>
              <a:rPr lang="en-US" dirty="0" smtClean="0"/>
              <a:t>  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private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SomeMethod</a:t>
            </a:r>
            <a:r>
              <a:rPr lang="en-US" dirty="0"/>
              <a:t>()</a:t>
            </a:r>
          </a:p>
          <a:p>
            <a:pPr lvl="3"/>
            <a:r>
              <a:rPr lang="en-US" dirty="0" smtClean="0"/>
              <a:t>   </a:t>
            </a:r>
            <a:r>
              <a:rPr lang="ru-RU" dirty="0" smtClean="0"/>
              <a:t>{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err="1" smtClean="0"/>
              <a:t>.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GetInfo</a:t>
            </a:r>
            <a:r>
              <a:rPr lang="en-US" dirty="0" smtClean="0"/>
              <a:t>(); </a:t>
            </a:r>
            <a:r>
              <a:rPr lang="ru-RU" dirty="0" smtClean="0"/>
              <a:t>}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</a:rPr>
              <a:t>DerivedClass</a:t>
            </a:r>
            <a:r>
              <a:rPr lang="en-US" dirty="0"/>
              <a:t>() :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   {  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5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654996" y="3968885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49" y="995414"/>
            <a:ext cx="6259513" cy="316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Транзитивное наследование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654996" y="3968885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</p:spTree>
    <p:extLst>
      <p:ext uri="{BB962C8B-B14F-4D97-AF65-F5344CB8AC3E}">
        <p14:creationId xmlns:p14="http://schemas.microsoft.com/office/powerpoint/2010/main" val="981254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/>
              <a:t>virtual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654996" y="3968885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solidFill>
                  <a:srgbClr val="FF0000"/>
                </a:solidFill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</p:spTree>
    <p:extLst>
      <p:ext uri="{BB962C8B-B14F-4D97-AF65-F5344CB8AC3E}">
        <p14:creationId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r>
              <a:rPr lang="en-US" dirty="0" smtClean="0"/>
              <a:t> </a:t>
            </a:r>
            <a:r>
              <a:rPr lang="ru-RU" dirty="0" smtClean="0"/>
              <a:t>от значимых типов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Наследуемся от класса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7100" y="1698625"/>
            <a:ext cx="2209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Фильтрация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46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Фильтрация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3"/>
              </a:rPr>
              <a:t>OfType</a:t>
            </a:r>
            <a:r>
              <a:rPr lang="ru-RU" dirty="0" smtClean="0"/>
              <a:t> – фильтрует данные по типу</a:t>
            </a:r>
            <a:r>
              <a:rPr lang="en-US" dirty="0" smtClean="0"/>
              <a:t>;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4"/>
              </a:rPr>
              <a:t>Where</a:t>
            </a:r>
            <a:r>
              <a:rPr lang="ru-RU" sz="1200" dirty="0" smtClean="0"/>
              <a:t> </a:t>
            </a:r>
            <a:r>
              <a:rPr lang="en-US" sz="1200" dirty="0" smtClean="0"/>
              <a:t>– </a:t>
            </a:r>
            <a:r>
              <a:rPr lang="ru-RU" dirty="0" smtClean="0"/>
              <a:t>фильтрует значения по условию (в декларативном синтаксисе -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where</a:t>
            </a:r>
            <a:r>
              <a:rPr lang="ru-RU" dirty="0" smtClean="0"/>
              <a:t>)</a:t>
            </a:r>
            <a:r>
              <a:rPr lang="en-US" dirty="0" smtClean="0"/>
              <a:t>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256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Проекция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2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Проекция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– это операция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преобразования объекта в новую форму, </a:t>
            </a:r>
            <a:r>
              <a:rPr lang="ru-RU" sz="1200" dirty="0" smtClean="0"/>
              <a:t>которая часто состоит только из этих свойств, которые впоследствии используются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  <p:pic>
        <p:nvPicPr>
          <p:cNvPr id="53250" name="Picture 2" descr="[Курс «Автоматизация Revit на языке C#: базовый уровень»] LINQ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87218" y="1733550"/>
            <a:ext cx="4785138" cy="269164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083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Проекция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88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Проекция данных 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представлена следующими методами: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3"/>
              </a:rPr>
              <a:t>Select</a:t>
            </a:r>
            <a:r>
              <a:rPr lang="ru-RU" dirty="0" smtClean="0"/>
              <a:t> – проецирует значения, которые основаны на функции преобразования (в декларативном синтаксисе также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select</a:t>
            </a:r>
            <a:r>
              <a:rPr lang="ru-RU" dirty="0" smtClean="0"/>
              <a:t>)</a:t>
            </a:r>
            <a:endParaRPr lang="ru-RU" u="sng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SelectMany</a:t>
            </a:r>
            <a:r>
              <a:rPr lang="en-US" dirty="0" smtClean="0"/>
              <a:t> </a:t>
            </a:r>
            <a:r>
              <a:rPr lang="ru-RU" dirty="0" smtClean="0"/>
              <a:t>– проецирует последовательности значений, основанных на функции преобразования, а затем выравнивает их в одну последовательность.(в декларативном синтаксисе множественный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from</a:t>
            </a:r>
            <a:r>
              <a:rPr lang="ru-RU" dirty="0" smtClean="0"/>
              <a:t>). Простыми словами: забирает последовательность из элемента коллекции и кладет его в результирующую последовательность.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smtClean="0">
                <a:hlinkClick r:id="rId5"/>
              </a:rPr>
              <a:t>Zip</a:t>
            </a:r>
            <a:r>
              <a:rPr lang="ru-RU" dirty="0" smtClean="0"/>
              <a:t> – создает последовательность кортежей из 2-3 указанных последовательностей.</a:t>
            </a: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Операции над множествами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96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1729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Под </a:t>
            </a:r>
            <a:r>
              <a:rPr lang="ru-RU" sz="1300" b="1" dirty="0">
                <a:latin typeface="Roboto"/>
                <a:ea typeface="Roboto"/>
                <a:cs typeface="Roboto"/>
                <a:sym typeface="Roboto"/>
              </a:rPr>
              <a:t>о</a:t>
            </a: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перации над множествами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 в данном случае понимаются операции запросов, которые создают результирующий набор присутствия или отсутствия эквивалентных элементов в одной или отдельной коллекциях.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Distinct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 smtClean="0">
                <a:hlinkClick r:id="rId4"/>
              </a:rPr>
              <a:t>DistinctBy</a:t>
            </a:r>
            <a:r>
              <a:rPr lang="ru-RU" dirty="0" smtClean="0"/>
              <a:t> – возвращает уникальные элементы последовательности. Можно также сказать, что удаляет дубликаты.</a:t>
            </a:r>
          </a:p>
        </p:txBody>
      </p:sp>
      <p:pic>
        <p:nvPicPr>
          <p:cNvPr id="4" name="Picture 2" descr="Graphic showing the behavior of Distinct(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289" y="2749185"/>
            <a:ext cx="3457575" cy="37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500550" y="3208165"/>
            <a:ext cx="8037443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6"/>
              </a:rPr>
              <a:t>Except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7"/>
              </a:rPr>
              <a:t>ExceptBy</a:t>
            </a:r>
            <a:r>
              <a:rPr lang="ru-RU" dirty="0"/>
              <a:t> – возвращает набор значений, которые присутствуют в одной коллекции и отсутствуют в другой.</a:t>
            </a:r>
          </a:p>
        </p:txBody>
      </p:sp>
      <p:pic>
        <p:nvPicPr>
          <p:cNvPr id="2050" name="Picture 2" descr="Graphic showing the action of Except()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9835" y="3678819"/>
            <a:ext cx="2162175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46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49600" y="8575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3"/>
              </a:rPr>
              <a:t>Intersect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4"/>
              </a:rPr>
              <a:t>IntersectBy</a:t>
            </a:r>
            <a:r>
              <a:rPr lang="ru-RU" dirty="0"/>
              <a:t> – возвращает набор значений, которые встречаются в обоих коллекциях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49600" y="2597864"/>
            <a:ext cx="8092200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>
                <a:hlinkClick r:id="rId5"/>
              </a:rPr>
              <a:t>Union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1300" dirty="0">
                <a:latin typeface="Roboto"/>
                <a:ea typeface="Roboto"/>
                <a:cs typeface="Roboto"/>
                <a:sym typeface="Roboto"/>
              </a:rPr>
              <a:t>или </a:t>
            </a:r>
            <a:r>
              <a:rPr lang="en-US" dirty="0" err="1">
                <a:hlinkClick r:id="rId6"/>
              </a:rPr>
              <a:t>UnionBy</a:t>
            </a:r>
            <a:r>
              <a:rPr lang="ru-RU" dirty="0"/>
              <a:t> – возвращает набор уникальных значений, присутствующий в обоих коллекциях.</a:t>
            </a:r>
            <a:endParaRPr lang="ru-RU" sz="1300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8" name="Picture 4" descr="Graphic showing the intersection of two sequence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1717217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raphic showing the union of two sequences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935" y="3368202"/>
            <a:ext cx="2686050" cy="80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76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Сортировка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911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 smtClean="0"/>
              <a:t>Linq</a:t>
            </a:r>
            <a:r>
              <a:rPr lang="en-US" dirty="0" smtClean="0"/>
              <a:t>-</a:t>
            </a:r>
            <a:r>
              <a:rPr lang="ru-RU" dirty="0" smtClean="0"/>
              <a:t>операторы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sp>
        <p:nvSpPr>
          <p:cNvPr id="154" name="Google Shape;154;p34"/>
          <p:cNvSpPr txBox="1">
            <a:spLocks noGrp="1"/>
          </p:cNvSpPr>
          <p:nvPr>
            <p:ph type="subTitle" idx="2"/>
          </p:nvPr>
        </p:nvSpPr>
        <p:spPr>
          <a:xfrm>
            <a:off x="3164850" y="2587356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i="1">
                <a:solidFill>
                  <a:schemeClr val="dk1"/>
                </a:solidFill>
              </a:rPr>
              <a:t>Нилов Павел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50" y="2988500"/>
            <a:ext cx="5125800" cy="19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Fullstack разработчик компании Волховец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84615"/>
              <a:buFont typeface="Arial"/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832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78970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/>
              <a:t>Операция сортировки упорядочивает элементы последовательности на основе одного или нескольких атрибутов</a:t>
            </a:r>
            <a:r>
              <a:rPr lang="ru-RU" dirty="0" smtClean="0"/>
              <a:t>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2789065"/>
            <a:ext cx="8037443" cy="1262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OrderBy</a:t>
            </a:r>
            <a:r>
              <a:rPr lang="ru-RU" dirty="0" smtClean="0"/>
              <a:t> – сортировка </a:t>
            </a:r>
            <a:r>
              <a:rPr lang="ru-RU" dirty="0"/>
              <a:t>значений в возрастающем порядке</a:t>
            </a:r>
            <a:r>
              <a:rPr lang="ru-RU" dirty="0" smtClean="0"/>
              <a:t>. 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или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4"/>
              </a:rPr>
              <a:t>OrderByDescending</a:t>
            </a:r>
            <a:r>
              <a:rPr lang="ru-RU" dirty="0" smtClean="0"/>
              <a:t> – сортировка </a:t>
            </a:r>
            <a:r>
              <a:rPr lang="ru-RU" dirty="0"/>
              <a:t>значений в убывающем порядке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– оператор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 smtClean="0"/>
              <a:t>.</a:t>
            </a:r>
            <a:endParaRPr lang="ru-RU" dirty="0" smtClean="0"/>
          </a:p>
        </p:txBody>
      </p:sp>
      <p:pic>
        <p:nvPicPr>
          <p:cNvPr id="3074" name="Picture 2" descr="Рисунок с операциями сортировки в алфавитном порядк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646" y="1560689"/>
            <a:ext cx="2381250" cy="109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90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Сортировка</a:t>
            </a:r>
            <a:r>
              <a:rPr lang="en-US" dirty="0" smtClean="0"/>
              <a:t> </a:t>
            </a:r>
            <a:r>
              <a:rPr lang="ru-RU" dirty="0" smtClean="0"/>
              <a:t>данных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292625"/>
            <a:ext cx="8092200" cy="2209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3"/>
              </a:rPr>
              <a:t>ThenBy</a:t>
            </a:r>
            <a:r>
              <a:rPr lang="ru-RU" dirty="0"/>
              <a:t> – дополнительная сортировка по возрастанию</a:t>
            </a:r>
            <a:r>
              <a:rPr lang="ru-RU" dirty="0" smtClean="0"/>
              <a:t>. </a:t>
            </a:r>
            <a:r>
              <a:rPr lang="ru-RU" dirty="0"/>
              <a:t>В декларативном </a:t>
            </a:r>
            <a:r>
              <a:rPr lang="ru-RU" dirty="0" smtClean="0"/>
              <a:t>дополнительные </a:t>
            </a:r>
            <a:r>
              <a:rPr lang="ru-RU" dirty="0"/>
              <a:t>– </a:t>
            </a:r>
            <a:r>
              <a:rPr lang="ru-RU" dirty="0" smtClean="0"/>
              <a:t>операторы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ru-RU" dirty="0">
                <a:solidFill>
                  <a:schemeClr val="tx1"/>
                </a:solidFill>
              </a:rPr>
              <a:t>или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ascending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>
                <a:hlinkClick r:id="rId4"/>
              </a:rPr>
              <a:t>ThenByDescending</a:t>
            </a:r>
            <a:r>
              <a:rPr lang="ru-RU" dirty="0"/>
              <a:t> – дополнительная сортировка по убыванию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дополнительные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orderby</a:t>
            </a:r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descending</a:t>
            </a:r>
            <a:r>
              <a:rPr lang="en-US" dirty="0"/>
              <a:t>.</a:t>
            </a:r>
            <a:endParaRPr lang="ru-RU" dirty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hlinkClick r:id="rId5"/>
              </a:rPr>
              <a:t>Reverse</a:t>
            </a:r>
            <a:r>
              <a:rPr lang="ru-RU" dirty="0"/>
              <a:t> - изменение порядка элементов в коллекции на обратный</a:t>
            </a:r>
            <a:r>
              <a:rPr lang="ru-RU" dirty="0" smtClean="0"/>
              <a:t>. </a:t>
            </a:r>
            <a:r>
              <a:rPr lang="ru-RU" dirty="0"/>
              <a:t>В декларативном синтаксисе </a:t>
            </a:r>
            <a:r>
              <a:rPr lang="ru-RU" dirty="0" smtClean="0"/>
              <a:t>аналогов нет.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3307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Квантификаторы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78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Операции квантификатора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2123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Квантификатор</a:t>
            </a:r>
            <a:r>
              <a:rPr lang="en-US" dirty="0" smtClean="0"/>
              <a:t> </a:t>
            </a:r>
            <a:r>
              <a:rPr lang="ru-RU" dirty="0" smtClean="0"/>
              <a:t>– это операция, которая </a:t>
            </a:r>
            <a:r>
              <a:rPr lang="ru-RU" dirty="0"/>
              <a:t>возвращают значение 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bool</a:t>
            </a:r>
            <a:r>
              <a:rPr lang="ru-RU" dirty="0" smtClean="0"/>
              <a:t>, </a:t>
            </a:r>
            <a:r>
              <a:rPr lang="ru-RU" dirty="0"/>
              <a:t>которое указывает, удовлетворяют ли условию некоторые или все элементы в последовательности</a:t>
            </a: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All</a:t>
            </a:r>
            <a:r>
              <a:rPr lang="en-US" dirty="0" smtClean="0"/>
              <a:t> - </a:t>
            </a:r>
            <a:r>
              <a:rPr lang="ru-RU" dirty="0" smtClean="0"/>
              <a:t>определяет</a:t>
            </a:r>
            <a:r>
              <a:rPr lang="ru-RU" dirty="0"/>
              <a:t>, все ли элементы последовательности удовлетворяют </a:t>
            </a:r>
            <a:r>
              <a:rPr lang="ru-RU" dirty="0" smtClean="0"/>
              <a:t>условию.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4"/>
              </a:rPr>
              <a:t>Any</a:t>
            </a:r>
            <a:r>
              <a:rPr lang="ru-RU" dirty="0" smtClean="0"/>
              <a:t> - определяет</a:t>
            </a:r>
            <a:r>
              <a:rPr lang="ru-RU" dirty="0"/>
              <a:t>, удовлетворяют ли условию какие-либо элементы </a:t>
            </a:r>
            <a:r>
              <a:rPr lang="ru-RU" dirty="0" smtClean="0"/>
              <a:t>последовательности.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Contains</a:t>
            </a:r>
            <a:r>
              <a:rPr lang="ru-RU" dirty="0" smtClean="0"/>
              <a:t> - определяет</a:t>
            </a:r>
            <a:r>
              <a:rPr lang="ru-RU" dirty="0"/>
              <a:t>, содержит ли последовательность указанный элемент.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98" name="Picture 2" descr="LINQ Quantifier Operation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495" y="3133809"/>
            <a:ext cx="2952750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65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Секционирование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863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859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Секционирование </a:t>
            </a:r>
            <a:r>
              <a:rPr lang="en-US" dirty="0" smtClean="0"/>
              <a:t>– </a:t>
            </a:r>
            <a:r>
              <a:rPr lang="ru-RU" dirty="0" smtClean="0"/>
              <a:t>это операция </a:t>
            </a:r>
            <a:r>
              <a:rPr lang="ru-RU" dirty="0"/>
              <a:t>разделения входной последовательности на два раздела без изменения порядка элементов, а затем возвращения одного из разделов</a:t>
            </a:r>
            <a:r>
              <a:rPr lang="ru-RU" dirty="0" smtClean="0"/>
              <a:t>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599" y="2366341"/>
            <a:ext cx="27717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3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Секционирование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064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Skip</a:t>
            </a:r>
            <a:r>
              <a:rPr lang="en-US" dirty="0" smtClean="0"/>
              <a:t> - </a:t>
            </a:r>
            <a:r>
              <a:rPr lang="ru-RU" dirty="0"/>
              <a:t>п</a:t>
            </a:r>
            <a:r>
              <a:rPr lang="ru-RU" dirty="0" smtClean="0"/>
              <a:t>ропускает </a:t>
            </a:r>
            <a:r>
              <a:rPr lang="ru-RU" dirty="0"/>
              <a:t>элементы до указанной позиции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SkipWhile</a:t>
            </a:r>
            <a:r>
              <a:rPr lang="ru-RU" dirty="0" smtClean="0"/>
              <a:t> - п</a:t>
            </a:r>
            <a:r>
              <a:rPr lang="ru-RU" dirty="0"/>
              <a:t>ропускает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5"/>
              </a:rPr>
              <a:t>Take</a:t>
            </a:r>
            <a:r>
              <a:rPr lang="ru-RU" dirty="0" smtClean="0"/>
              <a:t> - в</a:t>
            </a:r>
            <a:r>
              <a:rPr lang="ru-RU" dirty="0"/>
              <a:t>озвращает элементы на указанную позицию в последовательности.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6"/>
              </a:rPr>
              <a:t>TakeWhile</a:t>
            </a:r>
            <a:r>
              <a:rPr lang="ru-RU" dirty="0" smtClean="0"/>
              <a:t> - п</a:t>
            </a:r>
            <a:r>
              <a:rPr lang="ru-RU" dirty="0"/>
              <a:t>ринимает элементы на основе функции предиката, пока элемент не удовлетворяет условию.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7"/>
              </a:rPr>
              <a:t>Chunk</a:t>
            </a:r>
            <a:r>
              <a:rPr lang="ru-RU" dirty="0" smtClean="0"/>
              <a:t> - р</a:t>
            </a:r>
            <a:r>
              <a:rPr lang="ru-RU" dirty="0"/>
              <a:t>азделяет элементы последовательности на фрагменты указанного максимального размера.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Преобразование типов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598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Преобразование типов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167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Операция преобразования меняет тип входных объектов.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Таблица методов преобразования находится </a:t>
            </a:r>
            <a:r>
              <a:rPr lang="ru-RU" dirty="0" smtClean="0">
                <a:hlinkClick r:id="rId3"/>
              </a:rPr>
              <a:t>здесь</a:t>
            </a:r>
            <a:r>
              <a:rPr lang="ru-RU" dirty="0" smtClean="0"/>
              <a:t>.</a:t>
            </a:r>
            <a:endParaRPr lang="en-US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https</a:t>
            </a:r>
            <a:r>
              <a:rPr lang="en-US" sz="1300" dirty="0">
                <a:latin typeface="Roboto"/>
                <a:ea typeface="Roboto"/>
                <a:cs typeface="Roboto"/>
                <a:sym typeface="Roboto"/>
                <a:hlinkClick r:id="rId3"/>
              </a:rPr>
              <a:t>://</a:t>
            </a:r>
            <a:r>
              <a:rPr lang="en-US" sz="1300" dirty="0" smtClean="0">
                <a:latin typeface="Roboto"/>
                <a:ea typeface="Roboto"/>
                <a:cs typeface="Roboto"/>
                <a:sym typeface="Roboto"/>
                <a:hlinkClick r:id="rId3"/>
              </a:rPr>
              <a:t>learn.microsoft.com/en-us/dotnet/csharp/linq/standard-query-operators/converting-data-types#methods</a:t>
            </a:r>
            <a:endParaRPr lang="en-US" sz="1300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6877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Операции соединения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144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945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i="1" dirty="0"/>
              <a:t>Соединение</a:t>
            </a:r>
            <a:r>
              <a:rPr lang="ru-RU" dirty="0"/>
              <a:t> двух источников данных — это связь объектов в одном источнике данных с объектами, которые имеют общий атрибут в другом источнике данных</a:t>
            </a:r>
            <a:r>
              <a:rPr lang="ru-RU" dirty="0" smtClean="0"/>
              <a:t>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hlinkClick r:id="rId3"/>
              </a:rPr>
              <a:t>Join</a:t>
            </a:r>
            <a:r>
              <a:rPr lang="en-US" dirty="0" smtClean="0"/>
              <a:t> – </a:t>
            </a:r>
            <a:r>
              <a:rPr lang="ru-RU" dirty="0" smtClean="0"/>
              <a:t>соединяет </a:t>
            </a:r>
            <a:r>
              <a:rPr lang="ru-RU" dirty="0"/>
              <a:t>две последовательности на основании функций селектора ключа и </a:t>
            </a:r>
            <a:r>
              <a:rPr lang="ru-RU" dirty="0" smtClean="0"/>
              <a:t>извлекает </a:t>
            </a:r>
            <a:r>
              <a:rPr lang="ru-RU" dirty="0"/>
              <a:t>пары </a:t>
            </a:r>
            <a:r>
              <a:rPr lang="ru-RU" dirty="0" smtClean="0"/>
              <a:t>значений. </a:t>
            </a:r>
            <a:r>
              <a:rPr lang="ru-RU" dirty="0"/>
              <a:t>В декларативном синтаксисе дополнительные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</a:t>
            </a:r>
            <a:r>
              <a:rPr lang="en-US" dirty="0" smtClean="0"/>
              <a:t>.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4"/>
              </a:rPr>
              <a:t>GroupJoin</a:t>
            </a:r>
            <a:r>
              <a:rPr lang="ru-RU" dirty="0" smtClean="0"/>
              <a:t> – соединяет две </a:t>
            </a:r>
            <a:r>
              <a:rPr lang="ru-RU" dirty="0"/>
              <a:t>последовательности на основании функций селектора ключа и группирует полученные при сопоставлении данные для каждого элемента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/>
              <a:t>В декларативном синтаксисе дополнительные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join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on </a:t>
            </a:r>
            <a:r>
              <a:rPr lang="en-US" dirty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equals </a:t>
            </a:r>
            <a:r>
              <a:rPr lang="en-US" dirty="0" smtClean="0"/>
              <a:t>…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 </a:t>
            </a:r>
            <a:r>
              <a:rPr lang="en-US" dirty="0" smtClean="0"/>
              <a:t>… .</a:t>
            </a:r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sz="1300" dirty="0" smtClean="0">
                <a:latin typeface="Roboto"/>
                <a:ea typeface="Roboto"/>
                <a:cs typeface="Roboto"/>
                <a:sym typeface="Roboto"/>
              </a:rPr>
              <a:t>Пример декларативного синтаксиса: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from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set1</a:t>
            </a:r>
            <a:endParaRPr lang="ru-RU" altLang="ru-RU" sz="800" dirty="0">
              <a:solidFill>
                <a:schemeClr val="tx1"/>
              </a:solidFill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ru-RU" dirty="0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	</a:t>
            </a:r>
            <a:r>
              <a:rPr lang="ru-RU" altLang="ru-RU" dirty="0" err="1" smtClean="0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join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in</a:t>
            </a:r>
            <a:r>
              <a:rPr lang="ru-RU" altLang="ru-RU" dirty="0">
                <a:latin typeface="SFMono-Regular"/>
              </a:rPr>
              <a:t> </a:t>
            </a:r>
            <a:r>
              <a:rPr lang="en-US" altLang="ru-RU" dirty="0" smtClean="0">
                <a:latin typeface="SFMono-Regular"/>
              </a:rPr>
              <a:t>set2</a:t>
            </a:r>
            <a:r>
              <a:rPr lang="ru-RU" altLang="ru-RU" dirty="0" smtClean="0">
                <a:latin typeface="var(--code-font-family)"/>
              </a:rPr>
              <a:t>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on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>
                <a:latin typeface="var(--code-font-family)"/>
              </a:rPr>
              <a:t>y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2 </a:t>
            </a:r>
            <a:r>
              <a:rPr lang="ru-RU" altLang="ru-RU" dirty="0" err="1">
                <a:solidFill>
                  <a:schemeClr val="accent1">
                    <a:lumMod val="75000"/>
                  </a:schemeClr>
                </a:solidFill>
                <a:latin typeface="var(--code-font-family)"/>
              </a:rPr>
              <a:t>equals</a:t>
            </a:r>
            <a:r>
              <a:rPr lang="ru-RU" altLang="ru-RU" dirty="0">
                <a:latin typeface="var(--code-font-family)"/>
              </a:rPr>
              <a:t> </a:t>
            </a:r>
            <a:r>
              <a:rPr lang="en-US" altLang="ru-RU" dirty="0" smtClean="0">
                <a:latin typeface="var(--code-font-family)"/>
              </a:rPr>
              <a:t>x</a:t>
            </a:r>
            <a:r>
              <a:rPr lang="ru-RU" altLang="ru-RU" dirty="0" smtClean="0">
                <a:latin typeface="var(--code-font-family)"/>
              </a:rPr>
              <a:t>.</a:t>
            </a:r>
            <a:r>
              <a:rPr lang="en-US" altLang="ru-RU" dirty="0" smtClean="0">
                <a:latin typeface="var(--code-font-family)"/>
              </a:rPr>
              <a:t>Prop</a:t>
            </a:r>
            <a:r>
              <a:rPr lang="ru-RU" altLang="ru-RU" dirty="0" smtClean="0">
                <a:latin typeface="var(--code-font-family)"/>
              </a:rPr>
              <a:t>1</a:t>
            </a:r>
            <a:endParaRPr lang="en-US" altLang="ru-RU" dirty="0" smtClean="0">
              <a:latin typeface="var(--code-font-family)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где, свойства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y.Prop2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и </a:t>
            </a:r>
            <a:r>
              <a:rPr lang="en-US" sz="1300" dirty="0" smtClean="0">
                <a:latin typeface="var(--code-font-family)"/>
                <a:ea typeface="Roboto"/>
                <a:cs typeface="Roboto"/>
                <a:sym typeface="Roboto"/>
              </a:rPr>
              <a:t>x.Prop1</a:t>
            </a:r>
            <a:r>
              <a:rPr lang="ru-RU" sz="1300" dirty="0">
                <a:latin typeface="var(--code-font-family)"/>
                <a:ea typeface="Roboto"/>
                <a:cs typeface="Roboto"/>
                <a:sym typeface="Roboto"/>
              </a:rPr>
              <a:t> </a:t>
            </a:r>
            <a:r>
              <a:rPr lang="ru-RU" sz="1300" dirty="0" smtClean="0">
                <a:latin typeface="var(--code-font-family)"/>
                <a:ea typeface="Roboto"/>
                <a:cs typeface="Roboto"/>
                <a:sym typeface="Roboto"/>
              </a:rPr>
              <a:t>являются одной и той же сущностью, скажем идентификатором группы студента.</a:t>
            </a:r>
          </a:p>
        </p:txBody>
      </p:sp>
    </p:spTree>
    <p:extLst>
      <p:ext uri="{BB962C8B-B14F-4D97-AF65-F5344CB8AC3E}">
        <p14:creationId xmlns:p14="http://schemas.microsoft.com/office/powerpoint/2010/main" val="396502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Операции соединения(</a:t>
            </a:r>
            <a:r>
              <a:rPr lang="en-US" dirty="0" smtClean="0"/>
              <a:t>Join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233974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Пример:</a:t>
            </a:r>
            <a:endParaRPr lang="ru-RU" sz="1300" dirty="0" smtClean="0">
              <a:latin typeface="var(--code-font-family)"/>
              <a:ea typeface="Roboto"/>
              <a:cs typeface="Roboto"/>
              <a:sym typeface="Roboto"/>
            </a:endParaRPr>
          </a:p>
        </p:txBody>
      </p:sp>
      <p:pic>
        <p:nvPicPr>
          <p:cNvPr id="1030" name="Picture 6" descr="SQL - Inner Jo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405" y="1888643"/>
            <a:ext cx="5460789" cy="2773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692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dirty="0" smtClean="0"/>
              <a:t>Группировка данных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0076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1074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Группировка – это операция </a:t>
            </a:r>
            <a:r>
              <a:rPr lang="ru-RU" dirty="0"/>
              <a:t>объединения данных в группы таким образом, чтобы у элементов в каждой группе был общий атрибут. На следующем рисунке показаны результаты операции группирования последовательности символов. Ключ для каждой группы — это символ.</a:t>
            </a:r>
            <a:endParaRPr lang="ru-RU" dirty="0" smtClean="0"/>
          </a:p>
        </p:txBody>
      </p:sp>
      <p:pic>
        <p:nvPicPr>
          <p:cNvPr id="2054" name="Picture 6" descr="Схема, показывающая операцию группировки LINQ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767" y="2572726"/>
            <a:ext cx="29241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400"/>
              </a:spcBef>
            </a:pPr>
            <a:endParaRPr lang="ru-RU" dirty="0" smtClean="0"/>
          </a:p>
        </p:txBody>
      </p:sp>
      <p:sp>
        <p:nvSpPr>
          <p:cNvPr id="95240" name="AutoShape 8" descr="https://miro.medium.com/v2/resize:fit:845/1*ZeLUpu-k3yK7tZ-QzPp3eA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5245" name="Picture 1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4209" y="1185316"/>
            <a:ext cx="5208105" cy="3467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7535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/>
              <a:t>Группирование данных</a:t>
            </a:r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8190250" cy="1782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err="1" smtClean="0">
                <a:hlinkClick r:id="rId3"/>
              </a:rPr>
              <a:t>GroupBy</a:t>
            </a:r>
            <a:r>
              <a:rPr lang="ru-RU" dirty="0" smtClean="0"/>
              <a:t> – группирует </a:t>
            </a:r>
            <a:r>
              <a:rPr lang="ru-RU" dirty="0"/>
              <a:t>элементы с общим атрибутом. Объект </a:t>
            </a:r>
            <a:r>
              <a:rPr lang="ru-RU" dirty="0" smtClean="0"/>
              <a:t>представляет каждую</a:t>
            </a:r>
            <a:r>
              <a:rPr lang="ru-RU" dirty="0"/>
              <a:t> </a:t>
            </a:r>
            <a:r>
              <a:rPr lang="ru-RU" u="sng" dirty="0" err="1" smtClean="0">
                <a:hlinkClick r:id="rId4"/>
              </a:rPr>
              <a:t>IGrouping</a:t>
            </a:r>
            <a:r>
              <a:rPr lang="ru-RU" u="sng" dirty="0" smtClean="0">
                <a:hlinkClick r:id="rId4"/>
              </a:rPr>
              <a:t>&lt;</a:t>
            </a:r>
            <a:r>
              <a:rPr lang="ru-RU" u="sng" dirty="0" err="1" smtClean="0">
                <a:hlinkClick r:id="rId4"/>
              </a:rPr>
              <a:t>TKey,TElement</a:t>
            </a:r>
            <a:r>
              <a:rPr lang="ru-RU" u="sng" dirty="0">
                <a:hlinkClick r:id="rId4"/>
              </a:rPr>
              <a:t>&gt;</a:t>
            </a:r>
            <a:r>
              <a:rPr lang="ru-RU" dirty="0"/>
              <a:t> группу</a:t>
            </a:r>
            <a:r>
              <a:rPr lang="ru-RU" dirty="0" smtClean="0"/>
              <a:t>. В декларативном синтаксисе</a:t>
            </a:r>
            <a:r>
              <a:rPr lang="en-US" dirty="0" smtClean="0"/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ru-RU" dirty="0" smtClean="0">
                <a:solidFill>
                  <a:schemeClr val="tx1"/>
                </a:solidFill>
              </a:rPr>
              <a:t>или</a:t>
            </a:r>
            <a:r>
              <a:rPr lang="ru-RU" dirty="0" smtClean="0"/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group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by </a:t>
            </a:r>
            <a:r>
              <a:rPr lang="en-US" dirty="0"/>
              <a:t>…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into</a:t>
            </a:r>
            <a:endParaRPr lang="ru-RU" dirty="0" smtClean="0"/>
          </a:p>
          <a:p>
            <a:pPr lvl="0">
              <a:lnSpc>
                <a:spcPct val="115000"/>
              </a:lnSpc>
              <a:spcBef>
                <a:spcPts val="1400"/>
              </a:spcBef>
            </a:pPr>
            <a:r>
              <a:rPr lang="en-US" u="sng" dirty="0" err="1" smtClean="0">
                <a:hlinkClick r:id="rId5"/>
              </a:rPr>
              <a:t>ToLookup</a:t>
            </a:r>
            <a:r>
              <a:rPr lang="ru-RU" dirty="0" smtClean="0"/>
              <a:t> – вставляет </a:t>
            </a:r>
            <a:r>
              <a:rPr lang="ru-RU" dirty="0"/>
              <a:t>элементы в </a:t>
            </a:r>
            <a:r>
              <a:rPr lang="ru-RU" dirty="0" err="1">
                <a:hlinkClick r:id="rId6"/>
              </a:rPr>
              <a:t>Lookup</a:t>
            </a:r>
            <a:r>
              <a:rPr lang="ru-RU" dirty="0">
                <a:hlinkClick r:id="rId6"/>
              </a:rPr>
              <a:t>&lt;</a:t>
            </a:r>
            <a:r>
              <a:rPr lang="ru-RU" dirty="0" err="1">
                <a:hlinkClick r:id="rId6"/>
              </a:rPr>
              <a:t>TKey,TElement</a:t>
            </a:r>
            <a:r>
              <a:rPr lang="ru-RU" dirty="0">
                <a:hlinkClick r:id="rId6"/>
              </a:rPr>
              <a:t>&gt;</a:t>
            </a:r>
            <a:r>
              <a:rPr lang="ru-RU" dirty="0"/>
              <a:t> (словарь "один ко многим") в зависимости от функции выбора ключа.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67455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Описание всех методов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Документация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/>
            <a:r>
              <a:rPr lang="ru-RU" dirty="0" smtClean="0"/>
              <a:t>Подробное  описание всех операторов </a:t>
            </a:r>
            <a:r>
              <a:rPr lang="en-US" dirty="0" err="1" smtClean="0"/>
              <a:t>linq</a:t>
            </a:r>
            <a:r>
              <a:rPr lang="en-US" dirty="0" smtClean="0"/>
              <a:t> </a:t>
            </a:r>
            <a:r>
              <a:rPr lang="ru-RU" dirty="0" smtClean="0"/>
              <a:t>Вы сможете найти: </a:t>
            </a:r>
            <a:r>
              <a:rPr lang="ru-RU" dirty="0" smtClean="0">
                <a:hlinkClick r:id="rId3"/>
              </a:rPr>
              <a:t>тут</a:t>
            </a:r>
            <a:endParaRPr lang="ru-RU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int</a:t>
            </a:r>
            <a:r>
              <a:rPr lang="en-US" dirty="0"/>
              <a:t>[]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numbers =</a:t>
            </a:r>
            <a:r>
              <a:rPr lang="en-US" dirty="0"/>
              <a:t> { 1, 2, 3, 4, 5, 6, 7, 8, 9, 10 </a:t>
            </a:r>
            <a:r>
              <a:rPr lang="en-US" dirty="0" smtClean="0"/>
              <a:t>}</a:t>
            </a:r>
            <a:r>
              <a:rPr lang="ru-RU" dirty="0" smtClean="0"/>
              <a:t>, который вернет все числа кратные 3.</a:t>
            </a: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из п.1, который вернет объект(любого типа), содержащий число из коллекции, например </a:t>
            </a:r>
            <a:r>
              <a:rPr lang="en-US" dirty="0" smtClean="0">
                <a:solidFill>
                  <a:srgbClr val="669900"/>
                </a:solidFill>
              </a:rPr>
              <a:t>Student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ru-RU" dirty="0" smtClean="0">
                <a:solidFill>
                  <a:schemeClr val="tx1"/>
                </a:solidFill>
              </a:rPr>
              <a:t>в котором </a:t>
            </a:r>
            <a:r>
              <a:rPr lang="en-US" dirty="0" err="1"/>
              <a:t>StudentId</a:t>
            </a:r>
            <a:r>
              <a:rPr lang="en-US" dirty="0"/>
              <a:t> </a:t>
            </a:r>
            <a:r>
              <a:rPr lang="en-US" dirty="0" smtClean="0"/>
              <a:t>=</a:t>
            </a:r>
            <a:r>
              <a:rPr lang="ru-RU" dirty="0" smtClean="0"/>
              <a:t> </a:t>
            </a:r>
            <a:r>
              <a:rPr lang="en-US" dirty="0" smtClean="0"/>
              <a:t>n(n – </a:t>
            </a:r>
            <a:r>
              <a:rPr lang="ru-RU" dirty="0" smtClean="0"/>
              <a:t>число из коллекции п.1</a:t>
            </a:r>
            <a:r>
              <a:rPr lang="en-US" dirty="0" smtClean="0"/>
              <a:t>)</a:t>
            </a:r>
            <a:r>
              <a:rPr lang="en-US" dirty="0"/>
              <a:t>;</a:t>
            </a:r>
            <a:endParaRPr lang="ru-RU" dirty="0" smtClean="0">
              <a:solidFill>
                <a:schemeClr val="tx1"/>
              </a:solidFill>
            </a:endParaRPr>
          </a:p>
          <a:p>
            <a:pPr marL="463550" indent="-342900">
              <a:buAutoNum type="arabicPeriod"/>
            </a:pPr>
            <a:r>
              <a:rPr lang="ru-RU" dirty="0" smtClean="0"/>
              <a:t>Напишите запрос к коллекции </a:t>
            </a:r>
          </a:p>
          <a:p>
            <a:pPr lvl="2"/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students</a:t>
            </a:r>
            <a:r>
              <a:rPr lang="en-US" sz="1100" dirty="0" smtClean="0"/>
              <a:t> = new </a:t>
            </a:r>
            <a:r>
              <a:rPr lang="en-US" sz="1100" dirty="0" smtClean="0">
                <a:solidFill>
                  <a:srgbClr val="669900"/>
                </a:solidFill>
              </a:rPr>
              <a:t>List</a:t>
            </a:r>
            <a:r>
              <a:rPr lang="en-US" sz="1100" dirty="0" smtClean="0"/>
              <a:t>&lt;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&gt; </a:t>
            </a:r>
          </a:p>
          <a:p>
            <a:pPr lvl="2"/>
            <a:r>
              <a:rPr lang="ru-RU" sz="1100" dirty="0" smtClean="0"/>
              <a:t>{ 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1, Name = "</a:t>
            </a:r>
            <a:r>
              <a:rPr lang="en-US" sz="1100" dirty="0" smtClean="0">
                <a:solidFill>
                  <a:srgbClr val="C00000"/>
                </a:solidFill>
              </a:rPr>
              <a:t>Ivanov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2, Name = "</a:t>
            </a:r>
            <a:r>
              <a:rPr lang="en-US" sz="1100" dirty="0" err="1" smtClean="0">
                <a:solidFill>
                  <a:srgbClr val="C00000"/>
                </a:solidFill>
              </a:rPr>
              <a:t>Petrov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2 },</a:t>
            </a:r>
          </a:p>
          <a:p>
            <a:pPr lvl="2"/>
            <a:r>
              <a:rPr lang="en-US" sz="1100" dirty="0" smtClean="0"/>
              <a:t>    </a:t>
            </a:r>
            <a:r>
              <a:rPr lang="en-US" sz="1100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r>
              <a:rPr lang="en-US" sz="1100" dirty="0" smtClean="0"/>
              <a:t> </a:t>
            </a:r>
            <a:r>
              <a:rPr lang="en-US" sz="1100" dirty="0" smtClean="0">
                <a:solidFill>
                  <a:srgbClr val="669900"/>
                </a:solidFill>
              </a:rPr>
              <a:t>Student</a:t>
            </a:r>
            <a:r>
              <a:rPr lang="en-US" sz="1100" dirty="0" smtClean="0"/>
              <a:t> { </a:t>
            </a:r>
            <a:r>
              <a:rPr lang="en-US" sz="1100" dirty="0" err="1" smtClean="0"/>
              <a:t>StudentId</a:t>
            </a:r>
            <a:r>
              <a:rPr lang="en-US" sz="1100" dirty="0" smtClean="0"/>
              <a:t> = </a:t>
            </a:r>
            <a:r>
              <a:rPr lang="ru-RU" sz="1100" dirty="0" smtClean="0"/>
              <a:t>3</a:t>
            </a:r>
            <a:r>
              <a:rPr lang="en-US" sz="1100" dirty="0" smtClean="0"/>
              <a:t>, Name = "</a:t>
            </a:r>
            <a:r>
              <a:rPr lang="en-US" sz="1100" dirty="0" err="1" smtClean="0">
                <a:solidFill>
                  <a:srgbClr val="C00000"/>
                </a:solidFill>
              </a:rPr>
              <a:t>Sidorov</a:t>
            </a:r>
            <a:r>
              <a:rPr lang="en-US" sz="1100" dirty="0" smtClean="0"/>
              <a:t>", </a:t>
            </a:r>
            <a:r>
              <a:rPr lang="en-US" sz="1100" dirty="0" err="1" smtClean="0"/>
              <a:t>GroupId</a:t>
            </a:r>
            <a:r>
              <a:rPr lang="en-US" sz="1100" dirty="0" smtClean="0"/>
              <a:t> = 1 },</a:t>
            </a:r>
          </a:p>
          <a:p>
            <a:pPr lvl="2"/>
            <a:r>
              <a:rPr lang="ru-RU" sz="1100" dirty="0" smtClean="0"/>
              <a:t>}</a:t>
            </a:r>
            <a:r>
              <a:rPr lang="en-US" sz="1100" dirty="0" smtClean="0"/>
              <a:t>;</a:t>
            </a:r>
          </a:p>
          <a:p>
            <a:pPr lvl="2"/>
            <a:r>
              <a:rPr lang="ru-RU" dirty="0" smtClean="0"/>
              <a:t>запрос, который сгруппирует студентов по </a:t>
            </a:r>
            <a:r>
              <a:rPr lang="en-US" dirty="0" err="1" smtClean="0"/>
              <a:t>GroupId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4. Напишите запрос, выводящий количество студентов из п.3</a:t>
            </a:r>
          </a:p>
          <a:p>
            <a:pPr lvl="2"/>
            <a:r>
              <a:rPr lang="ru-RU" dirty="0"/>
              <a:t> </a:t>
            </a:r>
            <a:r>
              <a:rPr lang="ru-RU" dirty="0" smtClean="0"/>
              <a:t> 5. Напишите запрос, сортирующий элементы коллекции из п.3 по убыванию идентификатора студента.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Фильтрация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641875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Секционирование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Операции с наборами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6801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данных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4641869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ru-RU" sz="1200" dirty="0" smtClean="0">
                <a:latin typeface="Roboto" charset="0"/>
                <a:ea typeface="Roboto" charset="0"/>
              </a:rPr>
              <a:t>Преобразование(конвертация</a:t>
            </a:r>
            <a:r>
              <a:rPr lang="ru-RU" sz="1200" dirty="0" smtClean="0"/>
              <a:t>)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641869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ru-RU" dirty="0" smtClean="0">
                <a:latin typeface="Roboto" charset="0"/>
                <a:ea typeface="Roboto" charset="0"/>
              </a:rPr>
              <a:t>Операции соединения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4641869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Группировка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элементов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36"/>
          <p:cNvSpPr/>
          <p:nvPr/>
        </p:nvSpPr>
        <p:spPr>
          <a:xfrm>
            <a:off x="659597" y="4178208"/>
            <a:ext cx="3395568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Квантификаторы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4641869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2263411008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 про все операции, доступные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</a:t>
                      </a:r>
                      <a:r>
                        <a:rPr lang="en-US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linq</a:t>
                      </a:r>
                      <a:r>
                        <a:rPr lang="en-US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-</a:t>
                      </a:r>
                      <a:r>
                        <a:rPr lang="ru-RU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запросах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какие операторы используются в операциях из п.1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Практика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навыках описания запросов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Три кита ООП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/>
              <a:t>Операции </a:t>
            </a:r>
            <a:r>
              <a:rPr lang="en-US" sz="2800" dirty="0" err="1" smtClean="0"/>
              <a:t>Linq</a:t>
            </a:r>
            <a:endParaRPr sz="2800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605085" y="906163"/>
            <a:ext cx="8092200" cy="1823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Наследование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err="1" smtClean="0">
                <a:latin typeface="Roboto"/>
                <a:ea typeface="Roboto"/>
                <a:cs typeface="Roboto"/>
                <a:sym typeface="Roboto"/>
              </a:rPr>
              <a:t>Инкапусляция</a:t>
            </a:r>
            <a:endParaRPr lang="ru-RU" sz="1300" b="1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Полиморфизм</a:t>
            </a:r>
          </a:p>
          <a:p>
            <a:pPr marL="34290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AutoNum type="arabicPeriod"/>
            </a:pPr>
            <a:r>
              <a:rPr lang="ru-RU" sz="1300" b="1" dirty="0" smtClean="0">
                <a:latin typeface="Roboto"/>
                <a:ea typeface="Roboto"/>
                <a:cs typeface="Roboto"/>
                <a:sym typeface="Roboto"/>
              </a:rPr>
              <a:t>Абстракция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1324</Words>
  <Application>Microsoft Office PowerPoint</Application>
  <PresentationFormat>Экран (16:9)</PresentationFormat>
  <Paragraphs>217</Paragraphs>
  <Slides>52</Slides>
  <Notes>52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52</vt:i4>
      </vt:variant>
    </vt:vector>
  </HeadingPairs>
  <TitlesOfParts>
    <vt:vector size="60" baseType="lpstr">
      <vt:lpstr>Consolas</vt:lpstr>
      <vt:lpstr>var(--code-font-family)</vt:lpstr>
      <vt:lpstr>Roboto</vt:lpstr>
      <vt:lpstr>SFMono-Regular</vt:lpstr>
      <vt:lpstr>Arial</vt:lpstr>
      <vt:lpstr>Courier New</vt:lpstr>
      <vt:lpstr>Avenir</vt:lpstr>
      <vt:lpstr>Светлая тема</vt:lpstr>
      <vt:lpstr>ООП</vt:lpstr>
      <vt:lpstr>Презентация PowerPoint</vt:lpstr>
      <vt:lpstr>Linq-операторы </vt:lpstr>
      <vt:lpstr>Правила вебинара</vt:lpstr>
      <vt:lpstr>Маршрут вебинара</vt:lpstr>
      <vt:lpstr>Цели вебинара</vt:lpstr>
      <vt:lpstr>Три кита ООП</vt:lpstr>
      <vt:lpstr>Операции Linq</vt:lpstr>
      <vt:lpstr>Наследование</vt:lpstr>
      <vt:lpstr>Что такое наследование?</vt:lpstr>
      <vt:lpstr>Синтаксис наследования</vt:lpstr>
      <vt:lpstr>Что наследуется</vt:lpstr>
      <vt:lpstr>Что не наследуется</vt:lpstr>
      <vt:lpstr>Base</vt:lpstr>
      <vt:lpstr>Множественное наследование запрещено</vt:lpstr>
      <vt:lpstr>Транзитивное наследование</vt:lpstr>
      <vt:lpstr>Ключевое слово virtual</vt:lpstr>
      <vt:lpstr>Наследование от значимых типов</vt:lpstr>
      <vt:lpstr>Наследуемся от класса</vt:lpstr>
      <vt:lpstr>Фильтрация</vt:lpstr>
      <vt:lpstr>Фильтрация</vt:lpstr>
      <vt:lpstr>Фильтрация</vt:lpstr>
      <vt:lpstr>Проекция</vt:lpstr>
      <vt:lpstr>Проекция</vt:lpstr>
      <vt:lpstr>Проекция</vt:lpstr>
      <vt:lpstr>Операции над множествами</vt:lpstr>
      <vt:lpstr>Операции над множествами</vt:lpstr>
      <vt:lpstr>Операции над множествами</vt:lpstr>
      <vt:lpstr>Сортировка данных</vt:lpstr>
      <vt:lpstr>Сортировка данных</vt:lpstr>
      <vt:lpstr>Сортировка данных</vt:lpstr>
      <vt:lpstr>Квантификаторы</vt:lpstr>
      <vt:lpstr>Операции квантификатора</vt:lpstr>
      <vt:lpstr>Секционирование данных</vt:lpstr>
      <vt:lpstr>Секционирование данных</vt:lpstr>
      <vt:lpstr>Секционирование данных</vt:lpstr>
      <vt:lpstr>Преобразование типов данных</vt:lpstr>
      <vt:lpstr>Преобразование типов данных</vt:lpstr>
      <vt:lpstr>Операции соединения</vt:lpstr>
      <vt:lpstr>Операции соединения(Join)</vt:lpstr>
      <vt:lpstr>Операции соединения(Join)</vt:lpstr>
      <vt:lpstr>Группировка данных</vt:lpstr>
      <vt:lpstr>Группирование данных</vt:lpstr>
      <vt:lpstr>Группирование данных</vt:lpstr>
      <vt:lpstr>Группирование данных</vt:lpstr>
      <vt:lpstr>Описание всех методов</vt:lpstr>
      <vt:lpstr>Документация</vt:lpstr>
      <vt:lpstr>Ответы на вопросы</vt:lpstr>
      <vt:lpstr>Решение задач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Нилов Павел Геннадьевич</cp:lastModifiedBy>
  <cp:revision>260</cp:revision>
  <dcterms:modified xsi:type="dcterms:W3CDTF">2024-11-19T15:31:19Z</dcterms:modified>
</cp:coreProperties>
</file>