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48"/>
  </p:notesMasterIdLst>
  <p:sldIdLst>
    <p:sldId id="323" r:id="rId2"/>
    <p:sldId id="258" r:id="rId3"/>
    <p:sldId id="324" r:id="rId4"/>
    <p:sldId id="427" r:id="rId5"/>
    <p:sldId id="260" r:id="rId6"/>
    <p:sldId id="261" r:id="rId7"/>
    <p:sldId id="268" r:id="rId8"/>
    <p:sldId id="297" r:id="rId9"/>
    <p:sldId id="435" r:id="rId10"/>
    <p:sldId id="434" r:id="rId11"/>
    <p:sldId id="403" r:id="rId12"/>
    <p:sldId id="429" r:id="rId13"/>
    <p:sldId id="422" r:id="rId14"/>
    <p:sldId id="299" r:id="rId15"/>
    <p:sldId id="400" r:id="rId16"/>
    <p:sldId id="399" r:id="rId17"/>
    <p:sldId id="406" r:id="rId18"/>
    <p:sldId id="405" r:id="rId19"/>
    <p:sldId id="407" r:id="rId20"/>
    <p:sldId id="408" r:id="rId21"/>
    <p:sldId id="409" r:id="rId22"/>
    <p:sldId id="412" r:id="rId23"/>
    <p:sldId id="383" r:id="rId24"/>
    <p:sldId id="396" r:id="rId25"/>
    <p:sldId id="356" r:id="rId26"/>
    <p:sldId id="390" r:id="rId27"/>
    <p:sldId id="436" r:id="rId28"/>
    <p:sldId id="391" r:id="rId29"/>
    <p:sldId id="388" r:id="rId30"/>
    <p:sldId id="415" r:id="rId31"/>
    <p:sldId id="426" r:id="rId32"/>
    <p:sldId id="393" r:id="rId33"/>
    <p:sldId id="394" r:id="rId34"/>
    <p:sldId id="395" r:id="rId35"/>
    <p:sldId id="402" r:id="rId36"/>
    <p:sldId id="443" r:id="rId37"/>
    <p:sldId id="392" r:id="rId38"/>
    <p:sldId id="437" r:id="rId39"/>
    <p:sldId id="438" r:id="rId40"/>
    <p:sldId id="440" r:id="rId41"/>
    <p:sldId id="441" r:id="rId42"/>
    <p:sldId id="442" r:id="rId43"/>
    <p:sldId id="419" r:id="rId44"/>
    <p:sldId id="433" r:id="rId45"/>
    <p:sldId id="430" r:id="rId46"/>
    <p:sldId id="306" r:id="rId47"/>
  </p:sldIdLst>
  <p:sldSz cx="9144000" cy="5143500" type="screen16x9"/>
  <p:notesSz cx="6858000" cy="9144000"/>
  <p:embeddedFontLst>
    <p:embeddedFont>
      <p:font typeface="Roboto" charset="0"/>
      <p:regular r:id="rId49"/>
      <p:bold r:id="rId50"/>
      <p:italic r:id="rId51"/>
      <p:boldItalic r:id="rId52"/>
    </p:embeddedFont>
    <p:embeddedFont>
      <p:font typeface="Consolas" pitchFamily="49" charset="0"/>
      <p:regular r:id="rId53"/>
      <p:bold r:id="rId54"/>
      <p:italic r:id="rId55"/>
      <p:boldItalic r:id="rId56"/>
    </p:embeddedFont>
    <p:embeddedFont>
      <p:font typeface="Calibri" pitchFamily="34" charset="0"/>
      <p:regular r:id="rId57"/>
      <p:bold r:id="rId58"/>
      <p:italic r:id="rId59"/>
      <p:boldItalic r:id="rId60"/>
    </p:embeddedFont>
    <p:embeddedFont>
      <p:font typeface="Arial Unicode MS" pitchFamily="34" charset="-128"/>
      <p:regular r:id="rId61"/>
    </p:embeddedFont>
    <p:embeddedFont>
      <p:font typeface="Segoe UI" pitchFamily="34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69900"/>
    <a:srgbClr val="99C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4049BB3-00C0-4E36-B14F-18F9014FF099}">
  <a:tblStyle styleId="{94049BB3-00C0-4E36-B14F-18F9014FF0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-35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font" Target="fonts/font15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61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openxmlformats.org/officeDocument/2006/relationships/font" Target="fonts/font16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224ada0c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224ada0c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59280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69398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72049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40056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52771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52771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527719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52771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305d12f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305d12f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527719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3527719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8368693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946426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14924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14924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419968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4422464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1492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752d28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752d282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548652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430905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214924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6232878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3249118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206163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0871474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0946426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317296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317296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31729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752d28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752d282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25918932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317296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317296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7317296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30206163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463162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463162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3a70745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e3a70745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40002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8" y="-10075"/>
            <a:ext cx="9161923" cy="51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194"/>
            <a:ext cx="81831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30000" y="1310381"/>
            <a:ext cx="78624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62300" y="1364963"/>
            <a:ext cx="47487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940306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500"/>
              <a:buNone/>
              <a:defRPr sz="15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2"/>
          </p:nvPr>
        </p:nvSpPr>
        <p:spPr>
          <a:xfrm>
            <a:off x="3891775" y="2252794"/>
            <a:ext cx="4587900" cy="20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csharp/language-reference/keywords/bas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csharp/language-reference/keywords/virtual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csharp/language-reference/keywords/override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138" name="Google Shape;138;p32"/>
          <p:cNvSpPr txBox="1">
            <a:spLocks noGrp="1"/>
          </p:cNvSpPr>
          <p:nvPr>
            <p:ph type="title"/>
          </p:nvPr>
        </p:nvSpPr>
        <p:spPr>
          <a:xfrm>
            <a:off x="534600" y="1776000"/>
            <a:ext cx="76542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400" dirty="0" smtClean="0"/>
              <a:t>ООП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xmlns="" val="413665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Функциональное программирование</a:t>
            </a:r>
            <a:endParaRPr sz="2800" dirty="0"/>
          </a:p>
        </p:txBody>
      </p:sp>
      <p:sp>
        <p:nvSpPr>
          <p:cNvPr id="2050" name="AutoShape 2" descr="Принципы ООП, инкапсуляция, абстракция, наследование, полиморфизм, Unity, C#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78593" y="1164170"/>
            <a:ext cx="436547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Процедурное </a:t>
            </a:r>
            <a:r>
              <a:rPr lang="ru-RU" sz="1200" dirty="0"/>
              <a:t>программирование хорошо подходит для легких программ без сложной структуры. Но если блоки кода большие, а функций сотни, придется редактировать каждую из них, продумывать новую логику. В результате может образоваться много плохо читаемого, перемешанного кода — «спагетти-кода» или «лапши</a:t>
            </a:r>
            <a:r>
              <a:rPr lang="ru-RU" sz="1200" dirty="0" smtClean="0"/>
              <a:t>».</a:t>
            </a:r>
            <a:endParaRPr lang="en-US" sz="1200" dirty="0" smtClean="0"/>
          </a:p>
          <a:p>
            <a:endParaRPr lang="en-US" sz="1200" dirty="0"/>
          </a:p>
          <a:p>
            <a:r>
              <a:rPr lang="ru-RU" sz="1200" dirty="0"/>
              <a:t>Минусы использования функционального программирования </a:t>
            </a:r>
            <a:r>
              <a:rPr lang="ru-RU" sz="1200" b="1" dirty="0"/>
              <a:t>для крупных проектов</a:t>
            </a:r>
            <a:r>
              <a:rPr lang="ru-RU" sz="1200" dirty="0"/>
              <a:t>:</a:t>
            </a:r>
          </a:p>
          <a:p>
            <a:pPr marL="342900" indent="-342900">
              <a:buAutoNum type="arabicPeriod"/>
            </a:pPr>
            <a:r>
              <a:rPr lang="ru-RU" sz="1200" dirty="0"/>
              <a:t>Сложно управлять кодом в виду того, что</a:t>
            </a:r>
            <a:r>
              <a:rPr lang="en-US" sz="1200" dirty="0"/>
              <a:t> </a:t>
            </a:r>
            <a:r>
              <a:rPr lang="ru-RU" sz="1200" dirty="0"/>
              <a:t>становится сложно декомпозировать код.</a:t>
            </a:r>
          </a:p>
          <a:p>
            <a:pPr marL="342900" indent="-342900">
              <a:buAutoNum type="arabicPeriod"/>
            </a:pPr>
            <a:r>
              <a:rPr lang="ru-RU" sz="1200" dirty="0"/>
              <a:t>Отсутствовала инкапсуляция, в виду этого была нарушена связь между кодом и данными.</a:t>
            </a:r>
          </a:p>
          <a:p>
            <a:pPr marL="342900" indent="-342900">
              <a:buAutoNum type="arabicPeriod"/>
            </a:pPr>
            <a:r>
              <a:rPr lang="ru-RU" sz="1200" dirty="0"/>
              <a:t>Необходимо было копировать код и, как следствие, его дублировать.</a:t>
            </a:r>
          </a:p>
          <a:p>
            <a:endParaRPr lang="en-US" sz="1200" dirty="0" smtClean="0"/>
          </a:p>
        </p:txBody>
      </p:sp>
      <p:pic>
        <p:nvPicPr>
          <p:cNvPr id="1026" name="Picture 2" descr="ООП спагетти-ко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77972" y="1633307"/>
            <a:ext cx="3375668" cy="2250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682479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Что такое ООП?</a:t>
            </a:r>
            <a:endParaRPr sz="2800" dirty="0"/>
          </a:p>
        </p:txBody>
      </p:sp>
      <p:sp>
        <p:nvSpPr>
          <p:cNvPr id="2050" name="AutoShape 2" descr="Принципы ООП, инкапсуляция, абстракция, наследование, полиморфизм, Unity, C#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500550" y="1006050"/>
            <a:ext cx="81903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81818"/>
                </a:solidFill>
                <a:latin typeface="HeliosExtC"/>
              </a:rPr>
              <a:t>Объектно-ориентированное программирование (ООП) — это подход, при котором программа рассматривается как набор объектов, взаимодействующих друг с другом. У каждого есть свойства и поведение. </a:t>
            </a:r>
            <a:endParaRPr lang="ru-RU" dirty="0" smtClean="0">
              <a:solidFill>
                <a:srgbClr val="181818"/>
              </a:solidFill>
              <a:latin typeface="HeliosExtC"/>
            </a:endParaRPr>
          </a:p>
          <a:p>
            <a:r>
              <a:rPr lang="ru-RU" dirty="0" smtClean="0">
                <a:solidFill>
                  <a:srgbClr val="181818"/>
                </a:solidFill>
                <a:latin typeface="HeliosExtC"/>
              </a:rPr>
              <a:t>ООП – это программирование с помощью классов и объектов.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207" y="1956281"/>
            <a:ext cx="5461175" cy="26913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Что из перечисленного ниже НЕ является принципом ООП?</a:t>
            </a:r>
            <a:endParaRPr sz="2800" dirty="0"/>
          </a:p>
        </p:txBody>
      </p:sp>
      <p:sp>
        <p:nvSpPr>
          <p:cNvPr id="2050" name="AutoShape 2" descr="Принципы ООП, инкапсуляция, абстракция, наследование, полиморфизм, Unity, C#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2" name="Picture 4" descr="C:\Users\pavel\Downloads\maxresdefaul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8793" y="1363410"/>
            <a:ext cx="4933814" cy="32157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41752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Принципы ООП</a:t>
            </a:r>
            <a:endParaRPr sz="2800" dirty="0"/>
          </a:p>
        </p:txBody>
      </p:sp>
      <p:sp>
        <p:nvSpPr>
          <p:cNvPr id="2050" name="AutoShape 2" descr="Принципы ООП, инкапсуляция, абстракция, наследование, полиморфизм, Unity, C#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79936" y="1294291"/>
            <a:ext cx="3701977" cy="1657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Объектно-ориентированное программирование основано на следующих принципах:</a:t>
            </a:r>
          </a:p>
          <a:p>
            <a:pPr marL="342900" indent="-342900">
              <a:buAutoNum type="arabicPeriod"/>
            </a:pPr>
            <a:r>
              <a:rPr lang="ru-RU" b="1" dirty="0" smtClean="0"/>
              <a:t>Инкапсуляция</a:t>
            </a:r>
          </a:p>
          <a:p>
            <a:pPr marL="342900" indent="-342900">
              <a:buAutoNum type="arabicPeriod"/>
            </a:pPr>
            <a:r>
              <a:rPr lang="ru-RU" b="1" dirty="0" smtClean="0"/>
              <a:t>Наследование</a:t>
            </a:r>
          </a:p>
          <a:p>
            <a:pPr marL="342900" indent="-342900">
              <a:buAutoNum type="arabicPeriod"/>
            </a:pPr>
            <a:r>
              <a:rPr lang="ru-RU" b="1" dirty="0" smtClean="0"/>
              <a:t>Полиморфизм (типов)</a:t>
            </a:r>
          </a:p>
          <a:p>
            <a:pPr marL="342900" indent="-342900">
              <a:buAutoNum type="arabicPeriod"/>
            </a:pPr>
            <a:r>
              <a:rPr lang="ru-RU" b="1" dirty="0" smtClean="0"/>
              <a:t>Абстракция</a:t>
            </a:r>
            <a:endParaRPr lang="ru-RU" dirty="0"/>
          </a:p>
        </p:txBody>
      </p:sp>
      <p:pic>
        <p:nvPicPr>
          <p:cNvPr id="1026" name="Picture 2" descr="Принципы ООП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74600" y="1570245"/>
            <a:ext cx="5280212" cy="248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Шуточная иллюстрация основных принципов</a:t>
            </a:r>
            <a:endParaRPr sz="2800" dirty="0"/>
          </a:p>
        </p:txBody>
      </p:sp>
      <p:sp>
        <p:nvSpPr>
          <p:cNvPr id="53250" name="AutoShape 2" descr="инкапсуляция, полиморфизм, наследование | by Katya Pavlenko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3252" name="AutoShape 4" descr="https://miro.medium.com/v2/resize:fit:1000/1*4TQU8gAHJAJasc-Lwx2AP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3254" name="AutoShape 6" descr="https://miro.medium.com/v2/resize:fit:1000/1*4TQU8gAHJAJasc-Lwx2AP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3256" name="AutoShape 8" descr="https://miro.medium.com/v2/resize:fit:1000/1*4TQU8gAHJAJasc-Lwx2AP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3259" name="AutoShape 11" descr="https://miro.medium.com/v2/resize:fit:1000/1*4TQU8gAHJAJasc-Lwx2AP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3260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3498" y="1248350"/>
            <a:ext cx="6691651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Инкапсуляция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757086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Что такое инкапсуляция?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1" y="1009923"/>
            <a:ext cx="3610234" cy="277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Инкапсуляция заключается в объединении данных и методов, которые с ними работают, внутри одного объекта. </a:t>
            </a:r>
            <a:endParaRPr lang="en-US" dirty="0" smtClean="0"/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При этом доступ к данным объекта ограничивается (через модификаторы доступа), чтобы скрыть внутреннюю реализацию и предоставить только необходимый интерфейс.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154" name="Picture 2" descr="AlgoDaily - Understanding Encapsulation in Programm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08835" y="1015080"/>
            <a:ext cx="4219032" cy="36093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28244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Содержимое класса</a:t>
            </a:r>
            <a:endParaRPr lang="ru-RU" dirty="0"/>
          </a:p>
        </p:txBody>
      </p:sp>
      <p:sp>
        <p:nvSpPr>
          <p:cNvPr id="5" name="Google Shape;438;p74"/>
          <p:cNvSpPr txBox="1"/>
          <p:nvPr/>
        </p:nvSpPr>
        <p:spPr>
          <a:xfrm>
            <a:off x="598601" y="1009923"/>
            <a:ext cx="2358905" cy="281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В </a:t>
            </a:r>
            <a:r>
              <a:rPr lang="en-US" dirty="0" smtClean="0"/>
              <a:t>C# </a:t>
            </a:r>
            <a:r>
              <a:rPr lang="ru-RU" dirty="0" smtClean="0"/>
              <a:t>класс может содержать:</a:t>
            </a:r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/>
              <a:t>Поля (</a:t>
            </a:r>
            <a:r>
              <a:rPr lang="en-US" dirty="0" smtClean="0"/>
              <a:t>Fields)</a:t>
            </a:r>
            <a:endParaRPr lang="ru-RU" dirty="0" smtClean="0"/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/>
              <a:t>Свойства (</a:t>
            </a:r>
            <a:r>
              <a:rPr lang="en-US" dirty="0" smtClean="0"/>
              <a:t>Properties)</a:t>
            </a:r>
            <a:endParaRPr lang="ru-RU" dirty="0" smtClean="0"/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/>
              <a:t>Методы (</a:t>
            </a:r>
            <a:r>
              <a:rPr lang="en-US" dirty="0" smtClean="0"/>
              <a:t>Methods)</a:t>
            </a:r>
            <a:endParaRPr lang="ru-RU" dirty="0" smtClean="0"/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/>
              <a:t>Конструкторы (</a:t>
            </a:r>
            <a:r>
              <a:rPr lang="en-US" dirty="0" smtClean="0"/>
              <a:t>Constructors)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336538" y="1139588"/>
            <a:ext cx="273463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669900"/>
                </a:solidFill>
              </a:rPr>
              <a:t>Coder</a:t>
            </a:r>
          </a:p>
          <a:p>
            <a:r>
              <a:rPr lang="ru-RU" dirty="0" smtClean="0"/>
              <a:t>{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private string </a:t>
            </a:r>
            <a:r>
              <a:rPr lang="en-US" dirty="0" smtClean="0"/>
              <a:t>name;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   private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string </a:t>
            </a:r>
            <a:r>
              <a:rPr lang="en-US" dirty="0" smtClean="0"/>
              <a:t>salary;</a:t>
            </a:r>
            <a:endParaRPr lang="en-US" dirty="0"/>
          </a:p>
          <a:p>
            <a:r>
              <a:rPr lang="en-US" dirty="0" smtClean="0"/>
              <a:t>    </a:t>
            </a:r>
            <a:endParaRPr lang="ru-RU" dirty="0" smtClean="0"/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public string </a:t>
            </a:r>
            <a:r>
              <a:rPr lang="en-US" dirty="0" smtClean="0"/>
              <a:t>Name</a:t>
            </a:r>
          </a:p>
          <a:p>
            <a:r>
              <a:rPr lang="ru-RU" dirty="0" smtClean="0"/>
              <a:t>    {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en-US" dirty="0" smtClean="0"/>
              <a:t> { </a:t>
            </a:r>
            <a:r>
              <a:rPr lang="en-US" dirty="0" smtClean="0">
                <a:solidFill>
                  <a:srgbClr val="7030A0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en-US" dirty="0" smtClean="0"/>
              <a:t>.name; }</a:t>
            </a:r>
            <a:r>
              <a:rPr lang="ru-RU" dirty="0" smtClean="0"/>
              <a:t>    }</a:t>
            </a:r>
          </a:p>
          <a:p>
            <a:endParaRPr lang="ru-RU" dirty="0" smtClean="0"/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public void 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WriteCode</a:t>
            </a:r>
            <a:r>
              <a:rPr lang="en-US" dirty="0" smtClean="0"/>
              <a:t>()</a:t>
            </a:r>
          </a:p>
          <a:p>
            <a:r>
              <a:rPr lang="ru-RU" dirty="0" smtClean="0"/>
              <a:t>    {  … }</a:t>
            </a:r>
            <a:endParaRPr lang="en-US" dirty="0" smtClean="0"/>
          </a:p>
          <a:p>
            <a:endParaRPr lang="ru-RU" dirty="0" smtClean="0"/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669900"/>
                </a:solidFill>
              </a:rPr>
              <a:t>Coder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string</a:t>
            </a:r>
            <a:r>
              <a:rPr lang="en-US" dirty="0" smtClean="0"/>
              <a:t> name)</a:t>
            </a:r>
          </a:p>
          <a:p>
            <a:r>
              <a:rPr lang="ru-RU" dirty="0" smtClean="0"/>
              <a:t>    {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en-US" dirty="0" smtClean="0"/>
              <a:t>.name = name;</a:t>
            </a:r>
            <a:r>
              <a:rPr lang="ru-RU" dirty="0" smtClean="0"/>
              <a:t>    }</a:t>
            </a:r>
          </a:p>
          <a:p>
            <a:r>
              <a:rPr lang="ru-RU" dirty="0" smtClean="0"/>
              <a:t>}</a:t>
            </a:r>
            <a:endParaRPr lang="ru-RU" dirty="0"/>
          </a:p>
        </p:txBody>
      </p:sp>
      <p:pic>
        <p:nvPicPr>
          <p:cNvPr id="1026" name="Picture 2" descr="ООП (объектно-ориентированное программирование) - что это простыми словами:  принципы и сут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54861" y="1533301"/>
            <a:ext cx="3481677" cy="232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28244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Права доступа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1" y="1009923"/>
            <a:ext cx="7916343" cy="1602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Права доступа к членам класса в программировании нужны для управления видимостью и доступом к данным и методам объекта. Они обеспечивают </a:t>
            </a:r>
            <a:r>
              <a:rPr lang="ru-RU" b="1" dirty="0" smtClean="0"/>
              <a:t>инкапсуляцию</a:t>
            </a:r>
            <a:r>
              <a:rPr lang="ru-RU" dirty="0" smtClean="0"/>
              <a:t>, один из ключевых принципов объектно-ориентированного программирования (ООП), помогая скрыть внутреннюю реализацию объекта и предоставляя только необходимый для работы интерфейс.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719847" y="2581073"/>
          <a:ext cx="3385226" cy="1944931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708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38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Модификатор</a:t>
                      </a:r>
                    </a:p>
                  </a:txBody>
                  <a:tcPr marL="8514" marR="8514" marT="85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Описание</a:t>
                      </a:r>
                    </a:p>
                  </a:txBody>
                  <a:tcPr marL="8514" marR="8514" marT="85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38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public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Член доступен из любого места, где виден объект.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38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private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Член доступен только внутри класса, в котором он определён. Это значение по умолчанию.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8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protected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Член доступен в классе и его наследниках.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38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internal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Член доступен внутри текущей сборки (</a:t>
                      </a:r>
                      <a:r>
                        <a:rPr lang="ru-RU" sz="1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assembly</a:t>
                      </a:r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).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47106" name="Picture 2" descr="Курс Java Core - Лекция: Инкапсуляци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58507" y="2594043"/>
            <a:ext cx="4430541" cy="20849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528244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Модификаторы доступа на бытовых примерах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72662" y="1424970"/>
            <a:ext cx="3197581" cy="277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предоставляет возможность миру взаимодействовать с созданным объектом.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dirty="0" smtClean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Пример: завести автомобиль ключом зажигания. </a:t>
            </a:r>
            <a:r>
              <a:rPr lang="ru-RU" i="1" dirty="0" smtClean="0">
                <a:latin typeface="Roboto"/>
                <a:ea typeface="Roboto"/>
                <a:cs typeface="Roboto"/>
                <a:sym typeface="Roboto"/>
              </a:rPr>
              <a:t>Для того, чтобы запустить двигатель, человек не должен залезать в двигатель, у него есть интерфейс (публичный метод запуска двигателя).</a:t>
            </a:r>
          </a:p>
        </p:txBody>
      </p:sp>
      <p:pic>
        <p:nvPicPr>
          <p:cNvPr id="2050" name="Picture 2" descr="Не поворачивается ключ в замке зажигания - Автоэлектрик 2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1960" y="1263046"/>
            <a:ext cx="4873314" cy="2240604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5018062" y="3603125"/>
            <a:ext cx="2317016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669900"/>
                </a:solidFill>
              </a:rPr>
              <a:t>Car</a:t>
            </a:r>
          </a:p>
          <a:p>
            <a:r>
              <a:rPr lang="ru-RU" sz="1200" dirty="0" smtClean="0"/>
              <a:t>{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>
                <a:solidFill>
                  <a:srgbClr val="FF0000"/>
                </a:solidFill>
              </a:rPr>
              <a:t>public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void 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RunEngine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  … }</a:t>
            </a:r>
          </a:p>
          <a:p>
            <a:r>
              <a:rPr lang="ru-RU" sz="1200" dirty="0" smtClean="0"/>
              <a:t>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xmlns="" val="1528244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/>
        </p:nvSpPr>
        <p:spPr>
          <a:xfrm>
            <a:off x="1635875" y="772125"/>
            <a:ext cx="7935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Проверить, идет ли запись</a:t>
            </a:r>
            <a:endParaRPr sz="21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33"/>
          <p:cNvSpPr txBox="1"/>
          <p:nvPr/>
        </p:nvSpPr>
        <p:spPr>
          <a:xfrm>
            <a:off x="766725" y="1805199"/>
            <a:ext cx="7935300" cy="12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Напишите 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«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»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 чат, если меня слышно и видно</a:t>
            </a:r>
            <a:endParaRPr sz="35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3"/>
          <p:cNvPicPr preferRelativeResize="0"/>
          <p:nvPr/>
        </p:nvPicPr>
        <p:blipFill rotWithShape="1">
          <a:blip r:embed="rId5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Модификаторы доступа на бытовых примерах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72663" y="1424970"/>
            <a:ext cx="3694538" cy="302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private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не предоставляет миру возможность взаимодействовать с созданным объектом, а служит только для внутреннего использования.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dirty="0" smtClean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Пример: двигатель автомобиля передает крутящий момент(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GetTwist</a:t>
            </a:r>
            <a:r>
              <a:rPr lang="en-US" dirty="0" smtClean="0"/>
              <a:t>()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). Все, что происходит внутри двигателя: подача топлива, подача воздуха и пр. – скрыто от мира. Все узлы, агрегаты, характеристики – тоже.</a:t>
            </a:r>
          </a:p>
        </p:txBody>
      </p:sp>
      <p:pic>
        <p:nvPicPr>
          <p:cNvPr id="89090" name="Picture 2" descr="Устройство двигателя внутреннего сгорания - autolee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3064" y="1018161"/>
            <a:ext cx="3058808" cy="2294106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4200938" y="2360579"/>
            <a:ext cx="23170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669900"/>
                </a:solidFill>
              </a:rPr>
              <a:t>Engine</a:t>
            </a:r>
          </a:p>
          <a:p>
            <a:r>
              <a:rPr lang="ru-RU" sz="1200" dirty="0" smtClean="0"/>
              <a:t>{</a:t>
            </a:r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public void 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GetTwist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  … }</a:t>
            </a:r>
          </a:p>
          <a:p>
            <a:endParaRPr lang="ru-RU" sz="1200" dirty="0" smtClean="0"/>
          </a:p>
          <a:p>
            <a:r>
              <a:rPr lang="ru-RU" sz="1200" dirty="0" smtClean="0"/>
              <a:t>   </a:t>
            </a:r>
            <a:r>
              <a:rPr lang="en-US" sz="1200" dirty="0" smtClean="0"/>
              <a:t> </a:t>
            </a:r>
            <a:r>
              <a:rPr lang="en-US" sz="1200" b="1" dirty="0" smtClean="0">
                <a:solidFill>
                  <a:srgbClr val="FF0000"/>
                </a:solidFill>
              </a:rPr>
              <a:t>private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void 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GetAir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  … }</a:t>
            </a:r>
          </a:p>
          <a:p>
            <a:r>
              <a:rPr lang="ru-RU" sz="1200" dirty="0" smtClean="0"/>
              <a:t>	</a:t>
            </a:r>
            <a:endParaRPr lang="en-US" sz="1200" dirty="0" smtClean="0"/>
          </a:p>
          <a:p>
            <a:r>
              <a:rPr lang="en-US" sz="1200" dirty="0" smtClean="0"/>
              <a:t>    </a:t>
            </a:r>
            <a:r>
              <a:rPr lang="en-US" sz="1200" b="1" dirty="0" smtClean="0">
                <a:solidFill>
                  <a:srgbClr val="FF0000"/>
                </a:solidFill>
              </a:rPr>
              <a:t>private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angularVelocity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;</a:t>
            </a:r>
            <a:endParaRPr lang="en-US" sz="1200" dirty="0" smtClean="0"/>
          </a:p>
          <a:p>
            <a:r>
              <a:rPr lang="ru-RU" sz="1200" dirty="0" smtClean="0"/>
              <a:t>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xmlns="" val="1528244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Модификаторы доступа на бытовых примерах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72663" y="1424970"/>
            <a:ext cx="3441618" cy="302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protected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не предоставляет миру возможность взаимодействовать с созданным объектом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и служит только для использования в наследовании.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dirty="0" smtClean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Пример: все (в любом случае большинство) автомобили состоят из одних и тех же элементов. Скажем, что у любого автомобиля есть такой показатель, как скорость, но у разных автомобилей она может быть разной.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907932" y="1601821"/>
            <a:ext cx="29442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rgbClr val="669900"/>
                </a:solidFill>
              </a:rPr>
              <a:t>Car</a:t>
            </a:r>
          </a:p>
          <a:p>
            <a:r>
              <a:rPr lang="ru-RU" sz="1200" dirty="0" smtClean="0"/>
              <a:t>{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>
                <a:solidFill>
                  <a:srgbClr val="FF0000"/>
                </a:solidFill>
              </a:rPr>
              <a:t>protected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virtual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GetSpeed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  </a:t>
            </a:r>
            <a:r>
              <a:rPr lang="en-US" sz="1200" dirty="0" smtClean="0">
                <a:solidFill>
                  <a:srgbClr val="7030A0"/>
                </a:solidFill>
              </a:rPr>
              <a:t>return</a:t>
            </a:r>
            <a:r>
              <a:rPr lang="en-US" sz="1200" dirty="0" smtClean="0"/>
              <a:t> 0;</a:t>
            </a:r>
            <a:r>
              <a:rPr lang="ru-RU" sz="1200" dirty="0" smtClean="0"/>
              <a:t> }</a:t>
            </a:r>
          </a:p>
          <a:p>
            <a:r>
              <a:rPr lang="ru-RU" sz="1200" dirty="0" smtClean="0"/>
              <a:t>}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err="1" smtClean="0">
                <a:solidFill>
                  <a:srgbClr val="669900"/>
                </a:solidFill>
              </a:rPr>
              <a:t>SuperCar</a:t>
            </a:r>
            <a:r>
              <a:rPr lang="en-US" sz="1200" dirty="0" smtClean="0">
                <a:solidFill>
                  <a:srgbClr val="669900"/>
                </a:solidFill>
              </a:rPr>
              <a:t> : Car</a:t>
            </a:r>
          </a:p>
          <a:p>
            <a:r>
              <a:rPr lang="ru-RU" sz="1200" dirty="0" smtClean="0"/>
              <a:t>{</a:t>
            </a:r>
          </a:p>
          <a:p>
            <a:r>
              <a:rPr lang="en-US" sz="1200" dirty="0" smtClean="0"/>
              <a:t>    </a:t>
            </a:r>
            <a:r>
              <a:rPr lang="en-US" sz="1200" b="1" dirty="0" smtClean="0">
                <a:solidFill>
                  <a:srgbClr val="FF0000"/>
                </a:solidFill>
              </a:rPr>
              <a:t>protected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override </a:t>
            </a:r>
            <a:r>
              <a:rPr lang="en-US" sz="1200" dirty="0" err="1" smtClean="0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GetSpeed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  </a:t>
            </a:r>
            <a:r>
              <a:rPr lang="en-US" sz="1200" dirty="0" smtClean="0">
                <a:solidFill>
                  <a:srgbClr val="7030A0"/>
                </a:solidFill>
              </a:rPr>
              <a:t>return</a:t>
            </a:r>
            <a:r>
              <a:rPr lang="en-US" sz="1200" dirty="0" smtClean="0"/>
              <a:t> 200;</a:t>
            </a:r>
            <a:r>
              <a:rPr lang="ru-RU" sz="1200" dirty="0" smtClean="0"/>
              <a:t> }</a:t>
            </a:r>
          </a:p>
          <a:p>
            <a:r>
              <a:rPr lang="ru-RU" sz="1200" dirty="0" smtClean="0"/>
              <a:t>}</a:t>
            </a:r>
          </a:p>
          <a:p>
            <a:endParaRPr lang="ru-RU" sz="1200" dirty="0"/>
          </a:p>
        </p:txBody>
      </p:sp>
      <p:pic>
        <p:nvPicPr>
          <p:cNvPr id="1026" name="Picture 2" descr="ELING KM GPS Speedometer Odometer 200KM/H for Auto Marine Truck with  Backlight 85mm 12V/24V : Amazon.ca: Automo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4357" y="2137093"/>
            <a:ext cx="1593498" cy="159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28244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Инкапсуляция дает следующую информацию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512844"/>
            <a:ext cx="7775779" cy="1893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ea typeface="Roboto"/>
              </a:rPr>
              <a:t>Итого, инкапсуляция определяет:</a:t>
            </a:r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Как выглядит создаваемый объект во внешнем мире.</a:t>
            </a:r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Какими характеристиками он обладает.</a:t>
            </a:r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Какое поведение он реализует.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1911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/>
              <a:t>Решение задач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83096" y="1009926"/>
            <a:ext cx="81077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ru-RU" dirty="0"/>
              <a:t>Задачи:</a:t>
            </a:r>
          </a:p>
          <a:p>
            <a:pPr marL="120650"/>
            <a:r>
              <a:rPr lang="ru-RU" dirty="0"/>
              <a:t>1. Опишите класс </a:t>
            </a:r>
            <a:r>
              <a:rPr lang="ru-RU" dirty="0" err="1"/>
              <a:t>Student</a:t>
            </a:r>
            <a:r>
              <a:rPr lang="ru-RU" dirty="0"/>
              <a:t>, который:</a:t>
            </a:r>
          </a:p>
          <a:p>
            <a:pPr marL="120650"/>
            <a:r>
              <a:rPr lang="ru-RU" dirty="0"/>
              <a:t>1.1 </a:t>
            </a:r>
            <a:r>
              <a:rPr lang="ru-RU" dirty="0" smtClean="0"/>
              <a:t>Содержит </a:t>
            </a:r>
            <a:r>
              <a:rPr lang="ru-RU" dirty="0"/>
              <a:t>имя.</a:t>
            </a:r>
          </a:p>
          <a:p>
            <a:pPr marL="120650"/>
            <a:r>
              <a:rPr lang="ru-RU" dirty="0"/>
              <a:t>1.2 Предоставляет имя, через свойство.</a:t>
            </a:r>
          </a:p>
          <a:p>
            <a:pPr marL="120650"/>
            <a:r>
              <a:rPr lang="ru-RU" dirty="0" smtClean="0"/>
              <a:t>1.3 Содержит </a:t>
            </a:r>
            <a:r>
              <a:rPr lang="ru-RU" dirty="0"/>
              <a:t>возраст.</a:t>
            </a:r>
          </a:p>
          <a:p>
            <a:pPr marL="120650"/>
            <a:r>
              <a:rPr lang="ru-RU" dirty="0" smtClean="0"/>
              <a:t>1.4 Предоставляет </a:t>
            </a:r>
            <a:r>
              <a:rPr lang="ru-RU" dirty="0"/>
              <a:t>возраст через метод.</a:t>
            </a:r>
          </a:p>
          <a:p>
            <a:pPr marL="120650"/>
            <a:r>
              <a:rPr lang="ru-RU" dirty="0" smtClean="0"/>
              <a:t>1.</a:t>
            </a:r>
            <a:r>
              <a:rPr lang="en-US" dirty="0" smtClean="0"/>
              <a:t>5</a:t>
            </a:r>
            <a:r>
              <a:rPr lang="ru-RU" dirty="0"/>
              <a:t> </a:t>
            </a:r>
            <a:r>
              <a:rPr lang="ru-RU" dirty="0" smtClean="0"/>
              <a:t>Содержит </a:t>
            </a:r>
            <a:r>
              <a:rPr lang="ru-RU" dirty="0"/>
              <a:t>конструктор, принимающий имя </a:t>
            </a:r>
            <a:r>
              <a:rPr lang="ru-RU" dirty="0" smtClean="0"/>
              <a:t>студента и возраст.</a:t>
            </a:r>
          </a:p>
          <a:p>
            <a:pPr marL="120650"/>
            <a:r>
              <a:rPr lang="ru-RU" dirty="0" smtClean="0"/>
              <a:t>1.</a:t>
            </a:r>
            <a:r>
              <a:rPr lang="en-US" dirty="0" smtClean="0"/>
              <a:t>6</a:t>
            </a:r>
            <a:r>
              <a:rPr lang="ru-RU" dirty="0" smtClean="0"/>
              <a:t> Содержит поле, показывающее, является ли студент совершеннолетним.</a:t>
            </a:r>
          </a:p>
          <a:p>
            <a:pPr marL="120650"/>
            <a:r>
              <a:rPr lang="en-US" dirty="0" smtClean="0"/>
              <a:t>1.7 </a:t>
            </a:r>
            <a:r>
              <a:rPr lang="ru-RU" dirty="0"/>
              <a:t>При инициализации поля имени</a:t>
            </a:r>
            <a:r>
              <a:rPr lang="en-US" dirty="0"/>
              <a:t> </a:t>
            </a:r>
            <a:r>
              <a:rPr lang="ru-RU" dirty="0"/>
              <a:t>в конструкторе вычисляет, является ли студент совершеннолетним в приватном методе</a:t>
            </a:r>
            <a:r>
              <a:rPr lang="ru-RU" dirty="0" smtClean="0"/>
              <a:t>.</a:t>
            </a:r>
          </a:p>
          <a:p>
            <a:pPr marL="120650"/>
            <a:endParaRPr lang="ru-RU" dirty="0" smtClean="0"/>
          </a:p>
          <a:p>
            <a:pPr marL="120650"/>
            <a:r>
              <a:rPr lang="ru-RU" dirty="0" smtClean="0"/>
              <a:t>2</a:t>
            </a:r>
            <a:r>
              <a:rPr lang="ru-RU" dirty="0"/>
              <a:t>. Опишите класс </a:t>
            </a:r>
            <a:r>
              <a:rPr lang="ru-RU" dirty="0" err="1"/>
              <a:t>Dog</a:t>
            </a:r>
            <a:endParaRPr lang="ru-RU" dirty="0"/>
          </a:p>
          <a:p>
            <a:pPr marL="120650"/>
            <a:r>
              <a:rPr lang="ru-RU" dirty="0"/>
              <a:t>2.1 Содержит имя.</a:t>
            </a:r>
          </a:p>
          <a:p>
            <a:pPr marL="120650"/>
            <a:r>
              <a:rPr lang="ru-RU" dirty="0"/>
              <a:t>2.2 Содержит состояние: </a:t>
            </a:r>
            <a:r>
              <a:rPr lang="ru-RU" dirty="0" err="1"/>
              <a:t>enum</a:t>
            </a:r>
            <a:r>
              <a:rPr lang="ru-RU" dirty="0"/>
              <a:t> { </a:t>
            </a:r>
            <a:r>
              <a:rPr lang="ru-RU" dirty="0" err="1"/>
              <a:t>sit</a:t>
            </a:r>
            <a:r>
              <a:rPr lang="ru-RU" dirty="0"/>
              <a:t>, </a:t>
            </a:r>
            <a:r>
              <a:rPr lang="ru-RU" dirty="0" err="1"/>
              <a:t>lie</a:t>
            </a:r>
            <a:r>
              <a:rPr lang="ru-RU" dirty="0"/>
              <a:t>, </a:t>
            </a:r>
            <a:r>
              <a:rPr lang="ru-RU" dirty="0" err="1"/>
              <a:t>stand</a:t>
            </a:r>
            <a:r>
              <a:rPr lang="ru-RU" dirty="0"/>
              <a:t> }</a:t>
            </a:r>
          </a:p>
          <a:p>
            <a:pPr marL="120650"/>
            <a:r>
              <a:rPr lang="ru-RU" dirty="0"/>
              <a:t>2.3 Содержит метод, выполняющий команду "{Имя}, </a:t>
            </a:r>
            <a:r>
              <a:rPr lang="ru-RU" dirty="0" err="1"/>
              <a:t>cидеть</a:t>
            </a:r>
            <a:r>
              <a:rPr lang="ru-RU" dirty="0"/>
              <a:t>". Меняет состояние собаки на соответствующее.</a:t>
            </a:r>
          </a:p>
          <a:p>
            <a:pPr marL="120650"/>
            <a:r>
              <a:rPr lang="ru-RU" dirty="0"/>
              <a:t>2.4 Содержит метод, выполняющий команду "{Имя}, лежать". Меняет состояние собаки на соответствующее.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Наследование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682476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Что такое наследование?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1" y="1009925"/>
            <a:ext cx="3807748" cy="3516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b="1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Наследование</a:t>
            </a:r>
            <a:r>
              <a:rPr lang="ru-RU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– это механизм, который позволяет использовать возможности других классов. </a:t>
            </a:r>
            <a:endParaRPr lang="en-US" dirty="0" smtClean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latin typeface="Roboto" panose="020B0604020202020204" charset="0"/>
                <a:ea typeface="Roboto" panose="020B0604020202020204" charset="0"/>
              </a:rPr>
              <a:t>Наследование позволяет определить дочерний класс, который использует (наследует), расширяет или изменяет возможности родительского класса. Класс, члены которого наследуются, называется </a:t>
            </a:r>
            <a:r>
              <a:rPr lang="ru-RU" i="1" dirty="0" smtClean="0">
                <a:latin typeface="Roboto" panose="020B0604020202020204" charset="0"/>
                <a:ea typeface="Roboto" panose="020B0604020202020204" charset="0"/>
              </a:rPr>
              <a:t>базовым классом</a:t>
            </a:r>
            <a:r>
              <a:rPr lang="ru-RU" dirty="0" smtClean="0">
                <a:latin typeface="Roboto" panose="020B0604020202020204" charset="0"/>
                <a:ea typeface="Roboto" panose="020B0604020202020204" charset="0"/>
              </a:rPr>
              <a:t>. Класс, который наследует члены базового класса, называется </a:t>
            </a:r>
            <a:r>
              <a:rPr lang="ru-RU" i="1" dirty="0" smtClean="0">
                <a:latin typeface="Roboto" panose="020B0604020202020204" charset="0"/>
                <a:ea typeface="Roboto" panose="020B0604020202020204" charset="0"/>
              </a:rPr>
              <a:t>производным классом</a:t>
            </a:r>
            <a:r>
              <a:rPr lang="ru-RU" dirty="0" smtClean="0"/>
              <a:t>.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922" name="Picture 2" descr="Exploring Inheritance in Object-Oriented Programming - DEV Communit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0647" y="946825"/>
            <a:ext cx="4762500" cy="3810000"/>
          </a:xfrm>
          <a:prstGeom prst="rect">
            <a:avLst/>
          </a:prstGeom>
          <a:noFill/>
        </p:spPr>
      </p:pic>
      <p:sp>
        <p:nvSpPr>
          <p:cNvPr id="2" name="Овальная выноска 1"/>
          <p:cNvSpPr/>
          <p:nvPr/>
        </p:nvSpPr>
        <p:spPr>
          <a:xfrm>
            <a:off x="6904383" y="755374"/>
            <a:ext cx="1020417" cy="45720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Что-то</a:t>
            </a:r>
            <a:endParaRPr lang="ru-RU" dirty="0"/>
          </a:p>
        </p:txBody>
      </p:sp>
      <p:sp>
        <p:nvSpPr>
          <p:cNvPr id="6" name="Овальная выноска 5"/>
          <p:cNvSpPr/>
          <p:nvPr/>
        </p:nvSpPr>
        <p:spPr>
          <a:xfrm>
            <a:off x="7924801" y="2394625"/>
            <a:ext cx="766050" cy="45720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Мяу</a:t>
            </a:r>
            <a:endParaRPr lang="ru-RU" dirty="0"/>
          </a:p>
        </p:txBody>
      </p:sp>
      <p:sp>
        <p:nvSpPr>
          <p:cNvPr id="7" name="Овальная выноска 6"/>
          <p:cNvSpPr/>
          <p:nvPr/>
        </p:nvSpPr>
        <p:spPr>
          <a:xfrm>
            <a:off x="4870174" y="2313900"/>
            <a:ext cx="682487" cy="45720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Гав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41321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Синтаксис наследования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4433668" cy="312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Наследоваться в рамках языка </a:t>
            </a:r>
            <a:r>
              <a:rPr lang="en-US" dirty="0" smtClean="0"/>
              <a:t>C# </a:t>
            </a:r>
            <a:r>
              <a:rPr lang="ru-RU" dirty="0" smtClean="0"/>
              <a:t>допустимо от:</a:t>
            </a:r>
          </a:p>
          <a:p>
            <a:pPr marL="342900" lvl="0" indent="-342900">
              <a:spcBef>
                <a:spcPts val="1400"/>
              </a:spcBef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Классов. </a:t>
            </a:r>
          </a:p>
          <a:p>
            <a:pPr marL="342900" lvl="0" indent="-342900">
              <a:spcBef>
                <a:spcPts val="1400"/>
              </a:spcBef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Интерфейсов.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Наследование обозначается символом «</a:t>
            </a:r>
            <a:r>
              <a:rPr lang="ru-RU" dirty="0" smtClean="0">
                <a:solidFill>
                  <a:srgbClr val="FF0000"/>
                </a:solidFill>
              </a:rPr>
              <a:t>:</a:t>
            </a:r>
            <a:r>
              <a:rPr lang="ru-RU" dirty="0" smtClean="0">
                <a:solidFill>
                  <a:schemeClr val="tx1"/>
                </a:solidFill>
              </a:rPr>
              <a:t>», следующего после имени класса с указанием всех типов, перечисленных через «</a:t>
            </a:r>
            <a:r>
              <a:rPr lang="ru-RU" dirty="0" smtClean="0">
                <a:solidFill>
                  <a:srgbClr val="FF0000"/>
                </a:solidFill>
              </a:rPr>
              <a:t>,</a:t>
            </a:r>
            <a:r>
              <a:rPr lang="ru-RU" dirty="0" smtClean="0">
                <a:solidFill>
                  <a:schemeClr val="tx1"/>
                </a:solidFill>
              </a:rPr>
              <a:t>», о</a:t>
            </a:r>
            <a:r>
              <a:rPr lang="ru-RU" dirty="0">
                <a:solidFill>
                  <a:schemeClr val="tx1"/>
                </a:solidFill>
              </a:rPr>
              <a:t>т</a:t>
            </a:r>
            <a:r>
              <a:rPr lang="ru-RU" dirty="0" smtClean="0">
                <a:solidFill>
                  <a:schemeClr val="tx1"/>
                </a:solidFill>
              </a:rPr>
              <a:t> которых он наследуется.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Класс может наследоваться только от одного класса, и от любого количества интерфейсов.</a:t>
            </a:r>
            <a:endParaRPr lang="ru-RU" dirty="0" smtClean="0"/>
          </a:p>
        </p:txBody>
      </p:sp>
      <p:sp>
        <p:nvSpPr>
          <p:cNvPr id="4" name="Google Shape;438;p74"/>
          <p:cNvSpPr txBox="1"/>
          <p:nvPr/>
        </p:nvSpPr>
        <p:spPr>
          <a:xfrm>
            <a:off x="4946352" y="1461368"/>
            <a:ext cx="3572218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 {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className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 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{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abstract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classNameParent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{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interfaceName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	…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{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interfaceNameN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r>
              <a:rPr lang="ru-RU" dirty="0" smtClean="0"/>
              <a:t>{</a:t>
            </a:r>
          </a:p>
          <a:p>
            <a:r>
              <a:rPr lang="ru-RU" dirty="0" smtClean="0"/>
              <a:t>    //Реализация интерфейсных методов</a:t>
            </a:r>
          </a:p>
          <a:p>
            <a:r>
              <a:rPr lang="ru-RU" dirty="0" smtClean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41321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Пример синтаксиса</a:t>
            </a:r>
            <a:endParaRPr lang="ru-RU" dirty="0"/>
          </a:p>
        </p:txBody>
      </p:sp>
      <p:sp>
        <p:nvSpPr>
          <p:cNvPr id="4" name="Google Shape;438;p74"/>
          <p:cNvSpPr txBox="1"/>
          <p:nvPr/>
        </p:nvSpPr>
        <p:spPr>
          <a:xfrm>
            <a:off x="5769010" y="902020"/>
            <a:ext cx="2263740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abstract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A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    //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код класса</a:t>
            </a:r>
            <a:endParaRPr lang="ru-RU" sz="1200" dirty="0" smtClean="0">
              <a:latin typeface="Consolas"/>
            </a:endParaRPr>
          </a:p>
          <a:p>
            <a:r>
              <a:rPr lang="ru-RU" sz="1200" dirty="0" smtClean="0">
                <a:latin typeface="Consolas"/>
              </a:rPr>
              <a:t>}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IFace1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    //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код интерфейса</a:t>
            </a:r>
            <a:endParaRPr lang="ru-RU" sz="1200" dirty="0" smtClean="0">
              <a:latin typeface="Consolas"/>
            </a:endParaRPr>
          </a:p>
          <a:p>
            <a:r>
              <a:rPr lang="ru-RU" sz="1200" dirty="0" smtClean="0">
                <a:latin typeface="Consolas"/>
              </a:rPr>
              <a:t>}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IFace2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    //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код интерфейса</a:t>
            </a:r>
            <a:endParaRPr lang="ru-RU" sz="1200" dirty="0" smtClean="0">
              <a:latin typeface="Consolas"/>
            </a:endParaRPr>
          </a:p>
          <a:p>
            <a:r>
              <a:rPr lang="ru-RU" sz="1200" dirty="0" smtClean="0">
                <a:latin typeface="Consolas"/>
              </a:rPr>
              <a:t>}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B</a:t>
            </a:r>
            <a:r>
              <a:rPr lang="en-US" sz="1200" dirty="0" smtClean="0">
                <a:latin typeface="Consolas"/>
              </a:rPr>
              <a:t> :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A</a:t>
            </a:r>
            <a:r>
              <a:rPr lang="en-US" sz="1200" dirty="0" smtClean="0">
                <a:latin typeface="Consolas"/>
              </a:rPr>
              <a:t>,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IFace2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    //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код класса</a:t>
            </a:r>
            <a:endParaRPr lang="ru-RU" sz="1200" dirty="0" smtClean="0">
              <a:latin typeface="Consolas"/>
            </a:endParaRPr>
          </a:p>
          <a:p>
            <a:r>
              <a:rPr lang="ru-RU" sz="1200" dirty="0" smtClean="0">
                <a:latin typeface="Consolas"/>
              </a:rPr>
              <a:t>}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ru-RU" sz="1200" dirty="0" smtClean="0">
                <a:solidFill>
                  <a:srgbClr val="267F99"/>
                </a:solidFill>
                <a:latin typeface="Consolas"/>
              </a:rPr>
              <a:t>С</a:t>
            </a:r>
            <a:r>
              <a:rPr lang="ru-RU" sz="1200" dirty="0" smtClean="0">
                <a:latin typeface="Consolas"/>
              </a:rPr>
              <a:t> :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B</a:t>
            </a:r>
            <a:r>
              <a:rPr lang="en-US" sz="1200" dirty="0" smtClean="0">
                <a:latin typeface="Consolas"/>
              </a:rPr>
              <a:t>,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IFace1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    //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код класса</a:t>
            </a:r>
            <a:endParaRPr lang="ru-RU" sz="1200" dirty="0" smtClean="0">
              <a:latin typeface="Consolas"/>
            </a:endParaRPr>
          </a:p>
          <a:p>
            <a:r>
              <a:rPr lang="ru-RU" sz="1200" dirty="0" smtClean="0">
                <a:latin typeface="Consolas"/>
              </a:rPr>
              <a:t>}</a:t>
            </a:r>
            <a:endParaRPr lang="ru-RU" sz="1200" dirty="0">
              <a:latin typeface="Consola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2800" y="1071563"/>
            <a:ext cx="37338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628796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Что наследуется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3732468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В C#, при наследовании у родительского (базового) класса наследуются все </a:t>
            </a:r>
            <a:r>
              <a:rPr lang="ru-RU" altLang="ru-RU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публичные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и </a:t>
            </a:r>
            <a:r>
              <a:rPr lang="ru-RU" altLang="ru-RU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защищенные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(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protected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 члены класса, 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включая:</a:t>
            </a:r>
            <a:endParaRPr lang="en-US" alt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b="1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Поля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(если они имеют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protected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или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public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модификаторы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).</a:t>
            </a:r>
            <a:endParaRPr lang="en-US" alt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b="1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Методы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(с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protected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или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public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модификаторами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).</a:t>
            </a:r>
            <a:endParaRPr lang="en-US" altLang="ru-RU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b="1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Свойства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(с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protected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или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public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модификаторами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).</a:t>
            </a:r>
            <a:endParaRPr lang="ru-RU" alt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1026" name="Picture 2" descr="https://skillbox.ru/upload/setka_images/10060020022023_cae856732bd4226855875d839121e46dd85999a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29868" y="1009925"/>
            <a:ext cx="4166370" cy="317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09344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Множественное наследование запрещено</a:t>
            </a:r>
            <a:endParaRPr lang="ru-RU" dirty="0"/>
          </a:p>
        </p:txBody>
      </p:sp>
      <p:pic>
        <p:nvPicPr>
          <p:cNvPr id="2052" name="Picture 4" descr="ООП (объектно-ориентированное программирование) - что это простыми словами:  принципы и сут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70651" y="1009925"/>
            <a:ext cx="4650097" cy="316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13217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/>
          <p:nvPr/>
        </p:nvSpPr>
        <p:spPr>
          <a:xfrm>
            <a:off x="624575" y="2652575"/>
            <a:ext cx="1499100" cy="1815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ООП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 dirty="0"/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3">
            <a:alphaModFix/>
          </a:blip>
          <a:srcRect t="941" b="941"/>
          <a:stretch/>
        </p:blipFill>
        <p:spPr>
          <a:xfrm>
            <a:off x="1033167" y="2867584"/>
            <a:ext cx="1383000" cy="136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34"/>
          <p:cNvSpPr txBox="1"/>
          <p:nvPr/>
        </p:nvSpPr>
        <p:spPr>
          <a:xfrm>
            <a:off x="500550" y="503025"/>
            <a:ext cx="7796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 smtClean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Тема открытого урока</a:t>
            </a:r>
            <a:endParaRPr sz="1700" dirty="0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4"/>
          <p:cNvSpPr txBox="1"/>
          <p:nvPr/>
        </p:nvSpPr>
        <p:spPr>
          <a:xfrm>
            <a:off x="3248849" y="2988499"/>
            <a:ext cx="5308673" cy="136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Clr>
                <a:schemeClr val="dk1"/>
              </a:buClr>
              <a:buSzPct val="84615"/>
            </a:pPr>
            <a:r>
              <a:rPr lang="ru-RU" sz="1600" b="1" i="1" dirty="0">
                <a:solidFill>
                  <a:schemeClr val="dk1"/>
                </a:solidFill>
              </a:rPr>
              <a:t>Нилов Павел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lang="ru" sz="1300" i="1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Преподаватель </a:t>
            </a: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курса C# </a:t>
            </a: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Professional, </a:t>
            </a:r>
            <a:r>
              <a:rPr lang="en-US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C# Basic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Контакты:t.me/@NilovPavel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849832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Почему в </a:t>
            </a:r>
            <a:r>
              <a:rPr lang="en-US" dirty="0" smtClean="0"/>
              <a:t>C# </a:t>
            </a:r>
            <a:r>
              <a:rPr lang="ru-RU" dirty="0" smtClean="0"/>
              <a:t>множественное наследование запрещено</a:t>
            </a:r>
            <a:endParaRPr lang="ru-RU" dirty="0"/>
          </a:p>
        </p:txBody>
      </p:sp>
      <p:sp>
        <p:nvSpPr>
          <p:cNvPr id="4" name="Google Shape;438;p74"/>
          <p:cNvSpPr txBox="1"/>
          <p:nvPr/>
        </p:nvSpPr>
        <p:spPr>
          <a:xfrm>
            <a:off x="722997" y="4215181"/>
            <a:ext cx="8052015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Реализация какого класса метода </a:t>
            </a:r>
            <a:r>
              <a:rPr lang="en-US" b="1" dirty="0" err="1" smtClean="0">
                <a:latin typeface="Consolas" pitchFamily="49" charset="0"/>
                <a:ea typeface="Roboto"/>
                <a:cs typeface="Roboto"/>
                <a:sym typeface="Roboto"/>
              </a:rPr>
              <a:t>SomeMethod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достанется классу </a:t>
            </a:r>
            <a:r>
              <a:rPr lang="en-US" b="1" dirty="0" smtClean="0">
                <a:latin typeface="Consolas" pitchFamily="49" charset="0"/>
                <a:ea typeface="Roboto"/>
                <a:cs typeface="Roboto"/>
                <a:sym typeface="Roboto"/>
              </a:rPr>
              <a:t>Child?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47" y="1354137"/>
            <a:ext cx="6259513" cy="3167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577843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Пример синтаксиса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3946896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Пример как нельзя наследоваться:</a:t>
            </a:r>
          </a:p>
        </p:txBody>
      </p:sp>
      <p:sp>
        <p:nvSpPr>
          <p:cNvPr id="4" name="Google Shape;438;p74"/>
          <p:cNvSpPr txBox="1"/>
          <p:nvPr/>
        </p:nvSpPr>
        <p:spPr>
          <a:xfrm>
            <a:off x="4835560" y="1136970"/>
            <a:ext cx="3946896" cy="384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abstract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</a:t>
            </a:r>
          </a:p>
          <a:p>
            <a:r>
              <a:rPr lang="ru-RU" dirty="0"/>
              <a:t>{</a:t>
            </a:r>
          </a:p>
          <a:p>
            <a:r>
              <a:rPr lang="ru-RU" dirty="0"/>
              <a:t>    </a:t>
            </a:r>
            <a:r>
              <a:rPr lang="ru-RU" dirty="0" smtClean="0"/>
              <a:t>//код класса</a:t>
            </a:r>
            <a:endParaRPr lang="ru-RU" dirty="0"/>
          </a:p>
          <a:p>
            <a:r>
              <a:rPr lang="ru-RU" dirty="0" smtClean="0"/>
              <a:t>}</a:t>
            </a:r>
            <a:endParaRPr lang="en-US" dirty="0" smtClean="0"/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interface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IFace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</a:t>
            </a:r>
            <a:r>
              <a:rPr lang="ru-RU" dirty="0" smtClean="0"/>
              <a:t> </a:t>
            </a:r>
            <a:r>
              <a:rPr lang="en-US" dirty="0" smtClean="0"/>
              <a:t>//</a:t>
            </a:r>
            <a:r>
              <a:rPr lang="ru-RU" dirty="0" smtClean="0"/>
              <a:t>код интерфейса</a:t>
            </a:r>
            <a:endParaRPr lang="en-US" dirty="0" smtClean="0"/>
          </a:p>
          <a:p>
            <a:r>
              <a:rPr lang="en-US" dirty="0" smtClean="0"/>
              <a:t>}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IFace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ru-RU" dirty="0" smtClean="0">
                <a:solidFill>
                  <a:srgbClr val="FF0000"/>
                </a:solidFill>
              </a:rPr>
              <a:t>,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IFace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2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dirty="0" smtClean="0"/>
              <a:t>{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//</a:t>
            </a:r>
            <a:r>
              <a:rPr lang="ru-RU" dirty="0" smtClean="0"/>
              <a:t>код класса</a:t>
            </a:r>
          </a:p>
          <a:p>
            <a:r>
              <a:rPr lang="ru-RU" dirty="0" smtClean="0"/>
              <a:t>}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С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IDisposable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dirty="0" smtClean="0"/>
              <a:t>{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//</a:t>
            </a:r>
            <a:r>
              <a:rPr lang="ru-RU" dirty="0" smtClean="0"/>
              <a:t>код класса</a:t>
            </a:r>
          </a:p>
          <a:p>
            <a:r>
              <a:rPr lang="ru-RU" dirty="0" smtClean="0"/>
              <a:t>}</a:t>
            </a:r>
          </a:p>
          <a:p>
            <a:endParaRPr lang="ru-RU" dirty="0" smtClean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531" y="1583323"/>
            <a:ext cx="3141757" cy="293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1321738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Транзитивное наследование</a:t>
            </a:r>
            <a:endParaRPr lang="ru-RU" dirty="0"/>
          </a:p>
        </p:txBody>
      </p:sp>
      <p:pic>
        <p:nvPicPr>
          <p:cNvPr id="2050" name="Picture 2" descr="Типы наследования в C++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95700" y="1045238"/>
            <a:ext cx="2305050" cy="3124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33709" y="1045238"/>
            <a:ext cx="315001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solidFill>
                  <a:srgbClr val="161616"/>
                </a:solidFill>
                <a:latin typeface="+mn-lt"/>
                <a:cs typeface="Segoe UI" panose="020B0502040204020203" pitchFamily="34" charset="0"/>
              </a:rPr>
              <a:t>Т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ранзитивное наследование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позволяет определить иерархию наследования для набора типов. Другими словами, тип 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С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 может наследовать возможности типа </a:t>
            </a:r>
            <a:r>
              <a:rPr lang="en-US" altLang="ru-RU" b="1" dirty="0">
                <a:solidFill>
                  <a:srgbClr val="161616"/>
                </a:solidFill>
                <a:latin typeface="+mn-lt"/>
              </a:rPr>
              <a:t>B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, который в свою очередь наследует от типа </a:t>
            </a:r>
            <a:r>
              <a:rPr lang="en-US" altLang="ru-RU" b="1" dirty="0" smtClean="0">
                <a:solidFill>
                  <a:srgbClr val="161616"/>
                </a:solidFill>
                <a:latin typeface="+mn-lt"/>
              </a:rPr>
              <a:t>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. Благодаря транзитивности наследования члены типа 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</a:rPr>
              <a:t>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 будут доступны для типа </a:t>
            </a:r>
            <a:r>
              <a:rPr lang="en-US" altLang="ru-RU" b="1" dirty="0">
                <a:solidFill>
                  <a:srgbClr val="161616"/>
                </a:solidFill>
                <a:latin typeface="+mn-lt"/>
              </a:rPr>
              <a:t>C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.</a:t>
            </a:r>
            <a:r>
              <a:rPr kumimoji="0" lang="ru-RU" altLang="ru-RU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812546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Ключевое слово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ase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Google Shape;438;p74"/>
          <p:cNvSpPr txBox="1"/>
          <p:nvPr/>
        </p:nvSpPr>
        <p:spPr>
          <a:xfrm>
            <a:off x="500551" y="1060033"/>
            <a:ext cx="4124458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dirty="0"/>
              <a:t>Ключевое </a:t>
            </a:r>
            <a:r>
              <a:rPr lang="ru-RU" dirty="0" smtClean="0"/>
              <a:t>слово </a:t>
            </a:r>
            <a:r>
              <a:rPr lang="en-US" dirty="0" smtClean="0">
                <a:hlinkClick r:id="rId3"/>
              </a:rPr>
              <a:t>base</a:t>
            </a:r>
            <a:r>
              <a:rPr lang="ru-RU" dirty="0" smtClean="0"/>
              <a:t> </a:t>
            </a:r>
            <a:r>
              <a:rPr lang="ru-RU" dirty="0"/>
              <a:t>используется для доступа к членам базового класса из производного класса. </a:t>
            </a:r>
            <a:endParaRPr lang="en-US" dirty="0" smtClean="0"/>
          </a:p>
          <a:p>
            <a:r>
              <a:rPr lang="ru-RU" dirty="0" smtClean="0"/>
              <a:t>Используйте </a:t>
            </a:r>
            <a:r>
              <a:rPr lang="ru-RU" dirty="0"/>
              <a:t>его, если вы хотите</a:t>
            </a:r>
            <a:r>
              <a:rPr lang="ru-RU" dirty="0" smtClean="0"/>
              <a:t>: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ru-RU" dirty="0" smtClean="0"/>
              <a:t>Вызвать метод базового класса.</a:t>
            </a:r>
          </a:p>
          <a:p>
            <a:pPr marL="342900" indent="-342900">
              <a:buAutoNum type="arabicPeriod"/>
            </a:pPr>
            <a:r>
              <a:rPr lang="ru-RU" dirty="0" smtClean="0"/>
              <a:t>Определить конструктор </a:t>
            </a:r>
            <a:r>
              <a:rPr lang="ru-RU" dirty="0"/>
              <a:t>базового класса, который должен вызываться при создании экземпляров производного класса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" name="Google Shape;438;p74"/>
          <p:cNvSpPr txBox="1"/>
          <p:nvPr/>
        </p:nvSpPr>
        <p:spPr>
          <a:xfrm>
            <a:off x="4727995" y="1009925"/>
            <a:ext cx="4124458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BaseClass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protected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void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GetInfo</a:t>
            </a:r>
            <a:r>
              <a:rPr lang="en-US" dirty="0" smtClean="0"/>
              <a:t>()</a:t>
            </a:r>
            <a:r>
              <a:rPr lang="ru-RU" dirty="0" smtClean="0"/>
              <a:t> { }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BaseClass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smtClean="0"/>
              <a:t>{ 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"in </a:t>
            </a:r>
            <a:r>
              <a:rPr lang="en-US" dirty="0" err="1" smtClean="0">
                <a:solidFill>
                  <a:srgbClr val="C00000"/>
                </a:solidFill>
              </a:rPr>
              <a:t>BaseClass</a:t>
            </a:r>
            <a:r>
              <a:rPr lang="en-US" dirty="0" smtClean="0">
                <a:solidFill>
                  <a:srgbClr val="C00000"/>
                </a:solidFill>
              </a:rPr>
              <a:t>()");</a:t>
            </a:r>
            <a:r>
              <a:rPr lang="en-US" dirty="0" smtClean="0"/>
              <a:t>   }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public class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DerivedClass</a:t>
            </a:r>
            <a:r>
              <a:rPr lang="en-US" dirty="0"/>
              <a:t> :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BaseClass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/>
              <a:t>{</a:t>
            </a:r>
          </a:p>
          <a:p>
            <a:pPr lvl="3"/>
            <a:r>
              <a:rPr lang="en-US" dirty="0" smtClean="0"/>
              <a:t>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private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SomeMethod</a:t>
            </a:r>
            <a:r>
              <a:rPr lang="en-US" dirty="0"/>
              <a:t>()</a:t>
            </a:r>
          </a:p>
          <a:p>
            <a:pPr lvl="3"/>
            <a:r>
              <a:rPr lang="en-US" dirty="0" smtClean="0"/>
              <a:t>   </a:t>
            </a:r>
            <a:r>
              <a:rPr lang="ru-RU" dirty="0" smtClean="0"/>
              <a:t>{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base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GetInfo</a:t>
            </a:r>
            <a:r>
              <a:rPr lang="en-US" dirty="0" smtClean="0"/>
              <a:t>(); </a:t>
            </a:r>
            <a:r>
              <a:rPr lang="ru-RU" dirty="0" smtClean="0"/>
              <a:t>}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DerivedClass</a:t>
            </a:r>
            <a:r>
              <a:rPr lang="en-US" dirty="0"/>
              <a:t>() 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base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{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0451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virtual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0" y="1139687"/>
            <a:ext cx="3797025" cy="207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virtual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может применяться для:</a:t>
            </a:r>
          </a:p>
          <a:p>
            <a:pPr lvl="0" indent="-342900">
              <a:lnSpc>
                <a:spcPct val="115000"/>
              </a:lnSpc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Методов</a:t>
            </a:r>
          </a:p>
          <a:p>
            <a:pPr lvl="0" indent="-342900">
              <a:lnSpc>
                <a:spcPct val="115000"/>
              </a:lnSpc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Свойств</a:t>
            </a:r>
          </a:p>
          <a:p>
            <a:pPr lvl="0" indent="-342900">
              <a:lnSpc>
                <a:spcPct val="115000"/>
              </a:lnSpc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Событий</a:t>
            </a:r>
          </a:p>
          <a:p>
            <a:pPr lvl="0" indent="-342900">
              <a:lnSpc>
                <a:spcPct val="115000"/>
              </a:lnSpc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virtual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позволяет иметь реализацию в методе по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умолчанию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 переопределять ее в дочерних классах.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886529" y="1096064"/>
            <a:ext cx="4257471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Animal</a:t>
            </a:r>
          </a:p>
          <a:p>
            <a:r>
              <a:rPr lang="ru-RU" sz="1200" dirty="0" smtClean="0"/>
              <a:t>{</a:t>
            </a:r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private string</a:t>
            </a:r>
            <a:r>
              <a:rPr lang="en-US" sz="1200" dirty="0" smtClean="0"/>
              <a:t> name = </a:t>
            </a:r>
            <a:r>
              <a:rPr lang="en-US" sz="1200" dirty="0" smtClean="0">
                <a:solidFill>
                  <a:srgbClr val="C00000"/>
                </a:solidFill>
              </a:rPr>
              <a:t>"Animal"</a:t>
            </a:r>
            <a:r>
              <a:rPr lang="en-US" sz="1200" dirty="0" smtClean="0"/>
              <a:t>;</a:t>
            </a:r>
            <a:endParaRPr lang="ru-RU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public virtual string</a:t>
            </a:r>
            <a:r>
              <a:rPr lang="en-US" sz="1200" dirty="0" smtClean="0"/>
              <a:t> Name</a:t>
            </a:r>
          </a:p>
          <a:p>
            <a:r>
              <a:rPr lang="ru-RU" sz="1200" dirty="0" smtClean="0"/>
              <a:t>    {</a:t>
            </a:r>
            <a:r>
              <a:rPr lang="en-US" sz="1200" dirty="0" smtClean="0"/>
              <a:t>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en-US" sz="1200" dirty="0" smtClean="0"/>
              <a:t> { </a:t>
            </a:r>
            <a:r>
              <a:rPr lang="en-US" sz="1200" dirty="0" smtClean="0">
                <a:solidFill>
                  <a:srgbClr val="7030A0"/>
                </a:solidFill>
              </a:rPr>
              <a:t>return</a:t>
            </a:r>
            <a:r>
              <a:rPr lang="en-US" sz="1200" dirty="0" smtClean="0"/>
              <a:t> name; }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set</a:t>
            </a:r>
            <a:r>
              <a:rPr lang="en-US" sz="1200" dirty="0" smtClean="0"/>
              <a:t> {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this</a:t>
            </a:r>
            <a:r>
              <a:rPr lang="en-US" sz="1200" dirty="0" smtClean="0"/>
              <a:t>.name =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value</a:t>
            </a:r>
            <a:r>
              <a:rPr lang="en-US" sz="1200" dirty="0" smtClean="0"/>
              <a:t>; }</a:t>
            </a:r>
            <a:r>
              <a:rPr lang="ru-RU" sz="1200" dirty="0" smtClean="0"/>
              <a:t> }</a:t>
            </a:r>
          </a:p>
          <a:p>
            <a:endParaRPr lang="ru-RU" sz="1200" dirty="0" smtClean="0"/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public virtual void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Speak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</a:t>
            </a:r>
            <a:r>
              <a:rPr lang="en-US" sz="1200" dirty="0" smtClean="0"/>
              <a:t> 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sz="1200" dirty="0" err="1" smtClean="0"/>
              <a:t>.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sz="1200" dirty="0" smtClean="0"/>
              <a:t>(</a:t>
            </a:r>
            <a:r>
              <a:rPr lang="en-US" sz="1200" dirty="0" smtClean="0">
                <a:solidFill>
                  <a:srgbClr val="C00000"/>
                </a:solidFill>
              </a:rPr>
              <a:t>"Animal makes a sound"</a:t>
            </a:r>
            <a:r>
              <a:rPr lang="en-US" sz="1200" dirty="0" smtClean="0"/>
              <a:t>);</a:t>
            </a:r>
            <a:r>
              <a:rPr lang="ru-RU" sz="1200" dirty="0" smtClean="0"/>
              <a:t>  }</a:t>
            </a:r>
          </a:p>
          <a:p>
            <a:r>
              <a:rPr lang="ru-RU" sz="1200" dirty="0" smtClean="0"/>
              <a:t>}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Dog</a:t>
            </a:r>
            <a:r>
              <a:rPr lang="en-US" sz="1200" dirty="0" smtClean="0"/>
              <a:t> :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Animal</a:t>
            </a:r>
          </a:p>
          <a:p>
            <a:r>
              <a:rPr lang="ru-RU" sz="1200" dirty="0" smtClean="0"/>
              <a:t>{</a:t>
            </a:r>
            <a:endParaRPr lang="en-US" sz="1200" dirty="0" smtClean="0"/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 public override string</a:t>
            </a:r>
            <a:r>
              <a:rPr lang="en-US" sz="1200" dirty="0" smtClean="0"/>
              <a:t> Name {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get</a:t>
            </a:r>
            <a:r>
              <a:rPr lang="en-US" sz="1200" dirty="0" smtClean="0"/>
              <a:t>;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set</a:t>
            </a:r>
            <a:r>
              <a:rPr lang="en-US" sz="1200" dirty="0" smtClean="0"/>
              <a:t>; }</a:t>
            </a:r>
          </a:p>
          <a:p>
            <a:endParaRPr lang="en-US" sz="1200" dirty="0" smtClean="0"/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public override void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Speak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</a:t>
            </a:r>
            <a:r>
              <a:rPr lang="en-US" sz="1200" dirty="0" smtClean="0"/>
              <a:t> 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sz="1200" dirty="0" err="1" smtClean="0"/>
              <a:t>.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sz="1200" dirty="0" smtClean="0"/>
              <a:t>(</a:t>
            </a:r>
            <a:r>
              <a:rPr lang="en-US" sz="1200" dirty="0" smtClean="0">
                <a:solidFill>
                  <a:srgbClr val="C00000"/>
                </a:solidFill>
              </a:rPr>
              <a:t>"Dog barks"</a:t>
            </a:r>
            <a:r>
              <a:rPr lang="en-US" sz="1200" dirty="0" smtClean="0"/>
              <a:t>);</a:t>
            </a:r>
            <a:r>
              <a:rPr lang="ru-RU" sz="1200" dirty="0" smtClean="0"/>
              <a:t>  }</a:t>
            </a:r>
          </a:p>
          <a:p>
            <a:r>
              <a:rPr lang="ru-RU" sz="1200" dirty="0" smtClean="0"/>
              <a:t>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xmlns="" val="3155185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override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045" y="1139687"/>
            <a:ext cx="4384270" cy="175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Ключевое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слово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override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в C# используется для переопределения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виртуальных методов и свойств объявленных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 базовом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классе.</a:t>
            </a:r>
            <a:endParaRPr lang="en-US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Оно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позволяет изменить поведение базового члена в производном классе, сохраняя полиморфизм.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86529" y="1096064"/>
            <a:ext cx="42574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Animal</a:t>
            </a:r>
          </a:p>
          <a:p>
            <a:r>
              <a:rPr lang="ru-RU" sz="1200" dirty="0" smtClean="0"/>
              <a:t>{</a:t>
            </a:r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 public virtual void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Speak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</a:t>
            </a:r>
            <a:r>
              <a:rPr lang="en-US" sz="1200" dirty="0" smtClean="0"/>
              <a:t>  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      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sz="1200" dirty="0" err="1" smtClean="0"/>
              <a:t>.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sz="1200" dirty="0" smtClean="0"/>
              <a:t>(</a:t>
            </a:r>
            <a:r>
              <a:rPr lang="en-US" sz="1200" dirty="0" smtClean="0">
                <a:solidFill>
                  <a:srgbClr val="C00000"/>
                </a:solidFill>
              </a:rPr>
              <a:t>"Animal makes a sound"</a:t>
            </a:r>
            <a:r>
              <a:rPr lang="en-US" sz="1200" dirty="0" smtClean="0"/>
              <a:t>);</a:t>
            </a:r>
            <a:r>
              <a:rPr lang="ru-RU" sz="1200" dirty="0" smtClean="0"/>
              <a:t> 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</a:t>
            </a:r>
            <a:r>
              <a:rPr lang="ru-RU" sz="1200" dirty="0" smtClean="0"/>
              <a:t>}</a:t>
            </a:r>
          </a:p>
          <a:p>
            <a:r>
              <a:rPr lang="ru-RU" sz="1200" dirty="0" smtClean="0"/>
              <a:t>}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Dog</a:t>
            </a:r>
            <a:r>
              <a:rPr lang="en-US" sz="1200" dirty="0" smtClean="0"/>
              <a:t> :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Animal</a:t>
            </a:r>
          </a:p>
          <a:p>
            <a:r>
              <a:rPr lang="ru-RU" sz="1200" dirty="0" smtClean="0"/>
              <a:t>{</a:t>
            </a:r>
            <a:endParaRPr lang="en-US" sz="1200" dirty="0" smtClean="0"/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    public override void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Speak</a:t>
            </a:r>
            <a:r>
              <a:rPr lang="en-US" sz="1200" dirty="0" smtClean="0"/>
              <a:t>()</a:t>
            </a:r>
          </a:p>
          <a:p>
            <a:r>
              <a:rPr lang="ru-RU" sz="1200" dirty="0" smtClean="0"/>
              <a:t>    {</a:t>
            </a:r>
            <a:r>
              <a:rPr lang="en-US" sz="1200" dirty="0" smtClean="0"/>
              <a:t>  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      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sz="1200" dirty="0" err="1" smtClean="0"/>
              <a:t>.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sz="1200" dirty="0" smtClean="0"/>
              <a:t>(</a:t>
            </a:r>
            <a:r>
              <a:rPr lang="en-US" sz="1200" dirty="0" smtClean="0">
                <a:solidFill>
                  <a:srgbClr val="C00000"/>
                </a:solidFill>
              </a:rPr>
              <a:t>"Dog barks"</a:t>
            </a:r>
            <a:r>
              <a:rPr lang="en-US" sz="1200" dirty="0" smtClean="0"/>
              <a:t>);</a:t>
            </a:r>
            <a:r>
              <a:rPr lang="ru-RU" sz="1200" dirty="0" smtClean="0"/>
              <a:t>  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</a:t>
            </a:r>
            <a:r>
              <a:rPr lang="ru-RU" sz="1200" dirty="0" smtClean="0"/>
              <a:t>}</a:t>
            </a:r>
          </a:p>
          <a:p>
            <a:r>
              <a:rPr lang="ru-RU" sz="1200" dirty="0" smtClean="0"/>
              <a:t>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xmlns="" val="2300968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/>
              <a:t>Подраздел: нюансы наследования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xmlns="" val="682476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Некоторые нюансы наследования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dirty="0" smtClean="0"/>
              <a:t>В рамках .</a:t>
            </a:r>
            <a:r>
              <a:rPr lang="en-US" dirty="0" smtClean="0"/>
              <a:t>Net </a:t>
            </a:r>
            <a:r>
              <a:rPr lang="ru-RU" dirty="0" smtClean="0"/>
              <a:t>классами </a:t>
            </a:r>
            <a:r>
              <a:rPr lang="ru-RU" b="1" dirty="0" smtClean="0"/>
              <a:t>не наследуются</a:t>
            </a:r>
            <a:r>
              <a:rPr lang="ru-RU" dirty="0" smtClean="0"/>
              <a:t>:</a:t>
            </a:r>
          </a:p>
          <a:p>
            <a:r>
              <a:rPr lang="ru-RU" b="1" dirty="0" smtClean="0"/>
              <a:t>Классы и методы, помеченные ключевым словом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sealed</a:t>
            </a:r>
            <a:r>
              <a:rPr lang="en-US" b="1" dirty="0" smtClean="0"/>
              <a:t>(</a:t>
            </a:r>
            <a:r>
              <a:rPr lang="ru-RU" b="1" dirty="0" smtClean="0"/>
              <a:t>запечатанный</a:t>
            </a:r>
            <a:r>
              <a:rPr lang="en-US" b="1" dirty="0" smtClean="0"/>
              <a:t>)</a:t>
            </a:r>
            <a:r>
              <a:rPr lang="ru-RU" b="1" dirty="0" smtClean="0"/>
              <a:t>.</a:t>
            </a:r>
          </a:p>
          <a:p>
            <a:endParaRPr lang="ru-RU" b="1" dirty="0"/>
          </a:p>
          <a:p>
            <a:r>
              <a:rPr lang="ru-RU" dirty="0" smtClean="0"/>
              <a:t>Также есть нюансы, о которых не стоит забывать</a:t>
            </a:r>
            <a:br>
              <a:rPr lang="ru-RU" dirty="0" smtClean="0"/>
            </a:br>
            <a:endParaRPr lang="ru-RU" dirty="0" smtClean="0"/>
          </a:p>
          <a:p>
            <a:pPr marL="342900" indent="-342900">
              <a:buAutoNum type="arabicPeriod"/>
            </a:pPr>
            <a:r>
              <a:rPr lang="ru-RU" b="1" dirty="0" smtClean="0"/>
              <a:t>Конструкторы</a:t>
            </a:r>
            <a:r>
              <a:rPr lang="ru-RU" dirty="0" smtClean="0"/>
              <a:t>.</a:t>
            </a:r>
            <a:r>
              <a:rPr lang="ru-RU" b="1" dirty="0" smtClean="0"/>
              <a:t> </a:t>
            </a:r>
            <a:r>
              <a:rPr lang="ru-RU" dirty="0" smtClean="0"/>
              <a:t>Код конструктора класса-потомка будет воспроизводить код класса-предка. При этом сначала будет выполняться код класса-предка, потом – класса-потомка.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Конструкторы </a:t>
            </a:r>
            <a:r>
              <a:rPr lang="ru-RU" b="1" dirty="0" smtClean="0"/>
              <a:t>не унаследованы</a:t>
            </a:r>
            <a:r>
              <a:rPr lang="ru-RU" dirty="0" smtClean="0"/>
              <a:t> — они </a:t>
            </a:r>
            <a:r>
              <a:rPr lang="ru-RU" b="1" dirty="0" smtClean="0"/>
              <a:t>не становятся доступными</a:t>
            </a:r>
            <a:r>
              <a:rPr lang="ru-RU" dirty="0" smtClean="0"/>
              <a:t> в потомке автоматически.</a:t>
            </a:r>
            <a:r>
              <a:rPr lang="en-US" dirty="0" smtClean="0"/>
              <a:t> </a:t>
            </a:r>
            <a:r>
              <a:rPr lang="ru-RU" dirty="0" smtClean="0"/>
              <a:t>Конструктору нужно задать явное наследование конструктора от базового класс через</a:t>
            </a:r>
            <a:r>
              <a:rPr lang="en-US" dirty="0" smtClean="0"/>
              <a:t> </a:t>
            </a:r>
            <a:r>
              <a:rPr lang="ru-RU" dirty="0" smtClean="0"/>
              <a:t>ключевое слово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base</a:t>
            </a:r>
            <a:r>
              <a:rPr lang="en-US" dirty="0" smtClean="0"/>
              <a:t>.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b="1" dirty="0" smtClean="0"/>
              <a:t>Статичные члены (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static</a:t>
            </a:r>
            <a:r>
              <a:rPr lang="ru-RU" b="1" dirty="0" smtClean="0"/>
              <a:t>).</a:t>
            </a:r>
            <a:r>
              <a:rPr lang="ru-RU" b="1" dirty="0"/>
              <a:t> </a:t>
            </a:r>
            <a:r>
              <a:rPr lang="ru-RU" dirty="0" smtClean="0"/>
              <a:t>Статичные члены класса будут наследовать поведение класса-предка.</a:t>
            </a:r>
            <a:endParaRPr lang="ru-RU" b="1" dirty="0" smtClean="0"/>
          </a:p>
          <a:p>
            <a:pPr marL="342900" indent="-342900">
              <a:buAutoNum type="arabicPeriod"/>
            </a:pPr>
            <a:r>
              <a:rPr lang="ru-RU" b="1" dirty="0" smtClean="0"/>
              <a:t>Закрытые </a:t>
            </a:r>
            <a:r>
              <a:rPr lang="ru-RU" b="1" dirty="0"/>
              <a:t>члены (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ru-RU" b="1" dirty="0" smtClean="0"/>
              <a:t>)</a:t>
            </a:r>
            <a:r>
              <a:rPr lang="ru-RU" dirty="0" smtClean="0"/>
              <a:t>. К приватным полям и методам класса напряму</a:t>
            </a:r>
            <a:r>
              <a:rPr lang="ru-RU" dirty="0"/>
              <a:t>ю</a:t>
            </a:r>
            <a:r>
              <a:rPr lang="ru-RU" dirty="0" smtClean="0"/>
              <a:t> обращаться нельзя. При этом допустимо использовать методы для работы с данными членами.</a:t>
            </a:r>
          </a:p>
        </p:txBody>
      </p:sp>
    </p:spTree>
    <p:extLst>
      <p:ext uri="{BB962C8B-B14F-4D97-AF65-F5344CB8AC3E}">
        <p14:creationId xmlns:p14="http://schemas.microsoft.com/office/powerpoint/2010/main" xmlns="" val="2283120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Запечатанные(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sealed</a:t>
            </a:r>
            <a:r>
              <a:rPr lang="ru-RU" dirty="0" smtClean="0">
                <a:solidFill>
                  <a:schemeClr val="tx1"/>
                </a:solidFill>
              </a:rPr>
              <a:t>) классы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3088" y="3277359"/>
            <a:ext cx="6278274" cy="106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4771449" y="1502159"/>
            <a:ext cx="336609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/>
              </a:rPr>
              <a:t>sealed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err="1" smtClean="0">
                <a:solidFill>
                  <a:srgbClr val="267F99"/>
                </a:solidFill>
                <a:latin typeface="Consolas"/>
              </a:rPr>
              <a:t>ParentSealed</a:t>
            </a:r>
            <a:endParaRPr lang="en-US" dirty="0" smtClean="0">
              <a:latin typeface="Consolas"/>
            </a:endParaRPr>
          </a:p>
          <a:p>
            <a:r>
              <a:rPr lang="en-US" dirty="0" smtClean="0">
                <a:latin typeface="Consolas"/>
              </a:rPr>
              <a:t>{}</a:t>
            </a:r>
          </a:p>
          <a:p>
            <a:r>
              <a:rPr lang="en-US" dirty="0" smtClean="0">
                <a:latin typeface="Consolas"/>
              </a:rPr>
              <a:t/>
            </a:r>
            <a:br>
              <a:rPr lang="en-US" dirty="0" smtClean="0">
                <a:latin typeface="Consolas"/>
              </a:rPr>
            </a:br>
            <a:r>
              <a:rPr lang="en-US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err="1" smtClean="0">
                <a:solidFill>
                  <a:srgbClr val="267F99"/>
                </a:solidFill>
                <a:latin typeface="Consolas"/>
              </a:rPr>
              <a:t>ChildSealed</a:t>
            </a:r>
            <a:r>
              <a:rPr lang="en-US" dirty="0" smtClean="0">
                <a:latin typeface="Consolas"/>
              </a:rPr>
              <a:t> : </a:t>
            </a:r>
            <a:r>
              <a:rPr lang="en-US" dirty="0" err="1" smtClean="0">
                <a:solidFill>
                  <a:srgbClr val="267F99"/>
                </a:solidFill>
                <a:latin typeface="Consolas"/>
              </a:rPr>
              <a:t>ParentSealed</a:t>
            </a:r>
            <a:endParaRPr lang="en-US" dirty="0" smtClean="0">
              <a:latin typeface="Consolas"/>
            </a:endParaRPr>
          </a:p>
          <a:p>
            <a:r>
              <a:rPr lang="en-US" dirty="0" smtClean="0">
                <a:latin typeface="Consolas"/>
              </a:rPr>
              <a:t>{ }</a:t>
            </a:r>
            <a:endParaRPr lang="en-US" dirty="0">
              <a:latin typeface="Consolas"/>
            </a:endParaRPr>
          </a:p>
        </p:txBody>
      </p:sp>
      <p:sp>
        <p:nvSpPr>
          <p:cNvPr id="6" name="Google Shape;438;p74"/>
          <p:cNvSpPr txBox="1"/>
          <p:nvPr/>
        </p:nvSpPr>
        <p:spPr>
          <a:xfrm>
            <a:off x="709205" y="1507014"/>
            <a:ext cx="3856658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От запечатанного</a:t>
            </a:r>
            <a:r>
              <a:rPr lang="en-US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(</a:t>
            </a:r>
            <a:r>
              <a:rPr lang="en-US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sealed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</a:t>
            </a:r>
            <a:r>
              <a:rPr lang="en-US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класса наследование запрещено.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Будет выдана ошибка компиляции.</a:t>
            </a:r>
            <a:endParaRPr lang="ru-RU" alt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3120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Запечатанные(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sealed</a:t>
            </a:r>
            <a:r>
              <a:rPr lang="ru-RU" dirty="0" smtClean="0">
                <a:solidFill>
                  <a:schemeClr val="tx1"/>
                </a:solidFill>
              </a:rPr>
              <a:t>) методы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117869" y="1035754"/>
            <a:ext cx="4768382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267F99"/>
                </a:solidFill>
                <a:latin typeface="Consolas"/>
              </a:rPr>
              <a:t>Animal</a:t>
            </a:r>
            <a:endParaRPr lang="en-US" sz="1100" dirty="0" smtClean="0">
              <a:latin typeface="Consolas"/>
            </a:endParaRPr>
          </a:p>
          <a:p>
            <a:r>
              <a:rPr lang="en-US" sz="1100" dirty="0" smtClean="0">
                <a:latin typeface="Consolas"/>
              </a:rPr>
              <a:t>{</a:t>
            </a:r>
          </a:p>
          <a:p>
            <a:r>
              <a:rPr lang="en-US" sz="1100" dirty="0" smtClean="0">
                <a:latin typeface="Consolas"/>
              </a:rPr>
              <a:t>   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795E26"/>
                </a:solidFill>
                <a:latin typeface="Consolas"/>
              </a:rPr>
              <a:t>Speak</a:t>
            </a:r>
            <a:r>
              <a:rPr lang="en-US" sz="1100" dirty="0" smtClean="0">
                <a:latin typeface="Consolas"/>
              </a:rPr>
              <a:t>() { }</a:t>
            </a:r>
          </a:p>
          <a:p>
            <a:r>
              <a:rPr lang="en-US" sz="1100" dirty="0" smtClean="0">
                <a:latin typeface="Consolas"/>
              </a:rPr>
              <a:t>}</a:t>
            </a:r>
          </a:p>
          <a:p>
            <a:r>
              <a:rPr lang="en-US" sz="1100" dirty="0" smtClean="0">
                <a:latin typeface="Consolas"/>
              </a:rPr>
              <a:t/>
            </a:r>
            <a:br>
              <a:rPr lang="en-US" sz="1100" dirty="0" smtClean="0">
                <a:latin typeface="Consolas"/>
              </a:rPr>
            </a:b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267F99"/>
                </a:solidFill>
                <a:latin typeface="Consolas"/>
              </a:rPr>
              <a:t>Dog</a:t>
            </a:r>
            <a:r>
              <a:rPr lang="en-US" sz="1100" dirty="0" smtClean="0">
                <a:latin typeface="Consolas"/>
              </a:rPr>
              <a:t> : </a:t>
            </a:r>
            <a:r>
              <a:rPr lang="en-US" sz="1100" dirty="0" smtClean="0">
                <a:solidFill>
                  <a:srgbClr val="267F99"/>
                </a:solidFill>
                <a:latin typeface="Consolas"/>
              </a:rPr>
              <a:t>Animal</a:t>
            </a:r>
            <a:endParaRPr lang="en-US" sz="1100" dirty="0" smtClean="0">
              <a:latin typeface="Consolas"/>
            </a:endParaRPr>
          </a:p>
          <a:p>
            <a:r>
              <a:rPr lang="en-US" sz="1100" dirty="0" smtClean="0">
                <a:latin typeface="Consolas"/>
              </a:rPr>
              <a:t>{</a:t>
            </a:r>
          </a:p>
          <a:p>
            <a:r>
              <a:rPr lang="en-US" sz="1100" dirty="0" smtClean="0">
                <a:solidFill>
                  <a:srgbClr val="008000"/>
                </a:solidFill>
                <a:latin typeface="Consolas"/>
              </a:rPr>
              <a:t>    // </a:t>
            </a:r>
            <a:r>
              <a:rPr lang="ru-RU" sz="1100" dirty="0" smtClean="0">
                <a:solidFill>
                  <a:srgbClr val="008000"/>
                </a:solidFill>
                <a:latin typeface="Consolas"/>
              </a:rPr>
              <a:t>Метод переопределен и запечатан (</a:t>
            </a:r>
            <a:r>
              <a:rPr lang="en-US" sz="1100" dirty="0" smtClean="0">
                <a:solidFill>
                  <a:srgbClr val="008000"/>
                </a:solidFill>
                <a:latin typeface="Consolas"/>
              </a:rPr>
              <a:t>sealed)</a:t>
            </a:r>
            <a:endParaRPr lang="en-US" sz="1100" dirty="0" smtClean="0">
              <a:latin typeface="Consolas"/>
            </a:endParaRPr>
          </a:p>
          <a:p>
            <a:r>
              <a:rPr lang="en-US" sz="1100" dirty="0" smtClean="0">
                <a:latin typeface="Consolas"/>
              </a:rPr>
              <a:t>   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b="1" dirty="0" smtClean="0">
                <a:solidFill>
                  <a:srgbClr val="FF0000"/>
                </a:solidFill>
                <a:latin typeface="Consolas"/>
              </a:rPr>
              <a:t>sealed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795E26"/>
                </a:solidFill>
                <a:latin typeface="Consolas"/>
              </a:rPr>
              <a:t>Speak</a:t>
            </a:r>
            <a:r>
              <a:rPr lang="en-US" sz="1100" dirty="0" smtClean="0">
                <a:latin typeface="Consolas"/>
              </a:rPr>
              <a:t>() {}</a:t>
            </a:r>
          </a:p>
          <a:p>
            <a:r>
              <a:rPr lang="en-US" sz="1100" dirty="0" smtClean="0">
                <a:latin typeface="Consolas"/>
              </a:rPr>
              <a:t>}</a:t>
            </a:r>
          </a:p>
          <a:p>
            <a:r>
              <a:rPr lang="en-US" sz="1100" dirty="0" smtClean="0">
                <a:latin typeface="Consolas"/>
              </a:rPr>
              <a:t/>
            </a:r>
            <a:br>
              <a:rPr lang="en-US" sz="1100" dirty="0" smtClean="0">
                <a:latin typeface="Consolas"/>
              </a:rPr>
            </a:br>
            <a:r>
              <a:rPr lang="en-US" sz="11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100" dirty="0" smtClean="0">
                <a:solidFill>
                  <a:srgbClr val="008000"/>
                </a:solidFill>
                <a:latin typeface="Consolas"/>
              </a:rPr>
              <a:t>Попытка переопределения метода приведет к ошибке</a:t>
            </a:r>
            <a:endParaRPr lang="ru-RU" sz="1100" dirty="0" smtClean="0">
              <a:latin typeface="Consolas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267F99"/>
                </a:solidFill>
                <a:latin typeface="Consolas"/>
              </a:rPr>
              <a:t>Bulldog</a:t>
            </a:r>
            <a:r>
              <a:rPr lang="en-US" sz="1100" dirty="0" smtClean="0">
                <a:latin typeface="Consolas"/>
              </a:rPr>
              <a:t> : </a:t>
            </a:r>
            <a:r>
              <a:rPr lang="en-US" sz="1100" dirty="0" smtClean="0">
                <a:solidFill>
                  <a:srgbClr val="267F99"/>
                </a:solidFill>
                <a:latin typeface="Consolas"/>
              </a:rPr>
              <a:t>Dog</a:t>
            </a:r>
            <a:endParaRPr lang="en-US" sz="1100" dirty="0" smtClean="0">
              <a:latin typeface="Consolas"/>
            </a:endParaRPr>
          </a:p>
          <a:p>
            <a:r>
              <a:rPr lang="en-US" sz="1100" dirty="0" smtClean="0">
                <a:latin typeface="Consolas"/>
              </a:rPr>
              <a:t>{</a:t>
            </a:r>
          </a:p>
          <a:p>
            <a:r>
              <a:rPr lang="en-US" sz="1100" dirty="0" smtClean="0">
                <a:solidFill>
                  <a:srgbClr val="008000"/>
                </a:solidFill>
                <a:latin typeface="Consolas"/>
              </a:rPr>
              <a:t>    </a:t>
            </a:r>
            <a:r>
              <a:rPr lang="en-US" sz="1100" dirty="0" smtClean="0">
                <a:solidFill>
                  <a:srgbClr val="FF0000"/>
                </a:solidFill>
                <a:latin typeface="Consolas"/>
              </a:rPr>
              <a:t>// </a:t>
            </a:r>
            <a:r>
              <a:rPr lang="ru-RU" sz="1100" dirty="0" smtClean="0">
                <a:solidFill>
                  <a:srgbClr val="FF0000"/>
                </a:solidFill>
                <a:latin typeface="Consolas"/>
              </a:rPr>
              <a:t>Ошибка компиляции! </a:t>
            </a:r>
            <a:r>
              <a:rPr lang="en-US" sz="1100" dirty="0" smtClean="0">
                <a:solidFill>
                  <a:srgbClr val="FF0000"/>
                </a:solidFill>
                <a:latin typeface="Consolas"/>
              </a:rPr>
              <a:t>Speak </a:t>
            </a:r>
            <a:r>
              <a:rPr lang="ru-RU" sz="1100" dirty="0" smtClean="0">
                <a:solidFill>
                  <a:srgbClr val="FF0000"/>
                </a:solidFill>
                <a:latin typeface="Consolas"/>
              </a:rPr>
              <a:t>запечатан в </a:t>
            </a:r>
            <a:r>
              <a:rPr lang="en-US" sz="1100" dirty="0" smtClean="0">
                <a:solidFill>
                  <a:srgbClr val="FF0000"/>
                </a:solidFill>
                <a:latin typeface="Consolas"/>
              </a:rPr>
              <a:t>Dog.</a:t>
            </a:r>
          </a:p>
          <a:p>
            <a:r>
              <a:rPr lang="en-US" sz="1100" dirty="0" smtClean="0">
                <a:latin typeface="Consolas"/>
              </a:rPr>
              <a:t>   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795E26"/>
                </a:solidFill>
                <a:latin typeface="Consolas"/>
              </a:rPr>
              <a:t>Speak</a:t>
            </a:r>
            <a:r>
              <a:rPr lang="en-US" sz="1100" dirty="0" smtClean="0">
                <a:latin typeface="Consolas"/>
              </a:rPr>
              <a:t>() { }</a:t>
            </a:r>
          </a:p>
          <a:p>
            <a:r>
              <a:rPr lang="en-US" sz="1100" dirty="0" smtClean="0">
                <a:latin typeface="Consolas"/>
              </a:rPr>
              <a:t>}</a:t>
            </a:r>
            <a:endParaRPr lang="en-US" sz="1100" dirty="0">
              <a:latin typeface="Consolas"/>
            </a:endParaRPr>
          </a:p>
        </p:txBody>
      </p:sp>
      <p:sp>
        <p:nvSpPr>
          <p:cNvPr id="6" name="Google Shape;438;p74"/>
          <p:cNvSpPr txBox="1"/>
          <p:nvPr/>
        </p:nvSpPr>
        <p:spPr>
          <a:xfrm>
            <a:off x="635562" y="1132662"/>
            <a:ext cx="3341157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Переопределить </a:t>
            </a:r>
            <a:r>
              <a:rPr lang="en-US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sealed-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метод нельзя.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Будет выдана ошибка компиляции.</a:t>
            </a:r>
            <a:endParaRPr lang="ru-RU" alt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8753" y="3957335"/>
            <a:ext cx="5975754" cy="888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83120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/>
          <p:nvPr/>
        </p:nvSpPr>
        <p:spPr>
          <a:xfrm>
            <a:off x="624575" y="2652575"/>
            <a:ext cx="1499100" cy="1815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ООП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 dirty="0"/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3">
            <a:alphaModFix/>
          </a:blip>
          <a:srcRect t="941" b="941"/>
          <a:stretch/>
        </p:blipFill>
        <p:spPr>
          <a:xfrm>
            <a:off x="1033167" y="2867584"/>
            <a:ext cx="1383000" cy="136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34"/>
          <p:cNvSpPr txBox="1"/>
          <p:nvPr/>
        </p:nvSpPr>
        <p:spPr>
          <a:xfrm>
            <a:off x="500550" y="503025"/>
            <a:ext cx="7796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Тема </a:t>
            </a:r>
            <a:r>
              <a:rPr lang="ru" sz="1700" dirty="0" smtClean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урока</a:t>
            </a:r>
            <a:endParaRPr sz="1700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4"/>
          <p:cNvSpPr txBox="1"/>
          <p:nvPr/>
        </p:nvSpPr>
        <p:spPr>
          <a:xfrm>
            <a:off x="3248849" y="2988499"/>
            <a:ext cx="5308673" cy="136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Clr>
                <a:schemeClr val="dk1"/>
              </a:buClr>
              <a:buSzPct val="84615"/>
            </a:pPr>
            <a:r>
              <a:rPr lang="ru-RU" sz="1600" b="1" i="1" dirty="0">
                <a:solidFill>
                  <a:schemeClr val="dk1"/>
                </a:solidFill>
              </a:rPr>
              <a:t>Нилов Павел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lang="ru" sz="1300" i="1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Преподаватель </a:t>
            </a: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курса C# </a:t>
            </a: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Professional, </a:t>
            </a:r>
            <a:r>
              <a:rPr lang="en-US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C# Basic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Контакты:t.me/@NilovPavel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8934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Конструкторы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Google Shape;438;p74"/>
          <p:cNvSpPr txBox="1"/>
          <p:nvPr/>
        </p:nvSpPr>
        <p:spPr>
          <a:xfrm>
            <a:off x="617151" y="1016061"/>
            <a:ext cx="8126382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dirty="0" smtClean="0"/>
              <a:t>Конструкторы </a:t>
            </a:r>
            <a:r>
              <a:rPr lang="ru-RU" b="1" dirty="0" smtClean="0"/>
              <a:t>не унаследованы</a:t>
            </a:r>
            <a:r>
              <a:rPr lang="ru-RU" dirty="0" smtClean="0"/>
              <a:t> — они </a:t>
            </a:r>
            <a:r>
              <a:rPr lang="ru-RU" b="1" dirty="0" smtClean="0"/>
              <a:t>не становятся доступными</a:t>
            </a:r>
            <a:r>
              <a:rPr lang="ru-RU" dirty="0" smtClean="0"/>
              <a:t> в потомке автоматически. Однако конструктор ОБЯЗАН вызвать конструктор базового класса.</a:t>
            </a:r>
          </a:p>
          <a:p>
            <a:r>
              <a:rPr lang="ru-RU" dirty="0" smtClean="0"/>
              <a:t>Сначала выполняется код конструктора родителя, а затем код конструктора потомка.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86700" y="2300017"/>
            <a:ext cx="4672633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Если в базовом классе нет конструктора без параметров — обязателен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base</a:t>
            </a:r>
            <a:r>
              <a:rPr lang="ru-RU" dirty="0" smtClean="0"/>
              <a:t>. </a:t>
            </a:r>
            <a:endParaRPr lang="ru-RU" dirty="0" smtClean="0"/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267F99"/>
                </a:solidFill>
                <a:latin typeface="Consolas"/>
              </a:rPr>
              <a:t>Animal</a:t>
            </a:r>
            <a:endParaRPr lang="en-US" dirty="0" smtClean="0">
              <a:latin typeface="Consolas"/>
            </a:endParaRPr>
          </a:p>
          <a:p>
            <a:r>
              <a:rPr lang="en-US" dirty="0" smtClean="0">
                <a:latin typeface="Consolas"/>
              </a:rPr>
              <a:t>{</a:t>
            </a:r>
            <a:endParaRPr lang="ru-RU" dirty="0" smtClean="0">
              <a:latin typeface="Consolas"/>
            </a:endParaRPr>
          </a:p>
          <a:p>
            <a:r>
              <a:rPr lang="ru-RU" dirty="0" smtClean="0">
                <a:latin typeface="Consolas"/>
              </a:rPr>
              <a:t>   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795E26"/>
                </a:solidFill>
                <a:latin typeface="Consolas"/>
              </a:rPr>
              <a:t>Animal</a:t>
            </a:r>
            <a:r>
              <a:rPr lang="en-US" dirty="0" smtClean="0">
                <a:latin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dirty="0" smtClean="0">
                <a:latin typeface="Consolas"/>
              </a:rPr>
              <a:t>) { }</a:t>
            </a:r>
          </a:p>
          <a:p>
            <a:r>
              <a:rPr lang="en-US" dirty="0" smtClean="0"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267F99"/>
                </a:solidFill>
                <a:latin typeface="Consolas"/>
              </a:rPr>
              <a:t>Dog</a:t>
            </a:r>
            <a:r>
              <a:rPr lang="en-US" dirty="0" smtClean="0">
                <a:latin typeface="Consolas"/>
              </a:rPr>
              <a:t> : </a:t>
            </a:r>
            <a:r>
              <a:rPr lang="en-US" dirty="0" smtClean="0">
                <a:solidFill>
                  <a:srgbClr val="267F99"/>
                </a:solidFill>
                <a:latin typeface="Consolas"/>
              </a:rPr>
              <a:t>Animal</a:t>
            </a:r>
            <a:endParaRPr lang="en-US" dirty="0" smtClean="0">
              <a:latin typeface="Consolas"/>
            </a:endParaRPr>
          </a:p>
          <a:p>
            <a:r>
              <a:rPr lang="en-US" dirty="0" smtClean="0">
                <a:latin typeface="Consolas"/>
              </a:rPr>
              <a:t>{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/>
              </a:rPr>
              <a:t>   </a:t>
            </a:r>
            <a:r>
              <a:rPr lang="ru-RU" dirty="0" smtClean="0">
                <a:latin typeface="Consolas"/>
              </a:rPr>
              <a:t> 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795E26"/>
                </a:solidFill>
                <a:latin typeface="Consolas"/>
              </a:rPr>
              <a:t>Dog</a:t>
            </a:r>
            <a:r>
              <a:rPr lang="en-US" dirty="0" smtClean="0">
                <a:latin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dirty="0" smtClean="0">
                <a:latin typeface="Consolas"/>
              </a:rPr>
              <a:t>) :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base</a:t>
            </a:r>
            <a:r>
              <a:rPr lang="en-US" dirty="0" smtClean="0">
                <a:latin typeface="Consolas"/>
              </a:rPr>
              <a:t>(</a:t>
            </a:r>
            <a:r>
              <a:rPr lang="en-US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dirty="0" smtClean="0">
                <a:latin typeface="Consolas"/>
              </a:rPr>
              <a:t>) { }</a:t>
            </a:r>
          </a:p>
          <a:p>
            <a:r>
              <a:rPr lang="en-US" dirty="0" smtClean="0">
                <a:latin typeface="Consolas"/>
              </a:rPr>
              <a:t>}</a:t>
            </a:r>
          </a:p>
          <a:p>
            <a:endParaRPr lang="ru-RU" dirty="0" smtClean="0"/>
          </a:p>
        </p:txBody>
      </p:sp>
      <p:sp>
        <p:nvSpPr>
          <p:cNvPr id="11" name="Прямоугольник 10"/>
          <p:cNvSpPr/>
          <p:nvPr/>
        </p:nvSpPr>
        <p:spPr>
          <a:xfrm>
            <a:off x="5406509" y="2288817"/>
            <a:ext cx="313607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Исключением являются конструкторы без параметров</a:t>
            </a:r>
            <a:r>
              <a:rPr lang="ru-RU" dirty="0" smtClean="0"/>
              <a:t>.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267F99"/>
                </a:solidFill>
                <a:latin typeface="Consolas"/>
              </a:rPr>
              <a:t>Animal</a:t>
            </a:r>
            <a:endParaRPr lang="en-US" dirty="0" smtClean="0">
              <a:latin typeface="Consolas"/>
            </a:endParaRPr>
          </a:p>
          <a:p>
            <a:r>
              <a:rPr lang="en-US" dirty="0" smtClean="0">
                <a:latin typeface="Consolas"/>
              </a:rPr>
              <a:t>{</a:t>
            </a:r>
          </a:p>
          <a:p>
            <a:r>
              <a:rPr lang="en-US" dirty="0" smtClean="0">
                <a:latin typeface="Consolas"/>
              </a:rPr>
              <a:t>   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795E26"/>
                </a:solidFill>
                <a:latin typeface="Consolas"/>
              </a:rPr>
              <a:t>Animal</a:t>
            </a:r>
            <a:r>
              <a:rPr lang="en-US" dirty="0" smtClean="0">
                <a:latin typeface="Consolas"/>
              </a:rPr>
              <a:t>() {}</a:t>
            </a:r>
          </a:p>
          <a:p>
            <a:r>
              <a:rPr lang="en-US" dirty="0" smtClean="0">
                <a:latin typeface="Consolas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267F99"/>
                </a:solidFill>
                <a:latin typeface="Consolas"/>
              </a:rPr>
              <a:t>Cat</a:t>
            </a:r>
            <a:r>
              <a:rPr lang="en-US" dirty="0" smtClean="0">
                <a:latin typeface="Consolas"/>
              </a:rPr>
              <a:t> : </a:t>
            </a:r>
            <a:r>
              <a:rPr lang="en-US" dirty="0" smtClean="0">
                <a:solidFill>
                  <a:srgbClr val="267F99"/>
                </a:solidFill>
                <a:latin typeface="Consolas"/>
              </a:rPr>
              <a:t>Animal</a:t>
            </a:r>
            <a:endParaRPr lang="en-US" dirty="0" smtClean="0">
              <a:latin typeface="Consolas"/>
            </a:endParaRPr>
          </a:p>
          <a:p>
            <a:r>
              <a:rPr lang="en-US" dirty="0" smtClean="0">
                <a:latin typeface="Consolas"/>
              </a:rPr>
              <a:t>{</a:t>
            </a:r>
          </a:p>
          <a:p>
            <a:r>
              <a:rPr lang="en-US" dirty="0" smtClean="0">
                <a:latin typeface="Consolas"/>
              </a:rPr>
              <a:t>   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795E26"/>
                </a:solidFill>
                <a:latin typeface="Consolas"/>
              </a:rPr>
              <a:t>Cat</a:t>
            </a:r>
            <a:r>
              <a:rPr lang="en-US" dirty="0" smtClean="0">
                <a:latin typeface="Consolas"/>
              </a:rPr>
              <a:t>() { }</a:t>
            </a:r>
          </a:p>
          <a:p>
            <a:r>
              <a:rPr lang="en-US" dirty="0" smtClean="0">
                <a:latin typeface="Consolas"/>
              </a:rPr>
              <a:t>}</a:t>
            </a:r>
            <a:endParaRPr lang="en-US" dirty="0" smtClean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3120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Статические члены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Google Shape;438;p74"/>
          <p:cNvSpPr txBox="1"/>
          <p:nvPr/>
        </p:nvSpPr>
        <p:spPr>
          <a:xfrm>
            <a:off x="580330" y="1206306"/>
            <a:ext cx="3506854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Статические члены доступны в производном классе.</a:t>
            </a:r>
          </a:p>
          <a:p>
            <a:pPr marL="342900" indent="-342900">
              <a:buAutoNum type="arabicPeriod"/>
            </a:pPr>
            <a:r>
              <a:rPr lang="ru-RU" dirty="0" smtClean="0"/>
              <a:t>Их поведение привязано к типу, а не к объекту.</a:t>
            </a:r>
          </a:p>
          <a:p>
            <a:pPr marL="342900" indent="-342900">
              <a:buAutoNum type="arabicPeriod"/>
            </a:pPr>
            <a:r>
              <a:rPr lang="ru-RU" dirty="0" smtClean="0"/>
              <a:t>Не переопределяются.</a:t>
            </a:r>
            <a:endParaRPr lang="ru-RU" dirty="0" smtClean="0"/>
          </a:p>
        </p:txBody>
      </p:sp>
      <p:sp>
        <p:nvSpPr>
          <p:cNvPr id="12" name="Прямоугольник 11"/>
          <p:cNvSpPr/>
          <p:nvPr/>
        </p:nvSpPr>
        <p:spPr>
          <a:xfrm>
            <a:off x="4384825" y="1255514"/>
            <a:ext cx="400433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solidFill>
                  <a:srgbClr val="001080"/>
                </a:solidFill>
                <a:latin typeface="Consolas"/>
              </a:rPr>
              <a:t>Derived</a:t>
            </a:r>
            <a:r>
              <a:rPr lang="en-US" sz="1100" dirty="0" err="1" smtClean="0">
                <a:latin typeface="Consolas"/>
              </a:rPr>
              <a:t>.</a:t>
            </a:r>
            <a:r>
              <a:rPr lang="en-US" sz="1100" dirty="0" err="1" smtClean="0">
                <a:solidFill>
                  <a:srgbClr val="795E26"/>
                </a:solidFill>
                <a:latin typeface="Consolas"/>
              </a:rPr>
              <a:t>SayHello</a:t>
            </a:r>
            <a:r>
              <a:rPr lang="en-US" sz="1100" dirty="0" smtClean="0">
                <a:latin typeface="Consolas"/>
              </a:rPr>
              <a:t>(); </a:t>
            </a:r>
            <a:r>
              <a:rPr lang="en-US" sz="1100" dirty="0" smtClean="0">
                <a:solidFill>
                  <a:srgbClr val="008000"/>
                </a:solidFill>
                <a:latin typeface="Consolas"/>
              </a:rPr>
              <a:t>// Hello from Derived</a:t>
            </a:r>
            <a:endParaRPr lang="en-US" sz="1100" dirty="0" smtClean="0">
              <a:latin typeface="Consolas"/>
            </a:endParaRPr>
          </a:p>
          <a:p>
            <a:r>
              <a:rPr lang="en-US" sz="1100" dirty="0" err="1" smtClean="0">
                <a:solidFill>
                  <a:srgbClr val="001080"/>
                </a:solidFill>
                <a:latin typeface="Consolas"/>
              </a:rPr>
              <a:t>Base</a:t>
            </a:r>
            <a:r>
              <a:rPr lang="en-US" sz="1100" dirty="0" err="1" smtClean="0">
                <a:latin typeface="Consolas"/>
              </a:rPr>
              <a:t>.</a:t>
            </a:r>
            <a:r>
              <a:rPr lang="en-US" sz="1100" dirty="0" err="1" smtClean="0">
                <a:solidFill>
                  <a:srgbClr val="795E26"/>
                </a:solidFill>
                <a:latin typeface="Consolas"/>
              </a:rPr>
              <a:t>SayHello</a:t>
            </a:r>
            <a:r>
              <a:rPr lang="en-US" sz="1100" dirty="0" smtClean="0">
                <a:latin typeface="Consolas"/>
              </a:rPr>
              <a:t>();    </a:t>
            </a:r>
            <a:r>
              <a:rPr lang="en-US" sz="1100" dirty="0" smtClean="0">
                <a:solidFill>
                  <a:srgbClr val="008000"/>
                </a:solidFill>
                <a:latin typeface="Consolas"/>
              </a:rPr>
              <a:t>// Hello from Base</a:t>
            </a:r>
            <a:endParaRPr lang="en-US" sz="1100" dirty="0" smtClean="0">
              <a:latin typeface="Consolas"/>
            </a:endParaRPr>
          </a:p>
          <a:p>
            <a:r>
              <a:rPr lang="en-US" sz="1100" dirty="0" smtClean="0">
                <a:latin typeface="Consolas"/>
              </a:rPr>
              <a:t/>
            </a:r>
            <a:br>
              <a:rPr lang="en-US" sz="1100" dirty="0" smtClean="0">
                <a:latin typeface="Consolas"/>
              </a:rPr>
            </a:b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267F99"/>
                </a:solidFill>
                <a:latin typeface="Consolas"/>
              </a:rPr>
              <a:t>Base</a:t>
            </a:r>
            <a:endParaRPr lang="en-US" sz="1100" dirty="0" smtClean="0">
              <a:latin typeface="Consolas"/>
            </a:endParaRPr>
          </a:p>
          <a:p>
            <a:r>
              <a:rPr lang="en-US" sz="1100" dirty="0" smtClean="0">
                <a:latin typeface="Consolas"/>
              </a:rPr>
              <a:t>{</a:t>
            </a:r>
          </a:p>
          <a:p>
            <a:r>
              <a:rPr lang="en-US" sz="1100" dirty="0" smtClean="0">
                <a:latin typeface="Consolas"/>
              </a:rPr>
              <a:t>   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err="1" smtClean="0">
                <a:solidFill>
                  <a:srgbClr val="795E26"/>
                </a:solidFill>
                <a:latin typeface="Consolas"/>
              </a:rPr>
              <a:t>SayHello</a:t>
            </a:r>
            <a:r>
              <a:rPr lang="en-US" sz="1100" dirty="0" smtClean="0">
                <a:latin typeface="Consolas"/>
              </a:rPr>
              <a:t>()</a:t>
            </a:r>
          </a:p>
          <a:p>
            <a:r>
              <a:rPr lang="en-US" sz="1100" dirty="0" smtClean="0">
                <a:latin typeface="Consolas"/>
              </a:rPr>
              <a:t>    {</a:t>
            </a:r>
          </a:p>
          <a:p>
            <a:r>
              <a:rPr lang="en-US" sz="1100" dirty="0" smtClean="0">
                <a:latin typeface="Consolas"/>
              </a:rPr>
              <a:t>        </a:t>
            </a:r>
            <a:r>
              <a:rPr lang="en-US" sz="1100" dirty="0" err="1" smtClean="0">
                <a:solidFill>
                  <a:srgbClr val="001080"/>
                </a:solidFill>
                <a:latin typeface="Consolas"/>
              </a:rPr>
              <a:t>Console</a:t>
            </a:r>
            <a:r>
              <a:rPr lang="en-US" sz="1100" dirty="0" err="1" smtClean="0">
                <a:latin typeface="Consolas"/>
              </a:rPr>
              <a:t>.</a:t>
            </a:r>
            <a:r>
              <a:rPr lang="en-US" sz="1100" dirty="0" err="1" smtClean="0">
                <a:solidFill>
                  <a:srgbClr val="795E26"/>
                </a:solidFill>
                <a:latin typeface="Consolas"/>
              </a:rPr>
              <a:t>WriteLine</a:t>
            </a:r>
            <a:r>
              <a:rPr lang="en-US" sz="1100" dirty="0" smtClean="0">
                <a:latin typeface="Consolas"/>
              </a:rPr>
              <a:t>(</a:t>
            </a:r>
            <a:r>
              <a:rPr lang="en-US" sz="1100" dirty="0" smtClean="0">
                <a:solidFill>
                  <a:srgbClr val="A31515"/>
                </a:solidFill>
                <a:latin typeface="Consolas"/>
              </a:rPr>
              <a:t>"Hello from Base"</a:t>
            </a:r>
            <a:r>
              <a:rPr lang="en-US" sz="1100" dirty="0" smtClean="0">
                <a:latin typeface="Consolas"/>
              </a:rPr>
              <a:t>);</a:t>
            </a:r>
          </a:p>
          <a:p>
            <a:r>
              <a:rPr lang="en-US" sz="1100" dirty="0" smtClean="0">
                <a:latin typeface="Consolas"/>
              </a:rPr>
              <a:t>    }</a:t>
            </a:r>
          </a:p>
          <a:p>
            <a:r>
              <a:rPr lang="en-US" sz="1100" dirty="0" smtClean="0">
                <a:latin typeface="Consolas"/>
              </a:rPr>
              <a:t>}</a:t>
            </a:r>
          </a:p>
          <a:p>
            <a:r>
              <a:rPr lang="en-US" sz="1100" dirty="0" smtClean="0">
                <a:latin typeface="Consolas"/>
              </a:rPr>
              <a:t/>
            </a:r>
            <a:br>
              <a:rPr lang="en-US" sz="1100" dirty="0" smtClean="0">
                <a:latin typeface="Consolas"/>
              </a:rPr>
            </a:b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267F99"/>
                </a:solidFill>
                <a:latin typeface="Consolas"/>
              </a:rPr>
              <a:t>Derived</a:t>
            </a:r>
            <a:r>
              <a:rPr lang="en-US" sz="1100" dirty="0" smtClean="0">
                <a:latin typeface="Consolas"/>
              </a:rPr>
              <a:t> : </a:t>
            </a:r>
            <a:r>
              <a:rPr lang="en-US" sz="1100" dirty="0" smtClean="0">
                <a:solidFill>
                  <a:srgbClr val="267F99"/>
                </a:solidFill>
                <a:latin typeface="Consolas"/>
              </a:rPr>
              <a:t>Base</a:t>
            </a:r>
            <a:endParaRPr lang="en-US" sz="1100" dirty="0" smtClean="0">
              <a:latin typeface="Consolas"/>
            </a:endParaRPr>
          </a:p>
          <a:p>
            <a:r>
              <a:rPr lang="en-US" sz="1100" dirty="0" smtClean="0">
                <a:latin typeface="Consolas"/>
              </a:rPr>
              <a:t>{</a:t>
            </a:r>
          </a:p>
          <a:p>
            <a:r>
              <a:rPr lang="en-US" sz="1100" dirty="0" smtClean="0">
                <a:latin typeface="Consolas"/>
              </a:rPr>
              <a:t>   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err="1" smtClean="0">
                <a:solidFill>
                  <a:srgbClr val="795E26"/>
                </a:solidFill>
                <a:latin typeface="Consolas"/>
              </a:rPr>
              <a:t>SayHello</a:t>
            </a:r>
            <a:r>
              <a:rPr lang="en-US" sz="1100" dirty="0" smtClean="0">
                <a:latin typeface="Consolas"/>
              </a:rPr>
              <a:t>()</a:t>
            </a:r>
          </a:p>
          <a:p>
            <a:r>
              <a:rPr lang="en-US" sz="1100" dirty="0" smtClean="0">
                <a:latin typeface="Consolas"/>
              </a:rPr>
              <a:t>    {</a:t>
            </a:r>
          </a:p>
          <a:p>
            <a:r>
              <a:rPr lang="en-US" sz="1100" dirty="0" smtClean="0">
                <a:latin typeface="Consolas"/>
              </a:rPr>
              <a:t>        </a:t>
            </a:r>
            <a:r>
              <a:rPr lang="en-US" sz="1100" dirty="0" err="1" smtClean="0">
                <a:solidFill>
                  <a:srgbClr val="001080"/>
                </a:solidFill>
                <a:latin typeface="Consolas"/>
              </a:rPr>
              <a:t>Console</a:t>
            </a:r>
            <a:r>
              <a:rPr lang="en-US" sz="1100" dirty="0" err="1" smtClean="0">
                <a:latin typeface="Consolas"/>
              </a:rPr>
              <a:t>.</a:t>
            </a:r>
            <a:r>
              <a:rPr lang="en-US" sz="1100" dirty="0" err="1" smtClean="0">
                <a:solidFill>
                  <a:srgbClr val="795E26"/>
                </a:solidFill>
                <a:latin typeface="Consolas"/>
              </a:rPr>
              <a:t>WriteLine</a:t>
            </a:r>
            <a:r>
              <a:rPr lang="en-US" sz="1100" dirty="0" smtClean="0">
                <a:latin typeface="Consolas"/>
              </a:rPr>
              <a:t>(</a:t>
            </a:r>
            <a:r>
              <a:rPr lang="en-US" sz="1100" dirty="0" smtClean="0">
                <a:solidFill>
                  <a:srgbClr val="A31515"/>
                </a:solidFill>
                <a:latin typeface="Consolas"/>
              </a:rPr>
              <a:t>"Hello from Derived"</a:t>
            </a:r>
            <a:r>
              <a:rPr lang="en-US" sz="1100" dirty="0" smtClean="0">
                <a:latin typeface="Consolas"/>
              </a:rPr>
              <a:t>);</a:t>
            </a:r>
          </a:p>
          <a:p>
            <a:r>
              <a:rPr lang="en-US" sz="1100" dirty="0" smtClean="0">
                <a:latin typeface="Consolas"/>
              </a:rPr>
              <a:t>    }</a:t>
            </a:r>
          </a:p>
          <a:p>
            <a:r>
              <a:rPr lang="en-US" sz="1100" dirty="0" smtClean="0">
                <a:latin typeface="Consolas"/>
              </a:rPr>
              <a:t>}</a:t>
            </a:r>
            <a:endParaRPr lang="en-US" sz="11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3120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Статические члены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06295" y="1041238"/>
            <a:ext cx="80853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Приватные члены в C# </a:t>
            </a:r>
            <a:r>
              <a:rPr lang="ru-RU" sz="1200" b="1" dirty="0" smtClean="0"/>
              <a:t>не наследуются в прямом смысле</a:t>
            </a:r>
            <a:r>
              <a:rPr lang="ru-RU" sz="1200" dirty="0" smtClean="0"/>
              <a:t> — они </a:t>
            </a:r>
            <a:r>
              <a:rPr lang="ru-RU" sz="1200" b="1" dirty="0" smtClean="0"/>
              <a:t>не доступны в производном классе</a:t>
            </a:r>
            <a:r>
              <a:rPr lang="ru-RU" sz="1200" dirty="0" smtClean="0"/>
              <a:t>, даже если находятся в иерархии.</a:t>
            </a:r>
          </a:p>
          <a:p>
            <a:r>
              <a:rPr lang="ru-RU" sz="1200" dirty="0" smtClean="0"/>
              <a:t>Но! Они </a:t>
            </a:r>
            <a:r>
              <a:rPr lang="ru-RU" sz="1200" b="1" dirty="0" smtClean="0"/>
              <a:t>существуют в объекте</a:t>
            </a:r>
            <a:r>
              <a:rPr lang="ru-RU" sz="1200" dirty="0" smtClean="0"/>
              <a:t> потомка (то есть память выделена), и к ним можно </a:t>
            </a:r>
            <a:r>
              <a:rPr lang="ru-RU" sz="1200" b="1" dirty="0" err="1" smtClean="0"/>
              <a:t>доступаться</a:t>
            </a:r>
            <a:r>
              <a:rPr lang="ru-RU" sz="1200" b="1" dirty="0" smtClean="0"/>
              <a:t> косвенно</a:t>
            </a:r>
            <a:r>
              <a:rPr lang="ru-RU" sz="1200" dirty="0" smtClean="0"/>
              <a:t> через защищённые или публичные методы/свойства базового класса.</a:t>
            </a:r>
            <a:endParaRPr lang="ru-RU" sz="1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24706" y="2047881"/>
            <a:ext cx="333541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❌</a:t>
            </a:r>
            <a:r>
              <a:rPr lang="en-US" sz="1100" dirty="0" smtClean="0"/>
              <a:t> </a:t>
            </a:r>
            <a:r>
              <a:rPr lang="ru-RU" sz="1100" dirty="0" smtClean="0"/>
              <a:t>Прямой доступ — невозможен</a:t>
            </a:r>
          </a:p>
          <a:p>
            <a:endParaRPr lang="ru-RU" sz="11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267F99"/>
                </a:solidFill>
                <a:latin typeface="Consolas"/>
              </a:rPr>
              <a:t>Parent</a:t>
            </a:r>
            <a:endParaRPr lang="en-US" sz="1100" dirty="0" smtClean="0">
              <a:latin typeface="Consolas"/>
            </a:endParaRPr>
          </a:p>
          <a:p>
            <a:r>
              <a:rPr lang="en-US" sz="1100" dirty="0" smtClean="0">
                <a:latin typeface="Consolas"/>
              </a:rPr>
              <a:t>{</a:t>
            </a:r>
          </a:p>
          <a:p>
            <a:r>
              <a:rPr lang="en-US" sz="1100" dirty="0" smtClean="0">
                <a:latin typeface="Consolas"/>
              </a:rPr>
              <a:t>   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1080"/>
                </a:solidFill>
                <a:latin typeface="Consolas"/>
              </a:rPr>
              <a:t>secret</a:t>
            </a:r>
            <a:r>
              <a:rPr lang="en-US" sz="1100" dirty="0" smtClean="0">
                <a:latin typeface="Consolas"/>
              </a:rPr>
              <a:t> = </a:t>
            </a:r>
            <a:r>
              <a:rPr lang="en-US" sz="1100" dirty="0" smtClean="0">
                <a:solidFill>
                  <a:srgbClr val="098658"/>
                </a:solidFill>
                <a:latin typeface="Consolas"/>
              </a:rPr>
              <a:t>42</a:t>
            </a:r>
            <a:r>
              <a:rPr lang="en-US" sz="1100" dirty="0" smtClean="0">
                <a:latin typeface="Consolas"/>
              </a:rPr>
              <a:t>;</a:t>
            </a:r>
          </a:p>
          <a:p>
            <a:r>
              <a:rPr lang="en-US" sz="1100" dirty="0" smtClean="0">
                <a:latin typeface="Consolas"/>
              </a:rPr>
              <a:t>}</a:t>
            </a:r>
          </a:p>
          <a:p>
            <a:r>
              <a:rPr lang="en-US" sz="1100" dirty="0" smtClean="0">
                <a:latin typeface="Consolas"/>
              </a:rPr>
              <a:t/>
            </a:r>
            <a:br>
              <a:rPr lang="en-US" sz="1100" dirty="0" smtClean="0">
                <a:latin typeface="Consolas"/>
              </a:rPr>
            </a:b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267F99"/>
                </a:solidFill>
                <a:latin typeface="Consolas"/>
              </a:rPr>
              <a:t>Child</a:t>
            </a:r>
            <a:r>
              <a:rPr lang="en-US" sz="1100" dirty="0" smtClean="0">
                <a:latin typeface="Consolas"/>
              </a:rPr>
              <a:t> : </a:t>
            </a:r>
            <a:r>
              <a:rPr lang="en-US" sz="1100" dirty="0" smtClean="0">
                <a:solidFill>
                  <a:srgbClr val="267F99"/>
                </a:solidFill>
                <a:latin typeface="Consolas"/>
              </a:rPr>
              <a:t>Parent</a:t>
            </a:r>
            <a:endParaRPr lang="en-US" sz="1100" dirty="0" smtClean="0">
              <a:latin typeface="Consolas"/>
            </a:endParaRPr>
          </a:p>
          <a:p>
            <a:r>
              <a:rPr lang="en-US" sz="1100" dirty="0" smtClean="0">
                <a:latin typeface="Consolas"/>
              </a:rPr>
              <a:t>{</a:t>
            </a:r>
          </a:p>
          <a:p>
            <a:r>
              <a:rPr lang="en-US" sz="1100" dirty="0" smtClean="0">
                <a:latin typeface="Consolas"/>
              </a:rPr>
              <a:t>   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err="1" smtClean="0">
                <a:solidFill>
                  <a:srgbClr val="795E26"/>
                </a:solidFill>
                <a:latin typeface="Consolas"/>
              </a:rPr>
              <a:t>ShowSecret</a:t>
            </a:r>
            <a:r>
              <a:rPr lang="en-US" sz="1100" dirty="0" smtClean="0">
                <a:latin typeface="Consolas"/>
              </a:rPr>
              <a:t>()</a:t>
            </a:r>
          </a:p>
          <a:p>
            <a:r>
              <a:rPr lang="en-US" sz="1100" dirty="0" smtClean="0">
                <a:latin typeface="Consolas"/>
              </a:rPr>
              <a:t>    </a:t>
            </a:r>
            <a:r>
              <a:rPr lang="en-US" sz="1100" dirty="0" smtClean="0">
                <a:latin typeface="Consolas"/>
              </a:rPr>
              <a:t>{</a:t>
            </a:r>
            <a:endParaRPr lang="ru-RU" sz="1100" dirty="0" smtClean="0">
              <a:latin typeface="Consolas"/>
            </a:endParaRPr>
          </a:p>
          <a:p>
            <a:r>
              <a:rPr lang="ru-RU" sz="1100" dirty="0" smtClean="0">
                <a:solidFill>
                  <a:srgbClr val="008000"/>
                </a:solidFill>
                <a:latin typeface="Consolas"/>
              </a:rPr>
              <a:t>        </a:t>
            </a:r>
            <a:r>
              <a:rPr lang="en-US" sz="11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100" dirty="0" smtClean="0">
                <a:solidFill>
                  <a:srgbClr val="FF0000"/>
                </a:solidFill>
                <a:latin typeface="Consolas"/>
              </a:rPr>
              <a:t>❌</a:t>
            </a:r>
            <a:r>
              <a:rPr lang="en-US" sz="11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100" dirty="0" smtClean="0">
                <a:solidFill>
                  <a:srgbClr val="008000"/>
                </a:solidFill>
                <a:latin typeface="Consolas"/>
              </a:rPr>
              <a:t>Ошибка компиляции: </a:t>
            </a:r>
            <a:endParaRPr lang="ru-RU" sz="1100" dirty="0" smtClean="0">
              <a:solidFill>
                <a:srgbClr val="008000"/>
              </a:solidFill>
              <a:latin typeface="Consolas"/>
            </a:endParaRPr>
          </a:p>
          <a:p>
            <a:r>
              <a:rPr lang="ru-RU" sz="1100" dirty="0" smtClean="0">
                <a:solidFill>
                  <a:srgbClr val="008000"/>
                </a:solidFill>
                <a:latin typeface="Consolas"/>
              </a:rPr>
              <a:t>        // '</a:t>
            </a:r>
            <a:r>
              <a:rPr lang="en-US" sz="1100" dirty="0" smtClean="0">
                <a:solidFill>
                  <a:srgbClr val="008000"/>
                </a:solidFill>
                <a:latin typeface="Consolas"/>
              </a:rPr>
              <a:t>secret' </a:t>
            </a:r>
            <a:r>
              <a:rPr lang="ru-RU" sz="1100" dirty="0" smtClean="0">
                <a:solidFill>
                  <a:srgbClr val="008000"/>
                </a:solidFill>
                <a:latin typeface="Consolas"/>
              </a:rPr>
              <a:t>недоступен</a:t>
            </a:r>
            <a:endParaRPr lang="en-US" sz="1100" dirty="0" smtClean="0">
              <a:latin typeface="Consolas"/>
            </a:endParaRPr>
          </a:p>
          <a:p>
            <a:r>
              <a:rPr lang="en-US" sz="1100" dirty="0" smtClean="0">
                <a:solidFill>
                  <a:srgbClr val="008000"/>
                </a:solidFill>
                <a:latin typeface="Consolas"/>
              </a:rPr>
              <a:t>    </a:t>
            </a:r>
            <a:r>
              <a:rPr lang="ru-RU" sz="11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en-US" sz="1100" dirty="0" err="1" smtClean="0">
                <a:solidFill>
                  <a:srgbClr val="FF0000"/>
                </a:solidFill>
                <a:latin typeface="Consolas"/>
              </a:rPr>
              <a:t>Console.WriteLine</a:t>
            </a:r>
            <a:r>
              <a:rPr lang="en-US" sz="1100" dirty="0" smtClean="0">
                <a:solidFill>
                  <a:srgbClr val="FF0000"/>
                </a:solidFill>
                <a:latin typeface="Consolas"/>
              </a:rPr>
              <a:t>(secret);</a:t>
            </a:r>
            <a:endParaRPr lang="ru-RU" sz="1100" dirty="0" smtClean="0">
              <a:solidFill>
                <a:srgbClr val="FF0000"/>
              </a:solidFill>
              <a:latin typeface="Consolas"/>
            </a:endParaRPr>
          </a:p>
          <a:p>
            <a:r>
              <a:rPr lang="ru-RU" sz="1100" dirty="0" smtClean="0">
                <a:latin typeface="Consolas"/>
              </a:rPr>
              <a:t>    }</a:t>
            </a:r>
          </a:p>
          <a:p>
            <a:r>
              <a:rPr lang="ru-RU" sz="1100" dirty="0" smtClean="0">
                <a:latin typeface="Consolas"/>
              </a:rPr>
              <a:t>}</a:t>
            </a:r>
            <a:endParaRPr lang="ru-RU" sz="1100" dirty="0">
              <a:latin typeface="Consola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473810" y="2002127"/>
            <a:ext cx="406263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B050"/>
                </a:solidFill>
              </a:rPr>
              <a:t>✅</a:t>
            </a:r>
            <a:r>
              <a:rPr lang="en-US" sz="1100" dirty="0" smtClean="0"/>
              <a:t> </a:t>
            </a:r>
            <a:r>
              <a:rPr lang="ru-RU" sz="1100" dirty="0" smtClean="0"/>
              <a:t>Косвенный доступ через </a:t>
            </a:r>
            <a:r>
              <a:rPr lang="en-US" sz="1100" dirty="0" smtClean="0"/>
              <a:t>protected-</a:t>
            </a:r>
            <a:r>
              <a:rPr lang="ru-RU" sz="1100" dirty="0" smtClean="0"/>
              <a:t>метод</a:t>
            </a:r>
            <a:endParaRPr lang="ru-RU" sz="1100" dirty="0" smtClean="0">
              <a:solidFill>
                <a:srgbClr val="0000FF"/>
              </a:solidFill>
              <a:latin typeface="Consolas"/>
            </a:endParaRPr>
          </a:p>
          <a:p>
            <a:endParaRPr lang="ru-RU" sz="11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267F99"/>
                </a:solidFill>
                <a:latin typeface="Consolas"/>
              </a:rPr>
              <a:t>Parent</a:t>
            </a:r>
            <a:endParaRPr lang="en-US" sz="1100" dirty="0" smtClean="0">
              <a:latin typeface="Consolas"/>
            </a:endParaRPr>
          </a:p>
          <a:p>
            <a:r>
              <a:rPr lang="en-US" sz="1100" dirty="0" smtClean="0">
                <a:latin typeface="Consolas"/>
              </a:rPr>
              <a:t>{</a:t>
            </a:r>
          </a:p>
          <a:p>
            <a:r>
              <a:rPr lang="en-US" sz="1100" dirty="0" smtClean="0">
                <a:latin typeface="Consolas"/>
              </a:rPr>
              <a:t>   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1080"/>
                </a:solidFill>
                <a:latin typeface="Consolas"/>
              </a:rPr>
              <a:t>secret</a:t>
            </a:r>
            <a:r>
              <a:rPr lang="en-US" sz="1100" dirty="0" smtClean="0">
                <a:latin typeface="Consolas"/>
              </a:rPr>
              <a:t> = </a:t>
            </a:r>
            <a:r>
              <a:rPr lang="en-US" sz="1100" dirty="0" smtClean="0">
                <a:solidFill>
                  <a:srgbClr val="098658"/>
                </a:solidFill>
                <a:latin typeface="Consolas"/>
              </a:rPr>
              <a:t>42</a:t>
            </a:r>
            <a:r>
              <a:rPr lang="en-US" sz="1100" dirty="0" smtClean="0">
                <a:latin typeface="Consolas"/>
              </a:rPr>
              <a:t>;</a:t>
            </a:r>
          </a:p>
          <a:p>
            <a:r>
              <a:rPr lang="en-US" sz="1100" dirty="0" smtClean="0">
                <a:latin typeface="Consolas"/>
              </a:rPr>
              <a:t>    </a:t>
            </a:r>
            <a:r>
              <a:rPr lang="en-US" sz="1100" b="1" dirty="0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en-US" sz="1100" b="1" dirty="0" smtClean="0"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100" b="1" dirty="0" smtClean="0">
                <a:latin typeface="Consolas"/>
              </a:rPr>
              <a:t> </a:t>
            </a:r>
            <a:r>
              <a:rPr lang="en-US" sz="1100" b="1" dirty="0" err="1" smtClean="0">
                <a:solidFill>
                  <a:srgbClr val="795E26"/>
                </a:solidFill>
                <a:latin typeface="Consolas"/>
              </a:rPr>
              <a:t>GetSecret</a:t>
            </a:r>
            <a:r>
              <a:rPr lang="en-US" sz="1100" b="1" dirty="0" smtClean="0">
                <a:latin typeface="Consolas"/>
              </a:rPr>
              <a:t>() =&gt; </a:t>
            </a:r>
            <a:r>
              <a:rPr lang="en-US" sz="1100" b="1" dirty="0" smtClean="0">
                <a:solidFill>
                  <a:srgbClr val="001080"/>
                </a:solidFill>
                <a:latin typeface="Consolas"/>
              </a:rPr>
              <a:t>secret</a:t>
            </a:r>
            <a:r>
              <a:rPr lang="en-US" sz="1100" b="1" dirty="0" smtClean="0">
                <a:latin typeface="Consolas"/>
              </a:rPr>
              <a:t>;</a:t>
            </a:r>
          </a:p>
          <a:p>
            <a:r>
              <a:rPr lang="en-US" sz="1100" dirty="0" smtClean="0">
                <a:latin typeface="Consolas"/>
              </a:rPr>
              <a:t>}</a:t>
            </a:r>
          </a:p>
          <a:p>
            <a:r>
              <a:rPr lang="en-US" sz="1100" dirty="0" smtClean="0">
                <a:latin typeface="Consolas"/>
              </a:rPr>
              <a:t/>
            </a:r>
            <a:br>
              <a:rPr lang="en-US" sz="1100" dirty="0" smtClean="0">
                <a:latin typeface="Consolas"/>
              </a:rPr>
            </a:b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267F99"/>
                </a:solidFill>
                <a:latin typeface="Consolas"/>
              </a:rPr>
              <a:t>Child</a:t>
            </a:r>
            <a:r>
              <a:rPr lang="en-US" sz="1100" dirty="0" smtClean="0">
                <a:latin typeface="Consolas"/>
              </a:rPr>
              <a:t> : </a:t>
            </a:r>
            <a:r>
              <a:rPr lang="en-US" sz="1100" dirty="0" smtClean="0">
                <a:solidFill>
                  <a:srgbClr val="267F99"/>
                </a:solidFill>
                <a:latin typeface="Consolas"/>
              </a:rPr>
              <a:t>Parent</a:t>
            </a:r>
            <a:endParaRPr lang="en-US" sz="1100" dirty="0" smtClean="0">
              <a:latin typeface="Consolas"/>
            </a:endParaRPr>
          </a:p>
          <a:p>
            <a:r>
              <a:rPr lang="en-US" sz="1100" dirty="0" smtClean="0">
                <a:latin typeface="Consolas"/>
              </a:rPr>
              <a:t>{</a:t>
            </a:r>
          </a:p>
          <a:p>
            <a:r>
              <a:rPr lang="en-US" sz="1100" dirty="0" smtClean="0">
                <a:latin typeface="Consolas"/>
              </a:rPr>
              <a:t>   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err="1" smtClean="0">
                <a:solidFill>
                  <a:srgbClr val="795E26"/>
                </a:solidFill>
                <a:latin typeface="Consolas"/>
              </a:rPr>
              <a:t>RevealSecret</a:t>
            </a:r>
            <a:r>
              <a:rPr lang="en-US" sz="1100" dirty="0" smtClean="0">
                <a:latin typeface="Consolas"/>
              </a:rPr>
              <a:t>()</a:t>
            </a:r>
          </a:p>
          <a:p>
            <a:r>
              <a:rPr lang="en-US" sz="1100" dirty="0" smtClean="0">
                <a:latin typeface="Consolas"/>
              </a:rPr>
              <a:t>    {</a:t>
            </a:r>
          </a:p>
          <a:p>
            <a:r>
              <a:rPr lang="en-US" sz="1100" dirty="0" smtClean="0">
                <a:latin typeface="Consolas"/>
              </a:rPr>
              <a:t>        </a:t>
            </a:r>
            <a:r>
              <a:rPr lang="en-US" sz="1100" dirty="0" err="1" smtClean="0">
                <a:solidFill>
                  <a:srgbClr val="001080"/>
                </a:solidFill>
                <a:latin typeface="Consolas"/>
              </a:rPr>
              <a:t>Console</a:t>
            </a:r>
            <a:r>
              <a:rPr lang="en-US" sz="1100" dirty="0" err="1" smtClean="0">
                <a:latin typeface="Consolas"/>
              </a:rPr>
              <a:t>.</a:t>
            </a:r>
            <a:r>
              <a:rPr lang="en-US" sz="1100" dirty="0" err="1" smtClean="0">
                <a:solidFill>
                  <a:srgbClr val="795E26"/>
                </a:solidFill>
                <a:latin typeface="Consolas"/>
              </a:rPr>
              <a:t>WriteLine</a:t>
            </a:r>
            <a:r>
              <a:rPr lang="en-US" sz="1100" dirty="0" smtClean="0">
                <a:latin typeface="Consolas"/>
              </a:rPr>
              <a:t>(</a:t>
            </a:r>
            <a:endParaRPr lang="ru-RU" sz="1100" dirty="0" smtClean="0">
              <a:latin typeface="Consolas"/>
            </a:endParaRPr>
          </a:p>
          <a:p>
            <a:r>
              <a:rPr lang="ru-RU" sz="1100" dirty="0" smtClean="0">
                <a:solidFill>
                  <a:srgbClr val="A31515"/>
                </a:solidFill>
                <a:latin typeface="Consolas"/>
              </a:rPr>
              <a:t>	</a:t>
            </a:r>
            <a:r>
              <a:rPr lang="en-US" sz="1100" dirty="0" smtClean="0">
                <a:solidFill>
                  <a:srgbClr val="A31515"/>
                </a:solidFill>
                <a:latin typeface="Consolas"/>
              </a:rPr>
              <a:t>$"</a:t>
            </a:r>
            <a:r>
              <a:rPr lang="en-US" sz="1100" dirty="0" smtClean="0">
                <a:solidFill>
                  <a:srgbClr val="A31515"/>
                </a:solidFill>
                <a:latin typeface="Consolas"/>
              </a:rPr>
              <a:t>Inherited secret: </a:t>
            </a:r>
            <a:r>
              <a:rPr lang="en-US" sz="1100" dirty="0" smtClean="0">
                <a:solidFill>
                  <a:srgbClr val="A31515"/>
                </a:solidFill>
                <a:latin typeface="Consolas"/>
              </a:rPr>
              <a:t>{</a:t>
            </a:r>
            <a:r>
              <a:rPr lang="en-US" sz="1100" dirty="0" err="1" smtClean="0">
                <a:solidFill>
                  <a:srgbClr val="795E26"/>
                </a:solidFill>
                <a:latin typeface="Consolas"/>
              </a:rPr>
              <a:t>GetSecret</a:t>
            </a:r>
            <a:r>
              <a:rPr lang="en-US" sz="1100" dirty="0" smtClean="0">
                <a:solidFill>
                  <a:srgbClr val="A31515"/>
                </a:solidFill>
                <a:latin typeface="Consolas"/>
              </a:rPr>
              <a:t>()}"</a:t>
            </a:r>
            <a:r>
              <a:rPr lang="en-US" sz="1100" dirty="0" smtClean="0">
                <a:latin typeface="Consolas"/>
              </a:rPr>
              <a:t>);</a:t>
            </a:r>
          </a:p>
          <a:p>
            <a:r>
              <a:rPr lang="en-US" sz="1100" dirty="0" smtClean="0">
                <a:latin typeface="Consolas"/>
              </a:rPr>
              <a:t>    }</a:t>
            </a:r>
          </a:p>
          <a:p>
            <a:r>
              <a:rPr lang="en-US" sz="1100" dirty="0" smtClean="0">
                <a:latin typeface="Consolas"/>
              </a:rPr>
              <a:t>}</a:t>
            </a:r>
            <a:endParaRPr lang="en-US" sz="11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3120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Вопросы, на которые отвечает наследование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0" y="1528090"/>
            <a:ext cx="7822839" cy="123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ru-RU" sz="16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Итого: </a:t>
            </a:r>
          </a:p>
          <a:p>
            <a:pPr marL="342900" lvl="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Какими свойствами должен обладать объект, созданный из класса-наследника.</a:t>
            </a:r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Font typeface="Arial"/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Какое поведение будет реализовывать объект, созданный из класса наследника. </a:t>
            </a:r>
          </a:p>
        </p:txBody>
      </p:sp>
    </p:spTree>
    <p:extLst>
      <p:ext uri="{BB962C8B-B14F-4D97-AF65-F5344CB8AC3E}">
        <p14:creationId xmlns:p14="http://schemas.microsoft.com/office/powerpoint/2010/main" xmlns="" val="3155185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Решение задач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550" y="1009925"/>
            <a:ext cx="8239853" cy="356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 Описать класса-родителя и класс наследника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1.1 Описать класс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Person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1.1.1 Персона содержит поле "имя".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1.1.2 Персона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содержит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не переопределяемый метод, который возвращает значение поля.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1.1.3 Персона содержит переопределяемый метод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SayAboutYourSelf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(), в котором сообщает свое имя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(virtual)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1.1.4 Персона содержит конструктор, который принимает 1 параметр - имя.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1.2 Описать класс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Employee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1.2.1 Работник содержит поле "Компания".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1.2.2 Работник содержит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переопределяемый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метод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DoWork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().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1.2.3 Работник переопределяет метод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SayAboutYourSelf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(), в котором сообщает свое имя и говорит на каком предприятии работает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(override)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1.2.4 Работник содержит конструктор, который принимает имя и название компании как параметры. (использовать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base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9418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Решение задач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551" y="1009925"/>
            <a:ext cx="3414800" cy="331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Описать класс 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Coder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1.3.1 Программист содержит конструктор, переопределяемый 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Employee c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теми же параметрами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(base)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1.3.2 Программист пишет код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 методе </a:t>
            </a:r>
            <a:r>
              <a:rPr lang="en-US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DoWork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() (override)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1.3.3 Программист содержит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переопределяемый метод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SayAboutYourSelf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(), в котором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сообщает то же, что и работник + говорит на каком языке пишет.(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override + base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73976" y="609600"/>
            <a:ext cx="4517599" cy="402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249418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1"/>
          <p:cNvSpPr txBox="1">
            <a:spLocks noGrp="1"/>
          </p:cNvSpPr>
          <p:nvPr>
            <p:ph type="title"/>
          </p:nvPr>
        </p:nvSpPr>
        <p:spPr>
          <a:xfrm>
            <a:off x="956225" y="11064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Вопросы?</a:t>
            </a:r>
            <a:endParaRPr/>
          </a:p>
        </p:txBody>
      </p:sp>
      <p:pic>
        <p:nvPicPr>
          <p:cNvPr id="477" name="Google Shape;477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750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81"/>
          <p:cNvSpPr txBox="1"/>
          <p:nvPr/>
        </p:nvSpPr>
        <p:spPr>
          <a:xfrm>
            <a:off x="1750800" y="2887700"/>
            <a:ext cx="163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Задаем вопросы в чат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9" name="Google Shape;479;p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5725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81"/>
          <p:cNvSpPr txBox="1"/>
          <p:nvPr/>
        </p:nvSpPr>
        <p:spPr>
          <a:xfrm>
            <a:off x="5119475" y="289230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Правила вебинара</a:t>
            </a:r>
            <a:endParaRPr b="1"/>
          </a:p>
        </p:txBody>
      </p:sp>
      <p:pic>
        <p:nvPicPr>
          <p:cNvPr id="164" name="Google Shape;16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4940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510213"/>
            <a:ext cx="692621" cy="69262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5"/>
          <p:cNvSpPr txBox="1"/>
          <p:nvPr/>
        </p:nvSpPr>
        <p:spPr>
          <a:xfrm>
            <a:off x="1654525" y="14808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35"/>
          <p:cNvSpPr txBox="1"/>
          <p:nvPr/>
        </p:nvSpPr>
        <p:spPr>
          <a:xfrm>
            <a:off x="1654525" y="35178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2514043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5"/>
          <p:cNvSpPr txBox="1"/>
          <p:nvPr/>
        </p:nvSpPr>
        <p:spPr>
          <a:xfrm>
            <a:off x="1654525" y="2519056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чат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75" name="Google Shape;175;p36"/>
          <p:cNvSpPr/>
          <p:nvPr/>
        </p:nvSpPr>
        <p:spPr>
          <a:xfrm>
            <a:off x="2635950" y="1521150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Кратко об ООП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36"/>
          <p:cNvSpPr/>
          <p:nvPr/>
        </p:nvSpPr>
        <p:spPr>
          <a:xfrm>
            <a:off x="2635950" y="2186734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Инкапсуляция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36"/>
          <p:cNvSpPr/>
          <p:nvPr/>
        </p:nvSpPr>
        <p:spPr>
          <a:xfrm>
            <a:off x="2635950" y="2852327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Наследование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36"/>
          <p:cNvSpPr/>
          <p:nvPr/>
        </p:nvSpPr>
        <p:spPr>
          <a:xfrm>
            <a:off x="2635950" y="3517925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Решение задач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82;p36"/>
          <p:cNvSpPr/>
          <p:nvPr/>
        </p:nvSpPr>
        <p:spPr>
          <a:xfrm>
            <a:off x="2647949" y="4167231"/>
            <a:ext cx="3365501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Ответы на вопросы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вебинара</a:t>
            </a:r>
            <a:endParaRPr dirty="0"/>
          </a:p>
        </p:txBody>
      </p:sp>
      <p:graphicFrame>
        <p:nvGraphicFramePr>
          <p:cNvPr id="242" name="Google Shape;242;p43"/>
          <p:cNvGraphicFramePr/>
          <p:nvPr>
            <p:extLst>
              <p:ext uri="{D42A27DB-BD31-4B8C-83A1-F6EECF244321}">
                <p14:modId xmlns:p14="http://schemas.microsoft.com/office/powerpoint/2010/main" xmlns="" val="4121394419"/>
              </p:ext>
            </p:extLst>
          </p:nvPr>
        </p:nvGraphicFramePr>
        <p:xfrm>
          <a:off x="952500" y="1544194"/>
          <a:ext cx="7239000" cy="1147542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Узнать, что такое ООП. 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Основные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механизмы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ООП.</a:t>
                      </a:r>
                      <a:endParaRPr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Особенности синтаксиса ООП.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Кратко об ООП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Функциональное программирование</a:t>
            </a:r>
            <a:endParaRPr sz="2800" dirty="0"/>
          </a:p>
        </p:txBody>
      </p:sp>
      <p:sp>
        <p:nvSpPr>
          <p:cNvPr id="2050" name="AutoShape 2" descr="Принципы ООП, инкапсуляция, абстракция, наследование, полиморфизм, Unity, C#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096523" y="2553696"/>
            <a:ext cx="21772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/>
                </a:solidFill>
                <a:latin typeface="+mj-lt"/>
              </a:rPr>
              <a:t>Код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C:</a:t>
            </a:r>
            <a:endParaRPr lang="ru-RU" sz="12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latin typeface="Consolas" panose="020B0609020204030204" pitchFamily="49" charset="0"/>
              </a:rPr>
              <a:t>()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r>
              <a:rPr lang="en-US" sz="1200" dirty="0">
                <a:latin typeface="Consolas" panose="020B0609020204030204" pitchFamily="49" charset="0"/>
              </a:rPr>
              <a:t/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a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b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sum = a + b;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35349" y="2667206"/>
            <a:ext cx="43307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/>
                </a:solidFill>
              </a:rPr>
              <a:t>Код ассемблера:</a:t>
            </a:r>
          </a:p>
          <a:p>
            <a:r>
              <a:rPr lang="ru-RU" sz="1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mov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ax</a:t>
            </a:r>
            <a:r>
              <a:rPr lang="ru-RU" sz="12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x6h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; 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заносим в А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X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число 6</a:t>
            </a:r>
            <a:endParaRPr lang="ru-R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ru-RU" sz="1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mov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cx</a:t>
            </a:r>
            <a:r>
              <a:rPr lang="ru-RU" sz="12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0x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sz="1200" dirty="0" smtClean="0"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7030A0"/>
                </a:solidFill>
                <a:latin typeface="Consolas" panose="020B0609020204030204" pitchFamily="49" charset="0"/>
              </a:rPr>
              <a:t>заносим в 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А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X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7030A0"/>
                </a:solidFill>
                <a:latin typeface="Consolas" panose="020B0609020204030204" pitchFamily="49" charset="0"/>
              </a:rPr>
              <a:t>число 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8</a:t>
            </a:r>
            <a:endParaRPr lang="ru-R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ru-RU" sz="1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mov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dx</a:t>
            </a:r>
            <a:r>
              <a:rPr lang="ru-RU" sz="12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cx</a:t>
            </a:r>
            <a:r>
              <a:rPr lang="en-US" sz="1200" dirty="0" smtClean="0">
                <a:latin typeface="Consolas" panose="020B0609020204030204" pitchFamily="49" charset="0"/>
              </a:rPr>
              <a:t>		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; 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копируем 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CX 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в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DX</a:t>
            </a:r>
            <a:r>
              <a:rPr lang="ru-RU" sz="1200" dirty="0">
                <a:solidFill>
                  <a:srgbClr val="7030A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DX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= 6</a:t>
            </a:r>
            <a:endParaRPr lang="ru-R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ru-RU" sz="1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add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dx</a:t>
            </a:r>
            <a:r>
              <a:rPr lang="ru-RU" sz="12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ax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; DX = DX + AX</a:t>
            </a:r>
            <a:endParaRPr lang="ru-R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Стрелка вправо 8"/>
          <p:cNvSpPr/>
          <p:nvPr/>
        </p:nvSpPr>
        <p:spPr>
          <a:xfrm>
            <a:off x="5133249" y="3097736"/>
            <a:ext cx="796160" cy="472966"/>
          </a:xfrm>
          <a:prstGeom prst="rightArrow">
            <a:avLst>
              <a:gd name="adj1" fmla="val 50000"/>
              <a:gd name="adj2" fmla="val 11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500550" y="1099901"/>
            <a:ext cx="71133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До ООП в разработке использовался другой подход — процедурный. Программа представляется в нем как набор процедур и функций — подпрограмм, которые выполняют определенный блок кода с нужными входящими данными. </a:t>
            </a:r>
          </a:p>
        </p:txBody>
      </p:sp>
    </p:spTree>
    <p:extLst>
      <p:ext uri="{BB962C8B-B14F-4D97-AF65-F5344CB8AC3E}">
        <p14:creationId xmlns:p14="http://schemas.microsoft.com/office/powerpoint/2010/main" xmlns="" val="1071236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5688</TotalTime>
  <Words>1878</Words>
  <Application>Microsoft Office PowerPoint</Application>
  <PresentationFormat>Экран (16:9)</PresentationFormat>
  <Paragraphs>432</Paragraphs>
  <Slides>46</Slides>
  <Notes>46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5" baseType="lpstr">
      <vt:lpstr>Arial</vt:lpstr>
      <vt:lpstr>Roboto</vt:lpstr>
      <vt:lpstr>Consolas</vt:lpstr>
      <vt:lpstr>HeliosExtC</vt:lpstr>
      <vt:lpstr>Calibri</vt:lpstr>
      <vt:lpstr>Arial Unicode MS</vt:lpstr>
      <vt:lpstr>Segoe UI</vt:lpstr>
      <vt:lpstr>Courier New</vt:lpstr>
      <vt:lpstr>Светлая тема</vt:lpstr>
      <vt:lpstr>ООП</vt:lpstr>
      <vt:lpstr>Слайд 2</vt:lpstr>
      <vt:lpstr>ООП </vt:lpstr>
      <vt:lpstr>ООП </vt:lpstr>
      <vt:lpstr>Правила вебинара</vt:lpstr>
      <vt:lpstr>Маршрут вебинара</vt:lpstr>
      <vt:lpstr>Цели вебинара</vt:lpstr>
      <vt:lpstr>Кратко об ООП</vt:lpstr>
      <vt:lpstr>Функциональное программирование</vt:lpstr>
      <vt:lpstr>Функциональное программирование</vt:lpstr>
      <vt:lpstr>Что такое ООП?</vt:lpstr>
      <vt:lpstr>Что из перечисленного ниже НЕ является принципом ООП?</vt:lpstr>
      <vt:lpstr>Принципы ООП</vt:lpstr>
      <vt:lpstr>Шуточная иллюстрация основных принципов</vt:lpstr>
      <vt:lpstr>Инкапсуляция</vt:lpstr>
      <vt:lpstr>Что такое инкапсуляция?</vt:lpstr>
      <vt:lpstr>Содержимое класса</vt:lpstr>
      <vt:lpstr>Права доступа</vt:lpstr>
      <vt:lpstr>Модификаторы доступа на бытовых примерах</vt:lpstr>
      <vt:lpstr>Модификаторы доступа на бытовых примерах</vt:lpstr>
      <vt:lpstr>Модификаторы доступа на бытовых примерах</vt:lpstr>
      <vt:lpstr>Инкапсуляция дает следующую информацию</vt:lpstr>
      <vt:lpstr>Решение задач</vt:lpstr>
      <vt:lpstr>Наследование</vt:lpstr>
      <vt:lpstr>Что такое наследование?</vt:lpstr>
      <vt:lpstr>Синтаксис наследования</vt:lpstr>
      <vt:lpstr>Пример синтаксиса</vt:lpstr>
      <vt:lpstr>Что наследуется</vt:lpstr>
      <vt:lpstr>Множественное наследование запрещено</vt:lpstr>
      <vt:lpstr>Почему в C# множественное наследование запрещено</vt:lpstr>
      <vt:lpstr>Пример синтаксиса</vt:lpstr>
      <vt:lpstr>Транзитивное наследование</vt:lpstr>
      <vt:lpstr>Ключевое слово base</vt:lpstr>
      <vt:lpstr>Ключевое слово virtual</vt:lpstr>
      <vt:lpstr>Ключевое слово override</vt:lpstr>
      <vt:lpstr>Подраздел: нюансы наследования</vt:lpstr>
      <vt:lpstr>Некоторые нюансы наследования</vt:lpstr>
      <vt:lpstr> Запечатанные(sealed) классы</vt:lpstr>
      <vt:lpstr> Запечатанные(sealed) методы</vt:lpstr>
      <vt:lpstr>Конструкторы</vt:lpstr>
      <vt:lpstr>Статические члены</vt:lpstr>
      <vt:lpstr>Статические члены</vt:lpstr>
      <vt:lpstr>Вопросы, на которые отвечает наследование</vt:lpstr>
      <vt:lpstr>Решение задач</vt:lpstr>
      <vt:lpstr>Решение задач</vt:lpstr>
      <vt:lpstr>Вопросы?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Linq-запросы</dc:title>
  <dc:creator>pavel</dc:creator>
  <cp:lastModifiedBy>pavel</cp:lastModifiedBy>
  <cp:revision>545</cp:revision>
  <dcterms:modified xsi:type="dcterms:W3CDTF">2025-07-02T15:56:25Z</dcterms:modified>
</cp:coreProperties>
</file>