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9"/>
  </p:notesMasterIdLst>
  <p:sldIdLst>
    <p:sldId id="323" r:id="rId2"/>
    <p:sldId id="258" r:id="rId3"/>
    <p:sldId id="324" r:id="rId4"/>
    <p:sldId id="260" r:id="rId5"/>
    <p:sldId id="261" r:id="rId6"/>
    <p:sldId id="268" r:id="rId7"/>
    <p:sldId id="297" r:id="rId8"/>
    <p:sldId id="299" r:id="rId9"/>
    <p:sldId id="361" r:id="rId10"/>
    <p:sldId id="356" r:id="rId11"/>
    <p:sldId id="390" r:id="rId12"/>
    <p:sldId id="388" r:id="rId13"/>
    <p:sldId id="389" r:id="rId14"/>
    <p:sldId id="387" r:id="rId15"/>
    <p:sldId id="386" r:id="rId16"/>
    <p:sldId id="385" r:id="rId17"/>
    <p:sldId id="384" r:id="rId18"/>
    <p:sldId id="362" r:id="rId19"/>
    <p:sldId id="353" r:id="rId20"/>
    <p:sldId id="372" r:id="rId21"/>
    <p:sldId id="363" r:id="rId22"/>
    <p:sldId id="354" r:id="rId23"/>
    <p:sldId id="373" r:id="rId24"/>
    <p:sldId id="364" r:id="rId25"/>
    <p:sldId id="376" r:id="rId26"/>
    <p:sldId id="375" r:id="rId27"/>
    <p:sldId id="374" r:id="rId28"/>
    <p:sldId id="355" r:id="rId29"/>
    <p:sldId id="365" r:id="rId30"/>
    <p:sldId id="377" r:id="rId31"/>
    <p:sldId id="371" r:id="rId32"/>
    <p:sldId id="366" r:id="rId33"/>
    <p:sldId id="357" r:id="rId34"/>
    <p:sldId id="367" r:id="rId35"/>
    <p:sldId id="358" r:id="rId36"/>
    <p:sldId id="378" r:id="rId37"/>
    <p:sldId id="368" r:id="rId38"/>
    <p:sldId id="360" r:id="rId39"/>
    <p:sldId id="381" r:id="rId40"/>
    <p:sldId id="379" r:id="rId41"/>
    <p:sldId id="302" r:id="rId42"/>
    <p:sldId id="303" r:id="rId43"/>
    <p:sldId id="382" r:id="rId44"/>
    <p:sldId id="383" r:id="rId45"/>
    <p:sldId id="304" r:id="rId46"/>
    <p:sldId id="380" r:id="rId47"/>
    <p:sldId id="306" r:id="rId48"/>
  </p:sldIdLst>
  <p:sldSz cx="9144000" cy="5143500" type="screen16x9"/>
  <p:notesSz cx="6858000" cy="9144000"/>
  <p:embeddedFontLst>
    <p:embeddedFont>
      <p:font typeface="Roboto" charset="0"/>
      <p:regular r:id="rId50"/>
      <p:bold r:id="rId51"/>
      <p:italic r:id="rId52"/>
      <p:boldItalic r:id="rId53"/>
    </p:embeddedFont>
    <p:embeddedFont>
      <p:font typeface="Consolas" pitchFamily="49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1659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8535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45650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00546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9042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90528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667552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894642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54118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688598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39684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214383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420900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2099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3211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654365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9939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757225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89320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8932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42375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programming-guide/classes-and-structs/static-constructo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csharp/programming-guide/classes-and-structs/finalizers" TargetMode="External"/><Relationship Id="rId4" Type="http://schemas.openxmlformats.org/officeDocument/2006/relationships/hyperlink" Target="https://learn.microsoft.com/ru-ru/dotnet/csharp/programming-guide/classes-and-structs/constructor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?view=net-8.0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ru-ru/dotnet/csharp/linq/standard-query-operators/partitioning-data" TargetMode="External"/><Relationship Id="rId3" Type="http://schemas.openxmlformats.org/officeDocument/2006/relationships/hyperlink" Target="https://learn.microsoft.com/en-us/dotnet/csharp/linq/standard-query-operators/filtering-data" TargetMode="External"/><Relationship Id="rId7" Type="http://schemas.openxmlformats.org/officeDocument/2006/relationships/hyperlink" Target="https://learn.microsoft.com/en-us/dotnet/csharp/linq/standard-query-operators/quantifier-opera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csharp/linq/standard-query-operators/sorting-data" TargetMode="External"/><Relationship Id="rId11" Type="http://schemas.openxmlformats.org/officeDocument/2006/relationships/hyperlink" Target="https://learn.microsoft.com/ru-ru/dotnet/csharp/linq/standard-query-operators/grouping-data" TargetMode="External"/><Relationship Id="rId5" Type="http://schemas.openxmlformats.org/officeDocument/2006/relationships/hyperlink" Target="https://learn.microsoft.com/en-us/dotnet/csharp/linq/standard-query-operators/set-operations" TargetMode="External"/><Relationship Id="rId10" Type="http://schemas.openxmlformats.org/officeDocument/2006/relationships/hyperlink" Target="https://learn.microsoft.com/ru-ru/dotnet/csharp/linq/standard-query-operators/join-operations" TargetMode="External"/><Relationship Id="rId4" Type="http://schemas.openxmlformats.org/officeDocument/2006/relationships/hyperlink" Target="https://learn.microsoft.com/en-us/dotnet/csharp/linq/standard-query-operators/projection-operations" TargetMode="External"/><Relationship Id="rId9" Type="http://schemas.openxmlformats.org/officeDocument/2006/relationships/hyperlink" Target="https://learn.microsoft.com/ru-ru/dotnet/csharp/linq/standard-query-operators/converting-data-type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 err="1" smtClean="0"/>
              <a:t>Linq</a:t>
            </a:r>
            <a:r>
              <a:rPr lang="ru-RU" sz="4400" dirty="0" smtClean="0"/>
              <a:t> операторы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xmlns="" val="413665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 smtClean="0"/>
              <a:t>Наследование</a:t>
            </a:r>
            <a:r>
              <a:rPr lang="ru-RU" dirty="0" smtClean="0"/>
              <a:t> является одним из фундаментальных атрибутов объектно-ориентированного программирования. Оно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/>
              <a:t>базовым классом</a:t>
            </a:r>
            <a:r>
              <a:rPr lang="ru-RU" dirty="0" smtClean="0"/>
              <a:t>. Класс, который наследует члены базового класса, называется </a:t>
            </a:r>
            <a:r>
              <a:rPr lang="ru-RU" i="1" dirty="0" smtClean="0"/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438;p74"/>
          <p:cNvSpPr txBox="1"/>
          <p:nvPr/>
        </p:nvSpPr>
        <p:spPr>
          <a:xfrm>
            <a:off x="614812" y="2686324"/>
            <a:ext cx="8092200" cy="189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Интерфейсов.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Не все члены базового класса наследуются производными классами. Следующие члены не наследуются.</a:t>
            </a:r>
          </a:p>
          <a:p>
            <a:r>
              <a:rPr lang="ru-RU" dirty="0" smtClean="0">
                <a:hlinkClick r:id="rId3"/>
              </a:rPr>
              <a:t>Статические конструкторы</a:t>
            </a:r>
            <a:r>
              <a:rPr lang="ru-RU" dirty="0" smtClean="0"/>
              <a:t>, которые инициализируют статические данные класса.</a:t>
            </a:r>
          </a:p>
          <a:p>
            <a:r>
              <a:rPr lang="ru-RU" dirty="0" smtClean="0">
                <a:hlinkClick r:id="rId4"/>
              </a:rPr>
              <a:t>Конструкторы экземпляров</a:t>
            </a:r>
            <a:r>
              <a:rPr lang="ru-RU" dirty="0" smtClean="0"/>
              <a:t>, которые вызываются для создания нового экземпляра класса. Каждый класс должен определять собственные конструкторы.</a:t>
            </a:r>
          </a:p>
          <a:p>
            <a:r>
              <a:rPr lang="ru-RU" dirty="0" smtClean="0">
                <a:hlinkClick r:id="rId5"/>
              </a:rPr>
              <a:t>Методы завершения</a:t>
            </a:r>
            <a:r>
              <a:rPr lang="ru-RU" dirty="0" smtClean="0"/>
              <a:t>, которые вызываются сборщиком мусора среды выполнения для уничтожения экземпляров класса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Наследование зависит от открытости и закрытости членов класса.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654996" y="3968885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  <a:endParaRPr lang="en-US" b="1" dirty="0" smtClean="0">
              <a:latin typeface="Consolas" pitchFamily="49" charset="0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9" y="995414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r>
              <a:rPr lang="en-US" dirty="0" smtClean="0"/>
              <a:t> </a:t>
            </a:r>
            <a:r>
              <a:rPr lang="ru-RU" dirty="0" smtClean="0"/>
              <a:t>от значимых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Наследуемся от класса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1698625"/>
            <a:ext cx="2209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6256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Проекция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преобразования объекта в новую форму, </a:t>
            </a:r>
            <a:r>
              <a:rPr lang="ru-RU" sz="1200" dirty="0" smtClean="0"/>
              <a:t>которая часто состоит только из этих свойств, которые впоследствии используются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53250" name="Picture 2" descr="[Курс «Автоматизация Revit на языке C#: базовый уровень»] LIN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1733550"/>
            <a:ext cx="4785138" cy="2691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083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SelectMany</a:t>
            </a:r>
            <a:r>
              <a:rPr lang="en-US" dirty="0" smtClean="0"/>
              <a:t> </a:t>
            </a:r>
            <a:r>
              <a:rPr lang="ru-RU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5"/>
              </a:rPr>
              <a:t>Zip</a:t>
            </a:r>
            <a:r>
              <a:rPr lang="ru-RU" dirty="0" smtClean="0"/>
              <a:t> – создает последовательность кортежей из 2-3 указанных последовательностей.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1896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546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576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0911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290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4330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8078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265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863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операторы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636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5980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77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6144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:p14="http://schemas.microsoft.com/office/powerpoint/2010/main" xmlns="" val="396502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769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3007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5767" y="2572726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535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endParaRPr lang="ru-RU" dirty="0" smtClean="0"/>
          </a:p>
        </p:txBody>
      </p:sp>
      <p:sp>
        <p:nvSpPr>
          <p:cNvPr id="95240" name="AutoShape 8" descr="https://miro.medium.com/v2/resize:fit:845/1*ZeLUpu-k3yK7tZ-QzPp3e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209" y="1185316"/>
            <a:ext cx="5208105" cy="34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7535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167455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Описание всех методов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Документация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/>
            <a:r>
              <a:rPr lang="ru-RU" dirty="0" smtClean="0"/>
              <a:t>Подробное  описание всех операторов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Вы сможете найти: </a:t>
            </a:r>
            <a:r>
              <a:rPr lang="ru-RU" dirty="0" smtClean="0">
                <a:hlinkClick r:id="rId3"/>
              </a:rPr>
              <a:t>тут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Фильтрация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641875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Секционирование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Операции с наборами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01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данных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41869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ru-RU" sz="1200" dirty="0" smtClean="0">
                <a:latin typeface="Roboto" charset="0"/>
                <a:ea typeface="Roboto" charset="0"/>
              </a:rPr>
              <a:t>Преобразование(конвертация</a:t>
            </a:r>
            <a:r>
              <a:rPr lang="ru-RU" sz="1200" dirty="0" smtClean="0"/>
              <a:t>)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41869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ru-RU" dirty="0" smtClean="0">
                <a:latin typeface="Roboto" charset="0"/>
                <a:ea typeface="Roboto" charset="0"/>
              </a:rPr>
              <a:t>Операции соединения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41869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Группировка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36"/>
          <p:cNvSpPr/>
          <p:nvPr/>
        </p:nvSpPr>
        <p:spPr>
          <a:xfrm>
            <a:off x="659597" y="4178208"/>
            <a:ext cx="3395568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Квантификаторы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4641869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Три кита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3871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Фильтрация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Проекция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5"/>
              </a:rPr>
              <a:t>Наборы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Сортировка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7"/>
              </a:rPr>
              <a:t>Квантификаторы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Секционирование</a:t>
            </a: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9"/>
              </a:rPr>
              <a:t>Конвертация данных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Операции соединения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  <a:hlinkClick r:id="rId11"/>
              </a:rPr>
              <a:t>Группировка данных</a:t>
            </a:r>
            <a:endParaRPr sz="13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1062</Words>
  <Application>Microsoft Office PowerPoint</Application>
  <PresentationFormat>Экран (16:9)</PresentationFormat>
  <Paragraphs>168</Paragraphs>
  <Slides>47</Slides>
  <Notes>47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5" baseType="lpstr">
      <vt:lpstr>Arial</vt:lpstr>
      <vt:lpstr>Roboto</vt:lpstr>
      <vt:lpstr>Consolas</vt:lpstr>
      <vt:lpstr>var(--code-font-family)</vt:lpstr>
      <vt:lpstr>SFMono-Regular</vt:lpstr>
      <vt:lpstr>Avenir</vt:lpstr>
      <vt:lpstr>Courier New</vt:lpstr>
      <vt:lpstr>Светлая тема</vt:lpstr>
      <vt:lpstr>Linq операторы</vt:lpstr>
      <vt:lpstr>Слайд 2</vt:lpstr>
      <vt:lpstr>Linq-операторы </vt:lpstr>
      <vt:lpstr>Правила вебинара</vt:lpstr>
      <vt:lpstr>Маршрут вебинара</vt:lpstr>
      <vt:lpstr>Цели вебинара</vt:lpstr>
      <vt:lpstr>Три кита ООП</vt:lpstr>
      <vt:lpstr>Операции Linq</vt:lpstr>
      <vt:lpstr>Наследование</vt:lpstr>
      <vt:lpstr>Что такое наследование?</vt:lpstr>
      <vt:lpstr>Что наследуется</vt:lpstr>
      <vt:lpstr>Множественное наследование запрещено</vt:lpstr>
      <vt:lpstr>Наследование от значимых типов</vt:lpstr>
      <vt:lpstr>Наследуемся от класса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Группирование данных</vt:lpstr>
      <vt:lpstr>Описание всех методов</vt:lpstr>
      <vt:lpstr>Документация</vt:lpstr>
      <vt:lpstr>Ответы на вопросы</vt:lpstr>
      <vt:lpstr>Решение задач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229</cp:revision>
  <dcterms:modified xsi:type="dcterms:W3CDTF">2024-11-17T12:39:04Z</dcterms:modified>
</cp:coreProperties>
</file>