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39"/>
  </p:notesMasterIdLst>
  <p:sldIdLst>
    <p:sldId id="323" r:id="rId2"/>
    <p:sldId id="258" r:id="rId3"/>
    <p:sldId id="324" r:id="rId4"/>
    <p:sldId id="260" r:id="rId5"/>
    <p:sldId id="261" r:id="rId6"/>
    <p:sldId id="268" r:id="rId7"/>
    <p:sldId id="297" r:id="rId8"/>
    <p:sldId id="299" r:id="rId9"/>
    <p:sldId id="403" r:id="rId10"/>
    <p:sldId id="400" r:id="rId11"/>
    <p:sldId id="399" r:id="rId12"/>
    <p:sldId id="406" r:id="rId13"/>
    <p:sldId id="405" r:id="rId14"/>
    <p:sldId id="407" r:id="rId15"/>
    <p:sldId id="408" r:id="rId16"/>
    <p:sldId id="409" r:id="rId17"/>
    <p:sldId id="396" r:id="rId18"/>
    <p:sldId id="356" r:id="rId19"/>
    <p:sldId id="390" r:id="rId20"/>
    <p:sldId id="391" r:id="rId21"/>
    <p:sldId id="392" r:id="rId22"/>
    <p:sldId id="394" r:id="rId23"/>
    <p:sldId id="388" r:id="rId24"/>
    <p:sldId id="393" r:id="rId25"/>
    <p:sldId id="397" r:id="rId26"/>
    <p:sldId id="395" r:id="rId27"/>
    <p:sldId id="402" r:id="rId28"/>
    <p:sldId id="398" r:id="rId29"/>
    <p:sldId id="361" r:id="rId30"/>
    <p:sldId id="401" r:id="rId31"/>
    <p:sldId id="362" r:id="rId32"/>
    <p:sldId id="303" r:id="rId33"/>
    <p:sldId id="382" r:id="rId34"/>
    <p:sldId id="383" r:id="rId35"/>
    <p:sldId id="304" r:id="rId36"/>
    <p:sldId id="380" r:id="rId37"/>
    <p:sldId id="306" r:id="rId38"/>
  </p:sldIdLst>
  <p:sldSz cx="9144000" cy="5143500" type="screen16x9"/>
  <p:notesSz cx="6858000" cy="9144000"/>
  <p:embeddedFontLst>
    <p:embeddedFont>
      <p:font typeface="Roboto" charset="0"/>
      <p:regular r:id="rId40"/>
      <p:bold r:id="rId41"/>
      <p:italic r:id="rId42"/>
      <p:boldItalic r:id="rId43"/>
    </p:embeddedFont>
    <p:embeddedFont>
      <p:font typeface="Calibri" pitchFamily="34" charset="0"/>
      <p:regular r:id="rId44"/>
      <p:bold r:id="rId45"/>
      <p:italic r:id="rId46"/>
      <p:boldItalic r:id="rId47"/>
    </p:embeddedFont>
    <p:embeddedFont>
      <p:font typeface="Arial Unicode MS" pitchFamily="34" charset="-128"/>
      <p:regular r:id="rId48"/>
    </p:embeddedFont>
    <p:embeddedFont>
      <p:font typeface="Consolas" pitchFamily="49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669900"/>
    <a:srgbClr val="99C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94049BB3-00C0-4E36-B14F-18F9014FF099}">
  <a:tblStyle styleId="{94049BB3-00C0-4E36-B14F-18F9014FF0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-59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2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2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f224ada0c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f224ada0c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559280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9400567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3527719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3527719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3527719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3527719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3527719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3527719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946426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214924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21492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305d12f4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f305d12f4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4422464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7317296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3249118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214924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6232878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0206163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0206163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0871474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6502619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94642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f5752d282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f5752d282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486521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866343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816591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f62e005416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f62e005416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f62e005416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2f62e005416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e3a707456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e3a707456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e823becd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e823becd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8" y="-10075"/>
            <a:ext cx="9161923" cy="516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771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194"/>
            <a:ext cx="8183100" cy="21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/>
          <p:nvPr/>
        </p:nvSpPr>
        <p:spPr>
          <a:xfrm>
            <a:off x="606200" y="1441163"/>
            <a:ext cx="7938600" cy="3564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ubTitle" idx="1"/>
          </p:nvPr>
        </p:nvSpPr>
        <p:spPr>
          <a:xfrm>
            <a:off x="743675" y="1496071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/>
          <p:nvPr/>
        </p:nvSpPr>
        <p:spPr>
          <a:xfrm>
            <a:off x="606200" y="1441163"/>
            <a:ext cx="7938600" cy="3564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ubTitle" idx="1"/>
          </p:nvPr>
        </p:nvSpPr>
        <p:spPr>
          <a:xfrm>
            <a:off x="743675" y="1496071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30000" y="1310381"/>
            <a:ext cx="78624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362300" y="1364963"/>
            <a:ext cx="4748700" cy="3564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940306"/>
            <a:ext cx="7935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500"/>
              <a:buNone/>
              <a:defRPr sz="1500" b="1">
                <a:solidFill>
                  <a:srgbClr val="05050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39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2"/>
          </p:nvPr>
        </p:nvSpPr>
        <p:spPr>
          <a:xfrm>
            <a:off x="3891775" y="2252794"/>
            <a:ext cx="4587900" cy="20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api/system.linq.enumerable?view=net-8.0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771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otus.ru</a:t>
            </a:r>
            <a:endParaRPr dirty="0"/>
          </a:p>
        </p:txBody>
      </p:sp>
      <p:sp>
        <p:nvSpPr>
          <p:cNvPr id="138" name="Google Shape;138;p32"/>
          <p:cNvSpPr txBox="1">
            <a:spLocks noGrp="1"/>
          </p:cNvSpPr>
          <p:nvPr>
            <p:ph type="title"/>
          </p:nvPr>
        </p:nvSpPr>
        <p:spPr>
          <a:xfrm>
            <a:off x="534600" y="1776000"/>
            <a:ext cx="7654200" cy="21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400" dirty="0" smtClean="0"/>
              <a:t>ООП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xmlns="" val="4136653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Инкапсуляция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757086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Что такое инкапсуляция?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1" y="1009924"/>
            <a:ext cx="3249499" cy="3021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Инкапсуляция заключается в объединении данных и методов, которые с ними работают, внутри одного объекта. </a:t>
            </a:r>
            <a:endParaRPr lang="en-US" dirty="0" smtClean="0"/>
          </a:p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При этом доступ к данным объекта ограничивается (через модификаторы доступа), чтобы скрыть внутреннюю реализацию и предоставить только необходимый интерфейс.</a:t>
            </a:r>
            <a:endParaRPr lang="en-US" dirty="0" smtClean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9154" name="Picture 2" descr="AlgoDaily - Understanding Encapsulation in Programmi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08835" y="1015080"/>
            <a:ext cx="4219032" cy="36093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28244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Содержимое класса</a:t>
            </a:r>
            <a:endParaRPr lang="ru-RU" dirty="0"/>
          </a:p>
        </p:txBody>
      </p:sp>
      <p:sp>
        <p:nvSpPr>
          <p:cNvPr id="5" name="Google Shape;438;p74"/>
          <p:cNvSpPr txBox="1"/>
          <p:nvPr/>
        </p:nvSpPr>
        <p:spPr>
          <a:xfrm>
            <a:off x="598601" y="1009923"/>
            <a:ext cx="3143305" cy="2321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Класс может содержать:</a:t>
            </a:r>
          </a:p>
          <a:p>
            <a:pPr marL="342900" indent="-342900">
              <a:lnSpc>
                <a:spcPct val="115000"/>
              </a:lnSpc>
              <a:spcBef>
                <a:spcPts val="1400"/>
              </a:spcBef>
              <a:buAutoNum type="arabicPeriod"/>
            </a:pPr>
            <a:r>
              <a:rPr lang="ru-RU" dirty="0" smtClean="0"/>
              <a:t>Поля (</a:t>
            </a:r>
            <a:r>
              <a:rPr lang="en-US" dirty="0" smtClean="0"/>
              <a:t>Fields)</a:t>
            </a:r>
            <a:endParaRPr lang="ru-RU" dirty="0" smtClean="0"/>
          </a:p>
          <a:p>
            <a:pPr marL="342900" indent="-342900">
              <a:lnSpc>
                <a:spcPct val="115000"/>
              </a:lnSpc>
              <a:spcBef>
                <a:spcPts val="1400"/>
              </a:spcBef>
              <a:buAutoNum type="arabicPeriod"/>
            </a:pPr>
            <a:r>
              <a:rPr lang="ru-RU" dirty="0" smtClean="0"/>
              <a:t>Свойства (</a:t>
            </a:r>
            <a:r>
              <a:rPr lang="en-US" dirty="0" smtClean="0"/>
              <a:t>Properties)</a:t>
            </a:r>
            <a:endParaRPr lang="ru-RU" dirty="0" smtClean="0"/>
          </a:p>
          <a:p>
            <a:pPr marL="342900" indent="-342900">
              <a:lnSpc>
                <a:spcPct val="115000"/>
              </a:lnSpc>
              <a:spcBef>
                <a:spcPts val="1400"/>
              </a:spcBef>
              <a:buAutoNum type="arabicPeriod"/>
            </a:pPr>
            <a:r>
              <a:rPr lang="ru-RU" dirty="0" smtClean="0"/>
              <a:t>Методы (</a:t>
            </a:r>
            <a:r>
              <a:rPr lang="en-US" dirty="0" smtClean="0"/>
              <a:t>Methods)</a:t>
            </a:r>
            <a:endParaRPr lang="ru-RU" dirty="0" smtClean="0"/>
          </a:p>
          <a:p>
            <a:pPr marL="342900" indent="-342900">
              <a:lnSpc>
                <a:spcPct val="115000"/>
              </a:lnSpc>
              <a:spcBef>
                <a:spcPts val="1400"/>
              </a:spcBef>
              <a:buAutoNum type="arabicPeriod"/>
            </a:pPr>
            <a:r>
              <a:rPr lang="ru-RU" dirty="0" smtClean="0"/>
              <a:t>Конструкторы (</a:t>
            </a:r>
            <a:r>
              <a:rPr lang="en-US" dirty="0" smtClean="0"/>
              <a:t>Constructors)</a:t>
            </a:r>
            <a:endParaRPr lang="en-US" dirty="0" smtClean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105072" y="1133522"/>
            <a:ext cx="4572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669900"/>
                </a:solidFill>
              </a:rPr>
              <a:t>Cat</a:t>
            </a:r>
          </a:p>
          <a:p>
            <a:r>
              <a:rPr lang="ru-RU" dirty="0" smtClean="0"/>
              <a:t>{</a:t>
            </a:r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private string </a:t>
            </a:r>
            <a:r>
              <a:rPr lang="en-US" dirty="0" smtClean="0"/>
              <a:t>name;</a:t>
            </a:r>
          </a:p>
          <a:p>
            <a:endParaRPr lang="ru-RU" dirty="0" smtClean="0"/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public string </a:t>
            </a:r>
            <a:r>
              <a:rPr lang="en-US" dirty="0" smtClean="0"/>
              <a:t>Name</a:t>
            </a:r>
          </a:p>
          <a:p>
            <a:r>
              <a:rPr lang="ru-RU" dirty="0" smtClean="0"/>
              <a:t>    {</a:t>
            </a:r>
            <a:r>
              <a:rPr lang="en-US" dirty="0" smtClean="0"/>
              <a:t>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get</a:t>
            </a:r>
            <a:r>
              <a:rPr lang="en-US" dirty="0" smtClean="0"/>
              <a:t> { </a:t>
            </a:r>
            <a:r>
              <a:rPr lang="en-US" dirty="0" smtClean="0">
                <a:solidFill>
                  <a:srgbClr val="7030A0"/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this</a:t>
            </a:r>
            <a:r>
              <a:rPr lang="en-US" dirty="0" smtClean="0"/>
              <a:t>.name; }</a:t>
            </a:r>
            <a:r>
              <a:rPr lang="ru-RU" dirty="0" smtClean="0"/>
              <a:t>    }</a:t>
            </a:r>
          </a:p>
          <a:p>
            <a:endParaRPr lang="ru-RU" dirty="0" smtClean="0"/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public void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Feed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669900"/>
                </a:solidFill>
              </a:rPr>
              <a:t>Food</a:t>
            </a:r>
            <a:r>
              <a:rPr lang="en-US" dirty="0" smtClean="0"/>
              <a:t> </a:t>
            </a:r>
            <a:r>
              <a:rPr lang="en-US" dirty="0" err="1" smtClean="0"/>
              <a:t>food</a:t>
            </a:r>
            <a:r>
              <a:rPr lang="en-US" dirty="0" smtClean="0"/>
              <a:t>)</a:t>
            </a:r>
          </a:p>
          <a:p>
            <a:r>
              <a:rPr lang="ru-RU" dirty="0" smtClean="0"/>
              <a:t>    {  … }</a:t>
            </a:r>
          </a:p>
          <a:p>
            <a:endParaRPr lang="ru-RU" dirty="0" smtClean="0"/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private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bool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</a:rPr>
              <a:t>DigestFood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669900"/>
                </a:solidFill>
              </a:rPr>
              <a:t>Food</a:t>
            </a:r>
            <a:r>
              <a:rPr lang="en-US" dirty="0" smtClean="0"/>
              <a:t> </a:t>
            </a:r>
            <a:r>
              <a:rPr lang="en-US" dirty="0" err="1" smtClean="0"/>
              <a:t>food</a:t>
            </a:r>
            <a:r>
              <a:rPr lang="en-US" dirty="0" smtClean="0"/>
              <a:t>)</a:t>
            </a:r>
          </a:p>
          <a:p>
            <a:r>
              <a:rPr lang="ru-RU" dirty="0" smtClean="0"/>
              <a:t>    {  … }</a:t>
            </a:r>
          </a:p>
          <a:p>
            <a:endParaRPr lang="ru-RU" dirty="0" smtClean="0"/>
          </a:p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public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669900"/>
                </a:solidFill>
              </a:rPr>
              <a:t>Cat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en-US" dirty="0" smtClean="0"/>
              <a:t> name)</a:t>
            </a:r>
          </a:p>
          <a:p>
            <a:r>
              <a:rPr lang="ru-RU" dirty="0" smtClean="0"/>
              <a:t>    {</a:t>
            </a:r>
            <a:r>
              <a:rPr lang="en-US" dirty="0" smtClean="0"/>
              <a:t>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this</a:t>
            </a:r>
            <a:r>
              <a:rPr lang="en-US" dirty="0" smtClean="0"/>
              <a:t>.name = name;</a:t>
            </a:r>
            <a:r>
              <a:rPr lang="ru-RU" dirty="0" smtClean="0"/>
              <a:t>    }</a:t>
            </a:r>
          </a:p>
          <a:p>
            <a:r>
              <a:rPr lang="ru-RU" dirty="0" smtClean="0"/>
              <a:t>}</a:t>
            </a:r>
            <a:endParaRPr lang="ru-RU" dirty="0"/>
          </a:p>
        </p:txBody>
      </p:sp>
      <p:pic>
        <p:nvPicPr>
          <p:cNvPr id="4505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03422" y="2678349"/>
            <a:ext cx="1853271" cy="440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528244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Права доступа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1" y="1009923"/>
            <a:ext cx="7916343" cy="1602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Права доступа к членам класса в программировании нужны для управления видимостью и доступом к данным и методам объекта. Они обеспечивают </a:t>
            </a:r>
            <a:r>
              <a:rPr lang="ru-RU" b="1" dirty="0" smtClean="0"/>
              <a:t>инкапсуляцию</a:t>
            </a:r>
            <a:r>
              <a:rPr lang="ru-RU" dirty="0" smtClean="0"/>
              <a:t>, один из ключевых принципов объектно-ориентированного программирования (ООП), помогая скрыть внутреннюю реализацию объекта и предоставляя только необходимый для работы интерфейс.</a:t>
            </a:r>
            <a:endParaRPr lang="en-US" dirty="0" smtClean="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/>
        </p:nvGraphicFramePr>
        <p:xfrm>
          <a:off x="719847" y="2581073"/>
          <a:ext cx="3385226" cy="1944931"/>
        </p:xfrm>
        <a:graphic>
          <a:graphicData uri="http://schemas.openxmlformats.org/drawingml/2006/table">
            <a:tbl>
              <a:tblPr/>
              <a:tblGrid>
                <a:gridCol w="914400"/>
                <a:gridCol w="2470826"/>
              </a:tblGrid>
              <a:tr h="37038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Модификатор</a:t>
                      </a:r>
                    </a:p>
                  </a:txBody>
                  <a:tcPr marL="8514" marR="8514" marT="85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Описание</a:t>
                      </a:r>
                    </a:p>
                  </a:txBody>
                  <a:tcPr marL="8514" marR="8514" marT="85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038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  <a:t>public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Член доступен из любого места, где виден объект.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038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private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Член доступен только внутри класса, в котором он определён. Это значение по умолчанию.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68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protected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Член доступен в классе и его наследниках.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038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internal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Член доступен внутри текущей сборки (</a:t>
                      </a:r>
                      <a:r>
                        <a:rPr lang="ru-RU" sz="10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assembly</a:t>
                      </a:r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).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47106" name="Picture 2" descr="Курс Java Core - Лекция: Инкапсуляция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58507" y="2594043"/>
            <a:ext cx="4430541" cy="20849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28244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Модификаторы</a:t>
            </a:r>
            <a:r>
              <a:rPr lang="ru-RU" dirty="0" smtClean="0"/>
              <a:t> доступа на бытовых примерах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72662" y="1424970"/>
            <a:ext cx="3197581" cy="2773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public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 предоставляет возможность миру взаимодействовать с созданным объектом.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endParaRPr lang="ru-RU" dirty="0" smtClean="0"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Пример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: завести автомобиль ключом 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зажигания. </a:t>
            </a:r>
            <a:r>
              <a:rPr lang="ru-RU" i="1" dirty="0" smtClean="0">
                <a:latin typeface="Roboto"/>
                <a:ea typeface="Roboto"/>
                <a:cs typeface="Roboto"/>
                <a:sym typeface="Roboto"/>
              </a:rPr>
              <a:t>Для того, чтобы запустить двигатель, человек не должен залезать в двигатель, у него есть интерфейс (публичный метод запуска двигателя).</a:t>
            </a:r>
            <a:endParaRPr lang="ru-RU" i="1" dirty="0" smtClean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50" name="Picture 2" descr="Не поворачивается ключ в замке зажигания - Автоэлектрик 2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1960" y="1263046"/>
            <a:ext cx="4873314" cy="2240604"/>
          </a:xfrm>
          <a:prstGeom prst="rect">
            <a:avLst/>
          </a:prstGeom>
          <a:noFill/>
        </p:spPr>
      </p:pic>
      <p:sp>
        <p:nvSpPr>
          <p:cNvPr id="7" name="Прямоугольник 6"/>
          <p:cNvSpPr/>
          <p:nvPr/>
        </p:nvSpPr>
        <p:spPr>
          <a:xfrm>
            <a:off x="5018062" y="3603125"/>
            <a:ext cx="2317016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rgbClr val="669900"/>
                </a:solidFill>
              </a:rPr>
              <a:t>Car</a:t>
            </a:r>
            <a:endParaRPr lang="en-US" sz="1200" dirty="0" smtClean="0">
              <a:solidFill>
                <a:srgbClr val="669900"/>
              </a:solidFill>
            </a:endParaRPr>
          </a:p>
          <a:p>
            <a:r>
              <a:rPr lang="ru-RU" sz="1200" dirty="0" smtClean="0"/>
              <a:t>{</a:t>
            </a:r>
            <a:endParaRPr lang="ru-RU" sz="1200" dirty="0" smtClean="0"/>
          </a:p>
          <a:p>
            <a:r>
              <a:rPr lang="en-US" sz="1200" dirty="0" smtClean="0"/>
              <a:t>    </a:t>
            </a:r>
            <a:r>
              <a:rPr lang="en-US" sz="1200" b="1" dirty="0" smtClean="0">
                <a:solidFill>
                  <a:srgbClr val="FF0000"/>
                </a:solidFill>
              </a:rPr>
              <a:t>public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void </a:t>
            </a:r>
            <a:r>
              <a:rPr lang="en-US" sz="1200" dirty="0" err="1" smtClean="0">
                <a:solidFill>
                  <a:schemeClr val="accent4">
                    <a:lumMod val="50000"/>
                  </a:schemeClr>
                </a:solidFill>
              </a:rPr>
              <a:t>RunEngine</a:t>
            </a:r>
            <a:r>
              <a:rPr lang="en-US" sz="1200" dirty="0" smtClean="0"/>
              <a:t>()</a:t>
            </a:r>
            <a:endParaRPr lang="en-US" sz="1200" dirty="0" smtClean="0"/>
          </a:p>
          <a:p>
            <a:r>
              <a:rPr lang="ru-RU" sz="1200" dirty="0" smtClean="0"/>
              <a:t>    {  … }</a:t>
            </a:r>
          </a:p>
          <a:p>
            <a:r>
              <a:rPr lang="ru-RU" sz="1200" dirty="0" smtClean="0"/>
              <a:t>}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xmlns="" val="1528244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Модификаторы</a:t>
            </a:r>
            <a:r>
              <a:rPr lang="ru-RU" dirty="0" smtClean="0"/>
              <a:t> доступа на бытовых примерах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72663" y="1424970"/>
            <a:ext cx="3694538" cy="3021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private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 не предоставляет миру возможность взаимодействовать с созданным объектом, а служит только для внутреннего использования.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endParaRPr lang="ru-RU" dirty="0" smtClean="0"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Пример: двигатель автомобиля передает крутящий момент(). Все, что происходит внутри двигателя: подача топлива, подача воздуха и пр. – скрыто от мира. Все узлы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 агрегаты, характеристики – тоже.</a:t>
            </a:r>
            <a:endParaRPr lang="ru-RU" dirty="0" smtClean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9090" name="Picture 2" descr="Устройство двигателя внутреннего сгорания - autolee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23064" y="1018161"/>
            <a:ext cx="3058808" cy="2294106"/>
          </a:xfrm>
          <a:prstGeom prst="rect">
            <a:avLst/>
          </a:prstGeom>
          <a:noFill/>
        </p:spPr>
      </p:pic>
      <p:sp>
        <p:nvSpPr>
          <p:cNvPr id="7" name="Прямоугольник 6"/>
          <p:cNvSpPr/>
          <p:nvPr/>
        </p:nvSpPr>
        <p:spPr>
          <a:xfrm>
            <a:off x="4200938" y="2360579"/>
            <a:ext cx="23170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rgbClr val="669900"/>
                </a:solidFill>
              </a:rPr>
              <a:t>Engine</a:t>
            </a:r>
            <a:endParaRPr lang="en-US" sz="1200" dirty="0" smtClean="0">
              <a:solidFill>
                <a:srgbClr val="669900"/>
              </a:solidFill>
            </a:endParaRPr>
          </a:p>
          <a:p>
            <a:r>
              <a:rPr lang="ru-RU" sz="1200" dirty="0" smtClean="0"/>
              <a:t>{</a:t>
            </a:r>
            <a:endParaRPr lang="ru-RU" sz="1200" dirty="0" smtClean="0"/>
          </a:p>
          <a:p>
            <a:r>
              <a:rPr lang="en-US" sz="1200" dirty="0" smtClean="0"/>
              <a:t>   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public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void </a:t>
            </a:r>
            <a:r>
              <a:rPr lang="en-US" sz="1200" dirty="0" err="1" smtClean="0">
                <a:solidFill>
                  <a:schemeClr val="accent4">
                    <a:lumMod val="50000"/>
                  </a:schemeClr>
                </a:solidFill>
              </a:rPr>
              <a:t>GetTwist</a:t>
            </a:r>
            <a:r>
              <a:rPr lang="en-US" sz="1200" dirty="0" smtClean="0"/>
              <a:t>()</a:t>
            </a:r>
            <a:endParaRPr lang="en-US" sz="1200" dirty="0" smtClean="0"/>
          </a:p>
          <a:p>
            <a:r>
              <a:rPr lang="ru-RU" sz="1200" dirty="0" smtClean="0"/>
              <a:t>    {  … </a:t>
            </a:r>
            <a:r>
              <a:rPr lang="ru-RU" sz="1200" dirty="0" smtClean="0"/>
              <a:t>}</a:t>
            </a:r>
          </a:p>
          <a:p>
            <a:endParaRPr lang="ru-RU" sz="1200" dirty="0" smtClean="0"/>
          </a:p>
          <a:p>
            <a:r>
              <a:rPr lang="ru-RU" sz="1200" dirty="0" smtClean="0"/>
              <a:t>   </a:t>
            </a:r>
            <a:r>
              <a:rPr lang="en-US" sz="1200" dirty="0" smtClean="0"/>
              <a:t> </a:t>
            </a:r>
            <a:r>
              <a:rPr lang="en-US" sz="1200" b="1" dirty="0" smtClean="0">
                <a:solidFill>
                  <a:srgbClr val="FF0000"/>
                </a:solidFill>
              </a:rPr>
              <a:t>private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void </a:t>
            </a:r>
            <a:r>
              <a:rPr lang="en-US" sz="1200" dirty="0" err="1" smtClean="0">
                <a:solidFill>
                  <a:schemeClr val="accent4">
                    <a:lumMod val="50000"/>
                  </a:schemeClr>
                </a:solidFill>
              </a:rPr>
              <a:t>GetAir</a:t>
            </a:r>
            <a:r>
              <a:rPr lang="en-US" sz="1200" dirty="0" smtClean="0"/>
              <a:t>()</a:t>
            </a:r>
            <a:endParaRPr lang="en-US" sz="1200" dirty="0" smtClean="0"/>
          </a:p>
          <a:p>
            <a:r>
              <a:rPr lang="ru-RU" sz="1200" dirty="0" smtClean="0"/>
              <a:t>    {  … }</a:t>
            </a:r>
          </a:p>
          <a:p>
            <a:r>
              <a:rPr lang="ru-RU" sz="1200" dirty="0" smtClean="0"/>
              <a:t>	</a:t>
            </a:r>
            <a:endParaRPr lang="en-US" sz="1200" dirty="0" smtClean="0"/>
          </a:p>
          <a:p>
            <a:r>
              <a:rPr lang="en-US" sz="1200" dirty="0" smtClean="0"/>
              <a:t> </a:t>
            </a:r>
            <a:r>
              <a:rPr lang="en-US" sz="1200" dirty="0" smtClean="0"/>
              <a:t>   </a:t>
            </a:r>
            <a:r>
              <a:rPr lang="en-US" sz="1200" b="1" dirty="0" smtClean="0">
                <a:solidFill>
                  <a:srgbClr val="FF0000"/>
                </a:solidFill>
              </a:rPr>
              <a:t>private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accent4">
                    <a:lumMod val="50000"/>
                  </a:schemeClr>
                </a:solidFill>
              </a:rPr>
              <a:t>angularVelocity</a:t>
            </a:r>
            <a:r>
              <a:rPr lang="en-US" sz="1200" dirty="0" smtClean="0">
                <a:solidFill>
                  <a:schemeClr val="accent4">
                    <a:lumMod val="50000"/>
                  </a:schemeClr>
                </a:solidFill>
              </a:rPr>
              <a:t>;</a:t>
            </a:r>
            <a:endParaRPr lang="en-US" sz="1200" dirty="0" smtClean="0"/>
          </a:p>
          <a:p>
            <a:r>
              <a:rPr lang="ru-RU" sz="1200" dirty="0" smtClean="0"/>
              <a:t>}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xmlns="" val="1528244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Модификаторы</a:t>
            </a:r>
            <a:r>
              <a:rPr lang="ru-RU" dirty="0" smtClean="0"/>
              <a:t> доступа на бытовых примерах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72663" y="1424970"/>
            <a:ext cx="3441618" cy="3021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protected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 не предоставляет миру возможность взаимодействовать с созданным объектом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и служит только для использования в наследовании.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endParaRPr lang="ru-RU" dirty="0" smtClean="0"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Пример: все (в любом случае большинство) автомобили состоят из одних и тех же элементов. Скажем, что у любого автомобиля есть такой показатель, как скорость, но у разных автомобилей она может быть разной.</a:t>
            </a:r>
            <a:endParaRPr lang="ru-RU" dirty="0" smtClean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907932" y="1601821"/>
            <a:ext cx="29442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rgbClr val="669900"/>
                </a:solidFill>
              </a:rPr>
              <a:t>Car</a:t>
            </a:r>
            <a:endParaRPr lang="en-US" sz="1200" dirty="0" smtClean="0">
              <a:solidFill>
                <a:srgbClr val="669900"/>
              </a:solidFill>
            </a:endParaRPr>
          </a:p>
          <a:p>
            <a:r>
              <a:rPr lang="ru-RU" sz="1200" dirty="0" smtClean="0"/>
              <a:t>{</a:t>
            </a:r>
            <a:endParaRPr lang="ru-RU" sz="1200" dirty="0" smtClean="0"/>
          </a:p>
          <a:p>
            <a:r>
              <a:rPr lang="en-US" sz="1200" dirty="0" smtClean="0"/>
              <a:t>    </a:t>
            </a:r>
            <a:r>
              <a:rPr lang="en-US" sz="1200" b="1" dirty="0" smtClean="0">
                <a:solidFill>
                  <a:srgbClr val="FF0000"/>
                </a:solidFill>
              </a:rPr>
              <a:t>protected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virtual </a:t>
            </a:r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accent4">
                    <a:lumMod val="50000"/>
                  </a:schemeClr>
                </a:solidFill>
              </a:rPr>
              <a:t>GetSpeed</a:t>
            </a:r>
            <a:r>
              <a:rPr lang="en-US" sz="1200" dirty="0" smtClean="0"/>
              <a:t>()</a:t>
            </a:r>
            <a:endParaRPr lang="en-US" sz="1200" dirty="0" smtClean="0"/>
          </a:p>
          <a:p>
            <a:r>
              <a:rPr lang="ru-RU" sz="1200" dirty="0" smtClean="0"/>
              <a:t>    {  … </a:t>
            </a:r>
            <a:r>
              <a:rPr lang="ru-RU" sz="1200" dirty="0" smtClean="0"/>
              <a:t>}</a:t>
            </a:r>
          </a:p>
          <a:p>
            <a:r>
              <a:rPr lang="ru-RU" sz="1200" dirty="0" smtClean="0"/>
              <a:t>}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sz="1200" dirty="0" smtClean="0"/>
              <a:t> </a:t>
            </a:r>
            <a:r>
              <a:rPr lang="en-US" sz="1200" dirty="0" err="1" smtClean="0">
                <a:solidFill>
                  <a:srgbClr val="669900"/>
                </a:solidFill>
              </a:rPr>
              <a:t>SuperCar</a:t>
            </a:r>
            <a:r>
              <a:rPr lang="en-US" sz="1200" dirty="0" smtClean="0">
                <a:solidFill>
                  <a:srgbClr val="669900"/>
                </a:solidFill>
              </a:rPr>
              <a:t> : Car</a:t>
            </a:r>
            <a:endParaRPr lang="en-US" sz="1200" dirty="0" smtClean="0">
              <a:solidFill>
                <a:srgbClr val="669900"/>
              </a:solidFill>
            </a:endParaRPr>
          </a:p>
          <a:p>
            <a:r>
              <a:rPr lang="ru-RU" sz="1200" dirty="0" smtClean="0"/>
              <a:t>{</a:t>
            </a:r>
          </a:p>
          <a:p>
            <a:r>
              <a:rPr lang="en-US" sz="1200" dirty="0" smtClean="0"/>
              <a:t>    </a:t>
            </a:r>
            <a:r>
              <a:rPr lang="en-US" sz="1200" b="1" dirty="0" smtClean="0">
                <a:solidFill>
                  <a:srgbClr val="FF0000"/>
                </a:solidFill>
              </a:rPr>
              <a:t>protected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override </a:t>
            </a:r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accent4">
                    <a:lumMod val="50000"/>
                  </a:schemeClr>
                </a:solidFill>
              </a:rPr>
              <a:t>GetSpeed</a:t>
            </a:r>
            <a:r>
              <a:rPr lang="en-US" sz="1200" dirty="0" smtClean="0"/>
              <a:t>()</a:t>
            </a:r>
          </a:p>
          <a:p>
            <a:r>
              <a:rPr lang="ru-RU" sz="1200" dirty="0" smtClean="0"/>
              <a:t>    {  … }</a:t>
            </a:r>
          </a:p>
          <a:p>
            <a:r>
              <a:rPr lang="ru-RU" sz="1200" dirty="0" smtClean="0"/>
              <a:t>}</a:t>
            </a:r>
          </a:p>
          <a:p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xmlns="" val="1528244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Наследование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682476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Что такое наследование?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1" y="1009925"/>
            <a:ext cx="3807748" cy="3516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ru-RU" b="1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Наследование</a:t>
            </a:r>
            <a:r>
              <a:rPr lang="ru-RU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– это механизм, который позволяет использовать возможности других классов. </a:t>
            </a:r>
            <a:endParaRPr lang="en-US" dirty="0" smtClean="0"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ru-RU" dirty="0" smtClean="0">
                <a:latin typeface="Roboto" panose="020B0604020202020204" charset="0"/>
                <a:ea typeface="Roboto" panose="020B0604020202020204" charset="0"/>
              </a:rPr>
              <a:t>Наследование позволяет определить дочерний класс, который использует (наследует), расширяет или изменяет возможности родительского класса. Класс, члены которого наследуются, называется </a:t>
            </a:r>
            <a:r>
              <a:rPr lang="ru-RU" i="1" dirty="0" smtClean="0">
                <a:latin typeface="Roboto" panose="020B0604020202020204" charset="0"/>
                <a:ea typeface="Roboto" panose="020B0604020202020204" charset="0"/>
              </a:rPr>
              <a:t>базовым классом</a:t>
            </a:r>
            <a:r>
              <a:rPr lang="ru-RU" dirty="0" smtClean="0">
                <a:latin typeface="Roboto" panose="020B0604020202020204" charset="0"/>
                <a:ea typeface="Roboto" panose="020B0604020202020204" charset="0"/>
              </a:rPr>
              <a:t>. Класс, который наследует члены базового класса, называется </a:t>
            </a:r>
            <a:r>
              <a:rPr lang="ru-RU" i="1" dirty="0" smtClean="0">
                <a:latin typeface="Roboto" panose="020B0604020202020204" charset="0"/>
                <a:ea typeface="Roboto" panose="020B0604020202020204" charset="0"/>
              </a:rPr>
              <a:t>производным классом</a:t>
            </a:r>
            <a:r>
              <a:rPr lang="ru-RU" dirty="0" smtClean="0"/>
              <a:t>.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endParaRPr lang="en-US" dirty="0" smtClean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922" name="Picture 2" descr="Exploring Inheritance in Object-Oriented Programming - DEV Communit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0647" y="946825"/>
            <a:ext cx="4762500" cy="3810000"/>
          </a:xfrm>
          <a:prstGeom prst="rect">
            <a:avLst/>
          </a:prstGeom>
          <a:noFill/>
        </p:spPr>
      </p:pic>
      <p:sp>
        <p:nvSpPr>
          <p:cNvPr id="2" name="Овальная выноска 1"/>
          <p:cNvSpPr/>
          <p:nvPr/>
        </p:nvSpPr>
        <p:spPr>
          <a:xfrm>
            <a:off x="6904383" y="755374"/>
            <a:ext cx="1020417" cy="457200"/>
          </a:xfrm>
          <a:prstGeom prst="wedgeEllipse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Что-то</a:t>
            </a:r>
            <a:endParaRPr lang="ru-RU" dirty="0"/>
          </a:p>
        </p:txBody>
      </p:sp>
      <p:sp>
        <p:nvSpPr>
          <p:cNvPr id="6" name="Овальная выноска 5"/>
          <p:cNvSpPr/>
          <p:nvPr/>
        </p:nvSpPr>
        <p:spPr>
          <a:xfrm>
            <a:off x="7924801" y="2394625"/>
            <a:ext cx="766050" cy="457200"/>
          </a:xfrm>
          <a:prstGeom prst="wedgeEllipse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Мяу</a:t>
            </a:r>
            <a:endParaRPr lang="ru-RU" dirty="0"/>
          </a:p>
        </p:txBody>
      </p:sp>
      <p:sp>
        <p:nvSpPr>
          <p:cNvPr id="7" name="Овальная выноска 6"/>
          <p:cNvSpPr/>
          <p:nvPr/>
        </p:nvSpPr>
        <p:spPr>
          <a:xfrm>
            <a:off x="4870174" y="2313900"/>
            <a:ext cx="682487" cy="457200"/>
          </a:xfrm>
          <a:prstGeom prst="wedgeEllipse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Гав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413217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Синтаксис наследования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3946896" cy="3588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Наследоваться в рамках языка </a:t>
            </a:r>
            <a:r>
              <a:rPr lang="en-US" dirty="0" smtClean="0"/>
              <a:t>C# </a:t>
            </a:r>
            <a:r>
              <a:rPr lang="ru-RU" dirty="0" smtClean="0"/>
              <a:t>допустимо от:</a:t>
            </a:r>
          </a:p>
          <a:p>
            <a:pPr marL="342900" lvl="0" indent="-342900">
              <a:spcBef>
                <a:spcPts val="1400"/>
              </a:spcBef>
              <a:buAutoNum type="arabicPeriod"/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Классов. </a:t>
            </a:r>
          </a:p>
          <a:p>
            <a:pPr marL="342900" lvl="0" indent="-342900">
              <a:spcBef>
                <a:spcPts val="1400"/>
              </a:spcBef>
              <a:buAutoNum type="arabicPeriod"/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Интерфейсов.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Наследование обозначается символом «</a:t>
            </a:r>
            <a:r>
              <a:rPr lang="ru-RU" dirty="0" smtClean="0">
                <a:solidFill>
                  <a:srgbClr val="FF0000"/>
                </a:solidFill>
              </a:rPr>
              <a:t>:</a:t>
            </a:r>
            <a:r>
              <a:rPr lang="ru-RU" dirty="0" smtClean="0">
                <a:solidFill>
                  <a:schemeClr val="tx1"/>
                </a:solidFill>
              </a:rPr>
              <a:t>», следующего после имени класса с указанием всех типов, перечисленных через «</a:t>
            </a:r>
            <a:r>
              <a:rPr lang="ru-RU" dirty="0" smtClean="0">
                <a:solidFill>
                  <a:srgbClr val="FF0000"/>
                </a:solidFill>
              </a:rPr>
              <a:t>,</a:t>
            </a:r>
            <a:r>
              <a:rPr lang="ru-RU" dirty="0" smtClean="0">
                <a:solidFill>
                  <a:schemeClr val="tx1"/>
                </a:solidFill>
              </a:rPr>
              <a:t>», о</a:t>
            </a:r>
            <a:r>
              <a:rPr lang="ru-RU" dirty="0">
                <a:solidFill>
                  <a:schemeClr val="tx1"/>
                </a:solidFill>
              </a:rPr>
              <a:t>т</a:t>
            </a:r>
            <a:r>
              <a:rPr lang="ru-RU" dirty="0" smtClean="0">
                <a:solidFill>
                  <a:schemeClr val="tx1"/>
                </a:solidFill>
              </a:rPr>
              <a:t> которых он наследуется.</a:t>
            </a:r>
          </a:p>
          <a:p>
            <a:endParaRPr lang="ru-RU" dirty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Класс может наследоваться только от одного класса, и от любого количества интерфейсов.</a:t>
            </a:r>
            <a:endParaRPr lang="ru-RU" dirty="0" smtClean="0"/>
          </a:p>
        </p:txBody>
      </p:sp>
      <p:sp>
        <p:nvSpPr>
          <p:cNvPr id="4" name="Google Shape;438;p74"/>
          <p:cNvSpPr txBox="1"/>
          <p:nvPr/>
        </p:nvSpPr>
        <p:spPr>
          <a:xfrm>
            <a:off x="5038078" y="1419268"/>
            <a:ext cx="3946896" cy="2985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</a:t>
            </a:r>
          </a:p>
          <a:p>
            <a:r>
              <a:rPr lang="ru-RU" dirty="0"/>
              <a:t>{</a:t>
            </a:r>
          </a:p>
          <a:p>
            <a:r>
              <a:rPr lang="ru-RU" dirty="0"/>
              <a:t>    </a:t>
            </a:r>
            <a:r>
              <a:rPr lang="ru-RU" dirty="0" smtClean="0"/>
              <a:t>//код класса</a:t>
            </a:r>
            <a:endParaRPr lang="ru-RU" dirty="0"/>
          </a:p>
          <a:p>
            <a:r>
              <a:rPr lang="ru-RU" dirty="0"/>
              <a:t>}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A</a:t>
            </a:r>
            <a:r>
              <a:rPr lang="ru-RU" dirty="0" smtClean="0">
                <a:solidFill>
                  <a:srgbClr val="FF0000"/>
                </a:solidFill>
              </a:rPr>
              <a:t>,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IEquatable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IComparable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ru-RU" dirty="0"/>
              <a:t>{</a:t>
            </a:r>
          </a:p>
          <a:p>
            <a:r>
              <a:rPr lang="ru-RU" dirty="0" smtClean="0"/>
              <a:t>    </a:t>
            </a:r>
            <a:r>
              <a:rPr lang="en-US" dirty="0" smtClean="0"/>
              <a:t>//</a:t>
            </a:r>
            <a:r>
              <a:rPr lang="ru-RU" dirty="0" smtClean="0"/>
              <a:t>код класса</a:t>
            </a:r>
          </a:p>
          <a:p>
            <a:r>
              <a:rPr lang="ru-RU" dirty="0" smtClean="0"/>
              <a:t>}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dirty="0"/>
              <a:t> 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С</a:t>
            </a:r>
            <a:r>
              <a:rPr lang="en-US" dirty="0" smtClean="0"/>
              <a:t> 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/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IDisposable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ru-RU" dirty="0" smtClean="0"/>
              <a:t>{</a:t>
            </a:r>
          </a:p>
          <a:p>
            <a:r>
              <a:rPr lang="ru-RU" dirty="0" smtClean="0"/>
              <a:t>    </a:t>
            </a:r>
            <a:r>
              <a:rPr lang="en-US" dirty="0"/>
              <a:t>//</a:t>
            </a:r>
            <a:r>
              <a:rPr lang="ru-RU" dirty="0"/>
              <a:t>код класса</a:t>
            </a:r>
          </a:p>
          <a:p>
            <a:r>
              <a:rPr lang="ru-RU" dirty="0"/>
              <a:t>}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xmlns="" val="3413217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3"/>
          <p:cNvSpPr txBox="1"/>
          <p:nvPr/>
        </p:nvSpPr>
        <p:spPr>
          <a:xfrm>
            <a:off x="1635875" y="772125"/>
            <a:ext cx="79353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Проверить, идет ли запись</a:t>
            </a:r>
            <a:endParaRPr sz="21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33"/>
          <p:cNvSpPr txBox="1"/>
          <p:nvPr/>
        </p:nvSpPr>
        <p:spPr>
          <a:xfrm>
            <a:off x="766725" y="1805199"/>
            <a:ext cx="7935300" cy="12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Напишите </a:t>
            </a:r>
            <a:r>
              <a:rPr lang="ru" sz="3500" b="1">
                <a:solidFill>
                  <a:schemeClr val="dk1"/>
                </a:solidFill>
                <a:highlight>
                  <a:schemeClr val="lt1"/>
                </a:highlight>
              </a:rPr>
              <a:t>«</a:t>
            </a:r>
            <a:r>
              <a:rPr lang="ru"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r>
              <a:rPr lang="ru" sz="3500" b="1">
                <a:solidFill>
                  <a:schemeClr val="dk1"/>
                </a:solidFill>
                <a:highlight>
                  <a:schemeClr val="lt1"/>
                </a:highlight>
              </a:rPr>
              <a:t>»</a:t>
            </a:r>
            <a:r>
              <a:rPr lang="ru"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в чат, если меня слышно и видно</a:t>
            </a:r>
            <a:endParaRPr sz="35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5" name="Google Shape;145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3"/>
          <p:cNvPicPr preferRelativeResize="0"/>
          <p:nvPr/>
        </p:nvPicPr>
        <p:blipFill rotWithShape="1">
          <a:blip r:embed="rId5">
            <a:alphaModFix/>
          </a:blip>
          <a:srcRect l="99" r="99"/>
          <a:stretch/>
        </p:blipFill>
        <p:spPr>
          <a:xfrm>
            <a:off x="880825" y="1032408"/>
            <a:ext cx="642317" cy="321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Что наследуется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1800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В C#, при наследовании у родительского (базового) класса наследуются все </a:t>
            </a:r>
            <a:r>
              <a:rPr lang="ru-RU" altLang="ru-RU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публичные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и </a:t>
            </a:r>
            <a:r>
              <a:rPr lang="ru-RU" altLang="ru-RU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защищенные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(</a:t>
            </a:r>
            <a:r>
              <a:rPr lang="ru-RU" altLang="ru-RU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protected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) члены класса, </a:t>
            </a:r>
            <a:r>
              <a:rPr lang="ru-RU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включая:</a:t>
            </a:r>
            <a:endParaRPr lang="en-US" altLang="ru-RU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lang="ru-RU" altLang="ru-RU" b="1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Поля</a:t>
            </a:r>
            <a:r>
              <a:rPr lang="ru-RU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(если они имеют </a:t>
            </a:r>
            <a:r>
              <a:rPr lang="ru-RU" altLang="ru-RU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protected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или </a:t>
            </a:r>
            <a:r>
              <a:rPr lang="ru-RU" altLang="ru-RU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public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модификаторы</a:t>
            </a:r>
            <a:r>
              <a:rPr lang="ru-RU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).</a:t>
            </a:r>
            <a:endParaRPr lang="en-US" altLang="ru-RU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lang="ru-RU" altLang="ru-RU" b="1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Методы</a:t>
            </a:r>
            <a:r>
              <a:rPr lang="ru-RU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(с </a:t>
            </a:r>
            <a:r>
              <a:rPr lang="ru-RU" altLang="ru-RU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protected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или </a:t>
            </a:r>
            <a:r>
              <a:rPr lang="ru-RU" altLang="ru-RU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public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модификаторами</a:t>
            </a:r>
            <a:r>
              <a:rPr lang="ru-RU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).</a:t>
            </a:r>
            <a:endParaRPr lang="en-US" altLang="ru-RU" dirty="0" smtClean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lang="ru-RU" altLang="ru-RU" b="1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Свойства</a:t>
            </a:r>
            <a:r>
              <a:rPr lang="ru-RU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(с </a:t>
            </a:r>
            <a:r>
              <a:rPr lang="ru-RU" altLang="ru-RU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protected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или </a:t>
            </a:r>
            <a:r>
              <a:rPr lang="ru-RU" altLang="ru-RU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public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модификаторами</a:t>
            </a:r>
            <a:r>
              <a:rPr lang="ru-RU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).</a:t>
            </a:r>
            <a:endParaRPr lang="ru-RU" altLang="ru-RU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344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Что не наследуется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dirty="0" smtClean="0"/>
              <a:t>В рамках .</a:t>
            </a:r>
            <a:r>
              <a:rPr lang="en-US" dirty="0" smtClean="0"/>
              <a:t>Net </a:t>
            </a:r>
            <a:r>
              <a:rPr lang="ru-RU" dirty="0" smtClean="0"/>
              <a:t>классами не наследуются:</a:t>
            </a:r>
          </a:p>
          <a:p>
            <a:pPr marL="342900" indent="-342900">
              <a:buAutoNum type="arabicPeriod"/>
            </a:pPr>
            <a:r>
              <a:rPr lang="ru-RU" b="1" dirty="0" smtClean="0"/>
              <a:t>Классы</a:t>
            </a:r>
            <a:r>
              <a:rPr lang="en-US" b="1" dirty="0" smtClean="0"/>
              <a:t> </a:t>
            </a:r>
            <a:r>
              <a:rPr lang="ru-RU" b="1" dirty="0" smtClean="0"/>
              <a:t>и методы, помеченные ключевым словом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sealed</a:t>
            </a:r>
            <a:r>
              <a:rPr lang="en-US" b="1" dirty="0" smtClean="0"/>
              <a:t>(</a:t>
            </a:r>
            <a:r>
              <a:rPr lang="ru-RU" b="1" dirty="0" smtClean="0"/>
              <a:t>запечатанный</a:t>
            </a:r>
            <a:r>
              <a:rPr lang="en-US" b="1" dirty="0" smtClean="0"/>
              <a:t>)</a:t>
            </a:r>
            <a:r>
              <a:rPr lang="ru-RU" b="1" dirty="0" smtClean="0"/>
              <a:t>.</a:t>
            </a:r>
          </a:p>
          <a:p>
            <a:pPr marL="342900" indent="-342900">
              <a:buAutoNum type="arabicPeriod"/>
            </a:pPr>
            <a:r>
              <a:rPr lang="ru-RU" b="1" dirty="0" smtClean="0"/>
              <a:t>Конструкторы</a:t>
            </a:r>
            <a:r>
              <a:rPr lang="ru-RU" dirty="0" smtClean="0"/>
              <a:t>.</a:t>
            </a:r>
            <a:r>
              <a:rPr lang="ru-RU" b="1" dirty="0" smtClean="0"/>
              <a:t> </a:t>
            </a:r>
            <a:endParaRPr lang="ru-RU" dirty="0" smtClean="0"/>
          </a:p>
          <a:p>
            <a:pPr marL="342900" indent="-342900">
              <a:buAutoNum type="arabicPeriod"/>
            </a:pPr>
            <a:r>
              <a:rPr lang="ru-RU" b="1" dirty="0" smtClean="0"/>
              <a:t>Статичные члены (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static</a:t>
            </a:r>
            <a:r>
              <a:rPr lang="ru-RU" b="1" dirty="0" smtClean="0"/>
              <a:t>).</a:t>
            </a:r>
          </a:p>
          <a:p>
            <a:pPr marL="342900" indent="-342900">
              <a:buAutoNum type="arabicPeriod"/>
            </a:pPr>
            <a:r>
              <a:rPr lang="ru-RU" b="1" dirty="0" smtClean="0"/>
              <a:t>Закрытые </a:t>
            </a:r>
            <a:r>
              <a:rPr lang="ru-RU" b="1" dirty="0"/>
              <a:t>члены (</a:t>
            </a:r>
            <a:r>
              <a:rPr lang="ru-RU" b="1" dirty="0" err="1">
                <a:solidFill>
                  <a:schemeClr val="accent1">
                    <a:lumMod val="75000"/>
                  </a:schemeClr>
                </a:solidFill>
              </a:rPr>
              <a:t>private</a:t>
            </a:r>
            <a:r>
              <a:rPr lang="ru-RU" b="1" dirty="0" smtClean="0"/>
              <a:t>)</a:t>
            </a:r>
            <a:r>
              <a:rPr lang="ru-RU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Закрытые </a:t>
            </a:r>
            <a:r>
              <a:rPr lang="ru-RU" dirty="0"/>
              <a:t>поля и методы недоступны напрямую в производных </a:t>
            </a:r>
            <a:r>
              <a:rPr lang="ru-RU" dirty="0" smtClean="0"/>
              <a:t>классах.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Но </a:t>
            </a:r>
            <a:r>
              <a:rPr lang="ru-RU" dirty="0"/>
              <a:t>их можно косвенно использовать, если базовый класс предоставляет публичные или защищенные методы для работы с ними</a:t>
            </a:r>
            <a:r>
              <a:rPr lang="ru-RU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xmlns="" val="2283120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Base</a:t>
            </a:r>
            <a:endParaRPr lang="ru-RU" dirty="0"/>
          </a:p>
        </p:txBody>
      </p:sp>
      <p:sp>
        <p:nvSpPr>
          <p:cNvPr id="4" name="Google Shape;438;p74"/>
          <p:cNvSpPr txBox="1"/>
          <p:nvPr/>
        </p:nvSpPr>
        <p:spPr>
          <a:xfrm>
            <a:off x="500551" y="1060033"/>
            <a:ext cx="4124458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dirty="0"/>
              <a:t>Ключевое слово используется для доступа к членам базового класса из производного класса. </a:t>
            </a:r>
            <a:endParaRPr lang="en-US" dirty="0" smtClean="0"/>
          </a:p>
          <a:p>
            <a:r>
              <a:rPr lang="ru-RU" dirty="0" smtClean="0"/>
              <a:t>Используйте </a:t>
            </a:r>
            <a:r>
              <a:rPr lang="ru-RU" dirty="0"/>
              <a:t>его, если вы хотите</a:t>
            </a:r>
            <a:r>
              <a:rPr lang="ru-RU" dirty="0" smtClean="0"/>
              <a:t>: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ru-RU" dirty="0" smtClean="0"/>
              <a:t>Вызвать метод базового класса.</a:t>
            </a:r>
          </a:p>
          <a:p>
            <a:pPr marL="342900" indent="-342900">
              <a:buAutoNum type="arabicPeriod"/>
            </a:pPr>
            <a:r>
              <a:rPr lang="ru-RU" dirty="0" smtClean="0"/>
              <a:t>Определить конструктор </a:t>
            </a:r>
            <a:r>
              <a:rPr lang="ru-RU" dirty="0"/>
              <a:t>базового класса, который должен вызываться при создании экземпляров производного класса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5" name="Google Shape;438;p74"/>
          <p:cNvSpPr txBox="1"/>
          <p:nvPr/>
        </p:nvSpPr>
        <p:spPr>
          <a:xfrm>
            <a:off x="4727995" y="1009925"/>
            <a:ext cx="4124458" cy="363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public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dirty="0"/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BaseClass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protected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void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GetInfo</a:t>
            </a:r>
            <a:r>
              <a:rPr lang="en-US" dirty="0" smtClean="0"/>
              <a:t>()</a:t>
            </a:r>
            <a:r>
              <a:rPr lang="ru-RU" dirty="0" smtClean="0"/>
              <a:t> { }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public</a:t>
            </a:r>
            <a:r>
              <a:rPr lang="en-US" dirty="0"/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BaseClass</a:t>
            </a:r>
            <a:r>
              <a:rPr lang="en-US" dirty="0"/>
              <a:t>()</a:t>
            </a:r>
          </a:p>
          <a:p>
            <a:r>
              <a:rPr lang="en-US" dirty="0"/>
              <a:t>    </a:t>
            </a:r>
            <a:r>
              <a:rPr lang="en-US" dirty="0" smtClean="0"/>
              <a:t>{ 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Console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</a:rPr>
              <a:t>WriteLine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C00000"/>
                </a:solidFill>
              </a:rPr>
              <a:t>"in </a:t>
            </a:r>
            <a:r>
              <a:rPr lang="en-US" dirty="0" err="1" smtClean="0">
                <a:solidFill>
                  <a:srgbClr val="C00000"/>
                </a:solidFill>
              </a:rPr>
              <a:t>BaseClass</a:t>
            </a:r>
            <a:r>
              <a:rPr lang="en-US" dirty="0" smtClean="0">
                <a:solidFill>
                  <a:srgbClr val="C00000"/>
                </a:solidFill>
              </a:rPr>
              <a:t>()");</a:t>
            </a:r>
            <a:r>
              <a:rPr lang="en-US" dirty="0" smtClean="0"/>
              <a:t>   }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public class</a:t>
            </a:r>
            <a:r>
              <a:rPr lang="en-US" dirty="0"/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DerivedClass</a:t>
            </a:r>
            <a:r>
              <a:rPr lang="en-US" dirty="0"/>
              <a:t> :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BaseClass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 smtClean="0"/>
              <a:t>{</a:t>
            </a:r>
          </a:p>
          <a:p>
            <a:pPr lvl="3"/>
            <a:r>
              <a:rPr lang="en-US" dirty="0" smtClean="0"/>
              <a:t>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private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dirty="0"/>
              <a:t>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SomeMethod</a:t>
            </a:r>
            <a:r>
              <a:rPr lang="en-US" dirty="0"/>
              <a:t>()</a:t>
            </a:r>
          </a:p>
          <a:p>
            <a:pPr lvl="3"/>
            <a:r>
              <a:rPr lang="en-US" dirty="0" smtClean="0"/>
              <a:t>   </a:t>
            </a:r>
            <a:r>
              <a:rPr lang="ru-RU" dirty="0" smtClean="0"/>
              <a:t>{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base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GetInfo</a:t>
            </a:r>
            <a:r>
              <a:rPr lang="en-US" dirty="0" smtClean="0"/>
              <a:t>(); </a:t>
            </a:r>
            <a:r>
              <a:rPr lang="ru-RU" dirty="0" smtClean="0"/>
              <a:t>}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public</a:t>
            </a:r>
            <a:r>
              <a:rPr lang="en-US" dirty="0"/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DerivedClass</a:t>
            </a:r>
            <a:r>
              <a:rPr lang="en-US" dirty="0"/>
              <a:t>() 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base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  {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90451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Множественное наследование запрещено</a:t>
            </a:r>
            <a:endParaRPr lang="ru-RU" dirty="0"/>
          </a:p>
        </p:txBody>
      </p:sp>
      <p:sp>
        <p:nvSpPr>
          <p:cNvPr id="4" name="Google Shape;438;p74"/>
          <p:cNvSpPr txBox="1"/>
          <p:nvPr/>
        </p:nvSpPr>
        <p:spPr>
          <a:xfrm>
            <a:off x="654996" y="3968885"/>
            <a:ext cx="8052015" cy="611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>
              <a:lnSpc>
                <a:spcPct val="115000"/>
              </a:lnSpc>
              <a:spcBef>
                <a:spcPts val="1400"/>
              </a:spcBef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Реализация какого класса метода </a:t>
            </a:r>
            <a:r>
              <a:rPr lang="en-US" b="1" dirty="0" err="1" smtClean="0">
                <a:latin typeface="Consolas" pitchFamily="49" charset="0"/>
                <a:ea typeface="Roboto"/>
                <a:cs typeface="Roboto"/>
                <a:sym typeface="Roboto"/>
              </a:rPr>
              <a:t>SomeMethod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 достанется классу </a:t>
            </a:r>
            <a:r>
              <a:rPr lang="en-US" b="1" dirty="0" smtClean="0">
                <a:latin typeface="Consolas" pitchFamily="49" charset="0"/>
                <a:ea typeface="Roboto"/>
                <a:cs typeface="Roboto"/>
                <a:sym typeface="Roboto"/>
              </a:rPr>
              <a:t>Child?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9249" y="995414"/>
            <a:ext cx="6259513" cy="3167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413217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Транзитивное наследование</a:t>
            </a:r>
            <a:endParaRPr lang="ru-RU" dirty="0"/>
          </a:p>
        </p:txBody>
      </p:sp>
      <p:sp>
        <p:nvSpPr>
          <p:cNvPr id="4" name="Google Shape;438;p74"/>
          <p:cNvSpPr txBox="1"/>
          <p:nvPr/>
        </p:nvSpPr>
        <p:spPr>
          <a:xfrm>
            <a:off x="654996" y="3968885"/>
            <a:ext cx="8052015" cy="611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>
              <a:lnSpc>
                <a:spcPct val="115000"/>
              </a:lnSpc>
              <a:spcBef>
                <a:spcPts val="1400"/>
              </a:spcBef>
            </a:pPr>
            <a:r>
              <a:rPr lang="ru-RU" dirty="0" smtClean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Реализация какого класса метода </a:t>
            </a:r>
            <a:r>
              <a:rPr lang="en-US" b="1" dirty="0" err="1" smtClean="0">
                <a:solidFill>
                  <a:srgbClr val="FF0000"/>
                </a:solidFill>
                <a:latin typeface="Consolas" pitchFamily="49" charset="0"/>
                <a:ea typeface="Roboto"/>
                <a:cs typeface="Roboto"/>
                <a:sym typeface="Roboto"/>
              </a:rPr>
              <a:t>SomeMethod</a:t>
            </a:r>
            <a:r>
              <a:rPr lang="ru-RU" dirty="0" smtClean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достанется классу 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ea typeface="Roboto"/>
                <a:cs typeface="Roboto"/>
                <a:sym typeface="Roboto"/>
              </a:rPr>
              <a:t>Child?</a:t>
            </a:r>
          </a:p>
        </p:txBody>
      </p:sp>
    </p:spTree>
    <p:extLst>
      <p:ext uri="{BB962C8B-B14F-4D97-AF65-F5344CB8AC3E}">
        <p14:creationId xmlns:p14="http://schemas.microsoft.com/office/powerpoint/2010/main" xmlns="" val="981254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Ключевое слово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abstract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6321" y="1139687"/>
            <a:ext cx="4628532" cy="2925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  <a:spcBef>
                <a:spcPts val="1400"/>
              </a:spcBef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Ключевое слово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abstract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может применяться для:</a:t>
            </a:r>
          </a:p>
          <a:p>
            <a:endParaRPr lang="en-US" sz="1200" b="1" dirty="0" smtClean="0"/>
          </a:p>
          <a:p>
            <a:r>
              <a:rPr lang="ru-RU" sz="1200" b="1" dirty="0" smtClean="0"/>
              <a:t>Абстрактный класс:</a:t>
            </a:r>
            <a:endParaRPr lang="ru-RU" sz="1200" dirty="0" smtClean="0"/>
          </a:p>
          <a:p>
            <a:r>
              <a:rPr lang="ru-RU" sz="1200" dirty="0" smtClean="0"/>
              <a:t>Не может быть </a:t>
            </a:r>
            <a:r>
              <a:rPr lang="ru-RU" sz="1200" dirty="0" err="1" smtClean="0"/>
              <a:t>инстанцирован</a:t>
            </a:r>
            <a:r>
              <a:rPr lang="ru-RU" sz="1200" dirty="0" smtClean="0"/>
              <a:t> (нельзя создать объект абстрактного класса).</a:t>
            </a:r>
          </a:p>
          <a:p>
            <a:r>
              <a:rPr lang="ru-RU" sz="1200" dirty="0" smtClean="0"/>
              <a:t>Может содержать как абстрактные методы (без реализации), так и обычные (с реализацией).</a:t>
            </a:r>
          </a:p>
          <a:p>
            <a:r>
              <a:rPr lang="ru-RU" sz="1200" dirty="0" smtClean="0"/>
              <a:t>Используется для описания базового функционала, который будет расширяться в производных классах.</a:t>
            </a:r>
          </a:p>
          <a:p>
            <a:endParaRPr lang="en-US" sz="1200" b="1" dirty="0" smtClean="0"/>
          </a:p>
          <a:p>
            <a:r>
              <a:rPr lang="ru-RU" sz="1200" b="1" dirty="0" smtClean="0"/>
              <a:t>Абстрактный метод:</a:t>
            </a:r>
            <a:endParaRPr lang="ru-RU" sz="1200" dirty="0" smtClean="0"/>
          </a:p>
          <a:p>
            <a:r>
              <a:rPr lang="ru-RU" sz="1200" dirty="0" smtClean="0"/>
              <a:t>Определяется только в абстрактных классах.</a:t>
            </a:r>
          </a:p>
          <a:p>
            <a:r>
              <a:rPr lang="ru-RU" sz="1200" dirty="0" smtClean="0"/>
              <a:t>Не имеет реализации в базовом классе (только заголовок метода).</a:t>
            </a:r>
          </a:p>
          <a:p>
            <a:r>
              <a:rPr lang="ru-RU" sz="1200" dirty="0" smtClean="0"/>
              <a:t>Должен быть переопределён в каждом производном классе.</a:t>
            </a:r>
            <a:endParaRPr lang="ru-RU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558543" y="1009925"/>
            <a:ext cx="3132307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public abstract class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Animal</a:t>
            </a:r>
          </a:p>
          <a:p>
            <a:r>
              <a:rPr lang="ru-RU" sz="1200" dirty="0" smtClean="0"/>
              <a:t>{</a:t>
            </a:r>
          </a:p>
          <a:p>
            <a:r>
              <a:rPr lang="en-US" sz="1200" dirty="0" smtClean="0"/>
              <a:t>   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private string</a:t>
            </a:r>
            <a:r>
              <a:rPr lang="en-US" sz="1200" dirty="0" smtClean="0"/>
              <a:t> name;</a:t>
            </a:r>
            <a:endParaRPr lang="ru-RU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   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public string</a:t>
            </a:r>
            <a:r>
              <a:rPr lang="en-US" sz="1200" dirty="0" smtClean="0"/>
              <a:t> </a:t>
            </a:r>
            <a:r>
              <a:rPr lang="en-US" sz="1200" dirty="0" err="1" smtClean="0">
                <a:solidFill>
                  <a:schemeClr val="accent4">
                    <a:lumMod val="50000"/>
                  </a:schemeClr>
                </a:solidFill>
              </a:rPr>
              <a:t>GetName</a:t>
            </a:r>
            <a:r>
              <a:rPr lang="en-US" sz="1200" dirty="0" smtClean="0"/>
              <a:t>()</a:t>
            </a:r>
            <a:endParaRPr lang="en-US" sz="1200" dirty="0"/>
          </a:p>
          <a:p>
            <a:r>
              <a:rPr lang="en-US" sz="1200" dirty="0"/>
              <a:t> </a:t>
            </a:r>
            <a:r>
              <a:rPr lang="en-US" sz="1200" dirty="0" smtClean="0"/>
              <a:t>   {  </a:t>
            </a:r>
            <a:endParaRPr lang="ru-RU" sz="1200" dirty="0" smtClean="0"/>
          </a:p>
          <a:p>
            <a:r>
              <a:rPr lang="ru-RU" sz="1200" dirty="0">
                <a:solidFill>
                  <a:srgbClr val="7030A0"/>
                </a:solidFill>
              </a:rPr>
              <a:t> </a:t>
            </a:r>
            <a:r>
              <a:rPr lang="ru-RU" sz="1200" dirty="0" smtClean="0">
                <a:solidFill>
                  <a:srgbClr val="7030A0"/>
                </a:solidFill>
              </a:rPr>
              <a:t>       </a:t>
            </a:r>
            <a:r>
              <a:rPr lang="en-US" dirty="0" smtClean="0">
                <a:solidFill>
                  <a:srgbClr val="7030A0"/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this</a:t>
            </a:r>
            <a:r>
              <a:rPr lang="en-US" dirty="0" smtClean="0"/>
              <a:t>.name;  </a:t>
            </a:r>
            <a:endParaRPr lang="ru-RU" dirty="0" smtClean="0"/>
          </a:p>
          <a:p>
            <a:r>
              <a:rPr lang="ru-RU" sz="1200" dirty="0"/>
              <a:t> </a:t>
            </a:r>
            <a:r>
              <a:rPr lang="ru-RU" sz="1200" dirty="0" smtClean="0"/>
              <a:t>   </a:t>
            </a:r>
            <a:r>
              <a:rPr lang="en-US" sz="1200" dirty="0" smtClean="0"/>
              <a:t>}</a:t>
            </a:r>
            <a:r>
              <a:rPr lang="ru-RU" sz="1200" dirty="0" smtClean="0"/>
              <a:t>    </a:t>
            </a:r>
          </a:p>
          <a:p>
            <a:endParaRPr lang="en-US" sz="1200" dirty="0" smtClean="0"/>
          </a:p>
          <a:p>
            <a:r>
              <a:rPr lang="en-US" sz="1200" dirty="0" smtClean="0"/>
              <a:t>   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public abstract void</a:t>
            </a:r>
            <a:r>
              <a:rPr lang="en-US" sz="1200" dirty="0" smtClean="0"/>
              <a:t> </a:t>
            </a:r>
            <a:r>
              <a:rPr lang="en-US" sz="1200" dirty="0" err="1" smtClean="0">
                <a:solidFill>
                  <a:schemeClr val="accent4">
                    <a:lumMod val="50000"/>
                  </a:schemeClr>
                </a:solidFill>
              </a:rPr>
              <a:t>MakeSound</a:t>
            </a:r>
            <a:r>
              <a:rPr lang="en-US" sz="1200" dirty="0" smtClean="0"/>
              <a:t>();</a:t>
            </a:r>
          </a:p>
          <a:p>
            <a:r>
              <a:rPr lang="ru-RU" sz="1200" dirty="0" smtClean="0"/>
              <a:t>}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Dog</a:t>
            </a:r>
            <a:r>
              <a:rPr lang="en-US" sz="1200" dirty="0" smtClean="0"/>
              <a:t> :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Animal</a:t>
            </a:r>
          </a:p>
          <a:p>
            <a:r>
              <a:rPr lang="ru-RU" sz="1200" dirty="0" smtClean="0"/>
              <a:t>{</a:t>
            </a:r>
            <a:endParaRPr lang="en-US" sz="1200" dirty="0" smtClean="0"/>
          </a:p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   public override void</a:t>
            </a:r>
            <a:r>
              <a:rPr lang="en-US" sz="1200" dirty="0" smtClean="0"/>
              <a:t> </a:t>
            </a:r>
            <a:r>
              <a:rPr lang="en-US" sz="1200" dirty="0" err="1">
                <a:solidFill>
                  <a:schemeClr val="accent4">
                    <a:lumMod val="50000"/>
                  </a:schemeClr>
                </a:solidFill>
              </a:rPr>
              <a:t>MakeSound</a:t>
            </a:r>
            <a:r>
              <a:rPr lang="en-US" sz="1200" dirty="0" smtClean="0"/>
              <a:t>()</a:t>
            </a:r>
          </a:p>
          <a:p>
            <a:r>
              <a:rPr lang="ru-RU" sz="1200" dirty="0" smtClean="0"/>
              <a:t>    {</a:t>
            </a:r>
            <a:r>
              <a:rPr lang="en-US" sz="1200" dirty="0" smtClean="0"/>
              <a:t> </a:t>
            </a:r>
            <a:endParaRPr lang="ru-RU" sz="1200" dirty="0" smtClean="0"/>
          </a:p>
          <a:p>
            <a:r>
              <a:rPr lang="ru-RU" sz="1200" dirty="0" smtClean="0">
                <a:solidFill>
                  <a:schemeClr val="accent5">
                    <a:lumMod val="75000"/>
                  </a:schemeClr>
                </a:solidFill>
              </a:rPr>
              <a:t>       </a:t>
            </a:r>
            <a:r>
              <a:rPr lang="en-US" sz="1200" dirty="0" err="1" smtClean="0">
                <a:solidFill>
                  <a:schemeClr val="accent5">
                    <a:lumMod val="75000"/>
                  </a:schemeClr>
                </a:solidFill>
              </a:rPr>
              <a:t>Console</a:t>
            </a:r>
            <a:r>
              <a:rPr lang="en-US" sz="1200" dirty="0" err="1" smtClean="0"/>
              <a:t>.</a:t>
            </a:r>
            <a:r>
              <a:rPr lang="en-US" sz="1200" dirty="0" err="1" smtClean="0">
                <a:solidFill>
                  <a:schemeClr val="accent4">
                    <a:lumMod val="50000"/>
                  </a:schemeClr>
                </a:solidFill>
              </a:rPr>
              <a:t>WriteLine</a:t>
            </a:r>
            <a:r>
              <a:rPr lang="en-US" sz="1200" dirty="0" smtClean="0"/>
              <a:t>(</a:t>
            </a:r>
            <a:r>
              <a:rPr lang="en-US" sz="1200" dirty="0" smtClean="0">
                <a:solidFill>
                  <a:srgbClr val="C00000"/>
                </a:solidFill>
              </a:rPr>
              <a:t>"Dog barks"</a:t>
            </a:r>
            <a:r>
              <a:rPr lang="en-US" sz="1200" dirty="0" smtClean="0"/>
              <a:t>);</a:t>
            </a:r>
            <a:r>
              <a:rPr lang="ru-RU" sz="1200" dirty="0" smtClean="0"/>
              <a:t> </a:t>
            </a:r>
          </a:p>
          <a:p>
            <a:r>
              <a:rPr lang="ru-RU" sz="1200" dirty="0" smtClean="0"/>
              <a:t>    }</a:t>
            </a:r>
          </a:p>
          <a:p>
            <a:r>
              <a:rPr lang="ru-RU" sz="1200" dirty="0" smtClean="0"/>
              <a:t>}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xmlns="" val="3155185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Ключевое слово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virtual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6320" y="1139687"/>
            <a:ext cx="3532267" cy="3040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Ключевое слово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virtual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может применяться для:</a:t>
            </a:r>
          </a:p>
          <a:p>
            <a:pPr marL="342900" lvl="0" indent="-342900">
              <a:lnSpc>
                <a:spcPct val="115000"/>
              </a:lnSpc>
              <a:spcBef>
                <a:spcPts val="1400"/>
              </a:spcBef>
              <a:buAutoNum type="arabicPeriod"/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Методов</a:t>
            </a:r>
          </a:p>
          <a:p>
            <a:pPr marL="342900" lvl="0" indent="-342900">
              <a:lnSpc>
                <a:spcPct val="115000"/>
              </a:lnSpc>
              <a:spcBef>
                <a:spcPts val="1400"/>
              </a:spcBef>
              <a:buAutoNum type="arabicPeriod"/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Свойств</a:t>
            </a:r>
          </a:p>
          <a:p>
            <a:pPr marL="342900" lvl="0" indent="-342900">
              <a:lnSpc>
                <a:spcPct val="115000"/>
              </a:lnSpc>
              <a:spcBef>
                <a:spcPts val="1400"/>
              </a:spcBef>
              <a:buAutoNum type="arabicPeriod"/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Событий</a:t>
            </a:r>
          </a:p>
          <a:p>
            <a:pPr marL="342900" lvl="0" indent="-34290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	Virtual 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позволяет иметь реализацию в методе по</a:t>
            </a: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умолчанию</a:t>
            </a: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и переопределять ее в дочерних классах. 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886529" y="1096064"/>
            <a:ext cx="4257471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Animal</a:t>
            </a:r>
          </a:p>
          <a:p>
            <a:r>
              <a:rPr lang="ru-RU" sz="1200" dirty="0" smtClean="0"/>
              <a:t>{</a:t>
            </a:r>
          </a:p>
          <a:p>
            <a:r>
              <a:rPr lang="en-US" sz="1200" dirty="0" smtClean="0"/>
              <a:t>   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private string</a:t>
            </a:r>
            <a:r>
              <a:rPr lang="en-US" sz="1200" dirty="0" smtClean="0"/>
              <a:t> name = </a:t>
            </a:r>
            <a:r>
              <a:rPr lang="en-US" sz="1200" dirty="0" smtClean="0">
                <a:solidFill>
                  <a:srgbClr val="C00000"/>
                </a:solidFill>
              </a:rPr>
              <a:t>"Animal"</a:t>
            </a:r>
            <a:r>
              <a:rPr lang="en-US" sz="1200" dirty="0" smtClean="0"/>
              <a:t>;</a:t>
            </a:r>
            <a:endParaRPr lang="ru-RU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   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public virtual string</a:t>
            </a:r>
            <a:r>
              <a:rPr lang="en-US" sz="1200" dirty="0" smtClean="0"/>
              <a:t> Name</a:t>
            </a:r>
          </a:p>
          <a:p>
            <a:r>
              <a:rPr lang="ru-RU" sz="1200" dirty="0" smtClean="0"/>
              <a:t>    {</a:t>
            </a:r>
            <a:r>
              <a:rPr lang="en-US" sz="1200" dirty="0" smtClean="0"/>
              <a:t>  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get</a:t>
            </a:r>
            <a:r>
              <a:rPr lang="en-US" sz="1200" dirty="0" smtClean="0"/>
              <a:t> { </a:t>
            </a:r>
            <a:r>
              <a:rPr lang="en-US" sz="1200" dirty="0" smtClean="0">
                <a:solidFill>
                  <a:srgbClr val="7030A0"/>
                </a:solidFill>
              </a:rPr>
              <a:t>return</a:t>
            </a:r>
            <a:r>
              <a:rPr lang="en-US" sz="1200" dirty="0" smtClean="0"/>
              <a:t> name; } 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set</a:t>
            </a:r>
            <a:r>
              <a:rPr lang="en-US" sz="1200" dirty="0" smtClean="0"/>
              <a:t> {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this</a:t>
            </a:r>
            <a:r>
              <a:rPr lang="en-US" sz="1200" dirty="0" smtClean="0"/>
              <a:t>.name =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value</a:t>
            </a:r>
            <a:r>
              <a:rPr lang="en-US" sz="1200" dirty="0" smtClean="0"/>
              <a:t>; }</a:t>
            </a:r>
            <a:r>
              <a:rPr lang="ru-RU" sz="1200" dirty="0" smtClean="0"/>
              <a:t> }</a:t>
            </a:r>
          </a:p>
          <a:p>
            <a:endParaRPr lang="ru-RU" sz="1200" dirty="0" smtClean="0"/>
          </a:p>
          <a:p>
            <a:r>
              <a:rPr lang="en-US" sz="1200" dirty="0" smtClean="0"/>
              <a:t>   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public virtual void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4">
                    <a:lumMod val="50000"/>
                  </a:schemeClr>
                </a:solidFill>
              </a:rPr>
              <a:t>Speak</a:t>
            </a:r>
            <a:r>
              <a:rPr lang="en-US" sz="1200" dirty="0" smtClean="0"/>
              <a:t>()</a:t>
            </a:r>
          </a:p>
          <a:p>
            <a:r>
              <a:rPr lang="ru-RU" sz="1200" dirty="0" smtClean="0"/>
              <a:t>    {</a:t>
            </a:r>
            <a:r>
              <a:rPr lang="en-US" sz="1200" dirty="0" smtClean="0"/>
              <a:t>  </a:t>
            </a:r>
            <a:r>
              <a:rPr lang="en-US" sz="1200" dirty="0" err="1" smtClean="0">
                <a:solidFill>
                  <a:schemeClr val="accent5">
                    <a:lumMod val="75000"/>
                  </a:schemeClr>
                </a:solidFill>
              </a:rPr>
              <a:t>Console</a:t>
            </a:r>
            <a:r>
              <a:rPr lang="en-US" sz="1200" dirty="0" err="1" smtClean="0"/>
              <a:t>.</a:t>
            </a:r>
            <a:r>
              <a:rPr lang="en-US" sz="1200" dirty="0" err="1" smtClean="0">
                <a:solidFill>
                  <a:schemeClr val="accent4">
                    <a:lumMod val="50000"/>
                  </a:schemeClr>
                </a:solidFill>
              </a:rPr>
              <a:t>WriteLine</a:t>
            </a:r>
            <a:r>
              <a:rPr lang="en-US" sz="1200" dirty="0" smtClean="0"/>
              <a:t>(</a:t>
            </a:r>
            <a:r>
              <a:rPr lang="en-US" sz="1200" dirty="0" smtClean="0">
                <a:solidFill>
                  <a:srgbClr val="C00000"/>
                </a:solidFill>
              </a:rPr>
              <a:t>"Animal makes a sound"</a:t>
            </a:r>
            <a:r>
              <a:rPr lang="en-US" sz="1200" dirty="0" smtClean="0"/>
              <a:t>);</a:t>
            </a:r>
            <a:r>
              <a:rPr lang="ru-RU" sz="1200" dirty="0" smtClean="0"/>
              <a:t>  }</a:t>
            </a:r>
          </a:p>
          <a:p>
            <a:r>
              <a:rPr lang="ru-RU" sz="1200" dirty="0" smtClean="0"/>
              <a:t>}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Dog</a:t>
            </a:r>
            <a:r>
              <a:rPr lang="en-US" sz="1200" dirty="0" smtClean="0"/>
              <a:t> :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Animal</a:t>
            </a:r>
          </a:p>
          <a:p>
            <a:r>
              <a:rPr lang="ru-RU" sz="1200" dirty="0" smtClean="0"/>
              <a:t>{</a:t>
            </a:r>
            <a:endParaRPr lang="en-US" sz="1200" dirty="0" smtClean="0"/>
          </a:p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   public override string</a:t>
            </a:r>
            <a:r>
              <a:rPr lang="en-US" sz="1200" dirty="0" smtClean="0"/>
              <a:t> Name {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get</a:t>
            </a:r>
            <a:r>
              <a:rPr lang="en-US" sz="1200" dirty="0" smtClean="0"/>
              <a:t>;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set</a:t>
            </a:r>
            <a:r>
              <a:rPr lang="en-US" sz="1200" dirty="0" smtClean="0"/>
              <a:t>; }</a:t>
            </a:r>
          </a:p>
          <a:p>
            <a:endParaRPr lang="en-US" sz="1200" dirty="0" smtClean="0"/>
          </a:p>
          <a:p>
            <a:r>
              <a:rPr lang="en-US" sz="1200" dirty="0" smtClean="0"/>
              <a:t>   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public override void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4">
                    <a:lumMod val="50000"/>
                  </a:schemeClr>
                </a:solidFill>
              </a:rPr>
              <a:t>Speak</a:t>
            </a:r>
            <a:r>
              <a:rPr lang="en-US" sz="1200" dirty="0" smtClean="0"/>
              <a:t>()</a:t>
            </a:r>
          </a:p>
          <a:p>
            <a:r>
              <a:rPr lang="ru-RU" sz="1200" dirty="0" smtClean="0"/>
              <a:t>    {</a:t>
            </a:r>
            <a:r>
              <a:rPr lang="en-US" sz="1200" dirty="0" smtClean="0"/>
              <a:t>  </a:t>
            </a:r>
            <a:r>
              <a:rPr lang="en-US" sz="1200" dirty="0" err="1" smtClean="0">
                <a:solidFill>
                  <a:schemeClr val="accent5">
                    <a:lumMod val="75000"/>
                  </a:schemeClr>
                </a:solidFill>
              </a:rPr>
              <a:t>Console</a:t>
            </a:r>
            <a:r>
              <a:rPr lang="en-US" sz="1200" dirty="0" err="1" smtClean="0"/>
              <a:t>.</a:t>
            </a:r>
            <a:r>
              <a:rPr lang="en-US" sz="1200" dirty="0" err="1" smtClean="0">
                <a:solidFill>
                  <a:schemeClr val="accent4">
                    <a:lumMod val="50000"/>
                  </a:schemeClr>
                </a:solidFill>
              </a:rPr>
              <a:t>WriteLine</a:t>
            </a:r>
            <a:r>
              <a:rPr lang="en-US" sz="1200" dirty="0" smtClean="0"/>
              <a:t>(</a:t>
            </a:r>
            <a:r>
              <a:rPr lang="en-US" sz="1200" dirty="0" smtClean="0">
                <a:solidFill>
                  <a:srgbClr val="C00000"/>
                </a:solidFill>
              </a:rPr>
              <a:t>"Dog barks"</a:t>
            </a:r>
            <a:r>
              <a:rPr lang="en-US" sz="1200" dirty="0" smtClean="0"/>
              <a:t>);</a:t>
            </a:r>
            <a:r>
              <a:rPr lang="ru-RU" sz="1200" dirty="0" smtClean="0"/>
              <a:t>  }</a:t>
            </a:r>
          </a:p>
          <a:p>
            <a:r>
              <a:rPr lang="ru-RU" sz="1200" dirty="0" smtClean="0"/>
              <a:t>}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xmlns="" val="3155185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Ключевое слово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override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6320" y="1139687"/>
            <a:ext cx="3532267" cy="273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Ключевое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слово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override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в C# используется для переопределения виртуальных или абстрактных методов, свойств, индексаторов или событий, объявленных в базовом 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классе.</a:t>
            </a:r>
            <a:endParaRPr lang="en-US" dirty="0" smtClean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ct val="115000"/>
              </a:lnSpc>
              <a:spcBef>
                <a:spcPts val="1400"/>
              </a:spcBef>
            </a:pP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Оно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позволяет изменить поведение базового члена в производном классе, сохраняя полиморфизм.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86529" y="1096064"/>
            <a:ext cx="42574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Animal</a:t>
            </a:r>
          </a:p>
          <a:p>
            <a:r>
              <a:rPr lang="ru-RU" sz="1200" dirty="0" smtClean="0"/>
              <a:t>{</a:t>
            </a:r>
          </a:p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   public virtual void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4">
                    <a:lumMod val="50000"/>
                  </a:schemeClr>
                </a:solidFill>
              </a:rPr>
              <a:t>Speak</a:t>
            </a:r>
            <a:r>
              <a:rPr lang="en-US" sz="1200" dirty="0" smtClean="0"/>
              <a:t>()</a:t>
            </a:r>
          </a:p>
          <a:p>
            <a:r>
              <a:rPr lang="ru-RU" sz="1200" dirty="0" smtClean="0"/>
              <a:t>    {</a:t>
            </a:r>
            <a:r>
              <a:rPr lang="en-US" sz="1200" dirty="0" smtClean="0"/>
              <a:t>  </a:t>
            </a:r>
          </a:p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       </a:t>
            </a:r>
            <a:r>
              <a:rPr lang="en-US" sz="1200" dirty="0" err="1" smtClean="0">
                <a:solidFill>
                  <a:schemeClr val="accent5">
                    <a:lumMod val="75000"/>
                  </a:schemeClr>
                </a:solidFill>
              </a:rPr>
              <a:t>Console</a:t>
            </a:r>
            <a:r>
              <a:rPr lang="en-US" sz="1200" dirty="0" err="1" smtClean="0"/>
              <a:t>.</a:t>
            </a:r>
            <a:r>
              <a:rPr lang="en-US" sz="1200" dirty="0" err="1" smtClean="0">
                <a:solidFill>
                  <a:schemeClr val="accent4">
                    <a:lumMod val="50000"/>
                  </a:schemeClr>
                </a:solidFill>
              </a:rPr>
              <a:t>WriteLine</a:t>
            </a:r>
            <a:r>
              <a:rPr lang="en-US" sz="1200" dirty="0" smtClean="0"/>
              <a:t>(</a:t>
            </a:r>
            <a:r>
              <a:rPr lang="en-US" sz="1200" dirty="0" smtClean="0">
                <a:solidFill>
                  <a:srgbClr val="C00000"/>
                </a:solidFill>
              </a:rPr>
              <a:t>"Animal makes a sound"</a:t>
            </a:r>
            <a:r>
              <a:rPr lang="en-US" sz="1200" dirty="0" smtClean="0"/>
              <a:t>);</a:t>
            </a:r>
            <a:r>
              <a:rPr lang="ru-RU" sz="1200" dirty="0" smtClean="0"/>
              <a:t>  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 </a:t>
            </a:r>
            <a:r>
              <a:rPr lang="ru-RU" sz="1200" dirty="0" smtClean="0"/>
              <a:t>}</a:t>
            </a:r>
          </a:p>
          <a:p>
            <a:r>
              <a:rPr lang="ru-RU" sz="1200" dirty="0" smtClean="0"/>
              <a:t>}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Dog</a:t>
            </a:r>
            <a:r>
              <a:rPr lang="en-US" sz="1200" dirty="0" smtClean="0"/>
              <a:t> :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Animal</a:t>
            </a:r>
          </a:p>
          <a:p>
            <a:r>
              <a:rPr lang="ru-RU" sz="1200" dirty="0" smtClean="0"/>
              <a:t>{</a:t>
            </a:r>
            <a:endParaRPr lang="en-US" sz="1200" dirty="0" smtClean="0"/>
          </a:p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   public override void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4">
                    <a:lumMod val="50000"/>
                  </a:schemeClr>
                </a:solidFill>
              </a:rPr>
              <a:t>Speak</a:t>
            </a:r>
            <a:r>
              <a:rPr lang="en-US" sz="1200" dirty="0" smtClean="0"/>
              <a:t>()</a:t>
            </a:r>
          </a:p>
          <a:p>
            <a:r>
              <a:rPr lang="ru-RU" sz="1200" dirty="0" smtClean="0"/>
              <a:t>    {</a:t>
            </a:r>
            <a:r>
              <a:rPr lang="en-US" sz="1200" dirty="0" smtClean="0"/>
              <a:t>  </a:t>
            </a:r>
          </a:p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       </a:t>
            </a:r>
            <a:r>
              <a:rPr lang="en-US" sz="1200" dirty="0" err="1" smtClean="0">
                <a:solidFill>
                  <a:schemeClr val="accent5">
                    <a:lumMod val="75000"/>
                  </a:schemeClr>
                </a:solidFill>
              </a:rPr>
              <a:t>Console</a:t>
            </a:r>
            <a:r>
              <a:rPr lang="en-US" sz="1200" dirty="0" err="1" smtClean="0"/>
              <a:t>.</a:t>
            </a:r>
            <a:r>
              <a:rPr lang="en-US" sz="1200" dirty="0" err="1" smtClean="0">
                <a:solidFill>
                  <a:schemeClr val="accent4">
                    <a:lumMod val="50000"/>
                  </a:schemeClr>
                </a:solidFill>
              </a:rPr>
              <a:t>WriteLine</a:t>
            </a:r>
            <a:r>
              <a:rPr lang="en-US" sz="1200" dirty="0" smtClean="0"/>
              <a:t>(</a:t>
            </a:r>
            <a:r>
              <a:rPr lang="en-US" sz="1200" dirty="0" smtClean="0">
                <a:solidFill>
                  <a:srgbClr val="C00000"/>
                </a:solidFill>
              </a:rPr>
              <a:t>"Dog barks"</a:t>
            </a:r>
            <a:r>
              <a:rPr lang="en-US" sz="1200" dirty="0" smtClean="0"/>
              <a:t>);</a:t>
            </a:r>
            <a:r>
              <a:rPr lang="ru-RU" sz="1200" dirty="0" smtClean="0"/>
              <a:t>  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 </a:t>
            </a:r>
            <a:r>
              <a:rPr lang="ru-RU" sz="1200" dirty="0" smtClean="0"/>
              <a:t>}</a:t>
            </a:r>
          </a:p>
          <a:p>
            <a:r>
              <a:rPr lang="ru-RU" sz="1200" dirty="0" smtClean="0"/>
              <a:t>}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xmlns="" val="2300968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Ключевое слово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new 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6321" y="1139687"/>
            <a:ext cx="4628532" cy="286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  <a:spcBef>
                <a:spcPts val="1400"/>
              </a:spcBef>
            </a:pPr>
            <a:endParaRPr lang="ru-RU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194853" y="1155699"/>
            <a:ext cx="33899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Base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en-US" sz="1200" dirty="0" err="1" smtClean="0">
                <a:solidFill>
                  <a:schemeClr val="accent5">
                    <a:lumMod val="75000"/>
                  </a:schemeClr>
                </a:solidFill>
              </a:rPr>
              <a:t>IDisposable</a:t>
            </a:r>
            <a:endParaRPr lang="en-US" sz="12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ru-RU" sz="1200" dirty="0" smtClean="0"/>
              <a:t>{</a:t>
            </a:r>
          </a:p>
          <a:p>
            <a:r>
              <a:rPr lang="en-US" sz="1200" dirty="0" smtClean="0"/>
              <a:t>   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public void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4">
                    <a:lumMod val="50000"/>
                  </a:schemeClr>
                </a:solidFill>
              </a:rPr>
              <a:t>Dispose</a:t>
            </a:r>
            <a:r>
              <a:rPr lang="en-US" sz="1200" dirty="0" smtClean="0"/>
              <a:t>()</a:t>
            </a:r>
          </a:p>
          <a:p>
            <a:r>
              <a:rPr lang="en-US" sz="1200" dirty="0" smtClean="0"/>
              <a:t>    {</a:t>
            </a:r>
          </a:p>
          <a:p>
            <a:r>
              <a:rPr lang="en-US" sz="1200" dirty="0" smtClean="0"/>
              <a:t>         </a:t>
            </a:r>
            <a:r>
              <a:rPr lang="en-US" sz="1200" dirty="0" err="1" smtClean="0">
                <a:solidFill>
                  <a:schemeClr val="accent5">
                    <a:lumMod val="75000"/>
                  </a:schemeClr>
                </a:solidFill>
              </a:rPr>
              <a:t>Console</a:t>
            </a:r>
            <a:r>
              <a:rPr lang="en-US" sz="1200" dirty="0" err="1" smtClean="0"/>
              <a:t>.</a:t>
            </a:r>
            <a:r>
              <a:rPr lang="en-US" sz="1200" dirty="0" err="1" smtClean="0">
                <a:solidFill>
                  <a:schemeClr val="accent4">
                    <a:lumMod val="50000"/>
                  </a:schemeClr>
                </a:solidFill>
              </a:rPr>
              <a:t>WriteLine</a:t>
            </a:r>
            <a:r>
              <a:rPr lang="en-US" sz="1200" dirty="0" smtClean="0"/>
              <a:t>(</a:t>
            </a:r>
            <a:r>
              <a:rPr lang="en-US" sz="1200" dirty="0" smtClean="0">
                <a:solidFill>
                  <a:srgbClr val="C00000"/>
                </a:solidFill>
              </a:rPr>
              <a:t>"</a:t>
            </a:r>
            <a:r>
              <a:rPr lang="en-US" sz="1200" dirty="0">
                <a:solidFill>
                  <a:srgbClr val="C00000"/>
                </a:solidFill>
              </a:rPr>
              <a:t>Base's </a:t>
            </a:r>
            <a:r>
              <a:rPr lang="en-US" sz="1200" dirty="0" smtClean="0">
                <a:solidFill>
                  <a:srgbClr val="C00000"/>
                </a:solidFill>
              </a:rPr>
              <a:t>Dispose"</a:t>
            </a:r>
            <a:r>
              <a:rPr lang="en-US" sz="1200" dirty="0" smtClean="0"/>
              <a:t>);</a:t>
            </a:r>
          </a:p>
          <a:p>
            <a:r>
              <a:rPr lang="en-US" sz="1200" dirty="0" smtClean="0"/>
              <a:t>    }</a:t>
            </a:r>
          </a:p>
          <a:p>
            <a:r>
              <a:rPr lang="ru-RU" sz="1200" dirty="0" smtClean="0"/>
              <a:t>}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Derived</a:t>
            </a:r>
            <a:r>
              <a:rPr lang="en-US" sz="1200" dirty="0" smtClean="0"/>
              <a:t> :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Base</a:t>
            </a:r>
            <a:r>
              <a:rPr lang="en-US" sz="1200" dirty="0" smtClean="0">
                <a:solidFill>
                  <a:schemeClr val="tx1"/>
                </a:solidFill>
              </a:rPr>
              <a:t>,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accent5">
                    <a:lumMod val="75000"/>
                  </a:schemeClr>
                </a:solidFill>
              </a:rPr>
              <a:t>IDisposable</a:t>
            </a:r>
            <a:endParaRPr lang="en-US" sz="12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ru-RU" sz="1200" dirty="0" smtClean="0"/>
              <a:t>{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new public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1200" dirty="0"/>
              <a:t> </a:t>
            </a:r>
            <a:r>
              <a:rPr lang="en-US" sz="1200" dirty="0">
                <a:solidFill>
                  <a:schemeClr val="accent4">
                    <a:lumMod val="50000"/>
                  </a:schemeClr>
                </a:solidFill>
              </a:rPr>
              <a:t>Dispose</a:t>
            </a:r>
            <a:r>
              <a:rPr lang="en-US" sz="1200" dirty="0"/>
              <a:t>()</a:t>
            </a:r>
          </a:p>
          <a:p>
            <a:r>
              <a:rPr lang="en-US" sz="1200" dirty="0"/>
              <a:t>    {</a:t>
            </a:r>
          </a:p>
          <a:p>
            <a:r>
              <a:rPr lang="en-US" sz="1200" dirty="0"/>
              <a:t>         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</a:rPr>
              <a:t>Console</a:t>
            </a:r>
            <a:r>
              <a:rPr lang="en-US" sz="1200" dirty="0" err="1"/>
              <a:t>.</a:t>
            </a:r>
            <a:r>
              <a:rPr lang="en-US" sz="1200" dirty="0" err="1">
                <a:solidFill>
                  <a:schemeClr val="accent4">
                    <a:lumMod val="50000"/>
                  </a:schemeClr>
                </a:solidFill>
              </a:rPr>
              <a:t>WriteLine</a:t>
            </a:r>
            <a:r>
              <a:rPr lang="en-US" sz="1200" dirty="0" smtClean="0"/>
              <a:t>(</a:t>
            </a:r>
            <a:r>
              <a:rPr lang="en-US" sz="1200" dirty="0">
                <a:solidFill>
                  <a:srgbClr val="C00000"/>
                </a:solidFill>
              </a:rPr>
              <a:t>"</a:t>
            </a:r>
            <a:r>
              <a:rPr lang="en-US" sz="1200" dirty="0" err="1">
                <a:solidFill>
                  <a:srgbClr val="C00000"/>
                </a:solidFill>
              </a:rPr>
              <a:t>Derived's</a:t>
            </a:r>
            <a:r>
              <a:rPr lang="en-US" sz="1200" dirty="0">
                <a:solidFill>
                  <a:srgbClr val="C00000"/>
                </a:solidFill>
              </a:rPr>
              <a:t> Dispose"</a:t>
            </a:r>
            <a:r>
              <a:rPr lang="en-US" sz="1200" dirty="0" smtClean="0"/>
              <a:t>);</a:t>
            </a:r>
            <a:endParaRPr lang="en-US" sz="1200" dirty="0"/>
          </a:p>
          <a:p>
            <a:r>
              <a:rPr lang="en-US" sz="1200" dirty="0"/>
              <a:t>    </a:t>
            </a:r>
            <a:r>
              <a:rPr lang="en-US" sz="1200" dirty="0" smtClean="0"/>
              <a:t>}</a:t>
            </a:r>
          </a:p>
          <a:p>
            <a:r>
              <a:rPr lang="ru-RU" sz="1200" dirty="0" smtClean="0"/>
              <a:t>}</a:t>
            </a:r>
            <a:endParaRPr lang="ru-RU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66321" y="1139687"/>
            <a:ext cx="412494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1200" dirty="0">
                <a:solidFill>
                  <a:schemeClr val="tx1"/>
                </a:solidFill>
                <a:latin typeface="+mn-lt"/>
              </a:rPr>
              <a:t>Ключевое слово </a:t>
            </a:r>
            <a:r>
              <a:rPr lang="ru-RU" altLang="ru-RU" sz="1200" dirty="0" err="1">
                <a:solidFill>
                  <a:schemeClr val="tx1"/>
                </a:solidFill>
                <a:latin typeface="+mn-lt"/>
              </a:rPr>
              <a:t>new</a:t>
            </a:r>
            <a:r>
              <a:rPr lang="ru-RU" altLang="ru-RU" sz="1200" dirty="0">
                <a:solidFill>
                  <a:schemeClr val="tx1"/>
                </a:solidFill>
                <a:latin typeface="+mn-lt"/>
              </a:rPr>
              <a:t> в C# используется для </a:t>
            </a:r>
            <a:r>
              <a:rPr lang="ru-RU" altLang="ru-RU" sz="1200" b="1" dirty="0">
                <a:solidFill>
                  <a:schemeClr val="tx1"/>
                </a:solidFill>
                <a:latin typeface="+mn-lt"/>
              </a:rPr>
              <a:t>скрытия</a:t>
            </a:r>
            <a:r>
              <a:rPr lang="ru-RU" altLang="ru-RU" sz="1200" dirty="0">
                <a:solidFill>
                  <a:schemeClr val="tx1"/>
                </a:solidFill>
                <a:latin typeface="+mn-lt"/>
              </a:rPr>
              <a:t> (или маскировки) метода базового класса в производном классе. Оно применяется, когда вы хотите явно указать, что метод в производном классе </a:t>
            </a:r>
            <a:r>
              <a:rPr lang="ru-RU" altLang="ru-RU" sz="1200" b="1" dirty="0">
                <a:solidFill>
                  <a:schemeClr val="tx1"/>
                </a:solidFill>
                <a:latin typeface="+mn-lt"/>
              </a:rPr>
              <a:t>скрывает</a:t>
            </a:r>
            <a:r>
              <a:rPr lang="ru-RU" altLang="ru-RU" sz="1200" dirty="0">
                <a:solidFill>
                  <a:schemeClr val="tx1"/>
                </a:solidFill>
                <a:latin typeface="+mn-lt"/>
              </a:rPr>
              <a:t> одноименный метод базового класса, а не переопределяет его (как это делается с помощью </a:t>
            </a:r>
            <a:r>
              <a:rPr lang="ru-RU" altLang="ru-RU" sz="1200" dirty="0" err="1">
                <a:solidFill>
                  <a:schemeClr val="tx1"/>
                </a:solidFill>
                <a:latin typeface="+mn-lt"/>
              </a:rPr>
              <a:t>override</a:t>
            </a:r>
            <a:r>
              <a:rPr lang="ru-RU" altLang="ru-RU" sz="1200" dirty="0" smtClean="0">
                <a:solidFill>
                  <a:schemeClr val="tx1"/>
                </a:solidFill>
                <a:latin typeface="+mn-lt"/>
              </a:rPr>
              <a:t>).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200" dirty="0" smtClean="0">
              <a:solidFill>
                <a:schemeClr val="tx1"/>
              </a:solidFill>
              <a:latin typeface="+mn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1200" dirty="0">
                <a:solidFill>
                  <a:schemeClr val="tx1"/>
                </a:solidFill>
                <a:latin typeface="+mn-lt"/>
              </a:rPr>
              <a:t>Когда использовать </a:t>
            </a:r>
            <a:r>
              <a:rPr lang="ru-RU" altLang="ru-RU" sz="1200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new</a:t>
            </a:r>
            <a:r>
              <a:rPr lang="ru-RU" altLang="ru-RU" sz="1200" dirty="0">
                <a:solidFill>
                  <a:schemeClr val="tx1"/>
                </a:solidFill>
                <a:latin typeface="+mn-lt"/>
              </a:rPr>
              <a:t>?</a:t>
            </a:r>
          </a:p>
          <a:p>
            <a:pPr marL="228600" lvl="0" indent="-228600" eaLnBrk="0" fontAlgn="base" hangingPunct="0"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lang="ru-RU" altLang="ru-RU" sz="1200" dirty="0" smtClean="0">
                <a:solidFill>
                  <a:schemeClr val="tx1"/>
                </a:solidFill>
                <a:latin typeface="+mn-lt"/>
              </a:rPr>
              <a:t>Если </a:t>
            </a:r>
            <a:r>
              <a:rPr lang="ru-RU" altLang="ru-RU" sz="1200" dirty="0">
                <a:solidFill>
                  <a:schemeClr val="tx1"/>
                </a:solidFill>
                <a:latin typeface="+mn-lt"/>
              </a:rPr>
              <a:t>вы не можете или не хотите использовать </a:t>
            </a:r>
            <a:r>
              <a:rPr lang="ru-RU" altLang="ru-RU" sz="1200" dirty="0" err="1">
                <a:solidFill>
                  <a:schemeClr val="tx1"/>
                </a:solidFill>
                <a:latin typeface="+mn-lt"/>
              </a:rPr>
              <a:t>virtual</a:t>
            </a:r>
            <a:r>
              <a:rPr lang="ru-RU" altLang="ru-RU" sz="1200" dirty="0">
                <a:solidFill>
                  <a:schemeClr val="tx1"/>
                </a:solidFill>
                <a:latin typeface="+mn-lt"/>
              </a:rPr>
              <a:t> и </a:t>
            </a:r>
            <a:r>
              <a:rPr lang="ru-RU" altLang="ru-RU" sz="1200" dirty="0" err="1">
                <a:solidFill>
                  <a:schemeClr val="tx1"/>
                </a:solidFill>
                <a:latin typeface="+mn-lt"/>
              </a:rPr>
              <a:t>override</a:t>
            </a:r>
            <a:r>
              <a:rPr lang="ru-RU" altLang="ru-RU" sz="1200" dirty="0">
                <a:solidFill>
                  <a:schemeClr val="tx1"/>
                </a:solidFill>
                <a:latin typeface="+mn-lt"/>
              </a:rPr>
              <a:t> (например, метод базового класса не виртуальный</a:t>
            </a:r>
            <a:r>
              <a:rPr lang="ru-RU" altLang="ru-RU" sz="1200" dirty="0" smtClean="0">
                <a:solidFill>
                  <a:schemeClr val="tx1"/>
                </a:solidFill>
                <a:latin typeface="+mn-lt"/>
              </a:rPr>
              <a:t>).</a:t>
            </a:r>
          </a:p>
          <a:p>
            <a:pPr marL="228600" lvl="0" indent="-228600" eaLnBrk="0" fontAlgn="base" hangingPunct="0"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lang="ru-RU" altLang="ru-RU" sz="1200" dirty="0" smtClean="0">
                <a:solidFill>
                  <a:schemeClr val="tx1"/>
                </a:solidFill>
                <a:latin typeface="+mn-lt"/>
              </a:rPr>
              <a:t>Когда </a:t>
            </a:r>
            <a:r>
              <a:rPr lang="ru-RU" altLang="ru-RU" sz="1200" dirty="0">
                <a:solidFill>
                  <a:schemeClr val="tx1"/>
                </a:solidFill>
                <a:latin typeface="+mn-lt"/>
              </a:rPr>
              <a:t>вам нужно, чтобы метод в производном классе вел себя независимо от одноименного метода в базовом классе.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200" dirty="0" smtClean="0">
              <a:solidFill>
                <a:schemeClr val="tx1"/>
              </a:solidFill>
              <a:latin typeface="+mn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2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02748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Полиморфизм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682476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4"/>
          <p:cNvSpPr/>
          <p:nvPr/>
        </p:nvSpPr>
        <p:spPr>
          <a:xfrm>
            <a:off x="624575" y="2652575"/>
            <a:ext cx="1499100" cy="1815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34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 smtClean="0"/>
              <a:t>Linq</a:t>
            </a:r>
            <a:r>
              <a:rPr lang="en-US" dirty="0" smtClean="0"/>
              <a:t>-</a:t>
            </a:r>
            <a:r>
              <a:rPr lang="ru-RU" dirty="0" smtClean="0"/>
              <a:t>операторы</a:t>
            </a:r>
            <a:endParaRPr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i="1" dirty="0"/>
          </a:p>
        </p:txBody>
      </p:sp>
      <p:sp>
        <p:nvSpPr>
          <p:cNvPr id="154" name="Google Shape;154;p34"/>
          <p:cNvSpPr txBox="1">
            <a:spLocks noGrp="1"/>
          </p:cNvSpPr>
          <p:nvPr>
            <p:ph type="subTitle" idx="2"/>
          </p:nvPr>
        </p:nvSpPr>
        <p:spPr>
          <a:xfrm>
            <a:off x="3164850" y="2587356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i="1">
                <a:solidFill>
                  <a:schemeClr val="dk1"/>
                </a:solidFill>
              </a:rPr>
              <a:t>Нилов Павел</a:t>
            </a:r>
            <a:endParaRPr i="1">
              <a:solidFill>
                <a:schemeClr val="dk1"/>
              </a:solidFill>
            </a:endParaRPr>
          </a:p>
        </p:txBody>
      </p:sp>
      <p:pic>
        <p:nvPicPr>
          <p:cNvPr id="155" name="Google Shape;155;p34"/>
          <p:cNvPicPr preferRelativeResize="0"/>
          <p:nvPr/>
        </p:nvPicPr>
        <p:blipFill rotWithShape="1">
          <a:blip r:embed="rId3">
            <a:alphaModFix/>
          </a:blip>
          <a:srcRect t="941" b="941"/>
          <a:stretch/>
        </p:blipFill>
        <p:spPr>
          <a:xfrm>
            <a:off x="1033167" y="2867584"/>
            <a:ext cx="1383000" cy="1365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6" name="Google Shape;156;p34"/>
          <p:cNvSpPr txBox="1"/>
          <p:nvPr/>
        </p:nvSpPr>
        <p:spPr>
          <a:xfrm>
            <a:off x="500550" y="503025"/>
            <a:ext cx="77967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 dirty="0">
                <a:solidFill>
                  <a:srgbClr val="FF7700"/>
                </a:solidFill>
                <a:latin typeface="Roboto"/>
                <a:ea typeface="Roboto"/>
                <a:cs typeface="Roboto"/>
                <a:sym typeface="Roboto"/>
              </a:rPr>
              <a:t>Тема </a:t>
            </a:r>
            <a:r>
              <a:rPr lang="ru" sz="1700" dirty="0" smtClean="0">
                <a:solidFill>
                  <a:srgbClr val="FF7700"/>
                </a:solidFill>
                <a:latin typeface="Roboto"/>
                <a:ea typeface="Roboto"/>
                <a:cs typeface="Roboto"/>
                <a:sym typeface="Roboto"/>
              </a:rPr>
              <a:t>урока</a:t>
            </a:r>
            <a:endParaRPr sz="1700">
              <a:solidFill>
                <a:srgbClr val="FF77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34"/>
          <p:cNvSpPr txBox="1"/>
          <p:nvPr/>
        </p:nvSpPr>
        <p:spPr>
          <a:xfrm>
            <a:off x="3248850" y="2988500"/>
            <a:ext cx="5125800" cy="19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Fullstack разработчик компании Волховец</a:t>
            </a:r>
            <a:endParaRPr sz="13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4615"/>
              <a:buFont typeface="Arial"/>
              <a:buNone/>
            </a:pPr>
            <a:endParaRPr sz="13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 sz="13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Преподаватель курса C# </a:t>
            </a:r>
            <a:r>
              <a:rPr lang="ru" sz="13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Professional, </a:t>
            </a:r>
            <a:r>
              <a:rPr lang="en-US" sz="13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C# Basic</a:t>
            </a:r>
            <a:endParaRPr sz="13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Контакты:t.me/@NilovPavel</a:t>
            </a:r>
            <a:endParaRPr sz="13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8" name="Google Shape;158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77621" y="258179"/>
            <a:ext cx="652375" cy="652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84983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Абстракция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227834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Проекция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662565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Документация</a:t>
            </a:r>
            <a:endParaRPr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83096" y="1009926"/>
            <a:ext cx="81077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indent="-342900"/>
            <a:r>
              <a:rPr lang="ru-RU" dirty="0" smtClean="0"/>
              <a:t>Подробное  описание всех операторов </a:t>
            </a:r>
            <a:r>
              <a:rPr lang="en-US" dirty="0" err="1" smtClean="0"/>
              <a:t>linq</a:t>
            </a:r>
            <a:r>
              <a:rPr lang="en-US" dirty="0" smtClean="0"/>
              <a:t> </a:t>
            </a:r>
            <a:r>
              <a:rPr lang="ru-RU" dirty="0" smtClean="0"/>
              <a:t>Вы сможете найти: </a:t>
            </a:r>
            <a:r>
              <a:rPr lang="ru-RU" dirty="0" smtClean="0">
                <a:hlinkClick r:id="rId3"/>
              </a:rPr>
              <a:t>тут</a:t>
            </a:r>
            <a:endParaRPr lang="ru-RU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7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7492036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venir"/>
              <a:buNone/>
            </a:pPr>
            <a:r>
              <a:rPr lang="ru-RU" sz="6000" dirty="0" smtClean="0"/>
              <a:t>Ответы на вопросы</a:t>
            </a:r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dirty="0"/>
              <a:t>Решение задач</a:t>
            </a:r>
            <a:endParaRPr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83096" y="1009926"/>
            <a:ext cx="8107754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indent="-342900">
              <a:buAutoNum type="arabicPeriod"/>
            </a:pPr>
            <a:r>
              <a:rPr lang="ru-RU" dirty="0" smtClean="0"/>
              <a:t>Напишите запрос к коллекции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dirty="0"/>
              <a:t>[]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numbers =</a:t>
            </a:r>
            <a:r>
              <a:rPr lang="en-US" dirty="0"/>
              <a:t> { 1, 2, 3, 4, 5, 6, 7, 8, 9, 10 </a:t>
            </a:r>
            <a:r>
              <a:rPr lang="en-US" dirty="0" smtClean="0"/>
              <a:t>}</a:t>
            </a:r>
            <a:r>
              <a:rPr lang="ru-RU" dirty="0" smtClean="0"/>
              <a:t>, который вернет все числа кратные 3.</a:t>
            </a:r>
          </a:p>
          <a:p>
            <a:pPr marL="463550" indent="-342900">
              <a:buAutoNum type="arabicPeriod"/>
            </a:pPr>
            <a:r>
              <a:rPr lang="ru-RU" dirty="0" smtClean="0"/>
              <a:t>Напишите запрос к коллекции из п.1, который вернет объект(любого типа), содержащий число из коллекции, например </a:t>
            </a:r>
            <a:r>
              <a:rPr lang="en-US" dirty="0" smtClean="0">
                <a:solidFill>
                  <a:srgbClr val="669900"/>
                </a:solidFill>
              </a:rPr>
              <a:t>Student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ru-RU" dirty="0" smtClean="0">
                <a:solidFill>
                  <a:schemeClr val="tx1"/>
                </a:solidFill>
              </a:rPr>
              <a:t>в котором </a:t>
            </a:r>
            <a:r>
              <a:rPr lang="en-US" dirty="0" err="1"/>
              <a:t>StudentId</a:t>
            </a:r>
            <a:r>
              <a:rPr lang="en-US" dirty="0"/>
              <a:t> 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en-US" dirty="0" smtClean="0"/>
              <a:t>n(n – </a:t>
            </a:r>
            <a:r>
              <a:rPr lang="ru-RU" dirty="0" smtClean="0"/>
              <a:t>число из коллекции п.1</a:t>
            </a:r>
            <a:r>
              <a:rPr lang="en-US" dirty="0" smtClean="0"/>
              <a:t>)</a:t>
            </a:r>
            <a:r>
              <a:rPr lang="en-US" dirty="0"/>
              <a:t>;</a:t>
            </a:r>
            <a:endParaRPr lang="ru-RU" dirty="0" smtClean="0">
              <a:solidFill>
                <a:schemeClr val="tx1"/>
              </a:solidFill>
            </a:endParaRPr>
          </a:p>
          <a:p>
            <a:pPr marL="463550" indent="-342900">
              <a:buAutoNum type="arabicPeriod"/>
            </a:pPr>
            <a:r>
              <a:rPr lang="ru-RU" dirty="0" smtClean="0"/>
              <a:t>Напишите запрос к коллекции </a:t>
            </a:r>
          </a:p>
          <a:p>
            <a:pPr lvl="2"/>
            <a:r>
              <a:rPr lang="en-US" sz="1100" dirty="0" smtClean="0">
                <a:solidFill>
                  <a:srgbClr val="669900"/>
                </a:solidFill>
              </a:rPr>
              <a:t>List</a:t>
            </a:r>
            <a:r>
              <a:rPr lang="en-US" sz="1100" dirty="0" smtClean="0"/>
              <a:t>&lt;</a:t>
            </a:r>
            <a:r>
              <a:rPr lang="en-US" sz="1100" dirty="0" smtClean="0">
                <a:solidFill>
                  <a:srgbClr val="669900"/>
                </a:solidFill>
              </a:rPr>
              <a:t>Student</a:t>
            </a:r>
            <a:r>
              <a:rPr lang="en-US" sz="1100" dirty="0" smtClean="0"/>
              <a:t>&gt; </a:t>
            </a:r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</a:rPr>
              <a:t>students</a:t>
            </a:r>
            <a:r>
              <a:rPr lang="en-US" sz="1100" dirty="0" smtClean="0"/>
              <a:t> = new </a:t>
            </a:r>
            <a:r>
              <a:rPr lang="en-US" sz="1100" dirty="0" smtClean="0">
                <a:solidFill>
                  <a:srgbClr val="669900"/>
                </a:solidFill>
              </a:rPr>
              <a:t>List</a:t>
            </a:r>
            <a:r>
              <a:rPr lang="en-US" sz="1100" dirty="0" smtClean="0"/>
              <a:t>&lt;</a:t>
            </a:r>
            <a:r>
              <a:rPr lang="en-US" sz="1100" dirty="0" smtClean="0">
                <a:solidFill>
                  <a:srgbClr val="669900"/>
                </a:solidFill>
              </a:rPr>
              <a:t>Student</a:t>
            </a:r>
            <a:r>
              <a:rPr lang="en-US" sz="1100" dirty="0" smtClean="0"/>
              <a:t>&gt; </a:t>
            </a:r>
          </a:p>
          <a:p>
            <a:pPr lvl="2"/>
            <a:r>
              <a:rPr lang="ru-RU" sz="1100" dirty="0" smtClean="0"/>
              <a:t>{ </a:t>
            </a:r>
          </a:p>
          <a:p>
            <a:pPr lvl="2"/>
            <a:r>
              <a:rPr lang="en-US" sz="1100" dirty="0" smtClean="0"/>
              <a:t>   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new</a:t>
            </a:r>
            <a:r>
              <a:rPr lang="en-US" sz="1100" dirty="0" smtClean="0"/>
              <a:t> </a:t>
            </a:r>
            <a:r>
              <a:rPr lang="en-US" sz="1100" dirty="0" smtClean="0">
                <a:solidFill>
                  <a:srgbClr val="669900"/>
                </a:solidFill>
              </a:rPr>
              <a:t>Student</a:t>
            </a:r>
            <a:r>
              <a:rPr lang="en-US" sz="1100" dirty="0" smtClean="0"/>
              <a:t> { </a:t>
            </a:r>
            <a:r>
              <a:rPr lang="en-US" sz="1100" dirty="0" err="1" smtClean="0"/>
              <a:t>StudentId</a:t>
            </a:r>
            <a:r>
              <a:rPr lang="en-US" sz="1100" dirty="0" smtClean="0"/>
              <a:t> = 1, Name = "</a:t>
            </a:r>
            <a:r>
              <a:rPr lang="en-US" sz="1100" dirty="0" smtClean="0">
                <a:solidFill>
                  <a:srgbClr val="C00000"/>
                </a:solidFill>
              </a:rPr>
              <a:t>Ivanov</a:t>
            </a:r>
            <a:r>
              <a:rPr lang="en-US" sz="1100" dirty="0" smtClean="0"/>
              <a:t>", </a:t>
            </a:r>
            <a:r>
              <a:rPr lang="en-US" sz="1100" dirty="0" err="1" smtClean="0"/>
              <a:t>GroupId</a:t>
            </a:r>
            <a:r>
              <a:rPr lang="en-US" sz="1100" dirty="0" smtClean="0"/>
              <a:t> = 1 },</a:t>
            </a:r>
          </a:p>
          <a:p>
            <a:pPr lvl="2"/>
            <a:r>
              <a:rPr lang="en-US" sz="1100" dirty="0" smtClean="0"/>
              <a:t>   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new</a:t>
            </a:r>
            <a:r>
              <a:rPr lang="en-US" sz="1100" dirty="0" smtClean="0"/>
              <a:t> </a:t>
            </a:r>
            <a:r>
              <a:rPr lang="en-US" sz="1100" dirty="0" smtClean="0">
                <a:solidFill>
                  <a:srgbClr val="669900"/>
                </a:solidFill>
              </a:rPr>
              <a:t>Student</a:t>
            </a:r>
            <a:r>
              <a:rPr lang="en-US" sz="1100" dirty="0" smtClean="0"/>
              <a:t> { </a:t>
            </a:r>
            <a:r>
              <a:rPr lang="en-US" sz="1100" dirty="0" err="1" smtClean="0"/>
              <a:t>StudentId</a:t>
            </a:r>
            <a:r>
              <a:rPr lang="en-US" sz="1100" dirty="0" smtClean="0"/>
              <a:t> = 2, Name = "</a:t>
            </a:r>
            <a:r>
              <a:rPr lang="en-US" sz="1100" dirty="0" err="1" smtClean="0">
                <a:solidFill>
                  <a:srgbClr val="C00000"/>
                </a:solidFill>
              </a:rPr>
              <a:t>Petrov</a:t>
            </a:r>
            <a:r>
              <a:rPr lang="en-US" sz="1100" dirty="0" smtClean="0"/>
              <a:t>", </a:t>
            </a:r>
            <a:r>
              <a:rPr lang="en-US" sz="1100" dirty="0" err="1" smtClean="0"/>
              <a:t>GroupId</a:t>
            </a:r>
            <a:r>
              <a:rPr lang="en-US" sz="1100" dirty="0" smtClean="0"/>
              <a:t> = 2 },</a:t>
            </a:r>
          </a:p>
          <a:p>
            <a:pPr lvl="2"/>
            <a:r>
              <a:rPr lang="en-US" sz="1100" dirty="0" smtClean="0"/>
              <a:t>   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new</a:t>
            </a:r>
            <a:r>
              <a:rPr lang="en-US" sz="1100" dirty="0" smtClean="0"/>
              <a:t> </a:t>
            </a:r>
            <a:r>
              <a:rPr lang="en-US" sz="1100" dirty="0" smtClean="0">
                <a:solidFill>
                  <a:srgbClr val="669900"/>
                </a:solidFill>
              </a:rPr>
              <a:t>Student</a:t>
            </a:r>
            <a:r>
              <a:rPr lang="en-US" sz="1100" dirty="0" smtClean="0"/>
              <a:t> { </a:t>
            </a:r>
            <a:r>
              <a:rPr lang="en-US" sz="1100" dirty="0" err="1" smtClean="0"/>
              <a:t>StudentId</a:t>
            </a:r>
            <a:r>
              <a:rPr lang="en-US" sz="1100" dirty="0" smtClean="0"/>
              <a:t> = </a:t>
            </a:r>
            <a:r>
              <a:rPr lang="ru-RU" sz="1100" dirty="0" smtClean="0"/>
              <a:t>3</a:t>
            </a:r>
            <a:r>
              <a:rPr lang="en-US" sz="1100" dirty="0" smtClean="0"/>
              <a:t>, Name = "</a:t>
            </a:r>
            <a:r>
              <a:rPr lang="en-US" sz="1100" dirty="0" err="1" smtClean="0">
                <a:solidFill>
                  <a:srgbClr val="C00000"/>
                </a:solidFill>
              </a:rPr>
              <a:t>Sidorov</a:t>
            </a:r>
            <a:r>
              <a:rPr lang="en-US" sz="1100" dirty="0" smtClean="0"/>
              <a:t>", </a:t>
            </a:r>
            <a:r>
              <a:rPr lang="en-US" sz="1100" dirty="0" err="1" smtClean="0"/>
              <a:t>GroupId</a:t>
            </a:r>
            <a:r>
              <a:rPr lang="en-US" sz="1100" dirty="0" smtClean="0"/>
              <a:t> = 1 },</a:t>
            </a:r>
          </a:p>
          <a:p>
            <a:pPr lvl="2"/>
            <a:r>
              <a:rPr lang="ru-RU" sz="1100" dirty="0" smtClean="0"/>
              <a:t>}</a:t>
            </a:r>
            <a:r>
              <a:rPr lang="en-US" sz="1100" dirty="0" smtClean="0"/>
              <a:t>;</a:t>
            </a:r>
          </a:p>
          <a:p>
            <a:pPr lvl="2"/>
            <a:r>
              <a:rPr lang="ru-RU" dirty="0" smtClean="0"/>
              <a:t>запрос, который сгруппирует студентов по </a:t>
            </a:r>
            <a:r>
              <a:rPr lang="en-US" dirty="0" err="1" smtClean="0"/>
              <a:t>GroupId</a:t>
            </a:r>
            <a:r>
              <a:rPr lang="ru-RU" dirty="0" smtClean="0"/>
              <a:t>.</a:t>
            </a:r>
          </a:p>
          <a:p>
            <a:pPr lvl="2"/>
            <a:r>
              <a:rPr lang="ru-RU" dirty="0"/>
              <a:t> </a:t>
            </a:r>
            <a:r>
              <a:rPr lang="ru-RU" dirty="0" smtClean="0"/>
              <a:t> 4. Напишите запрос, выводящий количество студентов из п.3</a:t>
            </a:r>
          </a:p>
          <a:p>
            <a:pPr lvl="2"/>
            <a:r>
              <a:rPr lang="ru-RU" dirty="0"/>
              <a:t> </a:t>
            </a:r>
            <a:r>
              <a:rPr lang="ru-RU" dirty="0" smtClean="0"/>
              <a:t> 5. Напишите запрос, сортирующий элементы коллекции из п.3 по убыванию идентификатора студента.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79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0"/>
              <a:t>Рефлексия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3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Цели вебинара</a:t>
            </a:r>
            <a:endParaRPr dirty="0"/>
          </a:p>
        </p:txBody>
      </p:sp>
      <p:graphicFrame>
        <p:nvGraphicFramePr>
          <p:cNvPr id="242" name="Google Shape;242;p43"/>
          <p:cNvGraphicFramePr/>
          <p:nvPr>
            <p:extLst>
              <p:ext uri="{D42A27DB-BD31-4B8C-83A1-F6EECF244321}">
                <p14:modId xmlns:p14="http://schemas.microsoft.com/office/powerpoint/2010/main" xmlns="" val="2263411008"/>
              </p:ext>
            </p:extLst>
          </p:nvPr>
        </p:nvGraphicFramePr>
        <p:xfrm>
          <a:off x="952500" y="1544194"/>
          <a:ext cx="7239000" cy="1147542"/>
        </p:xfrm>
        <a:graphic>
          <a:graphicData uri="http://schemas.openxmlformats.org/drawingml/2006/table">
            <a:tbl>
              <a:tblPr>
                <a:noFill/>
                <a:tableStyleId>{94049BB3-00C0-4E36-B14F-18F9014FF099}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Узнать про все операции, доступные</a:t>
                      </a:r>
                      <a:r>
                        <a:rPr lang="ru-RU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в </a:t>
                      </a:r>
                      <a:r>
                        <a:rPr lang="en-US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linq</a:t>
                      </a:r>
                      <a:r>
                        <a:rPr lang="en-US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-</a:t>
                      </a:r>
                      <a:r>
                        <a:rPr lang="ru-RU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запросах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Узнать</a:t>
                      </a:r>
                      <a:r>
                        <a:rPr lang="ru-RU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какие операторы используются в операциях из п.1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Практика</a:t>
                      </a:r>
                      <a:r>
                        <a:rPr lang="ru-RU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в навыках описания запросов</a:t>
                      </a:r>
                      <a:endParaRPr lang="en-US" dirty="0" smtClean="0">
                        <a:solidFill>
                          <a:srgbClr val="3F3F3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243" name="Google Shape;243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7621" y="258179"/>
            <a:ext cx="652375" cy="65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81"/>
          <p:cNvSpPr txBox="1">
            <a:spLocks noGrp="1"/>
          </p:cNvSpPr>
          <p:nvPr>
            <p:ph type="title"/>
          </p:nvPr>
        </p:nvSpPr>
        <p:spPr>
          <a:xfrm>
            <a:off x="956225" y="11064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Вопросы?</a:t>
            </a:r>
            <a:endParaRPr/>
          </a:p>
        </p:txBody>
      </p:sp>
      <p:pic>
        <p:nvPicPr>
          <p:cNvPr id="477" name="Google Shape;477;p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750" y="2962492"/>
            <a:ext cx="496901" cy="496901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81"/>
          <p:cNvSpPr txBox="1"/>
          <p:nvPr/>
        </p:nvSpPr>
        <p:spPr>
          <a:xfrm>
            <a:off x="1750800" y="2887700"/>
            <a:ext cx="163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Задаем вопросы в чат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79" name="Google Shape;479;p8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15725" y="2962492"/>
            <a:ext cx="496901" cy="496901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81"/>
          <p:cNvSpPr txBox="1"/>
          <p:nvPr/>
        </p:nvSpPr>
        <p:spPr>
          <a:xfrm>
            <a:off x="5119475" y="2892305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/>
              <a:t>Правила вебинара</a:t>
            </a:r>
            <a:endParaRPr b="1"/>
          </a:p>
        </p:txBody>
      </p:sp>
      <p:pic>
        <p:nvPicPr>
          <p:cNvPr id="164" name="Google Shape;164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650" y="3494081"/>
            <a:ext cx="692621" cy="692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7650" y="1510213"/>
            <a:ext cx="692621" cy="69262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5"/>
          <p:cNvSpPr txBox="1"/>
          <p:nvPr/>
        </p:nvSpPr>
        <p:spPr>
          <a:xfrm>
            <a:off x="1654525" y="1480850"/>
            <a:ext cx="2475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Активно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участвуем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35"/>
          <p:cNvSpPr txBox="1"/>
          <p:nvPr/>
        </p:nvSpPr>
        <p:spPr>
          <a:xfrm>
            <a:off x="1654525" y="3517859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Вопросы вижу в чате,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могу ответить не сразу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8" name="Google Shape;168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7651" y="2514043"/>
            <a:ext cx="692621" cy="692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5"/>
          <p:cNvSpPr txBox="1"/>
          <p:nvPr/>
        </p:nvSpPr>
        <p:spPr>
          <a:xfrm>
            <a:off x="1654525" y="2519056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Задаем вопрос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 чат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6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Маршрут вебинара</a:t>
            </a:r>
            <a:endParaRPr/>
          </a:p>
        </p:txBody>
      </p:sp>
      <p:sp>
        <p:nvSpPr>
          <p:cNvPr id="175" name="Google Shape;175;p36"/>
          <p:cNvSpPr/>
          <p:nvPr/>
        </p:nvSpPr>
        <p:spPr>
          <a:xfrm>
            <a:off x="680150" y="1521150"/>
            <a:ext cx="33849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1. </a:t>
            </a:r>
            <a:r>
              <a:rPr lang="ru-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Фильтрация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36"/>
          <p:cNvSpPr/>
          <p:nvPr/>
        </p:nvSpPr>
        <p:spPr>
          <a:xfrm>
            <a:off x="680150" y="2186734"/>
            <a:ext cx="33849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 </a:t>
            </a:r>
            <a:r>
              <a:rPr lang="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Проекция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36"/>
          <p:cNvSpPr/>
          <p:nvPr/>
        </p:nvSpPr>
        <p:spPr>
          <a:xfrm>
            <a:off x="4641875" y="1521148"/>
            <a:ext cx="36270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ru-RU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6. Секционирование данных</a:t>
            </a:r>
            <a:endParaRPr lang="ru-RU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36"/>
          <p:cNvSpPr/>
          <p:nvPr/>
        </p:nvSpPr>
        <p:spPr>
          <a:xfrm>
            <a:off x="680150" y="2852327"/>
            <a:ext cx="33849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 </a:t>
            </a:r>
            <a:r>
              <a:rPr lang="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Операции с наборами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36"/>
          <p:cNvSpPr/>
          <p:nvPr/>
        </p:nvSpPr>
        <p:spPr>
          <a:xfrm>
            <a:off x="680150" y="3517925"/>
            <a:ext cx="33849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4. </a:t>
            </a:r>
            <a:r>
              <a:rPr lang="ru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Сортировка данных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36"/>
          <p:cNvSpPr/>
          <p:nvPr/>
        </p:nvSpPr>
        <p:spPr>
          <a:xfrm>
            <a:off x="4641869" y="2186725"/>
            <a:ext cx="36270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ru-RU" sz="12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7. </a:t>
            </a:r>
            <a:r>
              <a:rPr lang="ru-RU" sz="1200" dirty="0" smtClean="0">
                <a:latin typeface="Roboto" charset="0"/>
                <a:ea typeface="Roboto" charset="0"/>
              </a:rPr>
              <a:t>Преобразование(конвертация</a:t>
            </a:r>
            <a:r>
              <a:rPr lang="ru-RU" sz="1200" dirty="0" smtClean="0"/>
              <a:t>) данных</a:t>
            </a:r>
            <a:endParaRPr lang="ru-RU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36"/>
          <p:cNvSpPr/>
          <p:nvPr/>
        </p:nvSpPr>
        <p:spPr>
          <a:xfrm>
            <a:off x="4641869" y="2852300"/>
            <a:ext cx="36270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ru-RU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8. </a:t>
            </a:r>
            <a:r>
              <a:rPr lang="ru-RU" dirty="0" smtClean="0">
                <a:latin typeface="Roboto" charset="0"/>
                <a:ea typeface="Roboto" charset="0"/>
              </a:rPr>
              <a:t>Операции соединения</a:t>
            </a:r>
            <a:endParaRPr lang="ru-RU" dirty="0">
              <a:solidFill>
                <a:schemeClr val="dk1"/>
              </a:solidFill>
              <a:latin typeface="Roboto" charset="0"/>
              <a:ea typeface="Roboto" charset="0"/>
              <a:cs typeface="Roboto"/>
              <a:sym typeface="Roboto"/>
            </a:endParaRPr>
          </a:p>
        </p:txBody>
      </p:sp>
      <p:sp>
        <p:nvSpPr>
          <p:cNvPr id="182" name="Google Shape;182;p36"/>
          <p:cNvSpPr/>
          <p:nvPr/>
        </p:nvSpPr>
        <p:spPr>
          <a:xfrm>
            <a:off x="4641869" y="3517875"/>
            <a:ext cx="36270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en-US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r>
              <a:rPr lang="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ru-RU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Группировка</a:t>
            </a:r>
            <a:r>
              <a:rPr lang="ru-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элементов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Google Shape;177;p36"/>
          <p:cNvSpPr/>
          <p:nvPr/>
        </p:nvSpPr>
        <p:spPr>
          <a:xfrm>
            <a:off x="659597" y="4178208"/>
            <a:ext cx="3395568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5. </a:t>
            </a:r>
            <a:r>
              <a:rPr lang="ru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Квантификаторы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82;p36"/>
          <p:cNvSpPr/>
          <p:nvPr/>
        </p:nvSpPr>
        <p:spPr>
          <a:xfrm>
            <a:off x="4641869" y="4167231"/>
            <a:ext cx="36270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en-US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lang="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ru-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Ответы на вопросы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3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Цели вебинара</a:t>
            </a:r>
            <a:endParaRPr dirty="0"/>
          </a:p>
        </p:txBody>
      </p:sp>
      <p:graphicFrame>
        <p:nvGraphicFramePr>
          <p:cNvPr id="242" name="Google Shape;242;p43"/>
          <p:cNvGraphicFramePr/>
          <p:nvPr>
            <p:extLst>
              <p:ext uri="{D42A27DB-BD31-4B8C-83A1-F6EECF244321}">
                <p14:modId xmlns:p14="http://schemas.microsoft.com/office/powerpoint/2010/main" xmlns="" val="2263411008"/>
              </p:ext>
            </p:extLst>
          </p:nvPr>
        </p:nvGraphicFramePr>
        <p:xfrm>
          <a:off x="952500" y="1544194"/>
          <a:ext cx="7239000" cy="1147542"/>
        </p:xfrm>
        <a:graphic>
          <a:graphicData uri="http://schemas.openxmlformats.org/drawingml/2006/table">
            <a:tbl>
              <a:tblPr>
                <a:noFill/>
                <a:tableStyleId>{94049BB3-00C0-4E36-B14F-18F9014FF099}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Узнать про все операции, доступные</a:t>
                      </a:r>
                      <a:r>
                        <a:rPr lang="ru-RU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в </a:t>
                      </a:r>
                      <a:r>
                        <a:rPr lang="en-US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linq</a:t>
                      </a:r>
                      <a:r>
                        <a:rPr lang="en-US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-</a:t>
                      </a:r>
                      <a:r>
                        <a:rPr lang="ru-RU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запросах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Узнать</a:t>
                      </a:r>
                      <a:r>
                        <a:rPr lang="ru-RU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какие операторы используются в операциях из п.1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Практика</a:t>
                      </a:r>
                      <a:r>
                        <a:rPr lang="ru-RU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в навыках описания запросов</a:t>
                      </a:r>
                      <a:endParaRPr lang="en-US" dirty="0" smtClean="0">
                        <a:solidFill>
                          <a:srgbClr val="3F3F3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243" name="Google Shape;243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7621" y="258179"/>
            <a:ext cx="652375" cy="65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Три кита ООП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dirty="0" smtClean="0"/>
              <a:t>Операции </a:t>
            </a:r>
            <a:r>
              <a:rPr lang="en-US" sz="2800" dirty="0" err="1" smtClean="0"/>
              <a:t>Linq</a:t>
            </a:r>
            <a:endParaRPr sz="2800" dirty="0"/>
          </a:p>
        </p:txBody>
      </p:sp>
      <p:sp>
        <p:nvSpPr>
          <p:cNvPr id="53250" name="AutoShape 2" descr="инкапсуляция, полиморфизм, наследование | by Katya Pavlenko |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3252" name="AutoShape 4" descr="https://miro.medium.com/v2/resize:fit:1000/1*4TQU8gAHJAJasc-Lwx2APw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3254" name="AutoShape 6" descr="https://miro.medium.com/v2/resize:fit:1000/1*4TQU8gAHJAJasc-Lwx2APw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3256" name="AutoShape 8" descr="https://miro.medium.com/v2/resize:fit:1000/1*4TQU8gAHJAJasc-Lwx2APw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3259" name="AutoShape 11" descr="https://miro.medium.com/v2/resize:fit:1000/1*4TQU8gAHJAJasc-Lwx2APw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3260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224" y="990600"/>
            <a:ext cx="6691651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dirty="0" smtClean="0"/>
              <a:t>Операции </a:t>
            </a:r>
            <a:r>
              <a:rPr lang="en-US" sz="2800" dirty="0" err="1" smtClean="0"/>
              <a:t>Linq</a:t>
            </a:r>
            <a:endParaRPr sz="2800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605085" y="906163"/>
            <a:ext cx="8092200" cy="1823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</a:rPr>
              <a:t>Наследование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err="1" smtClean="0">
                <a:latin typeface="Roboto"/>
                <a:ea typeface="Roboto"/>
                <a:cs typeface="Roboto"/>
                <a:sym typeface="Roboto"/>
              </a:rPr>
              <a:t>Инкапусляция</a:t>
            </a:r>
            <a:endParaRPr lang="ru-RU" sz="1300" b="1" dirty="0" smtClea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</a:rPr>
              <a:t>Полиморфизм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</a:rPr>
              <a:t>Абстракция</a:t>
            </a:r>
          </a:p>
        </p:txBody>
      </p:sp>
      <p:sp>
        <p:nvSpPr>
          <p:cNvPr id="2050" name="AutoShape 2" descr="Принципы ООП, инкапсуляция, абстракция, наследование, полиморфизм, Unity, C#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2" name="Picture 4" descr="C:\Users\pavel\Downloads\maxresdefaul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33550" y="885345"/>
            <a:ext cx="5797550" cy="377872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2842</TotalTime>
  <Words>1575</Words>
  <Application>Microsoft Office PowerPoint</Application>
  <PresentationFormat>Экран (16:9)</PresentationFormat>
  <Paragraphs>307</Paragraphs>
  <Slides>37</Slides>
  <Notes>37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5" baseType="lpstr">
      <vt:lpstr>Arial</vt:lpstr>
      <vt:lpstr>Roboto</vt:lpstr>
      <vt:lpstr>Calibri</vt:lpstr>
      <vt:lpstr>Arial Unicode MS</vt:lpstr>
      <vt:lpstr>Consolas</vt:lpstr>
      <vt:lpstr>Avenir</vt:lpstr>
      <vt:lpstr>Courier New</vt:lpstr>
      <vt:lpstr>Светлая тема</vt:lpstr>
      <vt:lpstr>ООП</vt:lpstr>
      <vt:lpstr>Слайд 2</vt:lpstr>
      <vt:lpstr>Linq-операторы </vt:lpstr>
      <vt:lpstr>Правила вебинара</vt:lpstr>
      <vt:lpstr>Маршрут вебинара</vt:lpstr>
      <vt:lpstr>Цели вебинара</vt:lpstr>
      <vt:lpstr>Три кита ООП</vt:lpstr>
      <vt:lpstr>Операции Linq</vt:lpstr>
      <vt:lpstr>Операции Linq</vt:lpstr>
      <vt:lpstr>Инкапсуляция</vt:lpstr>
      <vt:lpstr>Что такое инкапсуляция?</vt:lpstr>
      <vt:lpstr>Содержимое класса</vt:lpstr>
      <vt:lpstr>Права доступа</vt:lpstr>
      <vt:lpstr>Модификаторы доступа на бытовых примерах</vt:lpstr>
      <vt:lpstr>Модификаторы доступа на бытовых примерах</vt:lpstr>
      <vt:lpstr>Модификаторы доступа на бытовых примерах</vt:lpstr>
      <vt:lpstr>Наследование</vt:lpstr>
      <vt:lpstr>Что такое наследование?</vt:lpstr>
      <vt:lpstr>Синтаксис наследования</vt:lpstr>
      <vt:lpstr>Что наследуется</vt:lpstr>
      <vt:lpstr>Что не наследуется</vt:lpstr>
      <vt:lpstr>Base</vt:lpstr>
      <vt:lpstr>Множественное наследование запрещено</vt:lpstr>
      <vt:lpstr>Транзитивное наследование</vt:lpstr>
      <vt:lpstr>Ключевое слово abstract</vt:lpstr>
      <vt:lpstr>Ключевое слово virtual</vt:lpstr>
      <vt:lpstr>Ключевое слово override</vt:lpstr>
      <vt:lpstr>Ключевое слово new </vt:lpstr>
      <vt:lpstr>Полиморфизм</vt:lpstr>
      <vt:lpstr>Абстракция</vt:lpstr>
      <vt:lpstr>Проекция</vt:lpstr>
      <vt:lpstr>Документация</vt:lpstr>
      <vt:lpstr>Ответы на вопросы</vt:lpstr>
      <vt:lpstr>Решение задач</vt:lpstr>
      <vt:lpstr>Рефлексия</vt:lpstr>
      <vt:lpstr>Цели вебинара</vt:lpstr>
      <vt:lpstr>Вопросы?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Linq-запросы</dc:title>
  <dc:creator>pavel</dc:creator>
  <cp:lastModifiedBy>pavel</cp:lastModifiedBy>
  <cp:revision>304</cp:revision>
  <dcterms:modified xsi:type="dcterms:W3CDTF">2024-11-26T19:10:25Z</dcterms:modified>
</cp:coreProperties>
</file>