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1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401" r:id="rId9"/>
    <p:sldId id="303" r:id="rId10"/>
    <p:sldId id="417" r:id="rId11"/>
    <p:sldId id="416" r:id="rId12"/>
    <p:sldId id="447" r:id="rId13"/>
    <p:sldId id="448" r:id="rId14"/>
    <p:sldId id="397" r:id="rId15"/>
    <p:sldId id="432" r:id="rId16"/>
    <p:sldId id="442" r:id="rId17"/>
    <p:sldId id="443" r:id="rId18"/>
    <p:sldId id="418" r:id="rId19"/>
    <p:sldId id="434" r:id="rId20"/>
    <p:sldId id="431" r:id="rId21"/>
    <p:sldId id="361" r:id="rId22"/>
    <p:sldId id="413" r:id="rId23"/>
    <p:sldId id="414" r:id="rId24"/>
    <p:sldId id="421" r:id="rId25"/>
    <p:sldId id="420" r:id="rId26"/>
    <p:sldId id="423" r:id="rId27"/>
    <p:sldId id="444" r:id="rId28"/>
    <p:sldId id="424" r:id="rId29"/>
    <p:sldId id="435" r:id="rId30"/>
    <p:sldId id="437" r:id="rId31"/>
    <p:sldId id="398" r:id="rId32"/>
    <p:sldId id="382" r:id="rId33"/>
    <p:sldId id="438" r:id="rId34"/>
    <p:sldId id="441" r:id="rId35"/>
    <p:sldId id="440" r:id="rId36"/>
    <p:sldId id="436" r:id="rId37"/>
    <p:sldId id="304" r:id="rId38"/>
    <p:sldId id="439" r:id="rId39"/>
    <p:sldId id="306" r:id="rId4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Roboto" panose="020B0604020202020204" charset="0"/>
      <p:regular r:id="rId46"/>
      <p:bold r:id="rId47"/>
      <p:italic r:id="rId48"/>
      <p:boldItalic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42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8237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1474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0616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9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7926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6426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1538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9102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7913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2619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2f62e005416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2f62e005416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f62e005416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f62e005416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893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34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abstrac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%D0%9F%D0%BE%D0%BB%D0%B5_%D0%BA%D0%BB%D0%B0%D1%81%D1%81%D0%B0" TargetMode="External"/><Relationship Id="rId3" Type="http://schemas.openxmlformats.org/officeDocument/2006/relationships/hyperlink" Target="https://en.wikipedia.org/wiki/Class_diagram" TargetMode="External"/><Relationship Id="rId7" Type="http://schemas.openxmlformats.org/officeDocument/2006/relationships/hyperlink" Target="https://ru.wikipedia.org/wiki/%D0%9A%D0%BB%D0%B0%D1%81%D1%81_(%D0%BF%D1%80%D0%BE%D0%B3%D1%80%D0%B0%D0%BC%D0%BC%D0%B8%D1%80%D0%BE%D0%B2%D0%B0%D0%BD%D0%B8%D0%B5)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ru.wikipedia.org/wiki/UML" TargetMode="External"/><Relationship Id="rId5" Type="http://schemas.openxmlformats.org/officeDocument/2006/relationships/hyperlink" Target="https://ru.wikipedia.org/wiki/%D0%94%D0%B8%D0%B0%D0%B3%D1%80%D0%B0%D0%BC%D0%BC%D0%B0_(UML)" TargetMode="External"/><Relationship Id="rId10" Type="http://schemas.openxmlformats.org/officeDocument/2006/relationships/image" Target="../media/image25.png"/><Relationship Id="rId4" Type="http://schemas.openxmlformats.org/officeDocument/2006/relationships/hyperlink" Target="https://ru.wikipedia.org/wiki/%D0%90%D0%BD%D0%B3%D0%BB%D0%B8%D0%B9%D1%81%D0%BA%D0%B8%D0%B9_%D1%8F%D0%B7%D1%8B%D0%BA" TargetMode="External"/><Relationship Id="rId9" Type="http://schemas.openxmlformats.org/officeDocument/2006/relationships/hyperlink" Target="https://ru.wikipedia.org/wiki/%D0%9C%D0%B5%D1%82%D0%BE%D0%B4_(%D1%8F%D0%B7%D1%8B%D0%BA%D0%B8_%D0%BF%D1%80%D0%BE%D0%B3%D1%80%D0%B0%D0%BC%D0%BC%D0%B8%D1%80%D0%BE%D0%B2%D0%B0%D0%BD%D0%B8%D1%8F)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refactoring.guru/ru/design-patterns/strategy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refactoring.guru/ru/design-patterns/composite" TargetMode="External"/><Relationship Id="rId4" Type="http://schemas.openxmlformats.org/officeDocument/2006/relationships/hyperlink" Target="https://refactoring.guru/ru/design-patterns/abstract-factory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Суть абстракции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368066"/>
            <a:ext cx="3295868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/>
            <a:r>
              <a:rPr lang="ru-RU" dirty="0" smtClean="0"/>
              <a:t>Основная идея состоит в том, чтобы</a:t>
            </a:r>
          </a:p>
          <a:p>
            <a:pPr marL="342900" indent="-342900"/>
            <a:r>
              <a:rPr lang="ru-RU" dirty="0" smtClean="0"/>
              <a:t>представить объект обладающим</a:t>
            </a:r>
          </a:p>
          <a:p>
            <a:pPr marL="342900" indent="-342900"/>
            <a:r>
              <a:rPr lang="ru-RU" dirty="0" smtClean="0"/>
              <a:t>набором методов и при этом не</a:t>
            </a:r>
          </a:p>
          <a:p>
            <a:pPr marL="342900" indent="-342900"/>
            <a:r>
              <a:rPr lang="ru-RU" dirty="0" smtClean="0"/>
              <a:t>предоставлять конкретную логику</a:t>
            </a:r>
          </a:p>
          <a:p>
            <a:pPr marL="342900" indent="-342900"/>
            <a:r>
              <a:rPr lang="ru-RU" dirty="0" smtClean="0"/>
              <a:t>этих методов</a:t>
            </a:r>
          </a:p>
          <a:p>
            <a:pPr marL="342900" indent="-342900"/>
            <a:endParaRPr lang="ru-RU" dirty="0"/>
          </a:p>
          <a:p>
            <a:r>
              <a:rPr lang="ru-RU" dirty="0" smtClean="0"/>
              <a:t>Важным аспектом абстракции является то, что нельзя создать объект абстрактного типа, так как он допускает неопределенное поведение. </a:t>
            </a:r>
          </a:p>
        </p:txBody>
      </p:sp>
      <p:sp>
        <p:nvSpPr>
          <p:cNvPr id="36866" name="AutoShape 2" descr="https://refactoring.guru/images/refactoring/content/smells/alternative-classes-with-different-interfaces-01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38588" y="1295400"/>
            <a:ext cx="488632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Представление абстракции в </a:t>
            </a:r>
            <a:r>
              <a:rPr lang="en-US" sz="2800" dirty="0" smtClean="0"/>
              <a:t>C#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49" y="1368066"/>
            <a:ext cx="4586951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 smtClean="0"/>
              <a:t> в рамках</a:t>
            </a:r>
            <a:r>
              <a:rPr lang="en-US" dirty="0" smtClean="0"/>
              <a:t> C#</a:t>
            </a:r>
            <a:r>
              <a:rPr lang="ru-RU" dirty="0" smtClean="0"/>
              <a:t> представлена двумя сущностями:</a:t>
            </a:r>
          </a:p>
          <a:p>
            <a:pPr lvl="1">
              <a:buAutoNum type="arabicPeriod"/>
            </a:pPr>
            <a:r>
              <a:rPr lang="ru-RU" dirty="0" smtClean="0"/>
              <a:t>Абстрактные классы </a:t>
            </a:r>
          </a:p>
          <a:p>
            <a:pPr lvl="1">
              <a:buAutoNum type="arabicPeriod"/>
            </a:pPr>
            <a:r>
              <a:rPr lang="ru-RU" dirty="0" smtClean="0"/>
              <a:t>Интерфейсы</a:t>
            </a:r>
          </a:p>
          <a:p>
            <a:endParaRPr lang="ru-RU" dirty="0" smtClean="0"/>
          </a:p>
          <a:p>
            <a:r>
              <a:rPr lang="ru-RU" sz="1200" b="1" dirty="0" smtClean="0"/>
              <a:t>Преимущества абстракции</a:t>
            </a:r>
          </a:p>
          <a:p>
            <a:r>
              <a:rPr lang="ru-RU" sz="1200" b="1" dirty="0" smtClean="0"/>
              <a:t>Сокрытие деталей.</a:t>
            </a:r>
            <a:r>
              <a:rPr lang="ru-RU" sz="1200" dirty="0" smtClean="0"/>
              <a:t> Пользователю не нужно знать, как реализованы методы, важно лишь, что они делают.</a:t>
            </a:r>
          </a:p>
          <a:p>
            <a:r>
              <a:rPr lang="ru-RU" sz="1200" b="1" dirty="0" smtClean="0"/>
              <a:t>Повышение удобства поддержки кода.</a:t>
            </a:r>
            <a:r>
              <a:rPr lang="ru-RU" sz="1200" dirty="0" smtClean="0"/>
              <a:t> Изменение внутренней логики не затрагивает пользовательский интерфейс.</a:t>
            </a:r>
          </a:p>
          <a:p>
            <a:r>
              <a:rPr lang="ru-RU" sz="1200" b="1" dirty="0" smtClean="0"/>
              <a:t>Унификация.</a:t>
            </a:r>
            <a:r>
              <a:rPr lang="ru-RU" sz="1200" dirty="0" smtClean="0"/>
              <a:t> Абстракция задаёт единый интерфейс для работы с объектами разных типов, обеспечивая их взаимозаменяемость.</a:t>
            </a:r>
          </a:p>
          <a:p>
            <a:endParaRPr lang="ru-RU" sz="1200" dirty="0" smtClean="0"/>
          </a:p>
        </p:txBody>
      </p:sp>
      <p:sp>
        <p:nvSpPr>
          <p:cNvPr id="3" name="Прямоугольник 2"/>
          <p:cNvSpPr/>
          <p:nvPr/>
        </p:nvSpPr>
        <p:spPr>
          <a:xfrm>
            <a:off x="5302293" y="1365975"/>
            <a:ext cx="3332343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 class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AbstractAnimal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Eat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interface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67F99"/>
                </a:solidFill>
                <a:latin typeface="Consolas" panose="020B0609020204030204" pitchFamily="49" charset="0"/>
              </a:rPr>
              <a:t>IAnimal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интерфейсах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2991"/>
            <a:ext cx="360504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Интерфейс</a:t>
            </a:r>
            <a:r>
              <a:rPr lang="ru-RU" dirty="0" smtClean="0"/>
              <a:t> </a:t>
            </a:r>
            <a:r>
              <a:rPr lang="en-US" dirty="0" smtClean="0"/>
              <a:t>–</a:t>
            </a:r>
            <a:r>
              <a:rPr lang="ru-RU" dirty="0" smtClean="0"/>
              <a:t> ссылочный </a:t>
            </a:r>
            <a:r>
              <a:rPr lang="ru-RU" dirty="0" smtClean="0"/>
              <a:t>тип, который может определять некоторый функционал - набор методов и свойств без реализации. 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Затем этот функционал реализуют классы и структуры, которые применяют данные интерфейсы.</a:t>
            </a:r>
            <a:endParaRPr lang="en-US" dirty="0" smtClean="0"/>
          </a:p>
          <a:p>
            <a:endParaRPr lang="en-US" dirty="0" smtClean="0"/>
          </a:p>
          <a:p>
            <a:r>
              <a:rPr lang="ru-RU" dirty="0" smtClean="0"/>
              <a:t>Начиная с версии C# 8.0 интерфейсы поддерживают реализацию методов и свойств по умолчанию. 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351072" y="1172991"/>
            <a:ext cx="4504494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ISoldier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ToDo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Health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</a:t>
            </a:r>
          </a:p>
          <a:p>
            <a:r>
              <a:rPr lang="en-US" sz="1200" dirty="0" smtClean="0">
                <a:latin typeface="Consolas"/>
              </a:rPr>
              <a:t>        { </a:t>
            </a:r>
          </a:p>
          <a:p>
            <a:r>
              <a:rPr lang="en-US" sz="1200" dirty="0" smtClean="0">
                <a:latin typeface="Consolas"/>
              </a:rPr>
              <a:t>           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100</a:t>
            </a:r>
            <a:r>
              <a:rPr lang="en-US" sz="1200" dirty="0" smtClean="0">
                <a:latin typeface="Consolas"/>
              </a:rPr>
              <a:t>; </a:t>
            </a:r>
          </a:p>
          <a:p>
            <a:r>
              <a:rPr lang="en-US" sz="1200" dirty="0" smtClean="0">
                <a:latin typeface="Consolas"/>
              </a:rPr>
              <a:t>        } 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SubmitRapport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</a:t>
            </a:r>
            <a:r>
              <a:rPr lang="ru-RU" sz="1200" dirty="0" smtClean="0">
                <a:solidFill>
                  <a:srgbClr val="A31515"/>
                </a:solidFill>
                <a:latin typeface="Consolas"/>
              </a:rPr>
              <a:t>Солдат сдал раппорт!"</a:t>
            </a:r>
            <a:r>
              <a:rPr lang="ru-RU" sz="1200" dirty="0" smtClean="0">
                <a:latin typeface="Consolas"/>
              </a:rPr>
              <a:t>);</a:t>
            </a:r>
          </a:p>
          <a:p>
            <a:r>
              <a:rPr lang="ru-RU" sz="1200" dirty="0" smtClean="0">
                <a:latin typeface="Consolas"/>
              </a:rPr>
              <a:t>    }</a:t>
            </a: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Кратко об абстрактных классах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64114"/>
            <a:ext cx="393643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Абстрактный класс </a:t>
            </a:r>
            <a:r>
              <a:rPr lang="ru-RU" dirty="0" smtClean="0"/>
              <a:t>— это класс, который может содержать методы без реализации. Такие методы называются абстрактными.</a:t>
            </a:r>
          </a:p>
          <a:p>
            <a:endParaRPr lang="ru-RU" dirty="0" smtClean="0"/>
          </a:p>
          <a:p>
            <a:r>
              <a:rPr lang="ru-RU" dirty="0" smtClean="0"/>
              <a:t>Абстрактные классы</a:t>
            </a:r>
            <a:r>
              <a:rPr lang="en-US" dirty="0" smtClean="0"/>
              <a:t> </a:t>
            </a:r>
            <a:r>
              <a:rPr lang="ru-RU" dirty="0" smtClean="0"/>
              <a:t>и их отличия от интерфейсов:</a:t>
            </a:r>
          </a:p>
          <a:p>
            <a:pPr marL="342900" indent="-342900">
              <a:buAutoNum type="arabicPeriod"/>
            </a:pPr>
            <a:r>
              <a:rPr lang="ru-RU" dirty="0" smtClean="0"/>
              <a:t>Абстрактный класс может содержать конструктор, что позволяет инициализировать данные.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Поддерживает только одиночное наследование.</a:t>
            </a:r>
          </a:p>
          <a:p>
            <a:pPr marL="342900" indent="-342900">
              <a:buAutoNum type="arabicPeriod"/>
            </a:pPr>
            <a:endParaRPr lang="ru-RU" dirty="0" smtClean="0"/>
          </a:p>
        </p:txBody>
      </p:sp>
      <p:sp>
        <p:nvSpPr>
          <p:cNvPr id="5" name="Прямоугольник 4"/>
          <p:cNvSpPr/>
          <p:nvPr/>
        </p:nvSpPr>
        <p:spPr>
          <a:xfrm>
            <a:off x="4759177" y="1164114"/>
            <a:ext cx="37281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 class</a:t>
            </a:r>
            <a:r>
              <a:rPr lang="en-US" b="1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267F99"/>
                </a:solidFill>
                <a:latin typeface="Consolas"/>
              </a:rPr>
              <a:t>Human</a:t>
            </a:r>
            <a:endParaRPr lang="en-US" dirty="0" smtClean="0">
              <a:latin typeface="Consolas"/>
            </a:endParaRPr>
          </a:p>
          <a:p>
            <a:r>
              <a:rPr lang="en-US" dirty="0" smtClean="0">
                <a:latin typeface="Consolas"/>
              </a:rPr>
              <a:t>{</a:t>
            </a:r>
          </a:p>
          <a:p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b="1" dirty="0" smtClean="0">
                <a:solidFill>
                  <a:srgbClr val="FF0000"/>
                </a:solidFill>
                <a:latin typeface="Consolas"/>
              </a:rPr>
              <a:t>abstract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JustGo</a:t>
            </a:r>
            <a:r>
              <a:rPr lang="en-US" dirty="0" smtClean="0">
                <a:latin typeface="Consolas"/>
              </a:rPr>
              <a:t>();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GetName</a:t>
            </a:r>
            <a:r>
              <a:rPr lang="en-US" dirty="0" smtClean="0">
                <a:latin typeface="Consolas"/>
              </a:rPr>
              <a:t>()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/>
            </a:r>
            <a:br>
              <a:rPr lang="en-US" dirty="0" smtClean="0">
                <a:latin typeface="Consolas"/>
              </a:rPr>
            </a:br>
            <a:r>
              <a:rPr lang="en-US" dirty="0" smtClean="0">
                <a:latin typeface="Consolas"/>
              </a:rPr>
              <a:t>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795E26"/>
                </a:solidFill>
                <a:latin typeface="Consolas"/>
              </a:rPr>
              <a:t>Human</a:t>
            </a:r>
            <a:r>
              <a:rPr lang="en-US" dirty="0" smtClean="0">
                <a:latin typeface="Consolas"/>
              </a:rPr>
              <a:t>(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dirty="0" smtClean="0">
                <a:latin typeface="Consolas"/>
              </a:rPr>
              <a:t>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)</a:t>
            </a:r>
          </a:p>
          <a:p>
            <a:r>
              <a:rPr lang="en-US" dirty="0" smtClean="0">
                <a:latin typeface="Consolas"/>
              </a:rPr>
              <a:t>    {</a:t>
            </a:r>
          </a:p>
          <a:p>
            <a:r>
              <a:rPr lang="en-US" dirty="0" smtClean="0">
                <a:latin typeface="Consolas"/>
              </a:rPr>
              <a:t>       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dirty="0" smtClean="0">
                <a:latin typeface="Consolas"/>
              </a:rPr>
              <a:t>.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 = </a:t>
            </a:r>
            <a:r>
              <a:rPr lang="en-US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dirty="0" smtClean="0">
                <a:latin typeface="Consolas"/>
              </a:rPr>
              <a:t>;</a:t>
            </a:r>
          </a:p>
          <a:p>
            <a:r>
              <a:rPr lang="en-US" dirty="0" smtClean="0">
                <a:latin typeface="Consolas"/>
              </a:rPr>
              <a:t>    }</a:t>
            </a:r>
          </a:p>
          <a:p>
            <a:r>
              <a:rPr lang="en-US" dirty="0" smtClean="0"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58950341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abstract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556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abstract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класс: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Нельзя создать объект абстрактного класса.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Может содержать как абстрактные методы (без реализации), так и обычные (с реализацией).</a:t>
            </a:r>
          </a:p>
          <a:p>
            <a:endParaRPr lang="en-US" sz="1200" b="1" dirty="0" smtClean="0"/>
          </a:p>
          <a:p>
            <a:r>
              <a:rPr lang="ru-RU" sz="1200" b="1" dirty="0" smtClean="0"/>
              <a:t>Абстрактный метод:</a:t>
            </a:r>
            <a:endParaRPr lang="ru-RU" sz="1200" dirty="0" smtClean="0"/>
          </a:p>
          <a:p>
            <a:pPr marL="228600" indent="-228600">
              <a:buAutoNum type="arabicPeriod"/>
            </a:pPr>
            <a:r>
              <a:rPr lang="ru-RU" sz="1200" dirty="0" smtClean="0"/>
              <a:t>Определяется только в абстрактных классах.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Не имеет реализации в базовом классе (только заголовок метода).</a:t>
            </a:r>
          </a:p>
          <a:p>
            <a:pPr marL="228600" indent="-228600">
              <a:buAutoNum type="arabicPeriod"/>
            </a:pPr>
            <a:r>
              <a:rPr lang="ru-RU" sz="1200" dirty="0" smtClean="0"/>
              <a:t>Должен быть переопределён в каждом производном классе.</a:t>
            </a:r>
            <a:endParaRPr lang="ru-RU" sz="12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370632" y="1139687"/>
            <a:ext cx="3320218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GetName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100" dirty="0">
                <a:latin typeface="Consolas" panose="020B0609020204030204" pitchFamily="49" charset="0"/>
              </a:rPr>
              <a:t>.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en-US" sz="1100" dirty="0">
                <a:latin typeface="Consolas" panose="020B0609020204030204" pitchFamily="49" charset="0"/>
              </a:rPr>
              <a:t>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  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MakeSound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0" y="1177787"/>
            <a:ext cx="3990637" cy="818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абстрактных методов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свойств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511337" y="1177787"/>
            <a:ext cx="4179513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100" dirty="0" smtClean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"Animal makes a sound"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Dog</a:t>
            </a:r>
            <a:r>
              <a:rPr lang="en-US" sz="1100" dirty="0">
                <a:latin typeface="Consolas" panose="020B0609020204030204" pitchFamily="49" charset="0"/>
              </a:rPr>
              <a:t> : </a:t>
            </a:r>
            <a:r>
              <a:rPr lang="en-US" sz="1100" dirty="0">
                <a:solidFill>
                  <a:srgbClr val="267F99"/>
                </a:solidFill>
                <a:latin typeface="Consolas" panose="020B0609020204030204" pitchFamily="49" charset="0"/>
              </a:rPr>
              <a:t>Animal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override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Speak</a:t>
            </a:r>
            <a:r>
              <a:rPr lang="en-US" sz="11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A31515"/>
                </a:solidFill>
                <a:latin typeface="Consolas" panose="020B0609020204030204" pitchFamily="49" charset="0"/>
              </a:rPr>
              <a:t>"Dog barks"</a:t>
            </a:r>
            <a:r>
              <a:rPr lang="en-US" sz="1100" dirty="0">
                <a:latin typeface="Consolas" panose="020B0609020204030204" pitchFamily="49" charset="0"/>
              </a:rPr>
              <a:t>);  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абстракции на паттерне «Мост»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3244847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/>
              <a:t>Абстракция будет делегировать работу одному из объектов реализаций. Причём, реализации можно будет </a:t>
            </a:r>
            <a:r>
              <a:rPr lang="ru-RU" dirty="0" err="1" smtClean="0"/>
              <a:t>взаимозаменять</a:t>
            </a:r>
            <a:r>
              <a:rPr lang="ru-RU" dirty="0" smtClean="0"/>
              <a:t>, но только при условии, что все они будут следовать общему интерфейсу.</a:t>
            </a:r>
          </a:p>
          <a:p>
            <a:pPr lvl="0" indent="-342900">
              <a:lnSpc>
                <a:spcPct val="115000"/>
              </a:lnSpc>
            </a:pP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lnSpc>
                <a:spcPct val="115000"/>
              </a:lnSpc>
            </a:pPr>
            <a:r>
              <a:rPr lang="ru-RU" dirty="0" smtClean="0"/>
              <a:t>Таким образом, вы сможете изменять графический интерфейс приложения, не трогая низкоуровневый код работы с операционной системой. 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0" name="AutoShape 6" descr="Вариант кросс-платформенной архитектуры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2" name="Picture 8" descr="C:\Users\pavel\Downloads\bridge-2-ru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65548" y="1257299"/>
            <a:ext cx="4978402" cy="31115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2569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На предприятии требовалось реализовать получение одних и тех же данных из разных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CAD-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систем. Данные на выходе имели один и тот же вид. </a:t>
            </a:r>
          </a:p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Если реализовать интерфейсы под любой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, то результат был бы такой же.</a:t>
            </a:r>
          </a:p>
        </p:txBody>
      </p:sp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9750" y="1258687"/>
            <a:ext cx="5884862" cy="2414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абстракция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528090"/>
            <a:ext cx="7828976" cy="1123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 отвечает на вопрос «что делать?», но абстракция не отвечает на вопрос «как?».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sz="12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должно быть определено у объекта наследуемого типа.</a:t>
            </a:r>
          </a:p>
        </p:txBody>
      </p:sp>
    </p:spTree>
    <p:extLst>
      <p:ext uri="{BB962C8B-B14F-4D97-AF65-F5344CB8AC3E}">
        <p14:creationId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34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Абстракция.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 Описать абстрактный класс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Animal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Добавить поле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name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Добавить неабстрактный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GetName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 Добавить абстрактный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MakeSound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 Описать интерфейсы 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IFlying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2.1.1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Fly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(лететь)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	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IWalking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2.2.1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Walk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(ходить)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 Описать интерфейс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ISwiming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2.3.1 Добавить метод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Swim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(плавать)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2.4 При желании добавить свойства: крылья(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wings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ноги(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legs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), (плавники)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fins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1578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 Описать классы с наследованием от необходимых интерфейсов: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3.1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Cat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3.2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Eagle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3.3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Fish</a:t>
            </a:r>
            <a:endParaRPr lang="ru-RU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3.4 </a:t>
            </a:r>
            <a:r>
              <a:rPr lang="ru-RU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Duck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3.5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Создать массив объектов классов из п.3.1 – 3.4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0961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Полиморфизм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полиморфизм?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2774" y="1009926"/>
            <a:ext cx="359977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</a:t>
            </a:r>
            <a:r>
              <a:rPr lang="ru-RU" dirty="0" smtClean="0"/>
              <a:t> </a:t>
            </a:r>
            <a:r>
              <a:rPr lang="ru-RU" dirty="0"/>
              <a:t>– это способность программы идентично использовать объекты с одинаковым интерфейсом без информации о конкретном типе этого объекта. </a:t>
            </a:r>
            <a:endParaRPr lang="ru-RU" dirty="0" smtClean="0"/>
          </a:p>
          <a:p>
            <a:endParaRPr lang="en-US" dirty="0" smtClean="0"/>
          </a:p>
          <a:p>
            <a:r>
              <a:rPr lang="ru-RU" b="1" dirty="0" smtClean="0"/>
              <a:t>Формы полиморфизма</a:t>
            </a:r>
            <a:r>
              <a:rPr lang="en-US" b="1" dirty="0" smtClean="0"/>
              <a:t>:</a:t>
            </a:r>
          </a:p>
          <a:p>
            <a:pPr marL="228600" indent="-228600">
              <a:buAutoNum type="arabicPeriod"/>
            </a:pPr>
            <a:r>
              <a:rPr lang="ru-RU" dirty="0" smtClean="0"/>
              <a:t>Полиморфизм подтипов.</a:t>
            </a:r>
          </a:p>
          <a:p>
            <a:pPr marL="228600" indent="-228600">
              <a:buAutoNum type="arabicPeriod"/>
            </a:pPr>
            <a:r>
              <a:rPr lang="ru-RU" dirty="0" smtClean="0"/>
              <a:t>Параметрический полиморфизм.</a:t>
            </a:r>
          </a:p>
          <a:p>
            <a:pPr marL="228600" indent="-228600">
              <a:buFont typeface="Arial"/>
              <a:buAutoNum type="arabicPeriod"/>
            </a:pPr>
            <a:r>
              <a:rPr lang="ru-RU" dirty="0" smtClean="0"/>
              <a:t>Полиморфизм </a:t>
            </a:r>
            <a:r>
              <a:rPr lang="en-US" dirty="0" smtClean="0"/>
              <a:t>ad hoc</a:t>
            </a:r>
            <a:r>
              <a:rPr lang="ru-RU" dirty="0" smtClean="0"/>
              <a:t> («специально для этого»)</a:t>
            </a:r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Полиморфизм в Java на собеседовании - 1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0927" y="1009925"/>
            <a:ext cx="4619043" cy="2875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541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подтипов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8600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Полиморфизм подтипов</a:t>
            </a:r>
            <a:r>
              <a:rPr lang="ru-RU" dirty="0" smtClean="0"/>
              <a:t> (</a:t>
            </a:r>
            <a:r>
              <a:rPr lang="ru-RU" dirty="0" err="1" smtClean="0"/>
              <a:t>subtype</a:t>
            </a:r>
            <a:r>
              <a:rPr lang="ru-RU" dirty="0" smtClean="0"/>
              <a:t> </a:t>
            </a:r>
            <a:r>
              <a:rPr lang="ru-RU" dirty="0" err="1" smtClean="0"/>
              <a:t>polymorphism</a:t>
            </a:r>
            <a:r>
              <a:rPr lang="ru-RU" dirty="0" smtClean="0"/>
              <a:t>) — это форма полиморфизма, которая возникает, когда один и тот же интерфейс или базовый класс может быть использован для работы с объектами разных типов (подтипов). Это классический вид полиморфизма, связанный с объектно-ориентированным программированием, где подтипы наследуют поведение от базового типа.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980217"/>
            <a:ext cx="3663951" cy="317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Параметрический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138787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Параметрический полиморфизм</a:t>
            </a:r>
            <a:r>
              <a:rPr lang="ru-RU" dirty="0" smtClean="0"/>
              <a:t> — это форма полиморфизма, при которой функции, методы или классы могут работать с разными типами данных, но без привязки к конкретному типу на этапе написания кода. Вместо этого тип задаётся как параметр и определяется при использовании функции или создания экземпляра класса.</a:t>
            </a:r>
            <a:endParaRPr lang="en-US" dirty="0" smtClean="0"/>
          </a:p>
          <a:p>
            <a:endParaRPr lang="en-US" dirty="0" smtClean="0"/>
          </a:p>
          <a:p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strings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1080"/>
                </a:solidFill>
                <a:latin typeface="Consolas" panose="020B0609020204030204" pitchFamily="49" charset="0"/>
              </a:rPr>
              <a:t>ints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1080"/>
                </a:solidFill>
                <a:latin typeface="Consolas" panose="020B0609020204030204" pitchFamily="49" charset="0"/>
              </a:rPr>
              <a:t>List</a:t>
            </a:r>
            <a:r>
              <a:rPr lang="en-US" sz="1200" dirty="0"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&gt;();</a:t>
            </a:r>
          </a:p>
        </p:txBody>
      </p:sp>
      <p:sp>
        <p:nvSpPr>
          <p:cNvPr id="2050" name="AutoShape 2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052" name="AutoShape 4" descr="Generic Cup – ProgrammerHumor.i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47061" y="1103267"/>
            <a:ext cx="3189214" cy="3422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800" dirty="0" smtClean="0"/>
              <a:t>Ad hoc </a:t>
            </a:r>
            <a:r>
              <a:rPr lang="ru-RU" sz="2800" dirty="0" smtClean="0"/>
              <a:t>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40405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 smtClean="0"/>
              <a:t>Ad</a:t>
            </a:r>
            <a:r>
              <a:rPr lang="ru-RU" b="1" dirty="0" smtClean="0"/>
              <a:t> </a:t>
            </a:r>
            <a:r>
              <a:rPr lang="ru-RU" b="1" dirty="0" err="1" smtClean="0"/>
              <a:t>hoc</a:t>
            </a:r>
            <a:r>
              <a:rPr lang="ru-RU" b="1" dirty="0" smtClean="0"/>
              <a:t> полиморфизм</a:t>
            </a:r>
            <a:r>
              <a:rPr lang="ru-RU" dirty="0" smtClean="0"/>
              <a:t> (или </a:t>
            </a:r>
            <a:r>
              <a:rPr lang="ru-RU" b="1" dirty="0" smtClean="0"/>
              <a:t>специализированный полиморфизм</a:t>
            </a:r>
            <a:r>
              <a:rPr lang="ru-RU" dirty="0" smtClean="0"/>
              <a:t>) — это форма полиморфизма, при которой функции, методы или операторы могут иметь разные реализации в зависимости от типов аргументов, переданных им.</a:t>
            </a:r>
            <a:endParaRPr lang="ru-RU" dirty="0"/>
          </a:p>
        </p:txBody>
      </p:sp>
      <p:pic>
        <p:nvPicPr>
          <p:cNvPr id="4098" name="Picture 2" descr="Polymorphism — Jason Coelh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2993" y="2729783"/>
            <a:ext cx="4871409" cy="1795424"/>
          </a:xfrm>
          <a:prstGeom prst="rect">
            <a:avLst/>
          </a:prstGeom>
          <a:noFill/>
        </p:spPr>
      </p:pic>
      <p:sp>
        <p:nvSpPr>
          <p:cNvPr id="2" name="Прямоугольник 1"/>
          <p:cNvSpPr/>
          <p:nvPr/>
        </p:nvSpPr>
        <p:spPr>
          <a:xfrm>
            <a:off x="4896770" y="1009925"/>
            <a:ext cx="379408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67F99"/>
                </a:solidFill>
                <a:latin typeface="Consolas" panose="020B0609020204030204" pitchFamily="49" charset="0"/>
              </a:rPr>
              <a:t>AdHoc</a:t>
            </a:r>
            <a:endParaRPr lang="en-US" sz="1100" dirty="0">
              <a:latin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decimal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/>
            </a:r>
            <a:br>
              <a:rPr lang="en-US" sz="1100" dirty="0">
                <a:latin typeface="Consolas" panose="020B0609020204030204" pitchFamily="49" charset="0"/>
              </a:rPr>
            </a:br>
            <a:r>
              <a:rPr lang="en-US" sz="1100" dirty="0">
                <a:latin typeface="Consolas" panose="020B0609020204030204" pitchFamily="49" charset="0"/>
              </a:rPr>
              <a:t>   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795E26"/>
                </a:solidFill>
                <a:latin typeface="Consolas" panose="020B0609020204030204" pitchFamily="49" charset="0"/>
              </a:rPr>
              <a:t>Add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{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    </a:t>
            </a:r>
            <a:r>
              <a:rPr lang="en-US" sz="1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a</a:t>
            </a:r>
            <a:r>
              <a:rPr lang="en-US" sz="1100" dirty="0">
                <a:latin typeface="Consolas" panose="020B0609020204030204" pitchFamily="49" charset="0"/>
              </a:rPr>
              <a:t> + </a:t>
            </a:r>
            <a:r>
              <a:rPr lang="en-US" sz="1100" dirty="0">
                <a:solidFill>
                  <a:srgbClr val="001080"/>
                </a:solidFill>
                <a:latin typeface="Consolas" panose="020B0609020204030204" pitchFamily="49" charset="0"/>
              </a:rPr>
              <a:t>b</a:t>
            </a:r>
            <a:r>
              <a:rPr lang="en-US" sz="11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    }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Полиморфизм в действии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84451" y="1227383"/>
            <a:ext cx="4056527" cy="270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Прямоугольник 6"/>
          <p:cNvSpPr/>
          <p:nvPr/>
        </p:nvSpPr>
        <p:spPr>
          <a:xfrm>
            <a:off x="506295" y="1293503"/>
            <a:ext cx="404115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Благодаря использованию полиморфизма, мы можем обращаться ко всем объектам, используя один и тот же интерфейс.</a:t>
            </a:r>
          </a:p>
          <a:p>
            <a:endParaRPr lang="ru-RU" dirty="0" smtClean="0"/>
          </a:p>
          <a:p>
            <a:r>
              <a:rPr lang="ru-RU" dirty="0" smtClean="0"/>
              <a:t>Пример:</a:t>
            </a:r>
          </a:p>
          <a:p>
            <a:r>
              <a:rPr lang="ru-RU" dirty="0" smtClean="0"/>
              <a:t>Допустим у меня есть массив фигур, которые нужно нарисовать, используя декартовы координаты</a:t>
            </a:r>
            <a:r>
              <a:rPr lang="ru-RU" dirty="0" smtClean="0"/>
              <a:t>:</a:t>
            </a:r>
            <a:endParaRPr lang="en-US" dirty="0" smtClean="0"/>
          </a:p>
          <a:p>
            <a:endParaRPr lang="ru-RU" dirty="0" smtClean="0"/>
          </a:p>
          <a:p>
            <a:r>
              <a:rPr lang="en-US" dirty="0" err="1">
                <a:solidFill>
                  <a:srgbClr val="AF00DB"/>
                </a:solidFill>
                <a:latin typeface="Consolas" panose="020B0609020204030204" pitchFamily="49" charset="0"/>
              </a:rPr>
              <a:t>foreach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shapes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shape</a:t>
            </a:r>
            <a:r>
              <a:rPr lang="en-US" dirty="0" err="1"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Draw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из практики </a:t>
            </a:r>
            <a:r>
              <a:rPr lang="ru-RU" dirty="0" smtClean="0">
                <a:sym typeface="Wingdings" pitchFamily="2" charset="2"/>
              </a:rPr>
              <a:t>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0701" y="1177786"/>
            <a:ext cx="2559049" cy="1083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Требовалась определенная сортировка массивов данных в зависимости от их содержимого.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8074" y="1238250"/>
            <a:ext cx="5632701" cy="224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87816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Вопросы, на которые отвечает полиморфизм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Итого:</a:t>
            </a:r>
          </a:p>
          <a:p>
            <a:pPr marL="342900" indent="-342900">
              <a:buAutoNum type="arabicPeriod"/>
            </a:pPr>
            <a:r>
              <a:rPr lang="ru-RU" dirty="0" smtClean="0"/>
              <a:t>Я обращаюсь к объекту, не зная его внутренней реализации. </a:t>
            </a:r>
          </a:p>
          <a:p>
            <a:pPr marL="342900" indent="-342900">
              <a:buAutoNum type="arabicPeriod"/>
            </a:pPr>
            <a:r>
              <a:rPr lang="ru-RU" dirty="0" smtClean="0"/>
              <a:t>Код универсальный </a:t>
            </a:r>
            <a:r>
              <a:rPr lang="ru-RU" smtClean="0"/>
              <a:t>и сделает то, </a:t>
            </a:r>
            <a:r>
              <a:rPr lang="ru-RU" dirty="0" smtClean="0"/>
              <a:t>что нужно (при правильной реализации интерфейса).</a:t>
            </a:r>
          </a:p>
        </p:txBody>
      </p:sp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72542" y="1305777"/>
            <a:ext cx="784911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1. Описать класс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1.1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c</a:t>
            </a:r>
            <a:r>
              <a:rPr lang="ru-RU" dirty="0" smtClean="0"/>
              <a:t> </a:t>
            </a:r>
            <a:r>
              <a:rPr lang="ru-RU" dirty="0" err="1" smtClean="0"/>
              <a:t>currentTool</a:t>
            </a:r>
            <a:r>
              <a:rPr lang="ru-RU" dirty="0" smtClean="0"/>
              <a:t> типа </a:t>
            </a:r>
            <a:r>
              <a:rPr lang="ru-RU" dirty="0" err="1" smtClean="0"/>
              <a:t>ITool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1.2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и свойство </a:t>
            </a:r>
            <a:r>
              <a:rPr lang="ru-RU" dirty="0" err="1" smtClean="0"/>
              <a:t>currentClothSet</a:t>
            </a:r>
            <a:r>
              <a:rPr lang="ru-RU" dirty="0" smtClean="0"/>
              <a:t> типа </a:t>
            </a:r>
          </a:p>
          <a:p>
            <a:r>
              <a:rPr lang="ru-RU" dirty="0" err="1" smtClean="0"/>
              <a:t>ICloth</a:t>
            </a:r>
            <a:r>
              <a:rPr lang="en-US" dirty="0" smtClean="0"/>
              <a:t>S</a:t>
            </a:r>
            <a:r>
              <a:rPr lang="ru-RU" dirty="0" err="1" smtClean="0"/>
              <a:t>et</a:t>
            </a:r>
            <a:r>
              <a:rPr lang="ru-RU" dirty="0" smtClean="0"/>
              <a:t> (интерфейс)</a:t>
            </a:r>
          </a:p>
          <a:p>
            <a:r>
              <a:rPr lang="ru-RU" dirty="0" smtClean="0"/>
              <a:t>1.3 Добавить метод </a:t>
            </a:r>
            <a:r>
              <a:rPr lang="ru-RU" dirty="0" err="1" smtClean="0"/>
              <a:t>SetNextTools</a:t>
            </a:r>
            <a:r>
              <a:rPr lang="ru-RU" dirty="0" smtClean="0"/>
              <a:t>()</a:t>
            </a:r>
          </a:p>
          <a:p>
            <a:r>
              <a:rPr lang="ru-RU" dirty="0" smtClean="0"/>
              <a:t>1.4 Добавить метод </a:t>
            </a:r>
            <a:r>
              <a:rPr lang="ru-RU" dirty="0" err="1" smtClean="0"/>
              <a:t>ChangeClothes</a:t>
            </a:r>
            <a:r>
              <a:rPr lang="ru-RU" dirty="0" smtClean="0"/>
              <a:t>(</a:t>
            </a:r>
            <a:r>
              <a:rPr lang="ru-RU" dirty="0" err="1" smtClean="0"/>
              <a:t>IClothset</a:t>
            </a:r>
            <a:r>
              <a:rPr lang="ru-RU" dirty="0" smtClean="0"/>
              <a:t> </a:t>
            </a:r>
            <a:r>
              <a:rPr lang="ru-RU" dirty="0" err="1" smtClean="0"/>
              <a:t>clothSet</a:t>
            </a:r>
            <a:r>
              <a:rPr lang="ru-RU" dirty="0" smtClean="0"/>
              <a:t>)</a:t>
            </a:r>
          </a:p>
          <a:p>
            <a:r>
              <a:rPr lang="ru-RU" dirty="0" smtClean="0"/>
              <a:t>1.5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поле </a:t>
            </a:r>
            <a:r>
              <a:rPr lang="ru-RU" dirty="0" err="1" smtClean="0"/>
              <a:t>allTools</a:t>
            </a:r>
            <a:r>
              <a:rPr lang="ru-RU" dirty="0" smtClean="0"/>
              <a:t> типа </a:t>
            </a:r>
            <a:r>
              <a:rPr lang="ru-RU" dirty="0" err="1" smtClean="0"/>
              <a:t>List</a:t>
            </a:r>
            <a:r>
              <a:rPr lang="ru-RU" dirty="0" smtClean="0"/>
              <a:t>&lt;</a:t>
            </a:r>
            <a:r>
              <a:rPr lang="ru-RU" dirty="0" err="1" smtClean="0"/>
              <a:t>ITool</a:t>
            </a:r>
            <a:r>
              <a:rPr lang="ru-RU" dirty="0" smtClean="0"/>
              <a:t>&gt;. + инициализировать</a:t>
            </a:r>
          </a:p>
          <a:p>
            <a:r>
              <a:rPr lang="ru-RU" dirty="0" smtClean="0"/>
              <a:t>1.6 Добавить в класс </a:t>
            </a:r>
            <a:r>
              <a:rPr lang="ru-RU" dirty="0" err="1" smtClean="0"/>
              <a:t>Hitman</a:t>
            </a:r>
            <a:r>
              <a:rPr lang="ru-RU" dirty="0" smtClean="0"/>
              <a:t> метод </a:t>
            </a:r>
            <a:r>
              <a:rPr lang="ru-RU" dirty="0" err="1" smtClean="0"/>
              <a:t>ShootViaCurrentTool</a:t>
            </a:r>
            <a:r>
              <a:rPr lang="ru-RU" dirty="0" smtClean="0"/>
              <a:t>()</a:t>
            </a:r>
          </a:p>
          <a:p>
            <a:r>
              <a:rPr lang="ru-RU" dirty="0" smtClean="0"/>
              <a:t>2. Описать интерфейсы</a:t>
            </a:r>
          </a:p>
          <a:p>
            <a:r>
              <a:rPr lang="ru-RU" dirty="0" smtClean="0"/>
              <a:t>2.1 Описать интерфейс </a:t>
            </a:r>
            <a:r>
              <a:rPr lang="ru-RU" dirty="0" err="1" smtClean="0"/>
              <a:t>ITool</a:t>
            </a:r>
            <a:endParaRPr lang="ru-RU" dirty="0" smtClean="0"/>
          </a:p>
          <a:p>
            <a:r>
              <a:rPr lang="ru-RU" dirty="0" smtClean="0"/>
              <a:t>2.1.1 Добавить метод </a:t>
            </a:r>
            <a:r>
              <a:rPr lang="ru-RU" dirty="0" err="1" smtClean="0"/>
              <a:t>Shoot</a:t>
            </a:r>
            <a:r>
              <a:rPr lang="ru-RU" dirty="0" smtClean="0"/>
              <a:t>() без реализации</a:t>
            </a:r>
          </a:p>
          <a:p>
            <a:r>
              <a:rPr lang="ru-RU" dirty="0" smtClean="0"/>
              <a:t>2.1.2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  <a:p>
            <a:r>
              <a:rPr lang="ru-RU" dirty="0" smtClean="0"/>
              <a:t>2.2 Описать интерфейс </a:t>
            </a:r>
            <a:r>
              <a:rPr lang="ru-RU" dirty="0" err="1" smtClean="0"/>
              <a:t>IClothset</a:t>
            </a:r>
            <a:endParaRPr lang="ru-RU" dirty="0" smtClean="0"/>
          </a:p>
          <a:p>
            <a:r>
              <a:rPr lang="ru-RU" dirty="0" smtClean="0"/>
              <a:t>2.2.1 При желании можно добавить пару методов</a:t>
            </a:r>
          </a:p>
          <a:p>
            <a:r>
              <a:rPr lang="ru-RU" dirty="0" smtClean="0"/>
              <a:t>2.2.2 Создать &gt;=2 любых реализаций </a:t>
            </a:r>
            <a:r>
              <a:rPr lang="ru-RU" dirty="0" err="1" smtClean="0"/>
              <a:t>интерйейса</a:t>
            </a:r>
            <a:r>
              <a:rPr lang="ru-RU" dirty="0" smtClean="0"/>
              <a:t>.</a:t>
            </a:r>
          </a:p>
        </p:txBody>
      </p:sp>
      <p:pic>
        <p:nvPicPr>
          <p:cNvPr id="1026" name="Picture 2" descr="Поддержка Feral | Hitman: Absolu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67574" y="1025351"/>
            <a:ext cx="1350727" cy="3494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ru-RU" sz="2800" dirty="0" smtClean="0"/>
              <a:t>Задачи по тематике полиморфизма</a:t>
            </a:r>
            <a:endParaRPr sz="2800" dirty="0"/>
          </a:p>
        </p:txBody>
      </p:sp>
      <p:sp>
        <p:nvSpPr>
          <p:cNvPr id="3" name="AutoShape 2" descr="Принципы ООП для начинающих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4" descr="https://senior.ua/storage/article/content/9d1b2cdf-cf03-475a-927e-f3d89bdcf63d.jpe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12993" y="1116836"/>
            <a:ext cx="35066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80162" y="1138137"/>
            <a:ext cx="824473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3. Клиентский код:</a:t>
            </a:r>
          </a:p>
          <a:p>
            <a:r>
              <a:rPr lang="ru-RU" dirty="0" smtClean="0"/>
              <a:t>3.1 Создать экземпляр класса </a:t>
            </a:r>
            <a:r>
              <a:rPr lang="ru-RU" dirty="0" err="1" smtClean="0"/>
              <a:t>Hitman</a:t>
            </a:r>
            <a:endParaRPr lang="ru-RU" dirty="0" smtClean="0"/>
          </a:p>
          <a:p>
            <a:r>
              <a:rPr lang="ru-RU" dirty="0" smtClean="0"/>
              <a:t>3.2 Сменить оружие на любое другое. Если </a:t>
            </a:r>
            <a:r>
              <a:rPr lang="ru-RU" dirty="0" err="1" smtClean="0"/>
              <a:t>currentTool</a:t>
            </a:r>
            <a:r>
              <a:rPr lang="ru-RU" dirty="0" smtClean="0"/>
              <a:t> пустое, то задать ему начальное значение</a:t>
            </a:r>
          </a:p>
          <a:p>
            <a:r>
              <a:rPr lang="ru-RU" dirty="0" smtClean="0"/>
              <a:t>3.3 Создать экземпляр одежды</a:t>
            </a:r>
          </a:p>
          <a:p>
            <a:r>
              <a:rPr lang="ru-RU" dirty="0" smtClean="0"/>
              <a:t>3.4 Сменить комплект одежды на созданный в п.3.3</a:t>
            </a:r>
          </a:p>
          <a:p>
            <a:r>
              <a:rPr lang="ru-RU" dirty="0" smtClean="0"/>
              <a:t>3.5 Выстрелить текущим оружием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4440" y="2836311"/>
            <a:ext cx="6833870" cy="1833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2372775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 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5194853" y="1155699"/>
            <a:ext cx="3389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: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</a:p>
          <a:p>
            <a:r>
              <a:rPr lang="en-US" sz="1200" dirty="0" smtClean="0"/>
              <a:t> 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public void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 smtClean="0"/>
              <a:t>()</a:t>
            </a:r>
          </a:p>
          <a:p>
            <a:r>
              <a:rPr lang="en-US" sz="1200" dirty="0" smtClean="0"/>
              <a:t>    {</a:t>
            </a:r>
          </a:p>
          <a:p>
            <a:r>
              <a:rPr lang="en-US" sz="1200" dirty="0" smtClean="0"/>
              <a:t>        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 smtClean="0"/>
              <a:t>.</a:t>
            </a:r>
            <a:r>
              <a:rPr lang="en-US" sz="1200" dirty="0" err="1" smtClean="0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 smtClean="0">
                <a:solidFill>
                  <a:srgbClr val="C00000"/>
                </a:solidFill>
              </a:rPr>
              <a:t>"</a:t>
            </a:r>
            <a:r>
              <a:rPr lang="en-US" sz="1200" dirty="0">
                <a:solidFill>
                  <a:srgbClr val="C00000"/>
                </a:solidFill>
              </a:rPr>
              <a:t>Base's </a:t>
            </a:r>
            <a:r>
              <a:rPr lang="en-US" sz="1200" dirty="0" smtClean="0">
                <a:solidFill>
                  <a:srgbClr val="C00000"/>
                </a:solidFill>
              </a:rPr>
              <a:t>Dispose"</a:t>
            </a:r>
            <a:r>
              <a:rPr lang="en-US" sz="1200" dirty="0" smtClean="0"/>
              <a:t>);</a:t>
            </a:r>
          </a:p>
          <a:p>
            <a:r>
              <a:rPr lang="en-US" sz="1200" dirty="0" smtClean="0"/>
              <a:t>    }</a:t>
            </a:r>
          </a:p>
          <a:p>
            <a:r>
              <a:rPr lang="ru-RU" sz="1200" dirty="0" smtClean="0"/>
              <a:t>}</a:t>
            </a:r>
            <a:endParaRPr lang="en-US" sz="1200" dirty="0" smtClean="0"/>
          </a:p>
          <a:p>
            <a:endParaRPr lang="en-US" sz="1200" dirty="0" smtClean="0"/>
          </a:p>
          <a:p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class</a:t>
            </a:r>
            <a:r>
              <a:rPr lang="en-US" sz="1200" dirty="0" smtClean="0"/>
              <a:t>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Derived</a:t>
            </a:r>
            <a:r>
              <a:rPr lang="en-US" sz="1200" dirty="0" smtClean="0"/>
              <a:t> :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Base</a:t>
            </a:r>
            <a:r>
              <a:rPr lang="en-US" sz="1200" dirty="0" smtClean="0">
                <a:solidFill>
                  <a:schemeClr val="tx1"/>
                </a:solidFill>
              </a:rPr>
              <a:t>,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 smtClean="0">
                <a:solidFill>
                  <a:schemeClr val="accent5">
                    <a:lumMod val="75000"/>
                  </a:schemeClr>
                </a:solidFill>
              </a:rPr>
              <a:t>IDisposable</a:t>
            </a:r>
            <a:endParaRPr lang="en-US" sz="1200" dirty="0" smtClean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ru-RU" sz="1200" dirty="0" smtClean="0"/>
              <a:t>{</a:t>
            </a:r>
            <a:endParaRPr lang="en-US" sz="1200" dirty="0" smtClean="0"/>
          </a:p>
          <a:p>
            <a:r>
              <a:rPr lang="en-US" sz="1200" dirty="0"/>
              <a:t> </a:t>
            </a:r>
            <a:r>
              <a:rPr lang="en-US" sz="1200" dirty="0" smtClean="0"/>
              <a:t>   </a:t>
            </a:r>
            <a:r>
              <a:rPr lang="en-US" sz="1200" dirty="0" smtClean="0">
                <a:solidFill>
                  <a:schemeClr val="accent1">
                    <a:lumMod val="75000"/>
                  </a:schemeClr>
                </a:solidFill>
              </a:rPr>
              <a:t>new public 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void</a:t>
            </a:r>
            <a:r>
              <a:rPr lang="en-US" sz="1200" dirty="0"/>
              <a:t> 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Dispose</a:t>
            </a:r>
            <a:r>
              <a:rPr lang="en-US" sz="1200" dirty="0"/>
              <a:t>()</a:t>
            </a:r>
          </a:p>
          <a:p>
            <a:r>
              <a:rPr lang="en-US" sz="1200" dirty="0"/>
              <a:t>    {</a:t>
            </a:r>
          </a:p>
          <a:p>
            <a:r>
              <a:rPr lang="en-US" sz="1200" dirty="0"/>
              <a:t>        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Console</a:t>
            </a:r>
            <a:r>
              <a:rPr lang="en-US" sz="1200" dirty="0" err="1"/>
              <a:t>.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</a:rPr>
              <a:t>WriteLine</a:t>
            </a:r>
            <a:r>
              <a:rPr lang="en-US" sz="1200" dirty="0" smtClean="0"/>
              <a:t>(</a:t>
            </a:r>
            <a:r>
              <a:rPr lang="en-US" sz="1200" dirty="0">
                <a:solidFill>
                  <a:srgbClr val="C00000"/>
                </a:solidFill>
              </a:rPr>
              <a:t>"</a:t>
            </a:r>
            <a:r>
              <a:rPr lang="en-US" sz="1200" dirty="0" err="1">
                <a:solidFill>
                  <a:srgbClr val="C00000"/>
                </a:solidFill>
              </a:rPr>
              <a:t>Derived's</a:t>
            </a:r>
            <a:r>
              <a:rPr lang="en-US" sz="1200" dirty="0">
                <a:solidFill>
                  <a:srgbClr val="C00000"/>
                </a:solidFill>
              </a:rPr>
              <a:t> Dispose"</a:t>
            </a:r>
            <a:r>
              <a:rPr lang="en-US" sz="1200" dirty="0" smtClean="0"/>
              <a:t>);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smtClean="0"/>
              <a:t>}</a:t>
            </a:r>
          </a:p>
          <a:p>
            <a:r>
              <a:rPr lang="ru-RU" sz="1200" dirty="0" smtClean="0"/>
              <a:t>}</a:t>
            </a: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7"/>
            <a:ext cx="412494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Ключевое слово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в C# используется для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скрытия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(или маскировки) метода базового класса в производном классе. Оно применяется, когда вы хотите явно указать, что метод в производном классе </a:t>
            </a:r>
            <a:r>
              <a:rPr lang="ru-RU" altLang="ru-RU" sz="1200" b="1" dirty="0">
                <a:solidFill>
                  <a:schemeClr val="tx1"/>
                </a:solidFill>
                <a:latin typeface="+mn-lt"/>
              </a:rPr>
              <a:t>скрывает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одноименный метод базового класса, а не переопределяет его (как это делается с помощью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Когда использовать </a:t>
            </a:r>
            <a:r>
              <a:rPr lang="ru-RU" altLang="ru-RU" sz="1200" dirty="0" err="1">
                <a:solidFill>
                  <a:schemeClr val="accent1">
                    <a:lumMod val="75000"/>
                  </a:schemeClr>
                </a:solidFill>
                <a:latin typeface="+mn-lt"/>
              </a:rPr>
              <a:t>new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?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Если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вы не можете или не хотите использовать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virtual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и </a:t>
            </a:r>
            <a:r>
              <a:rPr lang="ru-RU" altLang="ru-RU" sz="1200" dirty="0" err="1">
                <a:solidFill>
                  <a:schemeClr val="tx1"/>
                </a:solidFill>
                <a:latin typeface="+mn-lt"/>
              </a:rPr>
              <a:t>override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 (например, метод базового класса не виртуальный</a:t>
            </a: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).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sz="1200" dirty="0" smtClean="0">
                <a:solidFill>
                  <a:schemeClr val="tx1"/>
                </a:solidFill>
                <a:latin typeface="+mn-lt"/>
              </a:rPr>
              <a:t>Когда </a:t>
            </a:r>
            <a:r>
              <a:rPr lang="ru-RU" altLang="ru-RU" sz="1200" dirty="0">
                <a:solidFill>
                  <a:schemeClr val="tx1"/>
                </a:solidFill>
                <a:latin typeface="+mn-lt"/>
              </a:rPr>
              <a:t>вам нужно, чтобы метод в производном классе вел себя независимо от одноименного метода в базовом классе.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en-US" sz="6000" dirty="0" smtClean="0"/>
              <a:t>UML</a:t>
            </a:r>
            <a:r>
              <a:rPr lang="ru-RU" sz="6000" dirty="0" smtClean="0"/>
              <a:t> </a:t>
            </a:r>
            <a:r>
              <a:rPr lang="en-US" sz="6000" dirty="0" smtClean="0"/>
              <a:t>(</a:t>
            </a:r>
            <a:r>
              <a:rPr lang="ru-RU" sz="6000" dirty="0" smtClean="0"/>
              <a:t>бонус</a:t>
            </a:r>
            <a:r>
              <a:rPr lang="en-US" sz="6000" dirty="0" smtClean="0"/>
              <a:t>)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</a:t>
            </a:r>
            <a:r>
              <a:rPr lang="en-US" dirty="0" smtClean="0"/>
              <a:t>UML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566321" y="1139686"/>
            <a:ext cx="28169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/>
              <a:t>UML</a:t>
            </a:r>
            <a:r>
              <a:rPr lang="ru-RU" sz="1200" dirty="0" smtClean="0"/>
              <a:t>, или </a:t>
            </a:r>
            <a:r>
              <a:rPr lang="ru-RU" sz="1200" b="1" dirty="0" err="1" smtClean="0"/>
              <a:t>Unified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Modeling</a:t>
            </a:r>
            <a:r>
              <a:rPr lang="ru-RU" sz="1200" b="1" dirty="0" smtClean="0"/>
              <a:t> </a:t>
            </a:r>
            <a:r>
              <a:rPr lang="ru-RU" sz="1200" b="1" dirty="0" err="1" smtClean="0"/>
              <a:t>Language</a:t>
            </a:r>
            <a:r>
              <a:rPr lang="ru-RU" sz="1200" dirty="0" smtClean="0"/>
              <a:t>, — это унифицированный язык моделирования. Его используют, чтобы создавать диаграммы и схемы для визуализации процессов и явлений.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sz="1200" dirty="0" smtClean="0">
              <a:solidFill>
                <a:schemeClr val="tx1"/>
              </a:solidFill>
              <a:latin typeface="+mn-lt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200" b="1" dirty="0" smtClean="0">
                <a:hlinkClick r:id="rId3"/>
              </a:rPr>
              <a:t>Диаграмма классов</a:t>
            </a:r>
            <a:r>
              <a:rPr lang="ru-RU" sz="1200" dirty="0" smtClean="0"/>
              <a:t> (</a:t>
            </a:r>
            <a:r>
              <a:rPr lang="ru-RU" sz="1200" dirty="0" smtClean="0">
                <a:hlinkClick r:id="rId4" tooltip="Английский язык"/>
              </a:rPr>
              <a:t>англ.</a:t>
            </a:r>
            <a:r>
              <a:rPr lang="ru-RU" sz="1200" dirty="0" smtClean="0"/>
              <a:t> </a:t>
            </a:r>
            <a:r>
              <a:rPr lang="ru-RU" sz="1200" i="1" dirty="0" err="1" smtClean="0"/>
              <a:t>class</a:t>
            </a:r>
            <a:r>
              <a:rPr lang="ru-RU" sz="1200" i="1" dirty="0" smtClean="0"/>
              <a:t> </a:t>
            </a:r>
            <a:r>
              <a:rPr lang="ru-RU" sz="1200" i="1" dirty="0" err="1" smtClean="0"/>
              <a:t>diagram</a:t>
            </a:r>
            <a:r>
              <a:rPr lang="ru-RU" sz="1200" dirty="0" smtClean="0"/>
              <a:t>) — структурная </a:t>
            </a:r>
            <a:r>
              <a:rPr lang="ru-RU" sz="1200" dirty="0" smtClean="0">
                <a:hlinkClick r:id="rId5" tooltip="Диаграмма (UML)"/>
              </a:rPr>
              <a:t>диаграмма</a:t>
            </a:r>
            <a:r>
              <a:rPr lang="ru-RU" sz="1200" dirty="0" smtClean="0"/>
              <a:t> языка моделирования </a:t>
            </a:r>
            <a:r>
              <a:rPr lang="ru-RU" sz="1200" dirty="0" smtClean="0">
                <a:hlinkClick r:id="rId6" tooltip="UML"/>
              </a:rPr>
              <a:t>UML</a:t>
            </a:r>
            <a:r>
              <a:rPr lang="ru-RU" sz="1200" dirty="0" smtClean="0"/>
              <a:t>, демонстрирующая общую структуру иерархии </a:t>
            </a:r>
            <a:r>
              <a:rPr lang="ru-RU" sz="1200" dirty="0" smtClean="0">
                <a:hlinkClick r:id="rId7" tooltip="Класс (программирование)"/>
              </a:rPr>
              <a:t>классов</a:t>
            </a:r>
            <a:r>
              <a:rPr lang="ru-RU" sz="1200" dirty="0" smtClean="0"/>
              <a:t> системы, их коопераций, </a:t>
            </a:r>
            <a:r>
              <a:rPr lang="ru-RU" sz="1200" dirty="0" smtClean="0">
                <a:hlinkClick r:id="rId8" tooltip="Поле класса"/>
              </a:rPr>
              <a:t>атрибутов</a:t>
            </a:r>
            <a:r>
              <a:rPr lang="ru-RU" sz="1200" dirty="0" smtClean="0"/>
              <a:t> (полей), </a:t>
            </a:r>
            <a:r>
              <a:rPr lang="ru-RU" sz="1200" dirty="0" smtClean="0">
                <a:hlinkClick r:id="rId9" tooltip="Метод (языки программирования)"/>
              </a:rPr>
              <a:t>методов</a:t>
            </a:r>
            <a:r>
              <a:rPr lang="ru-RU" sz="1200" dirty="0" smtClean="0"/>
              <a:t>, интерфейсов и взаимосвязей (отношений) между ними.</a:t>
            </a:r>
            <a:endParaRPr lang="ru-RU" altLang="ru-RU" sz="120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3828941" y="1187450"/>
            <a:ext cx="4835634" cy="2782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Элементы диаграмм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535841" y="1360666"/>
            <a:ext cx="24054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dirty="0" smtClean="0">
                <a:latin typeface="+mn-lt"/>
              </a:rPr>
              <a:t>Сущность класса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Сущность интерфейса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наследования</a:t>
            </a: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 </a:t>
            </a:r>
            <a:r>
              <a:rPr lang="ru-RU" altLang="ru-RU" dirty="0" smtClean="0">
                <a:solidFill>
                  <a:schemeClr val="tx1"/>
                </a:solidFill>
              </a:rPr>
              <a:t>агрегации</a:t>
            </a:r>
            <a:endParaRPr lang="ru-RU" altLang="ru-RU" dirty="0" smtClean="0">
              <a:solidFill>
                <a:schemeClr val="tx1"/>
              </a:solidFill>
              <a:latin typeface="+mn-lt"/>
            </a:endParaRPr>
          </a:p>
          <a:p>
            <a:pPr marL="228600" lvl="0" indent="-2286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dirty="0" smtClean="0">
                <a:solidFill>
                  <a:schemeClr val="tx1"/>
                </a:solidFill>
                <a:latin typeface="+mn-lt"/>
              </a:rPr>
              <a:t>Отношение</a:t>
            </a:r>
            <a:r>
              <a:rPr lang="en-US" altLang="ru-RU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ru-RU" altLang="ru-RU" smtClean="0">
                <a:solidFill>
                  <a:schemeClr val="tx1"/>
                </a:solidFill>
              </a:rPr>
              <a:t>композиции</a:t>
            </a:r>
            <a:endParaRPr lang="ru-RU" altLang="ru-RU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580" y="1139190"/>
            <a:ext cx="5992813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Овал 10"/>
          <p:cNvSpPr/>
          <p:nvPr/>
        </p:nvSpPr>
        <p:spPr>
          <a:xfrm>
            <a:off x="5204460" y="1074420"/>
            <a:ext cx="289560" cy="2895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</a:t>
            </a:r>
            <a:endParaRPr lang="ru-RU" dirty="0"/>
          </a:p>
        </p:txBody>
      </p:sp>
      <p:sp>
        <p:nvSpPr>
          <p:cNvPr id="12" name="Овал 11"/>
          <p:cNvSpPr/>
          <p:nvPr/>
        </p:nvSpPr>
        <p:spPr>
          <a:xfrm>
            <a:off x="8168640" y="106680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2</a:t>
            </a:r>
            <a:endParaRPr lang="ru-RU" dirty="0"/>
          </a:p>
        </p:txBody>
      </p:sp>
      <p:sp>
        <p:nvSpPr>
          <p:cNvPr id="13" name="Овал 12"/>
          <p:cNvSpPr/>
          <p:nvPr/>
        </p:nvSpPr>
        <p:spPr>
          <a:xfrm>
            <a:off x="5044440" y="349758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3</a:t>
            </a:r>
            <a:endParaRPr lang="ru-RU" dirty="0"/>
          </a:p>
        </p:txBody>
      </p:sp>
      <p:sp>
        <p:nvSpPr>
          <p:cNvPr id="14" name="Овал 13"/>
          <p:cNvSpPr/>
          <p:nvPr/>
        </p:nvSpPr>
        <p:spPr>
          <a:xfrm>
            <a:off x="5494020" y="27279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4</a:t>
            </a:r>
            <a:endParaRPr lang="ru-RU" dirty="0"/>
          </a:p>
        </p:txBody>
      </p:sp>
      <p:sp>
        <p:nvSpPr>
          <p:cNvPr id="15" name="Овал 14"/>
          <p:cNvSpPr/>
          <p:nvPr/>
        </p:nvSpPr>
        <p:spPr>
          <a:xfrm>
            <a:off x="6240780" y="1394460"/>
            <a:ext cx="266700" cy="266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Примеры диаграмм в паттернах проектирования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1" y="1139687"/>
            <a:ext cx="4628532" cy="286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endParaRPr lang="ru-RU" sz="1200" dirty="0"/>
          </a:p>
        </p:txBody>
      </p:sp>
      <p:sp>
        <p:nvSpPr>
          <p:cNvPr id="1028" name="AutoShape 4" descr="Структура классов паттерна Абстрактная фабрик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584200" y="1651000"/>
            <a:ext cx="307808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3"/>
              </a:rPr>
              <a:t>стратегия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4"/>
              </a:rPr>
              <a:t>абстрактная фабрика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dirty="0" smtClean="0"/>
              <a:t>Паттерн </a:t>
            </a:r>
            <a:r>
              <a:rPr lang="ru-RU" dirty="0" smtClean="0">
                <a:hlinkClick r:id="rId5"/>
              </a:rPr>
              <a:t>компоновщик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274843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77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7492036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</a:pPr>
            <a:r>
              <a:rPr lang="ru-RU" sz="6000" dirty="0" smtClean="0"/>
              <a:t>Ответы на вопросы</a:t>
            </a:r>
            <a:endParaRPr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79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6000"/>
              <a:t>Рефлексия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Основы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6801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Фильтрация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6801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Проекция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36"/>
          <p:cNvSpPr/>
          <p:nvPr/>
        </p:nvSpPr>
        <p:spPr>
          <a:xfrm>
            <a:off x="4641875" y="1521148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6. Секционирование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6801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Операции с наборами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6801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Сортировка данных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36"/>
          <p:cNvSpPr/>
          <p:nvPr/>
        </p:nvSpPr>
        <p:spPr>
          <a:xfrm>
            <a:off x="4641869" y="218672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2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7. </a:t>
            </a:r>
            <a:r>
              <a:rPr lang="ru-RU" sz="1200" dirty="0" smtClean="0">
                <a:latin typeface="Roboto" charset="0"/>
                <a:ea typeface="Roboto" charset="0"/>
              </a:rPr>
              <a:t>Преобразование(конвертация</a:t>
            </a:r>
            <a:r>
              <a:rPr lang="ru-RU" sz="1200" dirty="0" smtClean="0"/>
              <a:t>) данных</a:t>
            </a:r>
            <a:endParaRPr lang="ru-RU" sz="12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4641869" y="2852300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8. </a:t>
            </a:r>
            <a:r>
              <a:rPr lang="ru-RU" dirty="0" smtClean="0">
                <a:latin typeface="Roboto" charset="0"/>
                <a:ea typeface="Roboto" charset="0"/>
              </a:rPr>
              <a:t>Операции соединения</a:t>
            </a:r>
            <a:endParaRPr lang="ru-RU" dirty="0">
              <a:solidFill>
                <a:schemeClr val="dk1"/>
              </a:solidFill>
              <a:latin typeface="Roboto" charset="0"/>
              <a:ea typeface="Roboto" charset="0"/>
              <a:cs typeface="Roboto"/>
              <a:sym typeface="Roboto"/>
            </a:endParaRPr>
          </a:p>
        </p:txBody>
      </p:sp>
      <p:sp>
        <p:nvSpPr>
          <p:cNvPr id="182" name="Google Shape;182;p36"/>
          <p:cNvSpPr/>
          <p:nvPr/>
        </p:nvSpPr>
        <p:spPr>
          <a:xfrm>
            <a:off x="4641869" y="3517875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Группировка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элементов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7;p36"/>
          <p:cNvSpPr/>
          <p:nvPr/>
        </p:nvSpPr>
        <p:spPr>
          <a:xfrm>
            <a:off x="659597" y="4178208"/>
            <a:ext cx="3395568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Квантификаторы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4641869" y="4167231"/>
            <a:ext cx="36270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en-US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rgbClr val="3F3F3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Абстракция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783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абстракция?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177566"/>
            <a:ext cx="413241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Абстракция</a:t>
            </a:r>
            <a:r>
              <a:rPr lang="ru-RU" dirty="0"/>
              <a:t> </a:t>
            </a:r>
            <a:r>
              <a:rPr lang="ru-RU" dirty="0" smtClean="0"/>
              <a:t>–</a:t>
            </a:r>
            <a:r>
              <a:rPr lang="en-US" dirty="0" smtClean="0"/>
              <a:t> </a:t>
            </a:r>
            <a:r>
              <a:rPr lang="ru-RU" dirty="0" smtClean="0"/>
              <a:t>концепци</a:t>
            </a:r>
            <a:r>
              <a:rPr lang="ru-RU" dirty="0" smtClean="0"/>
              <a:t>я,</a:t>
            </a:r>
            <a:r>
              <a:rPr lang="ru-RU" dirty="0" smtClean="0"/>
              <a:t> </a:t>
            </a:r>
            <a:r>
              <a:rPr lang="ru-RU" dirty="0"/>
              <a:t>которая позволяет выделить важные характеристики и свойства объектов, игнорируя при этом ненужные детали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r>
              <a:rPr lang="ru-RU" dirty="0"/>
              <a:t>Это позволяет разработчикам сосредотачиваться на ключевых аспектах системы, не углубляясь во все технические детали реализации</a:t>
            </a:r>
            <a:r>
              <a:rPr lang="ru-RU" dirty="0" smtClean="0"/>
              <a:t>.</a:t>
            </a:r>
          </a:p>
        </p:txBody>
      </p:sp>
      <p:pic>
        <p:nvPicPr>
          <p:cNvPr id="2050" name="Picture 2" descr="Абстракция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9545" y="1439623"/>
            <a:ext cx="3587005" cy="2538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1344</Words>
  <Application>Microsoft Office PowerPoint</Application>
  <PresentationFormat>Экран (16:9)</PresentationFormat>
  <Paragraphs>307</Paragraphs>
  <Slides>39</Slides>
  <Notes>39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39</vt:i4>
      </vt:variant>
    </vt:vector>
  </HeadingPairs>
  <TitlesOfParts>
    <vt:vector size="46" baseType="lpstr">
      <vt:lpstr>Wingdings</vt:lpstr>
      <vt:lpstr>Avenir</vt:lpstr>
      <vt:lpstr>Consolas</vt:lpstr>
      <vt:lpstr>Roboto</vt:lpstr>
      <vt:lpstr>Courier New</vt:lpstr>
      <vt:lpstr>Arial</vt:lpstr>
      <vt:lpstr>Светлая тема</vt:lpstr>
      <vt:lpstr>ООП</vt:lpstr>
      <vt:lpstr>Презентация PowerPoint</vt:lpstr>
      <vt:lpstr>ООП </vt:lpstr>
      <vt:lpstr>ООП </vt:lpstr>
      <vt:lpstr>Правила вебинара</vt:lpstr>
      <vt:lpstr>Маршрут вебинара</vt:lpstr>
      <vt:lpstr>Цели вебинара</vt:lpstr>
      <vt:lpstr>Абстракция</vt:lpstr>
      <vt:lpstr>Что такое абстракция?</vt:lpstr>
      <vt:lpstr>Суть абстракции</vt:lpstr>
      <vt:lpstr>Представление абстракции в C#</vt:lpstr>
      <vt:lpstr>Кратко об интерфейсах</vt:lpstr>
      <vt:lpstr>Кратко об абстрактных классах</vt:lpstr>
      <vt:lpstr>Ключевое слово abstract</vt:lpstr>
      <vt:lpstr>Ключевое слово override</vt:lpstr>
      <vt:lpstr>Пример абстракции на паттерне «Мост»</vt:lpstr>
      <vt:lpstr>Пример из практики </vt:lpstr>
      <vt:lpstr>Вопросы, на которые отвечает абстракция</vt:lpstr>
      <vt:lpstr>Решение задач</vt:lpstr>
      <vt:lpstr>Решение задач</vt:lpstr>
      <vt:lpstr>Полиморфизм</vt:lpstr>
      <vt:lpstr>Что такое полиморфизм?</vt:lpstr>
      <vt:lpstr>Полиморфизм подтипов</vt:lpstr>
      <vt:lpstr>Параметрический полиморфизм</vt:lpstr>
      <vt:lpstr>Ad hoc полиморфизм</vt:lpstr>
      <vt:lpstr>Полиморфизм в действии</vt:lpstr>
      <vt:lpstr>Пример из практики </vt:lpstr>
      <vt:lpstr>Вопросы, на которые отвечает полиморфизм</vt:lpstr>
      <vt:lpstr>Задачи по тематике полиморфизма</vt:lpstr>
      <vt:lpstr>Задачи по тематике полиморфизма</vt:lpstr>
      <vt:lpstr>Ключевое слово new </vt:lpstr>
      <vt:lpstr>UML (бонус)</vt:lpstr>
      <vt:lpstr>Что такое UML</vt:lpstr>
      <vt:lpstr>Элементы диаграмм</vt:lpstr>
      <vt:lpstr>Примеры диаграмм в паттернах проектирования</vt:lpstr>
      <vt:lpstr>Ответы на вопросы</vt:lpstr>
      <vt:lpstr>Рефлексия</vt:lpstr>
      <vt:lpstr>Цели вебинара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Нилов Павел Геннадьевич</cp:lastModifiedBy>
  <cp:revision>585</cp:revision>
  <dcterms:modified xsi:type="dcterms:W3CDTF">2025-03-25T10:09:05Z</dcterms:modified>
</cp:coreProperties>
</file>