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7"/>
  </p:notesMasterIdLst>
  <p:sldIdLst>
    <p:sldId id="323" r:id="rId2"/>
    <p:sldId id="258" r:id="rId3"/>
    <p:sldId id="324" r:id="rId4"/>
    <p:sldId id="260" r:id="rId5"/>
    <p:sldId id="261" r:id="rId6"/>
    <p:sldId id="268" r:id="rId7"/>
    <p:sldId id="269" r:id="rId8"/>
    <p:sldId id="270" r:id="rId9"/>
    <p:sldId id="327" r:id="rId10"/>
    <p:sldId id="330" r:id="rId11"/>
    <p:sldId id="326" r:id="rId12"/>
    <p:sldId id="335" r:id="rId13"/>
    <p:sldId id="380" r:id="rId14"/>
    <p:sldId id="325" r:id="rId15"/>
    <p:sldId id="329" r:id="rId16"/>
    <p:sldId id="331" r:id="rId17"/>
    <p:sldId id="332" r:id="rId18"/>
    <p:sldId id="334" r:id="rId19"/>
    <p:sldId id="333" r:id="rId20"/>
    <p:sldId id="328" r:id="rId21"/>
    <p:sldId id="340" r:id="rId22"/>
    <p:sldId id="339" r:id="rId23"/>
    <p:sldId id="337" r:id="rId24"/>
    <p:sldId id="382" r:id="rId25"/>
    <p:sldId id="342" r:id="rId26"/>
    <p:sldId id="338" r:id="rId27"/>
    <p:sldId id="336" r:id="rId28"/>
    <p:sldId id="384" r:id="rId29"/>
    <p:sldId id="346" r:id="rId30"/>
    <p:sldId id="383" r:id="rId31"/>
    <p:sldId id="302" r:id="rId32"/>
    <p:sldId id="303" r:id="rId33"/>
    <p:sldId id="304" r:id="rId34"/>
    <p:sldId id="305" r:id="rId35"/>
    <p:sldId id="306" r:id="rId36"/>
  </p:sldIdLst>
  <p:sldSz cx="9144000" cy="5143500" type="screen16x9"/>
  <p:notesSz cx="6858000" cy="9144000"/>
  <p:embeddedFontLst>
    <p:embeddedFont>
      <p:font typeface="Roboto" panose="020B0604020202020204" charset="0"/>
      <p:regular r:id="rId38"/>
      <p:bold r:id="rId39"/>
      <p:italic r:id="rId40"/>
      <p:boldItalic r:id="rId41"/>
    </p:embeddedFont>
    <p:embeddedFont>
      <p:font typeface="Cascadia Mono" panose="020B0609020000020004" pitchFamily="49" charset="0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9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6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4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4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5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79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0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1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29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287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46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808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60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68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41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514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88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2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62e00541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62e00541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0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get-started/introduction-to-linq-queri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from-clause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group-clause" TargetMode="External"/><Relationship Id="rId5" Type="http://schemas.openxmlformats.org/officeDocument/2006/relationships/hyperlink" Target="https://learn.microsoft.com/en-us/dotnet/csharp/language-reference/keywords/select-clause" TargetMode="External"/><Relationship Id="rId4" Type="http://schemas.openxmlformats.org/officeDocument/2006/relationships/hyperlink" Target="https://learn.microsoft.com/en-us/dotnet/csharp/language-reference/keywords/i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group-clause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select-claus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where-clause" TargetMode="External"/><Relationship Id="rId5" Type="http://schemas.openxmlformats.org/officeDocument/2006/relationships/hyperlink" Target="https://learn.microsoft.com/en-us/dotnet/csharp/language-reference/keywords/in" TargetMode="External"/><Relationship Id="rId10" Type="http://schemas.openxmlformats.org/officeDocument/2006/relationships/hyperlink" Target="https://learn.microsoft.com/en-us/dotnet/csharp/language-reference/keywords/by" TargetMode="External"/><Relationship Id="rId4" Type="http://schemas.openxmlformats.org/officeDocument/2006/relationships/hyperlink" Target="https://learn.microsoft.com/en-us/dotnet/csharp/language-reference/keywords/from-clause" TargetMode="External"/><Relationship Id="rId9" Type="http://schemas.openxmlformats.org/officeDocument/2006/relationships/hyperlink" Target="https://learn.microsoft.com/en-us/dotnet/api/system.linq.igrouping-2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equals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join-clause" TargetMode="External"/><Relationship Id="rId11" Type="http://schemas.openxmlformats.org/officeDocument/2006/relationships/hyperlink" Target="https://learn.microsoft.com/en-us/dotnet/csharp/language-reference/keywords/descending" TargetMode="External"/><Relationship Id="rId5" Type="http://schemas.openxmlformats.org/officeDocument/2006/relationships/hyperlink" Target="https://learn.microsoft.com/en-us/dotnet/csharp/language-reference/keywords/into" TargetMode="External"/><Relationship Id="rId10" Type="http://schemas.openxmlformats.org/officeDocument/2006/relationships/hyperlink" Target="https://learn.microsoft.com/en-us/dotnet/csharp/language-reference/keywords/ascending" TargetMode="External"/><Relationship Id="rId4" Type="http://schemas.openxmlformats.org/officeDocument/2006/relationships/hyperlink" Target="https://learn.microsoft.com/en-us/dotnet/csharp/language-reference/keywords/let-clause" TargetMode="External"/><Relationship Id="rId9" Type="http://schemas.openxmlformats.org/officeDocument/2006/relationships/hyperlink" Target="https://learn.microsoft.com/en-us/dotnet/csharp/language-reference/keywords/orderby-claus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</a:t>
            </a:r>
            <a:r>
              <a:rPr lang="en-US" sz="4400" dirty="0" err="1"/>
              <a:t>q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Отложенное и немедленное выполнение</a:t>
            </a:r>
            <a:endParaRPr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14411" y="1247564"/>
            <a:ext cx="8265763" cy="2993131"/>
          </a:xfrm>
        </p:spPr>
        <p:txBody>
          <a:bodyPr>
            <a:normAutofit/>
          </a:bodyPr>
          <a:lstStyle/>
          <a:p>
            <a:pPr marL="120650" indent="0">
              <a:buNone/>
            </a:pPr>
            <a:r>
              <a:rPr lang="ru-RU" b="1" dirty="0"/>
              <a:t>Отложенное выполнение (</a:t>
            </a:r>
            <a:r>
              <a:rPr lang="ru-RU" b="1" dirty="0" err="1"/>
              <a:t>Deferred</a:t>
            </a:r>
            <a:r>
              <a:rPr lang="ru-RU" b="1" dirty="0"/>
              <a:t> </a:t>
            </a:r>
            <a:r>
              <a:rPr lang="ru-RU" b="1" dirty="0" err="1"/>
              <a:t>Execution</a:t>
            </a:r>
            <a:r>
              <a:rPr lang="ru-RU" b="1" dirty="0"/>
              <a:t>)</a:t>
            </a:r>
            <a:r>
              <a:rPr lang="ru-RU" dirty="0"/>
              <a:t> в LINQ — это механизм, при котором запрос не выполняется в момент его создания, а </a:t>
            </a:r>
            <a:r>
              <a:rPr lang="ru-RU" dirty="0" smtClean="0"/>
              <a:t>откладывается </a:t>
            </a:r>
            <a:r>
              <a:rPr lang="ru-RU" dirty="0"/>
              <a:t>до тех пор, пока к данным не будет фактического обращения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r>
              <a:rPr lang="ru-RU" dirty="0"/>
              <a:t>Существуют методы, которые вызывают </a:t>
            </a:r>
            <a:r>
              <a:rPr lang="ru-RU" b="1"/>
              <a:t>немедленное </a:t>
            </a:r>
            <a:r>
              <a:rPr lang="ru-RU" b="1" smtClean="0"/>
              <a:t>выполнение (</a:t>
            </a:r>
            <a:r>
              <a:rPr lang="en-US" b="1" dirty="0" smtClean="0"/>
              <a:t>Immediate</a:t>
            </a:r>
            <a:r>
              <a:rPr lang="ru-RU" b="1" dirty="0" smtClean="0"/>
              <a:t> </a:t>
            </a:r>
            <a:r>
              <a:rPr lang="ru-RU" b="1" dirty="0" err="1" smtClean="0"/>
              <a:t>Execution</a:t>
            </a:r>
            <a:r>
              <a:rPr lang="ru-RU" b="1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запроса и загрузку данных в память. В основном это агрегатные функции и методы возвращения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pPr marL="120650" indent="0">
              <a:buNone/>
            </a:pPr>
            <a:r>
              <a:rPr lang="ru-RU" dirty="0" smtClean="0">
                <a:hlinkClick r:id="rId3"/>
              </a:rPr>
              <a:t>Классификационная таблица</a:t>
            </a:r>
            <a:endParaRPr lang="ru-RU" dirty="0" smtClean="0"/>
          </a:p>
          <a:p>
            <a:pPr marL="1206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7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данных, доступные в </a:t>
            </a:r>
            <a:r>
              <a:rPr lang="en-US" dirty="0" err="1" smtClean="0"/>
              <a:t>linq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запросы можно отправлять в любой источник данных, реализующий интерфейс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, такие как: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 smtClean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Objects</a:t>
            </a:r>
            <a:r>
              <a:rPr lang="ru-RU" dirty="0"/>
              <a:t>: применяется для работы с массивами и коллекциями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Entities</a:t>
            </a:r>
            <a:r>
              <a:rPr lang="ru-RU" dirty="0"/>
              <a:t>: используется при обращении к базам данных через технологию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XML</a:t>
            </a:r>
            <a:r>
              <a:rPr lang="ru-RU" dirty="0"/>
              <a:t>: применяется при работе с файлами XML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DataSet</a:t>
            </a:r>
            <a:r>
              <a:rPr lang="ru-RU" dirty="0"/>
              <a:t>: применяется при работе с объектом </a:t>
            </a:r>
            <a:r>
              <a:rPr lang="ru-RU" dirty="0" err="1"/>
              <a:t>DataSet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 err="1"/>
              <a:t>Parallel</a:t>
            </a:r>
            <a:r>
              <a:rPr lang="ru-RU" b="1" dirty="0"/>
              <a:t> LINQ (PLINQ)</a:t>
            </a:r>
            <a:r>
              <a:rPr lang="ru-RU" dirty="0"/>
              <a:t>: используется для выполнения параллельных запросов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200969" cy="3359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b="1" dirty="0" err="1" smtClean="0"/>
              <a:t>IQueryable</a:t>
            </a:r>
            <a:r>
              <a:rPr lang="ru-RU" b="1" dirty="0" smtClean="0"/>
              <a:t>&lt;T&gt;</a:t>
            </a:r>
            <a:r>
              <a:rPr lang="ru-RU" dirty="0" smtClean="0"/>
              <a:t> — это интерфейс, который используется в LINQ для создания запросов к удаленным источникам данных</a:t>
            </a:r>
            <a:r>
              <a:rPr lang="en-US" dirty="0" smtClean="0"/>
              <a:t>.</a:t>
            </a:r>
          </a:p>
          <a:p>
            <a:pPr marL="120650" indent="0">
              <a:buNone/>
            </a:pPr>
            <a:endParaRPr lang="en-US" dirty="0" smtClean="0"/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IQueryable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работаете с удаленными источниками данных, например, с базами данных или веб-сервисами. </a:t>
            </a:r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IEnumerable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данные уже находятся в памяти, например, в списке, массиве или другой коллекции.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19" y="1000540"/>
            <a:ext cx="3834460" cy="34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синтаксиса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4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написания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8028709" cy="3449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Существует 2 формы написания</a:t>
            </a:r>
            <a:r>
              <a:rPr lang="en-US" dirty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Декларативный синтаксис/синтаксис запросов/</a:t>
            </a:r>
            <a:r>
              <a:rPr lang="en-US" dirty="0" smtClean="0"/>
              <a:t>SQL-</a:t>
            </a:r>
            <a:r>
              <a:rPr lang="ru-RU" dirty="0" smtClean="0"/>
              <a:t>подобный синтаксис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en-US" dirty="0" smtClean="0"/>
              <a:t>Fluent API/</a:t>
            </a:r>
            <a:r>
              <a:rPr lang="ru-RU" dirty="0" smtClean="0"/>
              <a:t>Метод-синтаксис/</a:t>
            </a:r>
            <a:r>
              <a:rPr lang="ru-RU" dirty="0" err="1" smtClean="0"/>
              <a:t>Недекларативный</a:t>
            </a:r>
            <a:r>
              <a:rPr lang="ru-RU" dirty="0" smtClean="0"/>
              <a:t>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18334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64284" y="2680854"/>
            <a:ext cx="8028709" cy="178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синтаксиса всегда используются 3 предложения:</a:t>
            </a:r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– указывается псевдоним элемента источника </a:t>
            </a:r>
            <a:r>
              <a:rPr lang="ru-RU" dirty="0"/>
              <a:t>данных</a:t>
            </a:r>
            <a:r>
              <a:rPr lang="ru-RU" dirty="0" smtClean="0"/>
              <a:t>;</a:t>
            </a:r>
          </a:p>
          <a:p>
            <a:pPr marL="463550" indent="-342900">
              <a:buFont typeface="+mj-lt"/>
              <a:buAutoNum type="arabicPeriod"/>
            </a:pPr>
            <a:r>
              <a:rPr lang="en-US" u="sng" dirty="0" smtClean="0">
                <a:hlinkClick r:id="rId4"/>
              </a:rPr>
              <a:t>in</a:t>
            </a:r>
            <a:r>
              <a:rPr lang="en-US" dirty="0" smtClean="0"/>
              <a:t> - </a:t>
            </a:r>
            <a:r>
              <a:rPr lang="ru-RU" dirty="0" smtClean="0"/>
              <a:t>указывается источник данных</a:t>
            </a:r>
            <a:r>
              <a:rPr lang="en-US" dirty="0" smtClean="0"/>
              <a:t>;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select</a:t>
            </a:r>
            <a:r>
              <a:rPr lang="ru-RU" dirty="0" smtClean="0"/>
              <a:t>/</a:t>
            </a:r>
            <a:r>
              <a:rPr lang="en-US" u="sng" dirty="0" smtClean="0">
                <a:hlinkClick r:id="rId6"/>
              </a:rPr>
              <a:t>group</a:t>
            </a:r>
            <a:r>
              <a:rPr lang="ru-RU" dirty="0" smtClean="0"/>
              <a:t> </a:t>
            </a:r>
            <a:r>
              <a:rPr lang="ru-RU" dirty="0"/>
              <a:t>– возвращаемые элементы данных.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43" y="1067232"/>
            <a:ext cx="7943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Fluent-</a:t>
            </a:r>
            <a:r>
              <a:rPr lang="ru-RU" dirty="0" smtClean="0"/>
              <a:t>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336493" cy="249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/>
              <a:t>При использовании </a:t>
            </a:r>
            <a:r>
              <a:rPr lang="ru-RU" dirty="0" smtClean="0"/>
              <a:t>метод-синтаксиса используются методы расширения интерфейса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. Просмотреть исходный код методов можно по </a:t>
            </a:r>
            <a:r>
              <a:rPr lang="ru-RU" dirty="0" smtClean="0">
                <a:hlinkClick r:id="rId3"/>
              </a:rPr>
              <a:t>ссылке</a:t>
            </a:r>
            <a:r>
              <a:rPr lang="ru-RU" dirty="0" smtClean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2770" y="3460763"/>
            <a:ext cx="32774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(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=&gt;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0)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=&gt;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);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79142" y="1234030"/>
            <a:ext cx="3303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	from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</a:t>
            </a:r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6318247" y="2557469"/>
            <a:ext cx="553271" cy="772889"/>
          </a:xfrm>
          <a:prstGeom prst="downArrow">
            <a:avLst>
              <a:gd name="adj1" fmla="val 50000"/>
              <a:gd name="adj2" fmla="val 70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4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56682" cy="729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Особенности декларативного синтаксиса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dirty="0" smtClean="0"/>
              <a:t>Декларативный подход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Агрегатные функции: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Sum()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Count()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Average()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Методы пагинации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SkipWhile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TakeWhile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en-US" dirty="0" smtClean="0"/>
              <a:t> </a:t>
            </a:r>
            <a:r>
              <a:rPr lang="ru-RU" dirty="0"/>
              <a:t>для работы с порядком </a:t>
            </a:r>
            <a:r>
              <a:rPr lang="ru-RU" dirty="0" smtClean="0"/>
              <a:t>элементов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ThenByDescending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16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/>
              <a:t>Методы для работы с </a:t>
            </a:r>
            <a:r>
              <a:rPr lang="ru-RU" dirty="0" smtClean="0"/>
              <a:t>множествами: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Distinct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Union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Intersect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Except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Отсутствует операция </a:t>
            </a:r>
            <a:r>
              <a:rPr lang="ru-RU" dirty="0"/>
              <a:t>группового </a:t>
            </a:r>
            <a:r>
              <a:rPr lang="ru-RU" dirty="0" smtClean="0"/>
              <a:t>соединения</a:t>
            </a:r>
            <a:r>
              <a:rPr lang="en-US" dirty="0" smtClean="0"/>
              <a:t>: </a:t>
            </a:r>
            <a:r>
              <a:rPr lang="ru-RU" sz="1800" dirty="0" err="1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GroupJoin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Экзистенциальные запросы</a:t>
            </a:r>
            <a:r>
              <a:rPr lang="ru-RU" dirty="0" smtClean="0"/>
              <a:t>: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Contains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6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Особенности </a:t>
            </a:r>
            <a:r>
              <a:rPr lang="en-US" dirty="0" smtClean="0"/>
              <a:t>Fluent API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Метод-синтаксис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let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</a:t>
            </a:r>
            <a:r>
              <a:rPr lang="en-US" dirty="0" smtClean="0"/>
              <a:t>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ru-RU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38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Категории запросов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4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Категории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Категории запросов делятся на 3 большие группы:</a:t>
            </a:r>
          </a:p>
          <a:p>
            <a:pPr marL="463550" lvl="0" indent="-342900">
              <a:buFont typeface="+mj-lt"/>
              <a:buAutoNum type="arabicPeriod"/>
            </a:pPr>
            <a:r>
              <a:rPr lang="ru-RU" dirty="0"/>
              <a:t>Выборка данных без изменения элементов (</a:t>
            </a:r>
            <a:r>
              <a:rPr lang="ru-RU" dirty="0" smtClean="0"/>
              <a:t>сортировка или фильтрация).</a:t>
            </a:r>
            <a:endParaRPr lang="ru-RU" dirty="0"/>
          </a:p>
          <a:p>
            <a:pPr marL="463550" lvl="0" indent="-342900">
              <a:buFont typeface="+mj-lt"/>
              <a:buAutoNum type="arabicPeriod"/>
            </a:pPr>
            <a:r>
              <a:rPr lang="ru-RU" dirty="0"/>
              <a:t>Выборка данных с </a:t>
            </a:r>
            <a:r>
              <a:rPr lang="ru-RU" dirty="0" smtClean="0"/>
              <a:t>трансформацией, либо выводом нового типа</a:t>
            </a:r>
            <a:r>
              <a:rPr lang="en-US" dirty="0" smtClean="0"/>
              <a:t> (</a:t>
            </a:r>
            <a:r>
              <a:rPr lang="ru-RU" dirty="0" smtClean="0"/>
              <a:t>выборка или группировка с новым возвращаемым типом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pPr marL="463550" indent="-342900">
              <a:buFont typeface="+mj-lt"/>
              <a:buAutoNum type="arabicPeriod"/>
            </a:pPr>
            <a:r>
              <a:rPr lang="ru-RU" dirty="0" smtClean="0"/>
              <a:t>Извлечение информации о последовательности (агрегатные функции).</a:t>
            </a:r>
            <a:r>
              <a:rPr lang="en-US" dirty="0" smtClean="0"/>
              <a:t> </a:t>
            </a:r>
            <a:r>
              <a:rPr lang="ru-RU" dirty="0" smtClean="0"/>
              <a:t>Недоступно при использовании декларативного синтаксиса.</a:t>
            </a:r>
          </a:p>
        </p:txBody>
      </p:sp>
    </p:spTree>
    <p:extLst>
      <p:ext uri="{BB962C8B-B14F-4D97-AF65-F5344CB8AC3E}">
        <p14:creationId xmlns:p14="http://schemas.microsoft.com/office/powerpoint/2010/main" val="5278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7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</a:t>
            </a:r>
            <a:r>
              <a:rPr lang="ru-RU" dirty="0" smtClean="0"/>
              <a:t>синтаксиса</a:t>
            </a:r>
            <a:r>
              <a:rPr lang="en-US" dirty="0" smtClean="0"/>
              <a:t> </a:t>
            </a:r>
            <a:r>
              <a:rPr lang="ru-RU" dirty="0" smtClean="0"/>
              <a:t>используются следующие </a:t>
            </a:r>
            <a:r>
              <a:rPr lang="ru-RU" dirty="0" smtClean="0">
                <a:hlinkClick r:id="rId3"/>
              </a:rPr>
              <a:t>ключевые слова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u="sng" dirty="0" smtClean="0">
                <a:hlinkClick r:id="rId4"/>
              </a:rPr>
              <a:t>from</a:t>
            </a:r>
            <a:r>
              <a:rPr lang="ru-RU" dirty="0" smtClean="0"/>
              <a:t> </a:t>
            </a:r>
            <a:r>
              <a:rPr lang="ru-RU" dirty="0"/>
              <a:t>– где </a:t>
            </a:r>
            <a:r>
              <a:rPr lang="ru-RU" dirty="0" smtClean="0"/>
              <a:t>указывается</a:t>
            </a:r>
            <a:r>
              <a:rPr lang="en-US" dirty="0" smtClean="0"/>
              <a:t> </a:t>
            </a:r>
            <a:r>
              <a:rPr lang="ru-RU" dirty="0" smtClean="0"/>
              <a:t>элемент последовательности(обязателен)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- источник данных(обязателен);</a:t>
            </a:r>
            <a:endParaRPr lang="ru-RU" dirty="0"/>
          </a:p>
          <a:p>
            <a:r>
              <a:rPr lang="en-US" dirty="0" smtClean="0">
                <a:hlinkClick r:id="rId6"/>
              </a:rPr>
              <a:t>where</a:t>
            </a:r>
            <a:r>
              <a:rPr lang="en-US" dirty="0" smtClean="0"/>
              <a:t> </a:t>
            </a:r>
            <a:r>
              <a:rPr lang="ru-RU" dirty="0" smtClean="0"/>
              <a:t>– задает фильтрацию элементов последовательности(опционально);</a:t>
            </a:r>
            <a:endParaRPr lang="ru-RU" dirty="0"/>
          </a:p>
          <a:p>
            <a:r>
              <a:rPr lang="en-US" dirty="0" smtClean="0">
                <a:hlinkClick r:id="rId7"/>
              </a:rPr>
              <a:t>select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возвращает проекцию данных(обязательно, либо </a:t>
            </a:r>
            <a:r>
              <a:rPr lang="en-US" dirty="0" smtClean="0">
                <a:hlinkClick r:id="rId8"/>
              </a:rPr>
              <a:t>group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hlinkClick r:id="rId8"/>
              </a:rPr>
              <a:t>group</a:t>
            </a:r>
            <a:r>
              <a:rPr lang="en-US" dirty="0" smtClean="0"/>
              <a:t> – </a:t>
            </a:r>
            <a:r>
              <a:rPr lang="ru-RU" dirty="0" smtClean="0"/>
              <a:t>возвращает объекты  типа</a:t>
            </a:r>
            <a:r>
              <a:rPr lang="en-US" dirty="0"/>
              <a:t> </a:t>
            </a:r>
            <a:r>
              <a:rPr lang="en-US" dirty="0" err="1" smtClean="0">
                <a:hlinkClick r:id="rId9"/>
              </a:rPr>
              <a:t>IGrouping</a:t>
            </a:r>
            <a:r>
              <a:rPr lang="en-US" dirty="0" smtClean="0">
                <a:hlinkClick r:id="rId9"/>
              </a:rPr>
              <a:t>&lt;</a:t>
            </a:r>
            <a:r>
              <a:rPr lang="en-US" dirty="0" err="1" smtClean="0">
                <a:hlinkClick r:id="rId9"/>
              </a:rPr>
              <a:t>TKey,TElement</a:t>
            </a:r>
            <a:r>
              <a:rPr lang="en-US" dirty="0" smtClean="0">
                <a:hlinkClick r:id="rId9"/>
              </a:rPr>
              <a:t>&gt;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10"/>
              </a:rPr>
              <a:t>by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r>
              <a:rPr lang="ru-RU" dirty="0" smtClean="0">
                <a:solidFill>
                  <a:schemeClr val="accent2"/>
                </a:solidFill>
              </a:rPr>
              <a:t> (</a:t>
            </a:r>
            <a:r>
              <a:rPr lang="ru-RU" dirty="0"/>
              <a:t>обязательно, </a:t>
            </a:r>
            <a:r>
              <a:rPr lang="ru-RU" dirty="0" smtClean="0"/>
              <a:t>либо </a:t>
            </a:r>
            <a:r>
              <a:rPr lang="en-US" dirty="0" smtClean="0">
                <a:hlinkClick r:id="rId7"/>
              </a:rPr>
              <a:t>select</a:t>
            </a:r>
            <a:r>
              <a:rPr lang="ru-RU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10"/>
              </a:rPr>
              <a:t>by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указывает параметр, по которому необходимо сгруппировать члены последовательности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20650" lvl="0" indent="0">
              <a:buClr>
                <a:srgbClr val="000000"/>
              </a:buClr>
              <a:buNone/>
            </a:pPr>
            <a:r>
              <a:rPr lang="ru-RU" sz="2000" dirty="0">
                <a:solidFill>
                  <a:srgbClr val="000000"/>
                </a:solidFill>
              </a:rPr>
              <a:t>При использовании декларативного синтаксиса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используются следующие </a:t>
            </a:r>
            <a:r>
              <a:rPr lang="ru-RU" sz="2000" dirty="0">
                <a:solidFill>
                  <a:srgbClr val="000000"/>
                </a:solidFill>
                <a:hlinkClick r:id="rId3"/>
              </a:rPr>
              <a:t>ключевые слова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4"/>
              </a:rPr>
              <a:t>let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определяет переменную и присваивает ей значение, рассчитанное на основе значений данных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5"/>
              </a:rPr>
              <a:t>into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служит для создания временного идентификатора для хранения результата из </a:t>
            </a:r>
            <a:r>
              <a:rPr lang="en-US" sz="1900" dirty="0">
                <a:solidFill>
                  <a:srgbClr val="000000"/>
                </a:solidFill>
              </a:rPr>
              <a:t>group;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объединяет различные последовательности, имеющих отношения в объектной модели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ru-RU" sz="1900" dirty="0">
                <a:solidFill>
                  <a:srgbClr val="000000"/>
                </a:solidFill>
              </a:rPr>
              <a:t>Используется с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212121"/>
                </a:solidFill>
              </a:rPr>
              <a:t>;</a:t>
            </a:r>
            <a:endParaRPr lang="en-US" sz="19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задает ключи, по которым необходимо сопоставить коллекции в </a:t>
            </a: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8"/>
              </a:rPr>
              <a:t>equals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сравнивает значения в выражениях запроса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  <a:r>
              <a:rPr lang="ru-RU" sz="1900" dirty="0">
                <a:solidFill>
                  <a:srgbClr val="000000"/>
                </a:solidFill>
              </a:rPr>
              <a:t> используется с </a:t>
            </a:r>
            <a:r>
              <a:rPr lang="en-US" sz="1900" u="sng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 err="1">
                <a:solidFill>
                  <a:srgbClr val="000000"/>
                </a:solidFill>
                <a:hlinkClick r:id="rId9"/>
              </a:rPr>
              <a:t>orderby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10"/>
              </a:rPr>
              <a:t>ascending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/</a:t>
            </a:r>
            <a:r>
              <a:rPr lang="en-US" sz="1900" dirty="0">
                <a:solidFill>
                  <a:srgbClr val="000000"/>
                </a:solidFill>
                <a:hlinkClick r:id="rId11"/>
              </a:rPr>
              <a:t>descending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умолчанию.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Правила описания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Выражение должно начинаться с ключевого слова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и должно заканчиваться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Между первым и последним предложением могут находится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ru-RU" dirty="0" smtClean="0"/>
              <a:t>. Может быть дополнительный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, может быть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</a:t>
            </a:r>
            <a:endParaRPr lang="en-US" dirty="0"/>
          </a:p>
          <a:p>
            <a:pPr marL="463550" indent="-342900">
              <a:buAutoNum type="arabicPeriod"/>
            </a:pPr>
            <a:r>
              <a:rPr lang="ru-RU" dirty="0" smtClean="0"/>
              <a:t>Выражение </a:t>
            </a:r>
            <a:r>
              <a:rPr lang="ru-RU" dirty="0"/>
              <a:t>может возвращать 2 типа: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 err="1">
                <a:solidFill>
                  <a:srgbClr val="669900"/>
                </a:solidFill>
              </a:rPr>
              <a:t>IEnumerable</a:t>
            </a:r>
            <a:r>
              <a:rPr lang="ru-RU" dirty="0"/>
              <a:t>&lt;</a:t>
            </a:r>
            <a:r>
              <a:rPr lang="en-US" dirty="0">
                <a:solidFill>
                  <a:srgbClr val="669900"/>
                </a:solidFill>
              </a:rPr>
              <a:t>T</a:t>
            </a:r>
            <a:r>
              <a:rPr lang="ru-RU" dirty="0" smtClean="0"/>
              <a:t>&gt;.</a:t>
            </a:r>
          </a:p>
          <a:p>
            <a:pPr marL="463550" indent="-342900">
              <a:buAutoNum type="arabicPeriod"/>
            </a:pPr>
            <a:r>
              <a:rPr lang="ru-RU" dirty="0" smtClean="0"/>
              <a:t>Запросы могут иметь вложенность.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36600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Пример запроса выглядит следующим образом:</a:t>
            </a:r>
          </a:p>
          <a:p>
            <a:pPr marL="120650" indent="0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query =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item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</a:t>
            </a: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item.Department.DepartmentName.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ИТ"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ascending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descending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</a:t>
            </a:r>
          </a:p>
          <a:p>
            <a:pPr marL="12065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1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Метод-синтаксис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7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методы расширения предоставляются интерфейсом </a:t>
            </a:r>
            <a:r>
              <a:rPr lang="en-US" dirty="0" err="1" smtClean="0"/>
              <a:t>IEnumerable</a:t>
            </a:r>
            <a:r>
              <a:rPr lang="en-US" dirty="0" smtClean="0"/>
              <a:t>&lt;T&gt;.</a:t>
            </a:r>
          </a:p>
          <a:p>
            <a:pPr marL="120650" indent="0">
              <a:buNone/>
            </a:pPr>
            <a:r>
              <a:rPr lang="ru-RU" dirty="0" smtClean="0"/>
              <a:t>Список находится </a:t>
            </a:r>
            <a:r>
              <a:rPr lang="ru-RU" dirty="0" smtClean="0">
                <a:hlinkClick r:id="rId3"/>
              </a:rPr>
              <a:t>в исходном коде класса </a:t>
            </a:r>
            <a:r>
              <a:rPr lang="ru-RU" dirty="0" err="1" smtClean="0">
                <a:hlinkClick r:id="rId3"/>
              </a:rPr>
              <a:t>Enumerable.cs</a:t>
            </a:r>
            <a:r>
              <a:rPr lang="ru-RU" dirty="0" smtClean="0"/>
              <a:t>, расширяющим интерфейс.</a:t>
            </a:r>
          </a:p>
          <a:p>
            <a:pPr marL="120650" indent="0">
              <a:buNone/>
            </a:pPr>
            <a:r>
              <a:rPr lang="ru-RU" dirty="0"/>
              <a:t>Все </a:t>
            </a:r>
            <a:r>
              <a:rPr lang="ru-RU" dirty="0" smtClean="0"/>
              <a:t>методы </a:t>
            </a:r>
            <a:r>
              <a:rPr lang="en-US" dirty="0" smtClean="0"/>
              <a:t>fluent API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основе LINQ: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Принимают обобщенный делегат (анонимные функции) в качестве параметра.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Возвращают другую последовательность или одно значение.</a:t>
            </a:r>
          </a:p>
          <a:p>
            <a:pPr marL="463550" indent="-342900">
              <a:buAutoNum type="arabicPeriod"/>
            </a:pPr>
            <a:r>
              <a:rPr lang="ru-RU" dirty="0" smtClean="0"/>
              <a:t>Могут принимать еще одну коллекцию как параметр(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0945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Методы расширения </a:t>
            </a:r>
            <a:r>
              <a:rPr lang="en-US" dirty="0" err="1" smtClean="0">
                <a:solidFill>
                  <a:srgbClr val="669900"/>
                </a:solidFill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669900"/>
                </a:solidFill>
              </a:rPr>
              <a:t>T</a:t>
            </a:r>
            <a:r>
              <a:rPr lang="en-US" dirty="0" smtClean="0"/>
              <a:t>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Функционал метод-синтаксиса идентичен функционалу декларативного синтаксиса с той разницей, что:</a:t>
            </a:r>
          </a:p>
          <a:p>
            <a:pPr marL="463550" indent="-342900">
              <a:buAutoNum type="arabicPeriod"/>
            </a:pPr>
            <a:r>
              <a:rPr lang="ru-RU" dirty="0" smtClean="0"/>
              <a:t>Нет ключевых слов: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n-US" dirty="0" smtClean="0"/>
              <a:t>.</a:t>
            </a:r>
          </a:p>
          <a:p>
            <a:pPr marL="463550" indent="-342900">
              <a:buAutoNum type="arabicPeriod"/>
            </a:pPr>
            <a:r>
              <a:rPr lang="ru-RU" dirty="0" smtClean="0"/>
              <a:t>Ключевые слова операторов запросов созвучны по написанию, но работают посредством</a:t>
            </a:r>
            <a:r>
              <a:rPr lang="en-US" dirty="0" smtClean="0"/>
              <a:t> </a:t>
            </a:r>
            <a:r>
              <a:rPr lang="ru-RU" dirty="0" smtClean="0"/>
              <a:t>обобщенных делегатов: </a:t>
            </a:r>
            <a:r>
              <a:rPr lang="en-US" dirty="0" smtClean="0"/>
              <a:t>Action, Predicate, </a:t>
            </a:r>
            <a:r>
              <a:rPr lang="en-US" dirty="0" err="1" smtClean="0"/>
              <a:t>Func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endParaRPr lang="ru-RU" dirty="0" smtClean="0"/>
          </a:p>
          <a:p>
            <a:pPr marL="120650" indent="0">
              <a:buNone/>
            </a:pPr>
            <a:r>
              <a:rPr lang="ru-RU" dirty="0" smtClean="0"/>
              <a:t>Пример: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source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1).</a:t>
            </a:r>
            <a:r>
              <a:rPr lang="en-US" sz="1800" dirty="0">
                <a:solidFill>
                  <a:srgbClr val="669900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 smtClean="0"/>
          </a:p>
          <a:p>
            <a:pPr marL="12065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Basic, C# Professional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687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синтаксиса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208" y="1055533"/>
            <a:ext cx="6439407" cy="31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1567" y="1561544"/>
            <a:ext cx="3607644" cy="19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595" y="3658938"/>
            <a:ext cx="3375599" cy="99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10800000" flipV="1">
            <a:off x="4896255" y="1303504"/>
            <a:ext cx="933858" cy="583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" sz="6000"/>
              <a:t>Практика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0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Отправьте цифры, какие из целей достигнуты</a:t>
            </a:r>
            <a:endParaRPr sz="2800"/>
          </a:p>
        </p:txBody>
      </p:sp>
      <p:graphicFrame>
        <p:nvGraphicFramePr>
          <p:cNvPr id="4" name="Google Shape;242;p43"/>
          <p:cNvGraphicFramePr/>
          <p:nvPr>
            <p:extLst>
              <p:ext uri="{D42A27DB-BD31-4B8C-83A1-F6EECF244321}">
                <p14:modId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Узнали,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dirty="0" err="1" smtClean="0"/>
              <a:t>ровайдеры</a:t>
            </a:r>
            <a:r>
              <a:rPr lang="ru-RU" dirty="0" smtClean="0"/>
              <a:t> данных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760850" y="2186734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Метод-синтаксис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Варианты синтаксиса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4760850" y="152115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Декларативный 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369325"/>
            <a:ext cx="7666200" cy="208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/>
              <a:t>Linq</a:t>
            </a:r>
            <a:r>
              <a:rPr lang="ru-RU" dirty="0"/>
              <a:t>(</a:t>
            </a:r>
            <a:r>
              <a:rPr lang="en-US" b="1" dirty="0"/>
              <a:t>Language Integrated Query</a:t>
            </a:r>
            <a:r>
              <a:rPr lang="ru-RU" dirty="0"/>
              <a:t>) – это синтаксис в .</a:t>
            </a:r>
            <a:r>
              <a:rPr lang="en-US" dirty="0"/>
              <a:t>net</a:t>
            </a:r>
            <a:r>
              <a:rPr lang="ru-RU" dirty="0"/>
              <a:t>-языках, спроектированный для работы с источниками данных, так как коллекции, базы данных, </a:t>
            </a:r>
            <a:r>
              <a:rPr lang="en-US" dirty="0"/>
              <a:t>XML</a:t>
            </a:r>
            <a:r>
              <a:rPr lang="ru-RU" dirty="0" smtClean="0"/>
              <a:t>-доку</a:t>
            </a:r>
            <a:r>
              <a:rPr lang="ru-RU" dirty="0"/>
              <a:t>м</a:t>
            </a:r>
            <a:r>
              <a:rPr lang="ru-RU" dirty="0" smtClean="0"/>
              <a:t>енты </a:t>
            </a:r>
            <a:r>
              <a:rPr lang="ru-RU" dirty="0"/>
              <a:t>и пр</a:t>
            </a:r>
            <a:r>
              <a:rPr lang="ru-RU" dirty="0" smtClean="0"/>
              <a:t>.</a:t>
            </a:r>
          </a:p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 – это </a:t>
            </a:r>
            <a:r>
              <a:rPr lang="ru-RU" dirty="0"/>
              <a:t>способ выполнения операций с </a:t>
            </a:r>
            <a:r>
              <a:rPr lang="ru-RU" dirty="0" smtClean="0"/>
              <a:t>данными, </a:t>
            </a:r>
            <a:r>
              <a:rPr lang="ru-RU" dirty="0"/>
              <a:t>который интегрирован </a:t>
            </a:r>
            <a:r>
              <a:rPr lang="ru-RU" dirty="0" smtClean="0"/>
              <a:t>в </a:t>
            </a:r>
            <a:r>
              <a:rPr lang="ru-RU" dirty="0"/>
              <a:t>язык.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Из чего состоит </a:t>
            </a:r>
            <a:r>
              <a:rPr lang="en-US" dirty="0" err="1" smtClean="0"/>
              <a:t>linq</a:t>
            </a:r>
            <a:r>
              <a:rPr lang="ru-RU" dirty="0" smtClean="0"/>
              <a:t>-запрос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4266695" cy="326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Все </a:t>
            </a:r>
            <a:r>
              <a:rPr lang="en-US" dirty="0" err="1" smtClean="0"/>
              <a:t>linq</a:t>
            </a:r>
            <a:r>
              <a:rPr lang="en-US" dirty="0" smtClean="0"/>
              <a:t>–</a:t>
            </a:r>
            <a:r>
              <a:rPr lang="ru-RU" dirty="0" smtClean="0"/>
              <a:t>запросы</a:t>
            </a:r>
            <a:r>
              <a:rPr lang="en-US" dirty="0" smtClean="0"/>
              <a:t> </a:t>
            </a:r>
            <a:r>
              <a:rPr lang="ru-RU" dirty="0" smtClean="0"/>
              <a:t>подразумевают в себе 3 следующие действия: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Выбор источника данных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Описание тела запроса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Выполнение запроса</a:t>
            </a:r>
            <a:endParaRPr dirty="0"/>
          </a:p>
        </p:txBody>
      </p:sp>
      <p:pic>
        <p:nvPicPr>
          <p:cNvPr id="1026" name="Picture 2" descr="Diagram of the complete LINQ query ope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6" y="1083872"/>
            <a:ext cx="28860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3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1242</Words>
  <Application>Microsoft Office PowerPoint</Application>
  <PresentationFormat>Экран (16:9)</PresentationFormat>
  <Paragraphs>171</Paragraphs>
  <Slides>35</Slides>
  <Notes>35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Roboto</vt:lpstr>
      <vt:lpstr>Times New Roman</vt:lpstr>
      <vt:lpstr>Courier New</vt:lpstr>
      <vt:lpstr>Arial</vt:lpstr>
      <vt:lpstr>Cascadia Mono</vt:lpstr>
      <vt:lpstr>Avenir</vt:lpstr>
      <vt:lpstr>Calibri</vt:lpstr>
      <vt:lpstr>Светлая тема</vt:lpstr>
      <vt:lpstr>Linq</vt:lpstr>
      <vt:lpstr>Презентация PowerPoint</vt:lpstr>
      <vt:lpstr>Linq-запросы </vt:lpstr>
      <vt:lpstr>Правила вебинара</vt:lpstr>
      <vt:lpstr>Маршрут вебинара</vt:lpstr>
      <vt:lpstr>Цели вебинара</vt:lpstr>
      <vt:lpstr>Что такое linq?</vt:lpstr>
      <vt:lpstr>Что такое linq?</vt:lpstr>
      <vt:lpstr>Из чего состоит linq-запрос</vt:lpstr>
      <vt:lpstr>Отложенное и немедленное выполнение</vt:lpstr>
      <vt:lpstr>Провайдеры данных linq-запросов</vt:lpstr>
      <vt:lpstr>Провайдеры данных, доступные в linq</vt:lpstr>
      <vt:lpstr>Интерфейс IQueryable&lt;T&gt;</vt:lpstr>
      <vt:lpstr>Варианты синтаксиса</vt:lpstr>
      <vt:lpstr>Варианты написания запросов</vt:lpstr>
      <vt:lpstr>Декларативный синтаксис</vt:lpstr>
      <vt:lpstr>Fluent-синтаксис</vt:lpstr>
      <vt:lpstr>Особенности декларативного синтаксиса</vt:lpstr>
      <vt:lpstr>Особенности Fluent API</vt:lpstr>
      <vt:lpstr>Категории запросов</vt:lpstr>
      <vt:lpstr>Категории запросов</vt:lpstr>
      <vt:lpstr>Декларативный синтаксис</vt:lpstr>
      <vt:lpstr>Ключевые слова</vt:lpstr>
      <vt:lpstr>Ключевые слова</vt:lpstr>
      <vt:lpstr>Правила описания запроса</vt:lpstr>
      <vt:lpstr>Пример запроса</vt:lpstr>
      <vt:lpstr>Метод-синтаксис</vt:lpstr>
      <vt:lpstr>Метод синтаксис</vt:lpstr>
      <vt:lpstr>Методы расширения IEnumerable&lt;T&gt;</vt:lpstr>
      <vt:lpstr>Пример синтаксиса</vt:lpstr>
      <vt:lpstr>Практика</vt:lpstr>
      <vt:lpstr>Решение задач</vt:lpstr>
      <vt:lpstr>Рефлексия</vt:lpstr>
      <vt:lpstr>Отправьте цифры, какие из целей достигнуты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Нилов Павел Геннадьевич</cp:lastModifiedBy>
  <cp:revision>193</cp:revision>
  <dcterms:modified xsi:type="dcterms:W3CDTF">2024-10-10T14:55:22Z</dcterms:modified>
</cp:coreProperties>
</file>