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73"/>
  </p:notesMasterIdLst>
  <p:sldIdLst>
    <p:sldId id="323" r:id="rId2"/>
    <p:sldId id="258" r:id="rId3"/>
    <p:sldId id="324" r:id="rId4"/>
    <p:sldId id="260" r:id="rId5"/>
    <p:sldId id="261" r:id="rId6"/>
    <p:sldId id="268" r:id="rId7"/>
    <p:sldId id="269" r:id="rId8"/>
    <p:sldId id="270" r:id="rId9"/>
    <p:sldId id="327" r:id="rId10"/>
    <p:sldId id="330" r:id="rId11"/>
    <p:sldId id="326" r:id="rId12"/>
    <p:sldId id="335" r:id="rId13"/>
    <p:sldId id="380" r:id="rId14"/>
    <p:sldId id="325" r:id="rId15"/>
    <p:sldId id="329" r:id="rId16"/>
    <p:sldId id="331" r:id="rId17"/>
    <p:sldId id="332" r:id="rId18"/>
    <p:sldId id="334" r:id="rId19"/>
    <p:sldId id="333" r:id="rId20"/>
    <p:sldId id="328" r:id="rId21"/>
    <p:sldId id="340" r:id="rId22"/>
    <p:sldId id="339" r:id="rId23"/>
    <p:sldId id="337" r:id="rId24"/>
    <p:sldId id="382" r:id="rId25"/>
    <p:sldId id="342" r:id="rId26"/>
    <p:sldId id="338" r:id="rId27"/>
    <p:sldId id="336" r:id="rId28"/>
    <p:sldId id="384" r:id="rId29"/>
    <p:sldId id="346" r:id="rId30"/>
    <p:sldId id="383" r:id="rId31"/>
    <p:sldId id="385" r:id="rId32"/>
    <p:sldId id="386" r:id="rId33"/>
    <p:sldId id="387" r:id="rId34"/>
    <p:sldId id="388" r:id="rId35"/>
    <p:sldId id="389" r:id="rId36"/>
    <p:sldId id="390" r:id="rId37"/>
    <p:sldId id="391" r:id="rId38"/>
    <p:sldId id="392" r:id="rId39"/>
    <p:sldId id="393" r:id="rId40"/>
    <p:sldId id="394" r:id="rId41"/>
    <p:sldId id="395" r:id="rId42"/>
    <p:sldId id="396" r:id="rId43"/>
    <p:sldId id="397" r:id="rId44"/>
    <p:sldId id="398" r:id="rId45"/>
    <p:sldId id="399" r:id="rId46"/>
    <p:sldId id="400" r:id="rId47"/>
    <p:sldId id="401" r:id="rId48"/>
    <p:sldId id="402" r:id="rId49"/>
    <p:sldId id="403" r:id="rId50"/>
    <p:sldId id="404" r:id="rId51"/>
    <p:sldId id="405" r:id="rId52"/>
    <p:sldId id="406" r:id="rId53"/>
    <p:sldId id="407" r:id="rId54"/>
    <p:sldId id="408" r:id="rId55"/>
    <p:sldId id="409" r:id="rId56"/>
    <p:sldId id="410" r:id="rId57"/>
    <p:sldId id="411" r:id="rId58"/>
    <p:sldId id="412" r:id="rId59"/>
    <p:sldId id="413" r:id="rId60"/>
    <p:sldId id="414" r:id="rId61"/>
    <p:sldId id="415" r:id="rId62"/>
    <p:sldId id="416" r:id="rId63"/>
    <p:sldId id="417" r:id="rId64"/>
    <p:sldId id="418" r:id="rId65"/>
    <p:sldId id="302" r:id="rId66"/>
    <p:sldId id="420" r:id="rId67"/>
    <p:sldId id="419" r:id="rId68"/>
    <p:sldId id="303" r:id="rId69"/>
    <p:sldId id="304" r:id="rId70"/>
    <p:sldId id="305" r:id="rId71"/>
    <p:sldId id="306" r:id="rId72"/>
  </p:sldIdLst>
  <p:sldSz cx="9144000" cy="5143500" type="screen16x9"/>
  <p:notesSz cx="6858000" cy="9144000"/>
  <p:embeddedFontLst>
    <p:embeddedFont>
      <p:font typeface="Roboto" panose="020B0604020202020204" charset="0"/>
      <p:regular r:id="rId74"/>
      <p:bold r:id="rId75"/>
      <p:italic r:id="rId76"/>
      <p:boldItalic r:id="rId77"/>
    </p:embeddedFont>
    <p:embeddedFont>
      <p:font typeface="Calibri" panose="020F0502020204030204" pitchFamily="34" charset="0"/>
      <p:regular r:id="rId78"/>
      <p:bold r:id="rId79"/>
      <p:italic r:id="rId80"/>
      <p:boldItalic r:id="rId81"/>
    </p:embeddedFont>
    <p:embeddedFont>
      <p:font typeface="Cascadia Mono" panose="020B0609020000020004" pitchFamily="49" charset="0"/>
      <p:regular r:id="rId82"/>
      <p:bold r:id="rId8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00"/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049BB3-00C0-4E36-B14F-18F9014FF099}">
  <a:tblStyle styleId="{94049BB3-00C0-4E36-B14F-18F9014FF0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1.fntdata"/><Relationship Id="rId79" Type="http://schemas.openxmlformats.org/officeDocument/2006/relationships/font" Target="fonts/font6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4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font" Target="fonts/font7.fntdata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font" Target="fonts/font2.fntdata"/><Relationship Id="rId83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font" Target="fonts/font5.fntdata"/><Relationship Id="rId81" Type="http://schemas.openxmlformats.org/officeDocument/2006/relationships/font" Target="fonts/font8.fntdata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3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f224ada0c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f224ada0c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9280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19192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deaee39f1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deaee39f1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85652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31484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31484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deaee39f1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deaee39f1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61599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434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59077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57927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03094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9310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305d12f4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f305d12f4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deaee39f1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deaee39f1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82971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82878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deaee39f1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deaee39f1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54669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88083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97602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16685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36411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deaee39f1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deaee39f1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15144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61882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3632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f5752d282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f5752d282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86521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36323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46426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45819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14924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65918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535493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149247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5650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e823becd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de823becd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054673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904224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052872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675522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946428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411877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885986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968434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143832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1492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e823becd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de823becd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209008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209988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321146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543655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93966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572254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893202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893202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423758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f62e005416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2f62e005416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f62e00541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f62e00541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f62e005416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2f62e005416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f62e00541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f62e00541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f62e005416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2f62e005416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680255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f62e00541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f62e00541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450717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f62e005416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2f62e005416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f62e00541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f62e00541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03665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f62e005416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2f62e005416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964184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f62e00541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f62e00541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2f62e005416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2f62e005416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deaee39f1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deaee39f1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f62e005416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2f62e005416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e3a707456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e3a707456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109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8" y="-10075"/>
            <a:ext cx="9161923" cy="516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7710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194"/>
            <a:ext cx="8183100" cy="21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/>
          <p:nvPr/>
        </p:nvSpPr>
        <p:spPr>
          <a:xfrm>
            <a:off x="606200" y="1441163"/>
            <a:ext cx="7938600" cy="3564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ubTitle" idx="1"/>
          </p:nvPr>
        </p:nvSpPr>
        <p:spPr>
          <a:xfrm>
            <a:off x="743675" y="1496071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/>
          <p:nvPr/>
        </p:nvSpPr>
        <p:spPr>
          <a:xfrm>
            <a:off x="606200" y="1441163"/>
            <a:ext cx="7938600" cy="3564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ubTitle" idx="1"/>
          </p:nvPr>
        </p:nvSpPr>
        <p:spPr>
          <a:xfrm>
            <a:off x="743675" y="1496071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530000" y="1310381"/>
            <a:ext cx="78624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362300" y="1364963"/>
            <a:ext cx="4748700" cy="3564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940306"/>
            <a:ext cx="7935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1500"/>
              <a:buNone/>
              <a:defRPr sz="1500" b="1">
                <a:solidFill>
                  <a:srgbClr val="05050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29" name="Google Shape;29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2"/>
          </p:nvPr>
        </p:nvSpPr>
        <p:spPr>
          <a:xfrm>
            <a:off x="3891775" y="2252794"/>
            <a:ext cx="4587900" cy="20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csharp/linq/get-started/introduction-to-linq-querie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csharp/language-reference/keywords/from-clause" TargetMode="External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earn.microsoft.com/en-us/dotnet/csharp/language-reference/keywords/group-clause" TargetMode="External"/><Relationship Id="rId5" Type="http://schemas.openxmlformats.org/officeDocument/2006/relationships/hyperlink" Target="https://learn.microsoft.com/en-us/dotnet/csharp/language-reference/keywords/select-clause" TargetMode="External"/><Relationship Id="rId4" Type="http://schemas.openxmlformats.org/officeDocument/2006/relationships/hyperlink" Target="https://learn.microsoft.com/en-us/dotnet/csharp/language-reference/keywords/in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referencesource/blob/master/System.Core/System/Linq/Enumerable.cs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dotnet/csharp/language-reference/keywords/group-clause" TargetMode="External"/><Relationship Id="rId3" Type="http://schemas.openxmlformats.org/officeDocument/2006/relationships/hyperlink" Target="https://learn.microsoft.com/en-us/dotnet/csharp/language-reference/keywords/query-keywords" TargetMode="External"/><Relationship Id="rId7" Type="http://schemas.openxmlformats.org/officeDocument/2006/relationships/hyperlink" Target="https://learn.microsoft.com/en-us/dotnet/csharp/language-reference/keywords/select-clause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earn.microsoft.com/en-us/dotnet/csharp/language-reference/keywords/where-clause" TargetMode="External"/><Relationship Id="rId5" Type="http://schemas.openxmlformats.org/officeDocument/2006/relationships/hyperlink" Target="https://learn.microsoft.com/en-us/dotnet/csharp/language-reference/keywords/in" TargetMode="External"/><Relationship Id="rId10" Type="http://schemas.openxmlformats.org/officeDocument/2006/relationships/hyperlink" Target="https://learn.microsoft.com/en-us/dotnet/csharp/language-reference/keywords/by" TargetMode="External"/><Relationship Id="rId4" Type="http://schemas.openxmlformats.org/officeDocument/2006/relationships/hyperlink" Target="https://learn.microsoft.com/en-us/dotnet/csharp/language-reference/keywords/from-clause" TargetMode="External"/><Relationship Id="rId9" Type="http://schemas.openxmlformats.org/officeDocument/2006/relationships/hyperlink" Target="https://learn.microsoft.com/en-us/dotnet/api/system.linq.igrouping-2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dotnet/csharp/language-reference/keywords/equals" TargetMode="External"/><Relationship Id="rId3" Type="http://schemas.openxmlformats.org/officeDocument/2006/relationships/hyperlink" Target="https://learn.microsoft.com/en-us/dotnet/csharp/language-reference/keywords/query-keywords" TargetMode="External"/><Relationship Id="rId7" Type="http://schemas.openxmlformats.org/officeDocument/2006/relationships/hyperlink" Target="https://learn.microsoft.com/en-us/dotnet/csharp/language-reference/keywords/on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earn.microsoft.com/en-us/dotnet/csharp/language-reference/keywords/join-clause" TargetMode="External"/><Relationship Id="rId11" Type="http://schemas.openxmlformats.org/officeDocument/2006/relationships/hyperlink" Target="https://learn.microsoft.com/en-us/dotnet/csharp/language-reference/keywords/descending" TargetMode="External"/><Relationship Id="rId5" Type="http://schemas.openxmlformats.org/officeDocument/2006/relationships/hyperlink" Target="https://learn.microsoft.com/en-us/dotnet/csharp/language-reference/keywords/into" TargetMode="External"/><Relationship Id="rId10" Type="http://schemas.openxmlformats.org/officeDocument/2006/relationships/hyperlink" Target="https://learn.microsoft.com/en-us/dotnet/csharp/language-reference/keywords/ascending" TargetMode="External"/><Relationship Id="rId4" Type="http://schemas.openxmlformats.org/officeDocument/2006/relationships/hyperlink" Target="https://learn.microsoft.com/en-us/dotnet/csharp/language-reference/keywords/let-clause" TargetMode="External"/><Relationship Id="rId9" Type="http://schemas.openxmlformats.org/officeDocument/2006/relationships/hyperlink" Target="https://learn.microsoft.com/en-us/dotnet/csharp/language-reference/keywords/orderby-clause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referencesource/blob/master/System.Core/System/Linq/Enumerable.cs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ru-ru/dotnet/csharp/linq/standard-query-operators/partitioning-data" TargetMode="External"/><Relationship Id="rId3" Type="http://schemas.openxmlformats.org/officeDocument/2006/relationships/hyperlink" Target="https://learn.microsoft.com/en-us/dotnet/csharp/linq/standard-query-operators/filtering-data" TargetMode="External"/><Relationship Id="rId7" Type="http://schemas.openxmlformats.org/officeDocument/2006/relationships/hyperlink" Target="https://learn.microsoft.com/en-us/dotnet/csharp/linq/standard-query-operators/quantifier-operations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earn.microsoft.com/en-us/dotnet/csharp/linq/standard-query-operators/sorting-data" TargetMode="External"/><Relationship Id="rId11" Type="http://schemas.openxmlformats.org/officeDocument/2006/relationships/hyperlink" Target="https://learn.microsoft.com/ru-ru/dotnet/csharp/linq/standard-query-operators/grouping-data" TargetMode="External"/><Relationship Id="rId5" Type="http://schemas.openxmlformats.org/officeDocument/2006/relationships/hyperlink" Target="https://learn.microsoft.com/en-us/dotnet/csharp/linq/standard-query-operators/set-operations" TargetMode="External"/><Relationship Id="rId10" Type="http://schemas.openxmlformats.org/officeDocument/2006/relationships/hyperlink" Target="https://learn.microsoft.com/ru-ru/dotnet/csharp/linq/standard-query-operators/join-operations" TargetMode="External"/><Relationship Id="rId4" Type="http://schemas.openxmlformats.org/officeDocument/2006/relationships/hyperlink" Target="https://learn.microsoft.com/en-us/dotnet/csharp/linq/standard-query-operators/projection-operations" TargetMode="External"/><Relationship Id="rId9" Type="http://schemas.openxmlformats.org/officeDocument/2006/relationships/hyperlink" Target="https://learn.microsoft.com/ru-ru/dotnet/csharp/linq/standard-query-operators/converting-data-types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api/system.linq.enumerable.oftype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learn.microsoft.com/en-us/dotnet/api/system.linq.enumerable.where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api/system.linq.enumerable.select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learn.microsoft.com/en-us/dotnet/api/system.linq.enumerable.zip" TargetMode="External"/><Relationship Id="rId4" Type="http://schemas.openxmlformats.org/officeDocument/2006/relationships/hyperlink" Target="https://learn.microsoft.com/en-us/dotnet/api/system.linq.enumerable.selectmany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s://learn.microsoft.com/en-us/dotnet/api/system.linq.enumerable.distinct" TargetMode="External"/><Relationship Id="rId7" Type="http://schemas.openxmlformats.org/officeDocument/2006/relationships/hyperlink" Target="https://learn.microsoft.com/en-us/dotnet/api/system.linq.enumerable.exceptby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earn.microsoft.com/en-us/dotnet/api/system.linq.enumerable.except" TargetMode="External"/><Relationship Id="rId5" Type="http://schemas.openxmlformats.org/officeDocument/2006/relationships/image" Target="../media/image21.png"/><Relationship Id="rId4" Type="http://schemas.openxmlformats.org/officeDocument/2006/relationships/hyperlink" Target="https://learn.microsoft.com/en-us/dotnet/api/system.linq.enumerable.distinctby" TargetMode="Externa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hyperlink" Target="https://learn.microsoft.com/en-us/dotnet/api/system.linq.enumerable.intersect" TargetMode="External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earn.microsoft.com/en-us/dotnet/api/system.linq.enumerable.unionby" TargetMode="External"/><Relationship Id="rId5" Type="http://schemas.openxmlformats.org/officeDocument/2006/relationships/hyperlink" Target="https://learn.microsoft.com/en-us/dotnet/api/system.linq.enumerable.union" TargetMode="External"/><Relationship Id="rId4" Type="http://schemas.openxmlformats.org/officeDocument/2006/relationships/hyperlink" Target="https://learn.microsoft.com/en-us/dotnet/api/system.linq.enumerable.intersectby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api/system.linq.enumerable.orderby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hyperlink" Target="https://learn.microsoft.com/ru-ru/dotnet/api/system.linq.enumerable.orderbydescending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api/system.linq.enumerable.thenby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learn.microsoft.com/ru-ru/dotnet/api/system.linq.enumerable.reverse" TargetMode="External"/><Relationship Id="rId4" Type="http://schemas.openxmlformats.org/officeDocument/2006/relationships/hyperlink" Target="https://learn.microsoft.com/ru-ru/dotnet/api/system.linq.enumerable.thenbydescending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api/system.linq.enumerable.all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hyperlink" Target="https://learn.microsoft.com/en-us/dotnet/api/system.linq.enumerable.contains" TargetMode="External"/><Relationship Id="rId4" Type="http://schemas.openxmlformats.org/officeDocument/2006/relationships/hyperlink" Target="https://learn.microsoft.com/ru-ru/dotnet/api/system.linq.enumerable.any" TargetMode="Externa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api/system.linq.enumerable.skip" TargetMode="External"/><Relationship Id="rId7" Type="http://schemas.openxmlformats.org/officeDocument/2006/relationships/hyperlink" Target="https://learn.microsoft.com/ru-ru/dotnet/api/system.linq.enumerable.chunk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earn.microsoft.com/ru-ru/dotnet/api/system.linq.enumerable.takewhile" TargetMode="External"/><Relationship Id="rId5" Type="http://schemas.openxmlformats.org/officeDocument/2006/relationships/hyperlink" Target="https://learn.microsoft.com/ru-ru/dotnet/api/system.linq.enumerable.take" TargetMode="External"/><Relationship Id="rId4" Type="http://schemas.openxmlformats.org/officeDocument/2006/relationships/hyperlink" Target="https://learn.microsoft.com/ru-ru/dotnet/api/system.linq.enumerable.skipwhile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csharp/linq/standard-query-operators/converting-data-types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api/system.linq.enumerable.join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learn.microsoft.com/ru-ru/dotnet/api/system.linq.enumerable.groupjoin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api/system.linq.enumerable.groupby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earn.microsoft.com/ru-ru/dotnet/api/system.linq.lookup-2" TargetMode="External"/><Relationship Id="rId5" Type="http://schemas.openxmlformats.org/officeDocument/2006/relationships/hyperlink" Target="https://learn.microsoft.com/ru-ru/dotnet/api/system.linq.enumerable.tolookup" TargetMode="External"/><Relationship Id="rId4" Type="http://schemas.openxmlformats.org/officeDocument/2006/relationships/hyperlink" Target="https://learn.microsoft.com/ru-ru/dotnet/api/system.linq.igrouping-2" TargetMode="Externa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api/system.linq.enumerable.average?view=net-8.0" TargetMode="External"/><Relationship Id="rId7" Type="http://schemas.openxmlformats.org/officeDocument/2006/relationships/hyperlink" Target="https://learn.microsoft.com/en-us/dotnet/api/system.linq.enumerable.maxby?view=net-8.0" TargetMode="Externa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earn.microsoft.com/en-us/dotnet/api/system.linq.enumerable.minby?view=net-8.0" TargetMode="External"/><Relationship Id="rId5" Type="http://schemas.openxmlformats.org/officeDocument/2006/relationships/hyperlink" Target="https://learn.microsoft.com/en-us/dotnet/api/system.linq.enumerable.min?view=net-8.0" TargetMode="External"/><Relationship Id="rId4" Type="http://schemas.openxmlformats.org/officeDocument/2006/relationships/hyperlink" Target="https://learn.microsoft.com/en-us/dotnet/api/system.linq.enumerable.count?view=net-8.0" TargetMode="Externa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dotnet/api/system.linq.enumerable.elementatordefault?view=net-8.0" TargetMode="External"/><Relationship Id="rId3" Type="http://schemas.openxmlformats.org/officeDocument/2006/relationships/hyperlink" Target="https://learn.microsoft.com/en-us/dotnet/api/system.linq.enumerable.first?view=net-8.0" TargetMode="External"/><Relationship Id="rId7" Type="http://schemas.openxmlformats.org/officeDocument/2006/relationships/hyperlink" Target="https://learn.microsoft.com/en-us/dotnet/api/system.linq.enumerable.singleordefault?view=net-8.0" TargetMode="Externa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earn.microsoft.com/en-us/dotnet/api/system.linq.enumerable.single?view=net-8.0" TargetMode="External"/><Relationship Id="rId5" Type="http://schemas.openxmlformats.org/officeDocument/2006/relationships/hyperlink" Target="https://learn.microsoft.com/en-us/dotnet/api/system.linq.enumerable.lastordefault?view=net-8.0" TargetMode="External"/><Relationship Id="rId4" Type="http://schemas.openxmlformats.org/officeDocument/2006/relationships/hyperlink" Target="https://learn.microsoft.com/en-us/dotnet/api/system.linq.enumerable.firstordefault?view=net-8.0" TargetMode="Externa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api/system.collections.generic.icomparer-1?view=net-8.0" TargetMode="Externa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learn.microsoft.com/en-us/dotnet/api/system.comparison-1?view=net-8.0" TargetMode="External"/><Relationship Id="rId4" Type="http://schemas.openxmlformats.org/officeDocument/2006/relationships/hyperlink" Target="https://learn.microsoft.com/ru-ru/dotnet/api/system.collections.generic.equalitycomparer-1?view=net-8.0" TargetMode="Externa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7710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otus.ru</a:t>
            </a:r>
            <a:endParaRPr dirty="0"/>
          </a:p>
        </p:txBody>
      </p:sp>
      <p:sp>
        <p:nvSpPr>
          <p:cNvPr id="138" name="Google Shape;138;p32"/>
          <p:cNvSpPr txBox="1">
            <a:spLocks noGrp="1"/>
          </p:cNvSpPr>
          <p:nvPr>
            <p:ph type="title"/>
          </p:nvPr>
        </p:nvSpPr>
        <p:spPr>
          <a:xfrm>
            <a:off x="534600" y="1776000"/>
            <a:ext cx="7654200" cy="21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 err="1" smtClean="0"/>
              <a:t>Lin</a:t>
            </a:r>
            <a:r>
              <a:rPr lang="en-US" sz="4400" dirty="0" err="1"/>
              <a:t>q</a:t>
            </a: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val="413665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Отложенное и немедленное выполнение</a:t>
            </a:r>
            <a:endParaRPr dirty="0"/>
          </a:p>
        </p:txBody>
      </p:sp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414411" y="1247564"/>
            <a:ext cx="8265763" cy="2993131"/>
          </a:xfrm>
        </p:spPr>
        <p:txBody>
          <a:bodyPr>
            <a:normAutofit/>
          </a:bodyPr>
          <a:lstStyle/>
          <a:p>
            <a:pPr marL="120650" indent="0">
              <a:buNone/>
            </a:pPr>
            <a:r>
              <a:rPr lang="ru-RU" b="1" dirty="0"/>
              <a:t>Отложенное выполнение (</a:t>
            </a:r>
            <a:r>
              <a:rPr lang="ru-RU" b="1" dirty="0" err="1"/>
              <a:t>Deferred</a:t>
            </a:r>
            <a:r>
              <a:rPr lang="ru-RU" b="1" dirty="0"/>
              <a:t> </a:t>
            </a:r>
            <a:r>
              <a:rPr lang="ru-RU" b="1" dirty="0" err="1"/>
              <a:t>Execution</a:t>
            </a:r>
            <a:r>
              <a:rPr lang="ru-RU" b="1" dirty="0"/>
              <a:t>)</a:t>
            </a:r>
            <a:r>
              <a:rPr lang="ru-RU" dirty="0"/>
              <a:t> в LINQ — это механизм, при котором запрос не выполняется в момент его создания, а </a:t>
            </a:r>
            <a:r>
              <a:rPr lang="ru-RU" dirty="0" smtClean="0"/>
              <a:t>откладывается </a:t>
            </a:r>
            <a:r>
              <a:rPr lang="ru-RU" dirty="0"/>
              <a:t>до тех пор, пока к данным не будет фактического обращения</a:t>
            </a:r>
            <a:r>
              <a:rPr lang="ru-RU" dirty="0" smtClean="0"/>
              <a:t>.</a:t>
            </a:r>
          </a:p>
          <a:p>
            <a:pPr marL="120650" indent="0">
              <a:buNone/>
            </a:pPr>
            <a:r>
              <a:rPr lang="ru-RU" dirty="0"/>
              <a:t>Существуют методы, которые вызывают </a:t>
            </a:r>
            <a:r>
              <a:rPr lang="ru-RU" b="1"/>
              <a:t>немедленное </a:t>
            </a:r>
            <a:r>
              <a:rPr lang="ru-RU" b="1" smtClean="0"/>
              <a:t>выполнение (</a:t>
            </a:r>
            <a:r>
              <a:rPr lang="en-US" b="1" dirty="0" smtClean="0"/>
              <a:t>Immediate</a:t>
            </a:r>
            <a:r>
              <a:rPr lang="ru-RU" b="1" dirty="0" smtClean="0"/>
              <a:t> </a:t>
            </a:r>
            <a:r>
              <a:rPr lang="ru-RU" b="1" dirty="0" err="1" smtClean="0"/>
              <a:t>Execution</a:t>
            </a:r>
            <a:r>
              <a:rPr lang="ru-RU" b="1" dirty="0" smtClean="0"/>
              <a:t>)</a:t>
            </a:r>
            <a:r>
              <a:rPr lang="ru-RU" dirty="0" smtClean="0"/>
              <a:t> </a:t>
            </a:r>
            <a:r>
              <a:rPr lang="ru-RU" dirty="0"/>
              <a:t>запроса и загрузку данных в память. В основном это агрегатные функции и методы возвращения коллекции</a:t>
            </a:r>
            <a:r>
              <a:rPr lang="ru-RU" dirty="0" smtClean="0"/>
              <a:t>.</a:t>
            </a:r>
            <a:endParaRPr lang="en-US" dirty="0" smtClean="0"/>
          </a:p>
          <a:p>
            <a:pPr marL="120650" indent="0">
              <a:buNone/>
            </a:pPr>
            <a:r>
              <a:rPr lang="ru-RU" dirty="0" smtClean="0">
                <a:hlinkClick r:id="rId3"/>
              </a:rPr>
              <a:t>Классификационная таблица</a:t>
            </a:r>
            <a:endParaRPr lang="ru-RU" dirty="0" smtClean="0"/>
          </a:p>
          <a:p>
            <a:pPr marL="12065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275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4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Провайдеры данных </a:t>
            </a:r>
            <a:r>
              <a:rPr lang="en-US" dirty="0" err="1" smtClean="0"/>
              <a:t>linq</a:t>
            </a:r>
            <a:r>
              <a:rPr lang="en-US" dirty="0" smtClean="0"/>
              <a:t>-</a:t>
            </a:r>
            <a:r>
              <a:rPr lang="ru-RU" dirty="0" smtClean="0"/>
              <a:t>запросов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44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Провайдеры данных, доступные в </a:t>
            </a:r>
            <a:r>
              <a:rPr lang="en-US" dirty="0" err="1" smtClean="0"/>
              <a:t>linq</a:t>
            </a:r>
            <a:endParaRPr dirty="0"/>
          </a:p>
        </p:txBody>
      </p:sp>
      <p:sp>
        <p:nvSpPr>
          <p:cNvPr id="254" name="Google Shape;254;p45"/>
          <p:cNvSpPr txBox="1">
            <a:spLocks noGrp="1"/>
          </p:cNvSpPr>
          <p:nvPr>
            <p:ph type="body" idx="1"/>
          </p:nvPr>
        </p:nvSpPr>
        <p:spPr>
          <a:xfrm>
            <a:off x="500550" y="1059872"/>
            <a:ext cx="7947711" cy="3551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0650" indent="0">
              <a:buNone/>
            </a:pPr>
            <a:r>
              <a:rPr lang="ru-RU" dirty="0" smtClean="0"/>
              <a:t>Все запросы можно отправлять в любой источник данных, реализующий интерфейс </a:t>
            </a:r>
            <a:r>
              <a:rPr lang="en-US" dirty="0" err="1" smtClean="0"/>
              <a:t>IEnumerable</a:t>
            </a:r>
            <a:r>
              <a:rPr lang="en-US" dirty="0" smtClean="0"/>
              <a:t>&lt;T&gt;</a:t>
            </a:r>
            <a:r>
              <a:rPr lang="ru-RU" dirty="0" smtClean="0"/>
              <a:t>, такие как:</a:t>
            </a:r>
          </a:p>
          <a:p>
            <a:pPr marL="463550" indent="-342900">
              <a:buFont typeface="+mj-lt"/>
              <a:buAutoNum type="arabicPeriod"/>
            </a:pPr>
            <a:r>
              <a:rPr lang="ru-RU" b="1" dirty="0" smtClean="0"/>
              <a:t>LINQ </a:t>
            </a:r>
            <a:r>
              <a:rPr lang="ru-RU" b="1" dirty="0" err="1"/>
              <a:t>to</a:t>
            </a:r>
            <a:r>
              <a:rPr lang="ru-RU" b="1" dirty="0"/>
              <a:t> </a:t>
            </a:r>
            <a:r>
              <a:rPr lang="ru-RU" b="1" dirty="0" err="1"/>
              <a:t>Objects</a:t>
            </a:r>
            <a:r>
              <a:rPr lang="ru-RU" dirty="0"/>
              <a:t>: применяется для работы с массивами и коллекциями</a:t>
            </a:r>
          </a:p>
          <a:p>
            <a:pPr marL="463550" indent="-342900">
              <a:buFont typeface="+mj-lt"/>
              <a:buAutoNum type="arabicPeriod"/>
            </a:pPr>
            <a:r>
              <a:rPr lang="ru-RU" b="1" dirty="0"/>
              <a:t>LINQ </a:t>
            </a:r>
            <a:r>
              <a:rPr lang="ru-RU" b="1" dirty="0" err="1"/>
              <a:t>to</a:t>
            </a:r>
            <a:r>
              <a:rPr lang="ru-RU" b="1" dirty="0"/>
              <a:t> </a:t>
            </a:r>
            <a:r>
              <a:rPr lang="ru-RU" b="1" dirty="0" err="1"/>
              <a:t>Entities</a:t>
            </a:r>
            <a:r>
              <a:rPr lang="ru-RU" dirty="0"/>
              <a:t>: используется при обращении к базам данных через технологию </a:t>
            </a:r>
            <a:r>
              <a:rPr lang="ru-RU" dirty="0" err="1"/>
              <a:t>Entity</a:t>
            </a:r>
            <a:r>
              <a:rPr lang="ru-RU" dirty="0"/>
              <a:t> </a:t>
            </a:r>
            <a:r>
              <a:rPr lang="ru-RU" dirty="0" err="1"/>
              <a:t>Framework</a:t>
            </a:r>
            <a:endParaRPr lang="ru-RU" dirty="0"/>
          </a:p>
          <a:p>
            <a:pPr marL="463550" indent="-342900">
              <a:buFont typeface="+mj-lt"/>
              <a:buAutoNum type="arabicPeriod"/>
            </a:pPr>
            <a:r>
              <a:rPr lang="ru-RU" b="1" dirty="0"/>
              <a:t>LINQ </a:t>
            </a:r>
            <a:r>
              <a:rPr lang="ru-RU" b="1" dirty="0" err="1"/>
              <a:t>to</a:t>
            </a:r>
            <a:r>
              <a:rPr lang="ru-RU" b="1" dirty="0"/>
              <a:t> XML</a:t>
            </a:r>
            <a:r>
              <a:rPr lang="ru-RU" dirty="0"/>
              <a:t>: применяется при работе с файлами XML</a:t>
            </a:r>
          </a:p>
          <a:p>
            <a:pPr marL="463550" indent="-342900">
              <a:buFont typeface="+mj-lt"/>
              <a:buAutoNum type="arabicPeriod"/>
            </a:pPr>
            <a:r>
              <a:rPr lang="ru-RU" b="1" dirty="0"/>
              <a:t>LINQ </a:t>
            </a:r>
            <a:r>
              <a:rPr lang="ru-RU" b="1" dirty="0" err="1"/>
              <a:t>to</a:t>
            </a:r>
            <a:r>
              <a:rPr lang="ru-RU" b="1" dirty="0"/>
              <a:t> </a:t>
            </a:r>
            <a:r>
              <a:rPr lang="ru-RU" b="1" dirty="0" err="1"/>
              <a:t>DataSet</a:t>
            </a:r>
            <a:r>
              <a:rPr lang="ru-RU" dirty="0"/>
              <a:t>: применяется при работе с объектом </a:t>
            </a:r>
            <a:r>
              <a:rPr lang="ru-RU" dirty="0" err="1"/>
              <a:t>DataSet</a:t>
            </a:r>
            <a:endParaRPr lang="ru-RU" dirty="0"/>
          </a:p>
          <a:p>
            <a:pPr marL="463550" indent="-342900">
              <a:buFont typeface="+mj-lt"/>
              <a:buAutoNum type="arabicPeriod"/>
            </a:pPr>
            <a:r>
              <a:rPr lang="ru-RU" b="1" dirty="0" err="1"/>
              <a:t>Parallel</a:t>
            </a:r>
            <a:r>
              <a:rPr lang="ru-RU" b="1" dirty="0"/>
              <a:t> LINQ (PLINQ)</a:t>
            </a:r>
            <a:r>
              <a:rPr lang="ru-RU" dirty="0"/>
              <a:t>: используется для выполнения параллельных запросов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ru-RU" dirty="0" smtClean="0"/>
          </a:p>
          <a:p>
            <a:pPr>
              <a:buFontTx/>
              <a:buChar char="-"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03147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Интерфейс </a:t>
            </a:r>
            <a:r>
              <a:rPr lang="en-US" dirty="0" err="1" smtClean="0"/>
              <a:t>IQueryable</a:t>
            </a:r>
            <a:r>
              <a:rPr lang="en-US" dirty="0" smtClean="0"/>
              <a:t>&lt;T&gt;</a:t>
            </a:r>
            <a:endParaRPr dirty="0"/>
          </a:p>
        </p:txBody>
      </p:sp>
      <p:sp>
        <p:nvSpPr>
          <p:cNvPr id="254" name="Google Shape;254;p45"/>
          <p:cNvSpPr txBox="1">
            <a:spLocks noGrp="1"/>
          </p:cNvSpPr>
          <p:nvPr>
            <p:ph type="body" idx="1"/>
          </p:nvPr>
        </p:nvSpPr>
        <p:spPr>
          <a:xfrm>
            <a:off x="500550" y="1059872"/>
            <a:ext cx="4200969" cy="33597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120650" indent="0">
              <a:buNone/>
            </a:pPr>
            <a:r>
              <a:rPr lang="ru-RU" b="1" dirty="0" err="1" smtClean="0"/>
              <a:t>IQueryable</a:t>
            </a:r>
            <a:r>
              <a:rPr lang="ru-RU" b="1" dirty="0" smtClean="0"/>
              <a:t>&lt;T&gt;</a:t>
            </a:r>
            <a:r>
              <a:rPr lang="ru-RU" dirty="0" smtClean="0"/>
              <a:t> — это интерфейс, который используется в LINQ для создания запросов к удаленным источникам данных</a:t>
            </a:r>
            <a:r>
              <a:rPr lang="en-US" dirty="0" smtClean="0"/>
              <a:t>.</a:t>
            </a:r>
          </a:p>
          <a:p>
            <a:pPr marL="120650" indent="0">
              <a:buNone/>
            </a:pPr>
            <a:endParaRPr lang="en-US" dirty="0" smtClean="0"/>
          </a:p>
          <a:p>
            <a:pPr marL="120650" lvl="0" indent="0">
              <a:buNone/>
            </a:pPr>
            <a:r>
              <a:rPr lang="ru-RU" altLang="ru-RU" sz="14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Используйте </a:t>
            </a:r>
            <a:r>
              <a:rPr lang="ru-RU" altLang="ru-RU" sz="1400" b="1" i="1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IQueryable</a:t>
            </a:r>
            <a:r>
              <a:rPr lang="ru-RU" altLang="ru-RU" sz="14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, когда работаете с удаленными источниками данных, например, с базами данных или веб-сервисами. </a:t>
            </a:r>
          </a:p>
          <a:p>
            <a:pPr marL="120650" lvl="0" indent="0">
              <a:buNone/>
            </a:pPr>
            <a:r>
              <a:rPr lang="ru-RU" altLang="ru-RU" sz="14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Используйте </a:t>
            </a:r>
            <a:r>
              <a:rPr lang="ru-RU" altLang="ru-RU" sz="1400" b="1" i="1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IEnumerable</a:t>
            </a:r>
            <a:r>
              <a:rPr lang="ru-RU" altLang="ru-RU" sz="14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, когда данные уже находятся в памяти, например, в списке, массиве или другой коллекции. </a:t>
            </a:r>
            <a:endParaRPr lang="en-US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519" y="1000540"/>
            <a:ext cx="3834460" cy="341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471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4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Варианты синтаксиса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43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Варианты написания запросов</a:t>
            </a:r>
            <a:endParaRPr dirty="0"/>
          </a:p>
        </p:txBody>
      </p:sp>
      <p:sp>
        <p:nvSpPr>
          <p:cNvPr id="254" name="Google Shape;254;p45"/>
          <p:cNvSpPr txBox="1">
            <a:spLocks noGrp="1"/>
          </p:cNvSpPr>
          <p:nvPr>
            <p:ph type="body" idx="1"/>
          </p:nvPr>
        </p:nvSpPr>
        <p:spPr>
          <a:xfrm>
            <a:off x="374072" y="1149927"/>
            <a:ext cx="8028709" cy="34497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0650" lvl="0" indent="0">
              <a:lnSpc>
                <a:spcPct val="100000"/>
              </a:lnSpc>
              <a:spcBef>
                <a:spcPts val="1000"/>
              </a:spcBef>
              <a:buClr>
                <a:srgbClr val="ED7D31"/>
              </a:buClr>
              <a:buNone/>
            </a:pPr>
            <a:r>
              <a:rPr lang="ru-RU" dirty="0" smtClean="0"/>
              <a:t>Существует 2 формы написания</a:t>
            </a:r>
            <a:r>
              <a:rPr lang="en-US" dirty="0"/>
              <a:t> </a:t>
            </a:r>
            <a:r>
              <a:rPr lang="en-US" dirty="0" err="1" smtClean="0"/>
              <a:t>linq</a:t>
            </a:r>
            <a:r>
              <a:rPr lang="en-US" dirty="0" smtClean="0"/>
              <a:t>-</a:t>
            </a:r>
            <a:r>
              <a:rPr lang="ru-RU" dirty="0" smtClean="0"/>
              <a:t>запросов:</a:t>
            </a:r>
          </a:p>
          <a:p>
            <a:pPr marL="463550" lvl="0" indent="-342900">
              <a:lnSpc>
                <a:spcPct val="100000"/>
              </a:lnSpc>
              <a:spcBef>
                <a:spcPts val="1000"/>
              </a:spcBef>
              <a:buClr>
                <a:srgbClr val="ED7D31"/>
              </a:buClr>
              <a:buFont typeface="+mj-lt"/>
              <a:buAutoNum type="arabicPeriod"/>
            </a:pPr>
            <a:r>
              <a:rPr lang="ru-RU" dirty="0" smtClean="0"/>
              <a:t>Декларативный синтаксис/синтаксис запросов/</a:t>
            </a:r>
            <a:r>
              <a:rPr lang="en-US" dirty="0" smtClean="0"/>
              <a:t>SQL-</a:t>
            </a:r>
            <a:r>
              <a:rPr lang="ru-RU" dirty="0" smtClean="0"/>
              <a:t>подобный синтаксис</a:t>
            </a:r>
          </a:p>
          <a:p>
            <a:pPr marL="463550" lvl="0" indent="-342900">
              <a:lnSpc>
                <a:spcPct val="100000"/>
              </a:lnSpc>
              <a:spcBef>
                <a:spcPts val="1000"/>
              </a:spcBef>
              <a:buClr>
                <a:srgbClr val="ED7D31"/>
              </a:buClr>
              <a:buFont typeface="+mj-lt"/>
              <a:buAutoNum type="arabicPeriod"/>
            </a:pPr>
            <a:r>
              <a:rPr lang="en-US" dirty="0" smtClean="0"/>
              <a:t>Fluent API/</a:t>
            </a:r>
            <a:r>
              <a:rPr lang="ru-RU" dirty="0" smtClean="0"/>
              <a:t>Метод-синтаксис/</a:t>
            </a:r>
            <a:r>
              <a:rPr lang="ru-RU" dirty="0" err="1" smtClean="0"/>
              <a:t>Недекларативный</a:t>
            </a:r>
            <a:r>
              <a:rPr lang="ru-RU" dirty="0" smtClean="0"/>
              <a:t> синтаксис</a:t>
            </a:r>
          </a:p>
        </p:txBody>
      </p:sp>
    </p:spTree>
    <p:extLst>
      <p:ext uri="{BB962C8B-B14F-4D97-AF65-F5344CB8AC3E}">
        <p14:creationId xmlns:p14="http://schemas.microsoft.com/office/powerpoint/2010/main" val="1833493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Декларативный синтаксис</a:t>
            </a:r>
            <a:endParaRPr dirty="0"/>
          </a:p>
        </p:txBody>
      </p:sp>
      <p:sp>
        <p:nvSpPr>
          <p:cNvPr id="254" name="Google Shape;254;p45"/>
          <p:cNvSpPr txBox="1">
            <a:spLocks noGrp="1"/>
          </p:cNvSpPr>
          <p:nvPr>
            <p:ph type="body" idx="1"/>
          </p:nvPr>
        </p:nvSpPr>
        <p:spPr>
          <a:xfrm>
            <a:off x="564284" y="2680854"/>
            <a:ext cx="8028709" cy="1787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120650" indent="0">
              <a:buNone/>
            </a:pPr>
            <a:r>
              <a:rPr lang="ru-RU" dirty="0"/>
              <a:t>При использовании декларативного синтаксиса всегда используются 3 предложения:</a:t>
            </a:r>
          </a:p>
          <a:p>
            <a:pPr marL="463550" indent="-342900">
              <a:buFont typeface="+mj-lt"/>
              <a:buAutoNum type="arabicPeriod"/>
            </a:pPr>
            <a:r>
              <a:rPr lang="en-US" dirty="0" smtClean="0">
                <a:hlinkClick r:id="rId3"/>
              </a:rPr>
              <a:t>from</a:t>
            </a:r>
            <a:r>
              <a:rPr lang="en-US" dirty="0" smtClean="0"/>
              <a:t> </a:t>
            </a:r>
            <a:r>
              <a:rPr lang="ru-RU" dirty="0" smtClean="0"/>
              <a:t>– указывается псевдоним элемента источника </a:t>
            </a:r>
            <a:r>
              <a:rPr lang="ru-RU" dirty="0"/>
              <a:t>данных</a:t>
            </a:r>
            <a:r>
              <a:rPr lang="ru-RU" dirty="0" smtClean="0"/>
              <a:t>;</a:t>
            </a:r>
          </a:p>
          <a:p>
            <a:pPr marL="463550" indent="-342900">
              <a:buFont typeface="+mj-lt"/>
              <a:buAutoNum type="arabicPeriod"/>
            </a:pPr>
            <a:r>
              <a:rPr lang="en-US" u="sng" dirty="0" smtClean="0">
                <a:hlinkClick r:id="rId4"/>
              </a:rPr>
              <a:t>in</a:t>
            </a:r>
            <a:r>
              <a:rPr lang="en-US" dirty="0" smtClean="0"/>
              <a:t> - </a:t>
            </a:r>
            <a:r>
              <a:rPr lang="ru-RU" dirty="0" smtClean="0"/>
              <a:t>указывается источник данных</a:t>
            </a:r>
            <a:r>
              <a:rPr lang="en-US" dirty="0" smtClean="0"/>
              <a:t>;</a:t>
            </a:r>
            <a:endParaRPr lang="ru-RU" dirty="0"/>
          </a:p>
          <a:p>
            <a:pPr marL="463550" indent="-342900">
              <a:buFont typeface="+mj-lt"/>
              <a:buAutoNum type="arabicPeriod"/>
            </a:pPr>
            <a:r>
              <a:rPr lang="en-US" dirty="0" smtClean="0">
                <a:hlinkClick r:id="rId5"/>
              </a:rPr>
              <a:t>select</a:t>
            </a:r>
            <a:r>
              <a:rPr lang="ru-RU" dirty="0" smtClean="0"/>
              <a:t>/</a:t>
            </a:r>
            <a:r>
              <a:rPr lang="en-US" u="sng" dirty="0" smtClean="0">
                <a:hlinkClick r:id="rId6"/>
              </a:rPr>
              <a:t>group</a:t>
            </a:r>
            <a:r>
              <a:rPr lang="ru-RU" dirty="0" smtClean="0"/>
              <a:t> </a:t>
            </a:r>
            <a:r>
              <a:rPr lang="ru-RU" dirty="0"/>
              <a:t>– возвращаемые элементы данных.</a:t>
            </a:r>
            <a:endParaRPr lang="ru-RU" dirty="0" smtClean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143" y="1067232"/>
            <a:ext cx="79438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1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Fluent-</a:t>
            </a:r>
            <a:r>
              <a:rPr lang="ru-RU" dirty="0" smtClean="0"/>
              <a:t>синтаксис</a:t>
            </a:r>
            <a:endParaRPr dirty="0"/>
          </a:p>
        </p:txBody>
      </p:sp>
      <p:sp>
        <p:nvSpPr>
          <p:cNvPr id="254" name="Google Shape;254;p45"/>
          <p:cNvSpPr txBox="1">
            <a:spLocks noGrp="1"/>
          </p:cNvSpPr>
          <p:nvPr>
            <p:ph type="body" idx="1"/>
          </p:nvPr>
        </p:nvSpPr>
        <p:spPr>
          <a:xfrm>
            <a:off x="500550" y="1059872"/>
            <a:ext cx="4336493" cy="24917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0650" indent="0">
              <a:buNone/>
            </a:pPr>
            <a:r>
              <a:rPr lang="ru-RU" dirty="0"/>
              <a:t>При использовании </a:t>
            </a:r>
            <a:r>
              <a:rPr lang="ru-RU" dirty="0" smtClean="0"/>
              <a:t>метод-синтаксиса используются методы расширения интерфейса </a:t>
            </a:r>
            <a:r>
              <a:rPr lang="en-US" dirty="0" err="1" smtClean="0"/>
              <a:t>IEnumerable</a:t>
            </a:r>
            <a:r>
              <a:rPr lang="en-US" dirty="0" smtClean="0"/>
              <a:t>&lt;T&gt;</a:t>
            </a:r>
            <a:r>
              <a:rPr lang="ru-RU" dirty="0" smtClean="0"/>
              <a:t>. Просмотреть исходный код методов можно по </a:t>
            </a:r>
            <a:r>
              <a:rPr lang="ru-RU" dirty="0" smtClean="0">
                <a:hlinkClick r:id="rId3"/>
              </a:rPr>
              <a:t>ссылке</a:t>
            </a:r>
            <a:r>
              <a:rPr lang="ru-RU" dirty="0" smtClean="0"/>
              <a:t>.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232770" y="3460763"/>
            <a:ext cx="327749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</a:rPr>
              <a:t>var</a:t>
            </a:r>
            <a:r>
              <a:rPr lang="en-US" sz="1600" dirty="0"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ascadia Mono" panose="020B0609020000020004" pitchFamily="49" charset="0"/>
              </a:rPr>
              <a:t>query</a:t>
            </a:r>
            <a:r>
              <a:rPr lang="en-US" sz="1600" dirty="0" smtClean="0">
                <a:latin typeface="Cascadia Mono" panose="020B0609020000020004" pitchFamily="49" charset="0"/>
              </a:rPr>
              <a:t> </a:t>
            </a:r>
            <a:r>
              <a:rPr lang="en-US" sz="1600" dirty="0">
                <a:latin typeface="Cascadia Mono" panose="020B0609020000020004" pitchFamily="49" charset="0"/>
              </a:rPr>
              <a:t>= </a:t>
            </a:r>
            <a:endParaRPr lang="en-US" sz="1600" dirty="0" smtClean="0">
              <a:latin typeface="Cascadia Mono" panose="020B0609020000020004" pitchFamily="49" charset="0"/>
            </a:endParaRPr>
          </a:p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ascadia Mono" panose="020B0609020000020004" pitchFamily="49" charset="0"/>
              </a:rPr>
              <a:t>numbers</a:t>
            </a:r>
          </a:p>
          <a:p>
            <a:r>
              <a:rPr lang="en-US" sz="1600" dirty="0" smtClean="0">
                <a:latin typeface="Cascadia Mono" panose="020B0609020000020004" pitchFamily="49" charset="0"/>
              </a:rPr>
              <a:t>.</a:t>
            </a:r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Cascadia Mono" panose="020B0609020000020004" pitchFamily="49" charset="0"/>
              </a:rPr>
              <a:t>Where</a:t>
            </a:r>
            <a:r>
              <a:rPr lang="en-US" sz="1600" dirty="0" smtClean="0">
                <a:latin typeface="Cascadia Mono" panose="020B0609020000020004" pitchFamily="49" charset="0"/>
              </a:rPr>
              <a:t>(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ascadia Mono" panose="020B0609020000020004" pitchFamily="49" charset="0"/>
              </a:rPr>
              <a:t>item</a:t>
            </a:r>
            <a:r>
              <a:rPr lang="en-US" sz="1600" dirty="0" smtClean="0">
                <a:latin typeface="Cascadia Mono" panose="020B0609020000020004" pitchFamily="49" charset="0"/>
              </a:rPr>
              <a:t> </a:t>
            </a:r>
            <a:r>
              <a:rPr lang="en-US" sz="1600" dirty="0">
                <a:latin typeface="Cascadia Mono" panose="020B0609020000020004" pitchFamily="49" charset="0"/>
              </a:rPr>
              <a:t>=&gt;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ascadia Mono" panose="020B0609020000020004" pitchFamily="49" charset="0"/>
              </a:rPr>
              <a:t>item</a:t>
            </a:r>
            <a:r>
              <a:rPr lang="en-US" sz="1600" dirty="0">
                <a:latin typeface="Cascadia Mono" panose="020B0609020000020004" pitchFamily="49" charset="0"/>
              </a:rPr>
              <a:t> &gt; </a:t>
            </a:r>
            <a:r>
              <a:rPr lang="en-US" sz="1600" dirty="0" smtClean="0">
                <a:latin typeface="Cascadia Mono" panose="020B0609020000020004" pitchFamily="49" charset="0"/>
              </a:rPr>
              <a:t>0)</a:t>
            </a:r>
          </a:p>
          <a:p>
            <a:r>
              <a:rPr lang="en-US" sz="1600" dirty="0" smtClean="0">
                <a:latin typeface="Cascadia Mono" panose="020B0609020000020004" pitchFamily="49" charset="0"/>
              </a:rPr>
              <a:t>.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ascadia Mono" panose="020B0609020000020004" pitchFamily="49" charset="0"/>
              </a:rPr>
              <a:t>Select</a:t>
            </a:r>
            <a:r>
              <a:rPr lang="en-US" sz="1600" dirty="0">
                <a:latin typeface="Cascadia Mono" panose="020B0609020000020004" pitchFamily="49" charset="0"/>
              </a:rPr>
              <a:t>(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ascadia Mono" panose="020B0609020000020004" pitchFamily="49" charset="0"/>
              </a:rPr>
              <a:t>item</a:t>
            </a:r>
            <a:r>
              <a:rPr lang="en-US" sz="1600" dirty="0">
                <a:latin typeface="Cascadia Mono" panose="020B0609020000020004" pitchFamily="49" charset="0"/>
              </a:rPr>
              <a:t>=&gt;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ascadia Mono" panose="020B0609020000020004" pitchFamily="49" charset="0"/>
              </a:rPr>
              <a:t>item</a:t>
            </a:r>
            <a:r>
              <a:rPr lang="en-US" sz="1600" dirty="0">
                <a:latin typeface="Cascadia Mono" panose="020B0609020000020004" pitchFamily="49" charset="0"/>
              </a:rPr>
              <a:t>);</a:t>
            </a:r>
            <a:endParaRPr lang="ru-RU" sz="1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979142" y="1234030"/>
            <a:ext cx="330346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</a:rPr>
              <a:t>var</a:t>
            </a:r>
            <a:r>
              <a:rPr lang="en-US" sz="1600" dirty="0" smtClean="0">
                <a:latin typeface="Cascadia Mono" panose="020B0609020000020004" pitchFamily="49" charset="0"/>
              </a:rPr>
              <a:t>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ascadia Mono" panose="020B0609020000020004" pitchFamily="49" charset="0"/>
              </a:rPr>
              <a:t>query</a:t>
            </a:r>
            <a:r>
              <a:rPr lang="en-US" sz="1600" dirty="0" smtClean="0">
                <a:latin typeface="Cascadia Mono" panose="020B0609020000020004" pitchFamily="49" charset="0"/>
              </a:rPr>
              <a:t> </a:t>
            </a:r>
            <a:r>
              <a:rPr lang="en-US" sz="1600" dirty="0">
                <a:latin typeface="Cascadia Mono" panose="020B0609020000020004" pitchFamily="49" charset="0"/>
              </a:rPr>
              <a:t>= </a:t>
            </a:r>
            <a:endParaRPr lang="en-US" sz="1600" dirty="0" smtClean="0">
              <a:latin typeface="Cascadia Mono" panose="020B0609020000020004" pitchFamily="49" charset="0"/>
            </a:endParaRPr>
          </a:p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</a:rPr>
              <a:t>	from</a:t>
            </a:r>
            <a:r>
              <a:rPr lang="en-US" sz="1600" dirty="0" smtClean="0"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ascadia Mono" panose="020B0609020000020004" pitchFamily="49" charset="0"/>
              </a:rPr>
              <a:t>n</a:t>
            </a:r>
            <a:r>
              <a:rPr lang="en-US" sz="1600" dirty="0"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</a:rPr>
              <a:t>in</a:t>
            </a:r>
            <a:r>
              <a:rPr lang="en-US" sz="1600" dirty="0"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ascadia Mono" panose="020B0609020000020004" pitchFamily="49" charset="0"/>
              </a:rPr>
              <a:t>numbers</a:t>
            </a:r>
          </a:p>
          <a:p>
            <a:r>
              <a:rPr lang="en-US" sz="1600" dirty="0">
                <a:latin typeface="Cascadia Mono" panose="020B0609020000020004" pitchFamily="49" charset="0"/>
              </a:rPr>
              <a:t>    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</a:rPr>
              <a:t>where</a:t>
            </a:r>
            <a:r>
              <a:rPr lang="en-US" sz="1600" dirty="0" smtClean="0"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ascadia Mono" panose="020B0609020000020004" pitchFamily="49" charset="0"/>
              </a:rPr>
              <a:t>n</a:t>
            </a:r>
            <a:r>
              <a:rPr lang="en-US" sz="1600" dirty="0">
                <a:latin typeface="Cascadia Mono" panose="020B0609020000020004" pitchFamily="49" charset="0"/>
              </a:rPr>
              <a:t> &gt; </a:t>
            </a:r>
            <a:r>
              <a:rPr lang="en-US" sz="1600" dirty="0" smtClean="0">
                <a:latin typeface="Cascadia Mono" panose="020B0609020000020004" pitchFamily="49" charset="0"/>
              </a:rPr>
              <a:t>0</a:t>
            </a:r>
            <a:endParaRPr lang="en-US" sz="1600" dirty="0">
              <a:latin typeface="Cascadia Mono" panose="020B0609020000020004" pitchFamily="49" charset="0"/>
            </a:endParaRPr>
          </a:p>
          <a:p>
            <a:r>
              <a:rPr lang="en-US" sz="1600" dirty="0">
                <a:latin typeface="Cascadia Mono" panose="020B0609020000020004" pitchFamily="49" charset="0"/>
              </a:rPr>
              <a:t>    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</a:rPr>
              <a:t>select</a:t>
            </a:r>
            <a:r>
              <a:rPr lang="en-US" sz="1600" dirty="0" smtClean="0"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ascadia Mono" panose="020B0609020000020004" pitchFamily="49" charset="0"/>
              </a:rPr>
              <a:t>n</a:t>
            </a:r>
            <a:r>
              <a:rPr lang="en-US" sz="1600" dirty="0">
                <a:latin typeface="Cascadia Mono" panose="020B0609020000020004" pitchFamily="49" charset="0"/>
              </a:rPr>
              <a:t>;</a:t>
            </a:r>
            <a:endParaRPr lang="ru-RU" sz="1600" dirty="0"/>
          </a:p>
        </p:txBody>
      </p:sp>
      <p:sp>
        <p:nvSpPr>
          <p:cNvPr id="6" name="Стрелка вниз 5"/>
          <p:cNvSpPr/>
          <p:nvPr/>
        </p:nvSpPr>
        <p:spPr>
          <a:xfrm>
            <a:off x="6318247" y="2557469"/>
            <a:ext cx="553271" cy="772889"/>
          </a:xfrm>
          <a:prstGeom prst="downArrow">
            <a:avLst>
              <a:gd name="adj1" fmla="val 50000"/>
              <a:gd name="adj2" fmla="val 702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446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56682" cy="7291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Особенности декларативного синтаксиса</a:t>
            </a:r>
            <a:endParaRPr dirty="0"/>
          </a:p>
        </p:txBody>
      </p:sp>
      <p:sp>
        <p:nvSpPr>
          <p:cNvPr id="254" name="Google Shape;254;p45"/>
          <p:cNvSpPr txBox="1">
            <a:spLocks noGrp="1"/>
          </p:cNvSpPr>
          <p:nvPr>
            <p:ph type="body" idx="1"/>
          </p:nvPr>
        </p:nvSpPr>
        <p:spPr>
          <a:xfrm>
            <a:off x="500550" y="1059872"/>
            <a:ext cx="7947711" cy="3551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120650" indent="0">
              <a:buNone/>
            </a:pPr>
            <a:r>
              <a:rPr lang="ru-RU" dirty="0" smtClean="0"/>
              <a:t>Декларативный подход не поддерживает:</a:t>
            </a:r>
          </a:p>
          <a:p>
            <a:pPr>
              <a:buFontTx/>
              <a:buChar char="-"/>
            </a:pPr>
            <a:r>
              <a:rPr lang="ru-RU" dirty="0" smtClean="0"/>
              <a:t>Агрегатные функции: </a:t>
            </a:r>
            <a:r>
              <a:rPr lang="en-US" sz="1800" dirty="0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Sum()</a:t>
            </a:r>
            <a:r>
              <a:rPr lang="en-US" sz="2400" dirty="0">
                <a:solidFill>
                  <a:srgbClr val="6699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Count()</a:t>
            </a:r>
            <a:r>
              <a:rPr lang="en-US" sz="2400" dirty="0">
                <a:solidFill>
                  <a:srgbClr val="6699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Max()</a:t>
            </a:r>
            <a:r>
              <a:rPr lang="en-US" sz="2400" dirty="0">
                <a:solidFill>
                  <a:srgbClr val="6699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Min()</a:t>
            </a:r>
            <a:r>
              <a:rPr lang="en-US" sz="2400" dirty="0">
                <a:solidFill>
                  <a:srgbClr val="6699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Average()</a:t>
            </a:r>
            <a:r>
              <a:rPr lang="en-US" dirty="0" smtClean="0"/>
              <a:t>;</a:t>
            </a:r>
          </a:p>
          <a:p>
            <a:pPr>
              <a:buFontTx/>
              <a:buChar char="-"/>
            </a:pPr>
            <a:r>
              <a:rPr lang="ru-RU" dirty="0" smtClean="0"/>
              <a:t>Методы пагинации</a:t>
            </a:r>
            <a:r>
              <a:rPr lang="en-US" dirty="0"/>
              <a:t>:</a:t>
            </a:r>
            <a:r>
              <a:rPr lang="ru-RU" dirty="0" smtClean="0"/>
              <a:t> </a:t>
            </a:r>
            <a:r>
              <a:rPr lang="en-US" sz="1800" dirty="0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Skip()</a:t>
            </a:r>
            <a:r>
              <a:rPr lang="en-US" sz="2400" dirty="0">
                <a:solidFill>
                  <a:srgbClr val="6699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SkipWhile</a:t>
            </a:r>
            <a:r>
              <a:rPr lang="en-US" sz="1800" dirty="0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r>
              <a:rPr lang="en-US" sz="2400" dirty="0">
                <a:solidFill>
                  <a:srgbClr val="6699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Take()</a:t>
            </a:r>
            <a:r>
              <a:rPr lang="en-US" sz="2400" dirty="0">
                <a:solidFill>
                  <a:srgbClr val="6699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TakeWhile</a:t>
            </a:r>
            <a:r>
              <a:rPr lang="en-US" sz="1800" dirty="0" smtClean="0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r>
              <a:rPr lang="en-US" sz="1800" dirty="0"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en-US" sz="1800" dirty="0" smtClean="0"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ru-RU" dirty="0" smtClean="0"/>
              <a:t>Метод</a:t>
            </a:r>
            <a:r>
              <a:rPr lang="ru-RU" dirty="0"/>
              <a:t>ы</a:t>
            </a:r>
            <a:r>
              <a:rPr lang="en-US" dirty="0" smtClean="0"/>
              <a:t> </a:t>
            </a:r>
            <a:r>
              <a:rPr lang="ru-RU" dirty="0"/>
              <a:t>для работы с порядком </a:t>
            </a:r>
            <a:r>
              <a:rPr lang="ru-RU" dirty="0" smtClean="0"/>
              <a:t>элементов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sz="1600" dirty="0" err="1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ThenBy</a:t>
            </a:r>
            <a:r>
              <a:rPr lang="ru-RU" sz="1600" dirty="0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r>
              <a:rPr lang="ru-RU" sz="2000" dirty="0">
                <a:solidFill>
                  <a:srgbClr val="6699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ThenByDescending</a:t>
            </a:r>
            <a:r>
              <a:rPr lang="ru-RU" sz="1600" dirty="0" smtClean="0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r>
              <a:rPr lang="en-US" sz="1600" dirty="0" smtClean="0"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ru-RU" sz="1600" dirty="0" smtClean="0"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ru-RU" dirty="0"/>
              <a:t>Методы для работы с </a:t>
            </a:r>
            <a:r>
              <a:rPr lang="ru-RU" dirty="0" smtClean="0"/>
              <a:t>множествами: </a:t>
            </a:r>
            <a:r>
              <a:rPr lang="ru-RU" sz="1600" dirty="0" err="1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Distinct</a:t>
            </a:r>
            <a:r>
              <a:rPr lang="ru-RU" sz="1600" dirty="0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r>
              <a:rPr lang="ru-RU" sz="2000" dirty="0">
                <a:solidFill>
                  <a:srgbClr val="6699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Union</a:t>
            </a:r>
            <a:r>
              <a:rPr lang="ru-RU" sz="1600" dirty="0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r>
              <a:rPr lang="ru-RU" sz="2000" dirty="0">
                <a:solidFill>
                  <a:srgbClr val="6699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Intersect</a:t>
            </a:r>
            <a:r>
              <a:rPr lang="ru-RU" sz="1600" dirty="0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r>
              <a:rPr lang="ru-RU" sz="2000" dirty="0">
                <a:solidFill>
                  <a:srgbClr val="6699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Except</a:t>
            </a:r>
            <a:r>
              <a:rPr lang="ru-RU" sz="1600" dirty="0" smtClean="0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r>
              <a:rPr lang="en-US" sz="1600" dirty="0" smtClean="0"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</a:p>
          <a:p>
            <a:pPr>
              <a:buFontTx/>
              <a:buChar char="-"/>
            </a:pPr>
            <a:r>
              <a:rPr lang="ru-RU" dirty="0" smtClean="0"/>
              <a:t>Отсутствует операция </a:t>
            </a:r>
            <a:r>
              <a:rPr lang="ru-RU" dirty="0"/>
              <a:t>группового </a:t>
            </a:r>
            <a:r>
              <a:rPr lang="ru-RU" dirty="0" smtClean="0"/>
              <a:t>соединения</a:t>
            </a:r>
            <a:r>
              <a:rPr lang="en-US" dirty="0" smtClean="0"/>
              <a:t>: </a:t>
            </a:r>
            <a:r>
              <a:rPr lang="ru-RU" sz="1800" dirty="0" err="1" smtClean="0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GroupJoin</a:t>
            </a:r>
            <a:r>
              <a:rPr lang="ru-RU" sz="1800" dirty="0" smtClean="0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r>
              <a:rPr lang="en-US" dirty="0" smtClean="0"/>
              <a:t>;</a:t>
            </a:r>
            <a:endParaRPr lang="ru-RU" dirty="0" smtClean="0"/>
          </a:p>
          <a:p>
            <a:pPr>
              <a:buFontTx/>
              <a:buChar char="-"/>
            </a:pPr>
            <a:r>
              <a:rPr lang="ru-RU" dirty="0"/>
              <a:t>Экзистенциальные запросы</a:t>
            </a:r>
            <a:r>
              <a:rPr lang="ru-RU" dirty="0" smtClean="0"/>
              <a:t>: </a:t>
            </a:r>
            <a:r>
              <a:rPr lang="ru-RU" sz="1800" dirty="0" err="1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Any</a:t>
            </a:r>
            <a:r>
              <a:rPr lang="ru-RU" sz="1800" dirty="0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(), </a:t>
            </a:r>
            <a:r>
              <a:rPr lang="ru-RU" sz="1800" dirty="0" err="1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All</a:t>
            </a:r>
            <a:r>
              <a:rPr lang="ru-RU" sz="1800" dirty="0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(), </a:t>
            </a:r>
            <a:r>
              <a:rPr lang="ru-RU" sz="1800" dirty="0" err="1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Contains</a:t>
            </a:r>
            <a:r>
              <a:rPr lang="ru-RU" sz="1800" dirty="0" smtClean="0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800" dirty="0" smtClean="0">
                <a:solidFill>
                  <a:srgbClr val="6699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en-US" sz="1800" dirty="0" smtClean="0"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5662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/>
              <a:t>Особенности </a:t>
            </a:r>
            <a:r>
              <a:rPr lang="en-US" dirty="0" smtClean="0"/>
              <a:t>Fluent API</a:t>
            </a:r>
            <a:endParaRPr dirty="0"/>
          </a:p>
        </p:txBody>
      </p:sp>
      <p:sp>
        <p:nvSpPr>
          <p:cNvPr id="254" name="Google Shape;254;p45"/>
          <p:cNvSpPr txBox="1">
            <a:spLocks noGrp="1"/>
          </p:cNvSpPr>
          <p:nvPr>
            <p:ph type="body" idx="1"/>
          </p:nvPr>
        </p:nvSpPr>
        <p:spPr>
          <a:xfrm>
            <a:off x="500550" y="1059872"/>
            <a:ext cx="7947711" cy="3551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0650" indent="0">
              <a:buNone/>
            </a:pPr>
            <a:r>
              <a:rPr lang="ru-RU" dirty="0" smtClean="0"/>
              <a:t>Метод-синтаксис не поддерживает:</a:t>
            </a:r>
          </a:p>
          <a:p>
            <a:pPr>
              <a:buFontTx/>
              <a:buChar char="-"/>
            </a:pPr>
            <a:r>
              <a:rPr lang="ru-RU" dirty="0" smtClean="0"/>
              <a:t>Запросы с ключевым словом </a:t>
            </a:r>
            <a:r>
              <a:rPr lang="ru-RU" sz="18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let</a:t>
            </a:r>
            <a:r>
              <a:rPr lang="en-US" dirty="0" smtClean="0"/>
              <a:t>;</a:t>
            </a:r>
          </a:p>
          <a:p>
            <a:pPr>
              <a:buFontTx/>
              <a:buChar char="-"/>
            </a:pPr>
            <a:r>
              <a:rPr lang="ru-RU" dirty="0" smtClean="0"/>
              <a:t>Запросы с ключевым словом</a:t>
            </a:r>
            <a:r>
              <a:rPr lang="en-US" dirty="0" smtClean="0"/>
              <a:t> </a:t>
            </a:r>
            <a:r>
              <a:rPr lang="ru-RU" sz="1800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ru-RU" sz="14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ru-RU" dirty="0" smtClean="0"/>
          </a:p>
          <a:p>
            <a:pPr>
              <a:buFontTx/>
              <a:buChar char="-"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91387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3"/>
          <p:cNvSpPr txBox="1"/>
          <p:nvPr/>
        </p:nvSpPr>
        <p:spPr>
          <a:xfrm>
            <a:off x="1635875" y="772125"/>
            <a:ext cx="79353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Проверить, идет ли запись</a:t>
            </a:r>
            <a:endParaRPr sz="21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33"/>
          <p:cNvSpPr txBox="1"/>
          <p:nvPr/>
        </p:nvSpPr>
        <p:spPr>
          <a:xfrm>
            <a:off x="766725" y="1805199"/>
            <a:ext cx="7935300" cy="12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Напишите </a:t>
            </a:r>
            <a:r>
              <a:rPr lang="ru" sz="3500" b="1">
                <a:solidFill>
                  <a:schemeClr val="dk1"/>
                </a:solidFill>
                <a:highlight>
                  <a:schemeClr val="lt1"/>
                </a:highlight>
              </a:rPr>
              <a:t>«</a:t>
            </a:r>
            <a:r>
              <a:rPr lang="ru"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r>
              <a:rPr lang="ru" sz="3500" b="1">
                <a:solidFill>
                  <a:schemeClr val="dk1"/>
                </a:solidFill>
                <a:highlight>
                  <a:schemeClr val="lt1"/>
                </a:highlight>
              </a:rPr>
              <a:t>»</a:t>
            </a:r>
            <a:r>
              <a:rPr lang="ru"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в чат, если меня слышно и видно</a:t>
            </a:r>
            <a:endParaRPr sz="35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5" name="Google Shape;145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856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33"/>
          <p:cNvPicPr preferRelativeResize="0"/>
          <p:nvPr/>
        </p:nvPicPr>
        <p:blipFill rotWithShape="1">
          <a:blip r:embed="rId5">
            <a:alphaModFix/>
          </a:blip>
          <a:srcRect l="99" r="99"/>
          <a:stretch/>
        </p:blipFill>
        <p:spPr>
          <a:xfrm>
            <a:off x="880825" y="1032408"/>
            <a:ext cx="642317" cy="321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4"/>
          <p:cNvSpPr txBox="1">
            <a:spLocks noGrp="1"/>
          </p:cNvSpPr>
          <p:nvPr>
            <p:ph type="title"/>
          </p:nvPr>
        </p:nvSpPr>
        <p:spPr>
          <a:xfrm>
            <a:off x="956224" y="396400"/>
            <a:ext cx="7730575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Категории запросов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243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Категории запросов</a:t>
            </a:r>
            <a:endParaRPr dirty="0"/>
          </a:p>
        </p:txBody>
      </p:sp>
      <p:sp>
        <p:nvSpPr>
          <p:cNvPr id="254" name="Google Shape;254;p45"/>
          <p:cNvSpPr txBox="1">
            <a:spLocks noGrp="1"/>
          </p:cNvSpPr>
          <p:nvPr>
            <p:ph type="body" idx="1"/>
          </p:nvPr>
        </p:nvSpPr>
        <p:spPr>
          <a:xfrm>
            <a:off x="500550" y="1059872"/>
            <a:ext cx="7947711" cy="3551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0650" indent="0">
              <a:buNone/>
            </a:pPr>
            <a:r>
              <a:rPr lang="ru-RU" dirty="0" smtClean="0"/>
              <a:t>Категории запросов делятся на 3 большие группы:</a:t>
            </a:r>
          </a:p>
          <a:p>
            <a:pPr marL="463550" lvl="0" indent="-342900">
              <a:buFont typeface="+mj-lt"/>
              <a:buAutoNum type="arabicPeriod"/>
            </a:pPr>
            <a:r>
              <a:rPr lang="ru-RU" dirty="0"/>
              <a:t>Выборка данных без изменения элементов (</a:t>
            </a:r>
            <a:r>
              <a:rPr lang="ru-RU" dirty="0" smtClean="0"/>
              <a:t>сортировка или фильтрация).</a:t>
            </a:r>
            <a:endParaRPr lang="ru-RU" dirty="0"/>
          </a:p>
          <a:p>
            <a:pPr marL="463550" lvl="0" indent="-342900">
              <a:buFont typeface="+mj-lt"/>
              <a:buAutoNum type="arabicPeriod"/>
            </a:pPr>
            <a:r>
              <a:rPr lang="ru-RU" dirty="0"/>
              <a:t>Выборка данных с </a:t>
            </a:r>
            <a:r>
              <a:rPr lang="ru-RU" dirty="0" smtClean="0"/>
              <a:t>трансформацией, либо выводом нового типа</a:t>
            </a:r>
            <a:r>
              <a:rPr lang="en-US" dirty="0" smtClean="0"/>
              <a:t> (</a:t>
            </a:r>
            <a:r>
              <a:rPr lang="ru-RU" dirty="0" smtClean="0"/>
              <a:t>выборка или группировка с новым возвращаемым типом</a:t>
            </a:r>
            <a:r>
              <a:rPr lang="en-US" dirty="0" smtClean="0"/>
              <a:t>)</a:t>
            </a:r>
            <a:r>
              <a:rPr lang="ru-RU" dirty="0" smtClean="0"/>
              <a:t>. </a:t>
            </a:r>
          </a:p>
          <a:p>
            <a:pPr marL="463550" indent="-342900">
              <a:buFont typeface="+mj-lt"/>
              <a:buAutoNum type="arabicPeriod"/>
            </a:pPr>
            <a:r>
              <a:rPr lang="ru-RU" dirty="0" smtClean="0"/>
              <a:t>Извлечение информации о последовательности (агрегатные функции).</a:t>
            </a:r>
            <a:r>
              <a:rPr lang="en-US" dirty="0" smtClean="0"/>
              <a:t> </a:t>
            </a:r>
            <a:r>
              <a:rPr lang="ru-RU" dirty="0" smtClean="0"/>
              <a:t>Недоступно при использовании декларативного синтаксиса.</a:t>
            </a:r>
          </a:p>
        </p:txBody>
      </p:sp>
    </p:spTree>
    <p:extLst>
      <p:ext uri="{BB962C8B-B14F-4D97-AF65-F5344CB8AC3E}">
        <p14:creationId xmlns:p14="http://schemas.microsoft.com/office/powerpoint/2010/main" val="52783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4"/>
          <p:cNvSpPr txBox="1">
            <a:spLocks noGrp="1"/>
          </p:cNvSpPr>
          <p:nvPr>
            <p:ph type="title"/>
          </p:nvPr>
        </p:nvSpPr>
        <p:spPr>
          <a:xfrm>
            <a:off x="956224" y="396400"/>
            <a:ext cx="7730575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Декларативный синтаксис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877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7914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Ключевые слова</a:t>
            </a:r>
            <a:endParaRPr dirty="0"/>
          </a:p>
        </p:txBody>
      </p:sp>
      <p:sp>
        <p:nvSpPr>
          <p:cNvPr id="254" name="Google Shape;254;p45"/>
          <p:cNvSpPr txBox="1">
            <a:spLocks noGrp="1"/>
          </p:cNvSpPr>
          <p:nvPr>
            <p:ph type="body" idx="1"/>
          </p:nvPr>
        </p:nvSpPr>
        <p:spPr>
          <a:xfrm>
            <a:off x="500550" y="1073427"/>
            <a:ext cx="7947711" cy="34256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120650" indent="0">
              <a:buNone/>
            </a:pPr>
            <a:r>
              <a:rPr lang="ru-RU" dirty="0"/>
              <a:t>При использовании декларативного </a:t>
            </a:r>
            <a:r>
              <a:rPr lang="ru-RU" dirty="0" smtClean="0"/>
              <a:t>синтаксиса</a:t>
            </a:r>
            <a:r>
              <a:rPr lang="en-US" dirty="0" smtClean="0"/>
              <a:t> </a:t>
            </a:r>
            <a:r>
              <a:rPr lang="ru-RU" dirty="0" smtClean="0"/>
              <a:t>используются следующие </a:t>
            </a:r>
            <a:r>
              <a:rPr lang="ru-RU" dirty="0" smtClean="0">
                <a:hlinkClick r:id="rId3"/>
              </a:rPr>
              <a:t>ключевые слова</a:t>
            </a:r>
            <a:r>
              <a:rPr lang="ru-RU" dirty="0" smtClean="0"/>
              <a:t>:</a:t>
            </a:r>
            <a:endParaRPr lang="ru-RU" dirty="0"/>
          </a:p>
          <a:p>
            <a:r>
              <a:rPr lang="en-US" u="sng" dirty="0" smtClean="0">
                <a:hlinkClick r:id="rId4"/>
              </a:rPr>
              <a:t>from</a:t>
            </a:r>
            <a:r>
              <a:rPr lang="ru-RU" dirty="0" smtClean="0"/>
              <a:t> </a:t>
            </a:r>
            <a:r>
              <a:rPr lang="ru-RU" dirty="0"/>
              <a:t>– где </a:t>
            </a:r>
            <a:r>
              <a:rPr lang="ru-RU" dirty="0" smtClean="0"/>
              <a:t>указывается</a:t>
            </a:r>
            <a:r>
              <a:rPr lang="en-US" dirty="0" smtClean="0"/>
              <a:t> </a:t>
            </a:r>
            <a:r>
              <a:rPr lang="ru-RU" dirty="0" smtClean="0"/>
              <a:t>элемент последовательности(обязателен)</a:t>
            </a:r>
            <a:r>
              <a:rPr lang="en-US" dirty="0" smtClean="0"/>
              <a:t>; </a:t>
            </a:r>
            <a:r>
              <a:rPr lang="ru-RU" dirty="0" smtClean="0"/>
              <a:t>Используется с </a:t>
            </a:r>
            <a:r>
              <a:rPr lang="en-US" dirty="0" smtClean="0">
                <a:hlinkClick r:id="rId5"/>
              </a:rPr>
              <a:t>in</a:t>
            </a:r>
            <a:r>
              <a:rPr lang="en-US" dirty="0" smtClean="0">
                <a:solidFill>
                  <a:schemeClr val="accent2"/>
                </a:solidFill>
              </a:rPr>
              <a:t>;</a:t>
            </a:r>
          </a:p>
          <a:p>
            <a:r>
              <a:rPr lang="en-US" dirty="0" smtClean="0">
                <a:hlinkClick r:id="rId5"/>
              </a:rPr>
              <a:t>in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dirty="0" smtClean="0"/>
              <a:t>- источник данных(обязателен);</a:t>
            </a:r>
            <a:endParaRPr lang="ru-RU" dirty="0"/>
          </a:p>
          <a:p>
            <a:r>
              <a:rPr lang="en-US" dirty="0" smtClean="0">
                <a:hlinkClick r:id="rId6"/>
              </a:rPr>
              <a:t>where</a:t>
            </a:r>
            <a:r>
              <a:rPr lang="en-US" dirty="0" smtClean="0"/>
              <a:t> </a:t>
            </a:r>
            <a:r>
              <a:rPr lang="ru-RU" dirty="0" smtClean="0"/>
              <a:t>– задает фильтрацию элементов последовательности(опционально);</a:t>
            </a:r>
            <a:endParaRPr lang="ru-RU" dirty="0"/>
          </a:p>
          <a:p>
            <a:r>
              <a:rPr lang="en-US" dirty="0" smtClean="0">
                <a:hlinkClick r:id="rId7"/>
              </a:rPr>
              <a:t>select</a:t>
            </a:r>
            <a:r>
              <a:rPr lang="ru-RU" dirty="0" smtClean="0"/>
              <a:t> </a:t>
            </a:r>
            <a:r>
              <a:rPr lang="ru-RU" dirty="0"/>
              <a:t>– </a:t>
            </a:r>
            <a:r>
              <a:rPr lang="ru-RU" dirty="0" smtClean="0"/>
              <a:t>возвращает проекцию данных(обязательно, либо </a:t>
            </a:r>
            <a:r>
              <a:rPr lang="en-US" dirty="0" smtClean="0">
                <a:hlinkClick r:id="rId8"/>
              </a:rPr>
              <a:t>group</a:t>
            </a:r>
            <a:r>
              <a:rPr lang="ru-RU" dirty="0" smtClean="0"/>
              <a:t>)</a:t>
            </a:r>
            <a:r>
              <a:rPr lang="en-US" dirty="0" smtClean="0"/>
              <a:t>;</a:t>
            </a:r>
          </a:p>
          <a:p>
            <a:r>
              <a:rPr lang="en-US" dirty="0" smtClean="0">
                <a:hlinkClick r:id="rId8"/>
              </a:rPr>
              <a:t>group</a:t>
            </a:r>
            <a:r>
              <a:rPr lang="en-US" dirty="0" smtClean="0"/>
              <a:t> – </a:t>
            </a:r>
            <a:r>
              <a:rPr lang="ru-RU" dirty="0" smtClean="0"/>
              <a:t>возвращает объекты  типа</a:t>
            </a:r>
            <a:r>
              <a:rPr lang="en-US" dirty="0"/>
              <a:t> </a:t>
            </a:r>
            <a:r>
              <a:rPr lang="en-US" dirty="0" err="1" smtClean="0">
                <a:hlinkClick r:id="rId9"/>
              </a:rPr>
              <a:t>IGrouping</a:t>
            </a:r>
            <a:r>
              <a:rPr lang="en-US" dirty="0" smtClean="0">
                <a:hlinkClick r:id="rId9"/>
              </a:rPr>
              <a:t>&lt;</a:t>
            </a:r>
            <a:r>
              <a:rPr lang="en-US" dirty="0" err="1" smtClean="0">
                <a:hlinkClick r:id="rId9"/>
              </a:rPr>
              <a:t>TKey,TElement</a:t>
            </a:r>
            <a:r>
              <a:rPr lang="en-US" dirty="0" smtClean="0">
                <a:hlinkClick r:id="rId9"/>
              </a:rPr>
              <a:t>&gt;</a:t>
            </a:r>
            <a:r>
              <a:rPr lang="en-US" dirty="0" smtClean="0"/>
              <a:t>; </a:t>
            </a:r>
            <a:r>
              <a:rPr lang="ru-RU" dirty="0" smtClean="0"/>
              <a:t>используется с </a:t>
            </a:r>
            <a:r>
              <a:rPr lang="en-US" dirty="0" smtClean="0">
                <a:hlinkClick r:id="rId10"/>
              </a:rPr>
              <a:t>by</a:t>
            </a:r>
            <a:r>
              <a:rPr lang="en-US" dirty="0" smtClean="0">
                <a:solidFill>
                  <a:schemeClr val="accent2"/>
                </a:solidFill>
              </a:rPr>
              <a:t>;</a:t>
            </a:r>
            <a:r>
              <a:rPr lang="ru-RU" dirty="0" smtClean="0">
                <a:solidFill>
                  <a:schemeClr val="accent2"/>
                </a:solidFill>
              </a:rPr>
              <a:t> (</a:t>
            </a:r>
            <a:r>
              <a:rPr lang="ru-RU" dirty="0"/>
              <a:t>обязательно, </a:t>
            </a:r>
            <a:r>
              <a:rPr lang="ru-RU" dirty="0" smtClean="0"/>
              <a:t>либо </a:t>
            </a:r>
            <a:r>
              <a:rPr lang="en-US" dirty="0" smtClean="0">
                <a:hlinkClick r:id="rId7"/>
              </a:rPr>
              <a:t>select</a:t>
            </a:r>
            <a:r>
              <a:rPr lang="ru-RU" dirty="0" smtClean="0">
                <a:solidFill>
                  <a:schemeClr val="accent2"/>
                </a:solidFill>
              </a:rPr>
              <a:t>)</a:t>
            </a:r>
            <a:r>
              <a:rPr lang="en-US" dirty="0" smtClean="0">
                <a:solidFill>
                  <a:schemeClr val="accent2"/>
                </a:solidFill>
              </a:rPr>
              <a:t>;</a:t>
            </a:r>
          </a:p>
          <a:p>
            <a:r>
              <a:rPr lang="en-US" dirty="0" smtClean="0">
                <a:hlinkClick r:id="rId10"/>
              </a:rPr>
              <a:t>by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ru-RU" dirty="0" smtClean="0"/>
              <a:t>указывает параметр, по которому необходимо сгруппировать члены последовательности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72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7914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Ключевые слова</a:t>
            </a:r>
            <a:endParaRPr dirty="0"/>
          </a:p>
        </p:txBody>
      </p:sp>
      <p:sp>
        <p:nvSpPr>
          <p:cNvPr id="254" name="Google Shape;254;p45"/>
          <p:cNvSpPr txBox="1">
            <a:spLocks noGrp="1"/>
          </p:cNvSpPr>
          <p:nvPr>
            <p:ph type="body" idx="1"/>
          </p:nvPr>
        </p:nvSpPr>
        <p:spPr>
          <a:xfrm>
            <a:off x="500550" y="1073427"/>
            <a:ext cx="7947711" cy="34256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120650" lvl="0" indent="0">
              <a:buClr>
                <a:srgbClr val="000000"/>
              </a:buClr>
              <a:buNone/>
            </a:pPr>
            <a:r>
              <a:rPr lang="ru-RU" sz="2000" dirty="0">
                <a:solidFill>
                  <a:srgbClr val="000000"/>
                </a:solidFill>
              </a:rPr>
              <a:t>При использовании декларативного синтаксиса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ru-RU" sz="2000" dirty="0">
                <a:solidFill>
                  <a:srgbClr val="000000"/>
                </a:solidFill>
              </a:rPr>
              <a:t>используются следующие </a:t>
            </a:r>
            <a:r>
              <a:rPr lang="ru-RU" sz="2000" dirty="0">
                <a:solidFill>
                  <a:srgbClr val="000000"/>
                </a:solidFill>
                <a:hlinkClick r:id="rId3"/>
              </a:rPr>
              <a:t>ключевые слова</a:t>
            </a:r>
            <a:r>
              <a:rPr lang="ru-RU" sz="2000" dirty="0">
                <a:solidFill>
                  <a:srgbClr val="000000"/>
                </a:solidFill>
              </a:rPr>
              <a:t>:</a:t>
            </a:r>
          </a:p>
          <a:p>
            <a:pPr lvl="0">
              <a:buClr>
                <a:srgbClr val="000000"/>
              </a:buClr>
            </a:pPr>
            <a:r>
              <a:rPr lang="en-US" sz="1900" u="sng" dirty="0">
                <a:solidFill>
                  <a:srgbClr val="000000"/>
                </a:solidFill>
                <a:hlinkClick r:id="rId4"/>
              </a:rPr>
              <a:t>let</a:t>
            </a:r>
            <a:r>
              <a:rPr lang="en-US" sz="1900" dirty="0">
                <a:solidFill>
                  <a:srgbClr val="000000"/>
                </a:solidFill>
              </a:rPr>
              <a:t> – </a:t>
            </a:r>
            <a:r>
              <a:rPr lang="ru-RU" sz="1900" dirty="0">
                <a:solidFill>
                  <a:srgbClr val="000000"/>
                </a:solidFill>
              </a:rPr>
              <a:t>определяет переменную и присваивает ей значение, рассчитанное на основе значений данных</a:t>
            </a:r>
            <a:r>
              <a:rPr lang="en-US" sz="1900" dirty="0">
                <a:solidFill>
                  <a:srgbClr val="000000"/>
                </a:solidFill>
              </a:rPr>
              <a:t>;</a:t>
            </a:r>
          </a:p>
          <a:p>
            <a:pPr lvl="0">
              <a:buClr>
                <a:srgbClr val="000000"/>
              </a:buClr>
            </a:pPr>
            <a:r>
              <a:rPr lang="en-US" sz="1900" dirty="0">
                <a:solidFill>
                  <a:srgbClr val="000000"/>
                </a:solidFill>
                <a:hlinkClick r:id="rId5"/>
              </a:rPr>
              <a:t>into</a:t>
            </a:r>
            <a:r>
              <a:rPr lang="en-US" sz="1900" dirty="0">
                <a:solidFill>
                  <a:srgbClr val="000000"/>
                </a:solidFill>
              </a:rPr>
              <a:t> –</a:t>
            </a:r>
            <a:r>
              <a:rPr lang="ru-RU" sz="1900" dirty="0">
                <a:solidFill>
                  <a:srgbClr val="000000"/>
                </a:solidFill>
              </a:rPr>
              <a:t> служит для создания временного идентификатора для хранения результата из </a:t>
            </a:r>
            <a:r>
              <a:rPr lang="en-US" sz="1900" dirty="0">
                <a:solidFill>
                  <a:srgbClr val="000000"/>
                </a:solidFill>
              </a:rPr>
              <a:t>group;</a:t>
            </a:r>
          </a:p>
          <a:p>
            <a:pPr lvl="0">
              <a:buClr>
                <a:srgbClr val="000000"/>
              </a:buClr>
            </a:pPr>
            <a:r>
              <a:rPr lang="en-US" sz="1900" dirty="0">
                <a:solidFill>
                  <a:srgbClr val="000000"/>
                </a:solidFill>
                <a:hlinkClick r:id="rId6"/>
              </a:rPr>
              <a:t>join</a:t>
            </a:r>
            <a:r>
              <a:rPr lang="en-US" sz="1900" dirty="0">
                <a:solidFill>
                  <a:srgbClr val="000000"/>
                </a:solidFill>
              </a:rPr>
              <a:t> –</a:t>
            </a:r>
            <a:r>
              <a:rPr lang="ru-RU" sz="1900" dirty="0">
                <a:solidFill>
                  <a:srgbClr val="000000"/>
                </a:solidFill>
              </a:rPr>
              <a:t> объединяет различные последовательности, имеющих отношения в объектной модели</a:t>
            </a:r>
            <a:r>
              <a:rPr lang="en-US" sz="1900" dirty="0">
                <a:solidFill>
                  <a:srgbClr val="000000"/>
                </a:solidFill>
              </a:rPr>
              <a:t>; </a:t>
            </a:r>
            <a:r>
              <a:rPr lang="ru-RU" sz="1900" dirty="0">
                <a:solidFill>
                  <a:srgbClr val="000000"/>
                </a:solidFill>
              </a:rPr>
              <a:t>Используется с </a:t>
            </a:r>
            <a:r>
              <a:rPr lang="en-US" sz="1900" u="sng" dirty="0">
                <a:solidFill>
                  <a:srgbClr val="000000"/>
                </a:solidFill>
                <a:hlinkClick r:id="rId7"/>
              </a:rPr>
              <a:t>on</a:t>
            </a:r>
            <a:r>
              <a:rPr lang="en-US" sz="1900" dirty="0">
                <a:solidFill>
                  <a:srgbClr val="212121"/>
                </a:solidFill>
              </a:rPr>
              <a:t>;</a:t>
            </a:r>
            <a:endParaRPr lang="en-US" sz="1900" dirty="0">
              <a:solidFill>
                <a:srgbClr val="000000"/>
              </a:solidFill>
            </a:endParaRPr>
          </a:p>
          <a:p>
            <a:pPr lvl="0">
              <a:buClr>
                <a:srgbClr val="000000"/>
              </a:buClr>
            </a:pPr>
            <a:r>
              <a:rPr lang="en-US" sz="1900" u="sng" dirty="0">
                <a:solidFill>
                  <a:srgbClr val="000000"/>
                </a:solidFill>
                <a:hlinkClick r:id="rId7"/>
              </a:rPr>
              <a:t>on</a:t>
            </a:r>
            <a:r>
              <a:rPr lang="en-US" sz="1900" dirty="0">
                <a:solidFill>
                  <a:srgbClr val="000000"/>
                </a:solidFill>
              </a:rPr>
              <a:t> –</a:t>
            </a:r>
            <a:r>
              <a:rPr lang="ru-RU" sz="1900" dirty="0">
                <a:solidFill>
                  <a:srgbClr val="000000"/>
                </a:solidFill>
              </a:rPr>
              <a:t> задает ключи, по которым необходимо сопоставить коллекции в </a:t>
            </a:r>
            <a:r>
              <a:rPr lang="en-US" sz="1900" dirty="0">
                <a:solidFill>
                  <a:srgbClr val="000000"/>
                </a:solidFill>
                <a:hlinkClick r:id="rId6"/>
              </a:rPr>
              <a:t>join</a:t>
            </a:r>
            <a:r>
              <a:rPr lang="en-US" sz="1900" dirty="0">
                <a:solidFill>
                  <a:srgbClr val="000000"/>
                </a:solidFill>
              </a:rPr>
              <a:t>;</a:t>
            </a:r>
          </a:p>
          <a:p>
            <a:pPr lvl="0">
              <a:buClr>
                <a:srgbClr val="000000"/>
              </a:buClr>
            </a:pPr>
            <a:r>
              <a:rPr lang="en-US" sz="1900" dirty="0">
                <a:solidFill>
                  <a:srgbClr val="000000"/>
                </a:solidFill>
                <a:hlinkClick r:id="rId8"/>
              </a:rPr>
              <a:t>equals</a:t>
            </a:r>
            <a:r>
              <a:rPr lang="en-US" sz="1900" dirty="0">
                <a:solidFill>
                  <a:srgbClr val="000000"/>
                </a:solidFill>
              </a:rPr>
              <a:t> – </a:t>
            </a:r>
            <a:r>
              <a:rPr lang="ru-RU" sz="1900" dirty="0">
                <a:solidFill>
                  <a:srgbClr val="000000"/>
                </a:solidFill>
              </a:rPr>
              <a:t>сравнивает значения в выражениях запроса</a:t>
            </a:r>
            <a:r>
              <a:rPr lang="en-US" sz="1900" dirty="0">
                <a:solidFill>
                  <a:srgbClr val="000000"/>
                </a:solidFill>
              </a:rPr>
              <a:t>;</a:t>
            </a:r>
            <a:r>
              <a:rPr lang="ru-RU" sz="1900" dirty="0">
                <a:solidFill>
                  <a:srgbClr val="000000"/>
                </a:solidFill>
              </a:rPr>
              <a:t> используется с </a:t>
            </a:r>
            <a:r>
              <a:rPr lang="en-US" sz="1900" u="sng" dirty="0">
                <a:solidFill>
                  <a:srgbClr val="000000"/>
                </a:solidFill>
                <a:hlinkClick r:id="rId6"/>
              </a:rPr>
              <a:t>join</a:t>
            </a:r>
            <a:r>
              <a:rPr lang="en-US" sz="1900" dirty="0">
                <a:solidFill>
                  <a:srgbClr val="4285F4">
                    <a:lumMod val="75000"/>
                  </a:srgbClr>
                </a:solidFill>
              </a:rPr>
              <a:t> </a:t>
            </a:r>
            <a:r>
              <a:rPr lang="en-US" sz="1900" u="sng" dirty="0">
                <a:solidFill>
                  <a:srgbClr val="000000"/>
                </a:solidFill>
                <a:hlinkClick r:id="rId7"/>
              </a:rPr>
              <a:t>on</a:t>
            </a:r>
            <a:r>
              <a:rPr lang="en-US" sz="1900" dirty="0">
                <a:solidFill>
                  <a:srgbClr val="000000"/>
                </a:solidFill>
              </a:rPr>
              <a:t>;</a:t>
            </a:r>
          </a:p>
          <a:p>
            <a:pPr lvl="0">
              <a:buClr>
                <a:srgbClr val="000000"/>
              </a:buClr>
            </a:pPr>
            <a:r>
              <a:rPr lang="en-US" sz="1900" dirty="0" err="1">
                <a:solidFill>
                  <a:srgbClr val="000000"/>
                </a:solidFill>
                <a:hlinkClick r:id="rId9"/>
              </a:rPr>
              <a:t>orderby</a:t>
            </a:r>
            <a:r>
              <a:rPr lang="en-US" sz="1900" dirty="0">
                <a:solidFill>
                  <a:srgbClr val="000000"/>
                </a:solidFill>
              </a:rPr>
              <a:t> – </a:t>
            </a:r>
            <a:r>
              <a:rPr lang="ru-RU" sz="1900" dirty="0">
                <a:solidFill>
                  <a:srgbClr val="000000"/>
                </a:solidFill>
              </a:rPr>
              <a:t>сортирует последовательность значений, используя компаратор по умолчанию</a:t>
            </a:r>
            <a:r>
              <a:rPr lang="en-US" sz="1900" dirty="0">
                <a:solidFill>
                  <a:srgbClr val="000000"/>
                </a:solidFill>
              </a:rPr>
              <a:t>;</a:t>
            </a:r>
          </a:p>
          <a:p>
            <a:pPr lvl="0">
              <a:buClr>
                <a:srgbClr val="000000"/>
              </a:buClr>
            </a:pPr>
            <a:r>
              <a:rPr lang="en-US" sz="1900" dirty="0">
                <a:solidFill>
                  <a:srgbClr val="000000"/>
                </a:solidFill>
                <a:hlinkClick r:id="rId10"/>
              </a:rPr>
              <a:t>ascending</a:t>
            </a:r>
            <a:r>
              <a:rPr lang="en-US" sz="1900" dirty="0">
                <a:solidFill>
                  <a:srgbClr val="4285F4">
                    <a:lumMod val="75000"/>
                  </a:srgbClr>
                </a:solidFill>
              </a:rPr>
              <a:t>/</a:t>
            </a:r>
            <a:r>
              <a:rPr lang="en-US" sz="1900" dirty="0">
                <a:solidFill>
                  <a:srgbClr val="000000"/>
                </a:solidFill>
                <a:hlinkClick r:id="rId11"/>
              </a:rPr>
              <a:t>descending</a:t>
            </a:r>
            <a:r>
              <a:rPr lang="en-US" sz="1900" dirty="0">
                <a:solidFill>
                  <a:srgbClr val="000000"/>
                </a:solidFill>
              </a:rPr>
              <a:t> – </a:t>
            </a:r>
            <a:r>
              <a:rPr lang="ru-RU" sz="1900" dirty="0">
                <a:solidFill>
                  <a:srgbClr val="000000"/>
                </a:solidFill>
              </a:rPr>
              <a:t>сортирует последовательность значений, используя компаратор по умолчанию.</a:t>
            </a:r>
            <a:endParaRPr lang="en-US" sz="19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04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7914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Правила описания запроса</a:t>
            </a:r>
            <a:endParaRPr dirty="0"/>
          </a:p>
        </p:txBody>
      </p:sp>
      <p:sp>
        <p:nvSpPr>
          <p:cNvPr id="254" name="Google Shape;254;p45"/>
          <p:cNvSpPr txBox="1">
            <a:spLocks noGrp="1"/>
          </p:cNvSpPr>
          <p:nvPr>
            <p:ph type="body" idx="1"/>
          </p:nvPr>
        </p:nvSpPr>
        <p:spPr>
          <a:xfrm>
            <a:off x="500550" y="1073427"/>
            <a:ext cx="7947711" cy="34256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63550" indent="-342900">
              <a:buAutoNum type="arabicPeriod"/>
            </a:pPr>
            <a:r>
              <a:rPr lang="ru-RU" dirty="0" smtClean="0"/>
              <a:t>Выражение должно начинаться с ключевого слова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from</a:t>
            </a:r>
            <a:r>
              <a:rPr lang="en-US" dirty="0" smtClean="0"/>
              <a:t> </a:t>
            </a:r>
            <a:r>
              <a:rPr lang="ru-RU" dirty="0" smtClean="0"/>
              <a:t>и должно заканчиваться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select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dirty="0" smtClean="0"/>
              <a:t>или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group</a:t>
            </a:r>
            <a:r>
              <a:rPr lang="ru-RU" dirty="0" smtClean="0"/>
              <a:t>. </a:t>
            </a:r>
            <a:endParaRPr lang="en-US" dirty="0" smtClean="0"/>
          </a:p>
          <a:p>
            <a:pPr marL="463550" indent="-342900">
              <a:buAutoNum type="arabicPeriod"/>
            </a:pPr>
            <a:r>
              <a:rPr lang="ru-RU" dirty="0" smtClean="0"/>
              <a:t>Между первым и последним предложением могут находится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where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orderby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join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let</a:t>
            </a:r>
            <a:r>
              <a:rPr lang="ru-RU" dirty="0" smtClean="0"/>
              <a:t>. Может быть дополнительный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from</a:t>
            </a:r>
            <a:r>
              <a:rPr lang="ru-RU" dirty="0" smtClean="0"/>
              <a:t>, может быть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into</a:t>
            </a:r>
            <a:r>
              <a:rPr lang="ru-RU" dirty="0" smtClean="0"/>
              <a:t>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join</a:t>
            </a:r>
            <a:r>
              <a:rPr lang="ru-RU" dirty="0" smtClean="0"/>
              <a:t>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group</a:t>
            </a:r>
            <a:r>
              <a:rPr lang="ru-RU" dirty="0" smtClean="0"/>
              <a:t>.</a:t>
            </a:r>
            <a:endParaRPr lang="en-US" dirty="0"/>
          </a:p>
          <a:p>
            <a:pPr marL="463550" indent="-342900">
              <a:buAutoNum type="arabicPeriod"/>
            </a:pPr>
            <a:r>
              <a:rPr lang="ru-RU" dirty="0" smtClean="0"/>
              <a:t>Выражение </a:t>
            </a:r>
            <a:r>
              <a:rPr lang="ru-RU" dirty="0"/>
              <a:t>может возвращать 2 типа: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ru-RU" dirty="0" err="1">
                <a:solidFill>
                  <a:srgbClr val="669900"/>
                </a:solidFill>
              </a:rPr>
              <a:t>IEnumerable</a:t>
            </a:r>
            <a:r>
              <a:rPr lang="ru-RU" dirty="0"/>
              <a:t>&lt;</a:t>
            </a:r>
            <a:r>
              <a:rPr lang="en-US" dirty="0">
                <a:solidFill>
                  <a:srgbClr val="669900"/>
                </a:solidFill>
              </a:rPr>
              <a:t>T</a:t>
            </a:r>
            <a:r>
              <a:rPr lang="ru-RU" dirty="0" smtClean="0"/>
              <a:t>&gt;.</a:t>
            </a:r>
          </a:p>
          <a:p>
            <a:pPr marL="463550" indent="-342900">
              <a:buAutoNum type="arabicPeriod"/>
            </a:pPr>
            <a:r>
              <a:rPr lang="ru-RU" dirty="0" smtClean="0"/>
              <a:t>Запросы могут иметь вложенность.</a:t>
            </a:r>
          </a:p>
        </p:txBody>
      </p:sp>
    </p:spTree>
    <p:extLst>
      <p:ext uri="{BB962C8B-B14F-4D97-AF65-F5344CB8AC3E}">
        <p14:creationId xmlns:p14="http://schemas.microsoft.com/office/powerpoint/2010/main" val="366006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Пример запроса</a:t>
            </a:r>
            <a:endParaRPr dirty="0"/>
          </a:p>
        </p:txBody>
      </p:sp>
      <p:sp>
        <p:nvSpPr>
          <p:cNvPr id="254" name="Google Shape;254;p45"/>
          <p:cNvSpPr txBox="1">
            <a:spLocks noGrp="1"/>
          </p:cNvSpPr>
          <p:nvPr>
            <p:ph type="body" idx="1"/>
          </p:nvPr>
        </p:nvSpPr>
        <p:spPr>
          <a:xfrm>
            <a:off x="500550" y="1073427"/>
            <a:ext cx="7947711" cy="34256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0650" indent="0">
              <a:buNone/>
            </a:pPr>
            <a:r>
              <a:rPr lang="ru-RU" dirty="0" smtClean="0"/>
              <a:t>Пример запроса выглядит следующим образом:</a:t>
            </a:r>
          </a:p>
          <a:p>
            <a:pPr marL="120650" indent="0">
              <a:buNone/>
            </a:pP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</a:rPr>
              <a:t>var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query =</a:t>
            </a:r>
            <a:endParaRPr lang="ru-RU" sz="1800" dirty="0" smtClean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</a:endParaRPr>
          </a:p>
          <a:p>
            <a:pPr marL="120650" indent="0">
              <a:buNone/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</a:rPr>
              <a:t>from</a:t>
            </a:r>
            <a:r>
              <a:rPr lang="en-US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item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source</a:t>
            </a:r>
          </a:p>
          <a:p>
            <a:pPr marL="120650" indent="0">
              <a:buNone/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</a:rPr>
              <a:t>where</a:t>
            </a:r>
            <a:r>
              <a:rPr lang="en-US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item.Department.DepartmentName.</a:t>
            </a:r>
            <a:r>
              <a:rPr lang="en-US" sz="1800" dirty="0" err="1">
                <a:solidFill>
                  <a:srgbClr val="669900"/>
                </a:solidFill>
                <a:latin typeface="Cascadia Mono" panose="020B0609020000020004" pitchFamily="49" charset="0"/>
              </a:rPr>
              <a:t>Equals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C00000"/>
                </a:solidFill>
                <a:latin typeface="Cascadia Mono" panose="020B0609020000020004" pitchFamily="49" charset="0"/>
              </a:rPr>
              <a:t>"</a:t>
            </a:r>
            <a:r>
              <a:rPr lang="ru-RU" sz="1800" dirty="0">
                <a:solidFill>
                  <a:srgbClr val="C00000"/>
                </a:solidFill>
                <a:latin typeface="Cascadia Mono" panose="020B0609020000020004" pitchFamily="49" charset="0"/>
              </a:rPr>
              <a:t>ИТ"</a:t>
            </a: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120650" indent="0">
              <a:buNone/>
            </a:pP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</a:rPr>
              <a:t>orderby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item.Name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/*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</a:rPr>
              <a:t>ascending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*/ /*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</a:rPr>
              <a:t>descending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*/</a:t>
            </a:r>
          </a:p>
          <a:p>
            <a:pPr marL="120650" indent="0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item;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64160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4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Метод-синтаксис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2575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Метод синтаксис</a:t>
            </a:r>
            <a:endParaRPr dirty="0"/>
          </a:p>
        </p:txBody>
      </p:sp>
      <p:sp>
        <p:nvSpPr>
          <p:cNvPr id="254" name="Google Shape;254;p45"/>
          <p:cNvSpPr txBox="1">
            <a:spLocks noGrp="1"/>
          </p:cNvSpPr>
          <p:nvPr>
            <p:ph type="body" idx="1"/>
          </p:nvPr>
        </p:nvSpPr>
        <p:spPr>
          <a:xfrm>
            <a:off x="500550" y="1073427"/>
            <a:ext cx="7947711" cy="34256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0650" indent="0">
              <a:buNone/>
            </a:pPr>
            <a:r>
              <a:rPr lang="ru-RU" dirty="0" smtClean="0"/>
              <a:t>Все методы расширения предоставляются интерфейсом </a:t>
            </a:r>
            <a:r>
              <a:rPr lang="en-US" dirty="0" err="1" smtClean="0"/>
              <a:t>IEnumerable</a:t>
            </a:r>
            <a:r>
              <a:rPr lang="en-US" dirty="0" smtClean="0"/>
              <a:t>&lt;T&gt;.</a:t>
            </a:r>
          </a:p>
          <a:p>
            <a:pPr marL="120650" indent="0">
              <a:buNone/>
            </a:pPr>
            <a:r>
              <a:rPr lang="ru-RU" dirty="0" smtClean="0"/>
              <a:t>Список находится </a:t>
            </a:r>
            <a:r>
              <a:rPr lang="ru-RU" dirty="0" smtClean="0">
                <a:hlinkClick r:id="rId3"/>
              </a:rPr>
              <a:t>в исходном коде класса </a:t>
            </a:r>
            <a:r>
              <a:rPr lang="ru-RU" dirty="0" err="1" smtClean="0">
                <a:hlinkClick r:id="rId3"/>
              </a:rPr>
              <a:t>Enumerable.cs</a:t>
            </a:r>
            <a:r>
              <a:rPr lang="ru-RU" dirty="0" smtClean="0"/>
              <a:t>, расширяющим интерфейс.</a:t>
            </a:r>
          </a:p>
          <a:p>
            <a:pPr marL="120650" indent="0">
              <a:buNone/>
            </a:pPr>
            <a:r>
              <a:rPr lang="ru-RU" dirty="0"/>
              <a:t>Все </a:t>
            </a:r>
            <a:r>
              <a:rPr lang="ru-RU" dirty="0" smtClean="0"/>
              <a:t>методы </a:t>
            </a:r>
            <a:r>
              <a:rPr lang="en-US" dirty="0" smtClean="0"/>
              <a:t>fluent API</a:t>
            </a:r>
            <a:r>
              <a:rPr lang="ru-RU" dirty="0" smtClean="0"/>
              <a:t> </a:t>
            </a:r>
            <a:r>
              <a:rPr lang="ru-RU" dirty="0"/>
              <a:t>на </a:t>
            </a:r>
            <a:r>
              <a:rPr lang="ru-RU" dirty="0" smtClean="0"/>
              <a:t>основе LINQ:</a:t>
            </a:r>
            <a:endParaRPr lang="en-US" dirty="0" smtClean="0"/>
          </a:p>
          <a:p>
            <a:pPr marL="463550" indent="-342900">
              <a:buAutoNum type="arabicPeriod"/>
            </a:pPr>
            <a:r>
              <a:rPr lang="ru-RU" dirty="0" smtClean="0"/>
              <a:t>Принимают обобщенный делегат (анонимные функции) в качестве параметра. </a:t>
            </a:r>
            <a:endParaRPr lang="en-US" dirty="0" smtClean="0"/>
          </a:p>
          <a:p>
            <a:pPr marL="463550" indent="-342900">
              <a:buAutoNum type="arabicPeriod"/>
            </a:pPr>
            <a:r>
              <a:rPr lang="ru-RU" dirty="0" smtClean="0"/>
              <a:t>Возвращают другую последовательность или одно значение.</a:t>
            </a:r>
          </a:p>
          <a:p>
            <a:pPr marL="463550" indent="-342900">
              <a:buAutoNum type="arabicPeriod"/>
            </a:pPr>
            <a:r>
              <a:rPr lang="ru-RU" dirty="0" smtClean="0"/>
              <a:t>Могут принимать еще одну коллекцию как параметр(</a:t>
            </a:r>
            <a:r>
              <a:rPr lang="en-US" dirty="0" smtClean="0"/>
              <a:t>Join</a:t>
            </a:r>
            <a:r>
              <a:rPr lang="ru-RU" dirty="0" smtClean="0"/>
              <a:t>)</a:t>
            </a:r>
            <a:r>
              <a:rPr lang="en-US" dirty="0" smtClean="0"/>
              <a:t>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00094529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Методы расширения </a:t>
            </a:r>
            <a:r>
              <a:rPr lang="en-US" dirty="0" err="1" smtClean="0">
                <a:solidFill>
                  <a:srgbClr val="669900"/>
                </a:solidFill>
              </a:rPr>
              <a:t>IEnumerable</a:t>
            </a:r>
            <a:r>
              <a:rPr lang="en-US" dirty="0" smtClean="0"/>
              <a:t>&lt;</a:t>
            </a:r>
            <a:r>
              <a:rPr lang="en-US" dirty="0" smtClean="0">
                <a:solidFill>
                  <a:srgbClr val="669900"/>
                </a:solidFill>
              </a:rPr>
              <a:t>T</a:t>
            </a:r>
            <a:r>
              <a:rPr lang="en-US" dirty="0" smtClean="0"/>
              <a:t>&gt;</a:t>
            </a:r>
            <a:endParaRPr dirty="0"/>
          </a:p>
        </p:txBody>
      </p:sp>
      <p:sp>
        <p:nvSpPr>
          <p:cNvPr id="254" name="Google Shape;254;p45"/>
          <p:cNvSpPr txBox="1">
            <a:spLocks noGrp="1"/>
          </p:cNvSpPr>
          <p:nvPr>
            <p:ph type="body" idx="1"/>
          </p:nvPr>
        </p:nvSpPr>
        <p:spPr>
          <a:xfrm>
            <a:off x="500550" y="1073427"/>
            <a:ext cx="7947711" cy="34256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0650" indent="0">
              <a:buNone/>
            </a:pPr>
            <a:r>
              <a:rPr lang="ru-RU" dirty="0" smtClean="0"/>
              <a:t>Функционал метод-синтаксиса идентичен функционалу декларативного синтаксиса с той разницей, что:</a:t>
            </a:r>
          </a:p>
          <a:p>
            <a:pPr marL="463550" indent="-342900">
              <a:buAutoNum type="arabicPeriod"/>
            </a:pPr>
            <a:r>
              <a:rPr lang="ru-RU" dirty="0" smtClean="0"/>
              <a:t>Нет ключевых слов: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from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let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into</a:t>
            </a:r>
            <a:r>
              <a:rPr lang="en-US" dirty="0" smtClean="0"/>
              <a:t>.</a:t>
            </a:r>
          </a:p>
          <a:p>
            <a:pPr marL="463550" indent="-342900">
              <a:buAutoNum type="arabicPeriod"/>
            </a:pPr>
            <a:r>
              <a:rPr lang="ru-RU" dirty="0" smtClean="0"/>
              <a:t>Ключевые слова операторов запросов созвучны по написанию, но работают посредством</a:t>
            </a:r>
            <a:r>
              <a:rPr lang="en-US" dirty="0" smtClean="0"/>
              <a:t> </a:t>
            </a:r>
            <a:r>
              <a:rPr lang="ru-RU" dirty="0" smtClean="0"/>
              <a:t>обобщенных делегатов: </a:t>
            </a:r>
            <a:r>
              <a:rPr lang="en-US" dirty="0" smtClean="0"/>
              <a:t>Action, Predicate, </a:t>
            </a:r>
            <a:r>
              <a:rPr lang="en-US" dirty="0" err="1" smtClean="0"/>
              <a:t>Func</a:t>
            </a:r>
            <a:r>
              <a:rPr lang="ru-RU" dirty="0" smtClean="0"/>
              <a:t>.</a:t>
            </a:r>
          </a:p>
          <a:p>
            <a:pPr marL="120650" indent="0">
              <a:buNone/>
            </a:pPr>
            <a:endParaRPr lang="ru-RU" dirty="0" smtClean="0"/>
          </a:p>
          <a:p>
            <a:pPr marL="120650" indent="0">
              <a:buNone/>
            </a:pPr>
            <a:r>
              <a:rPr lang="ru-RU" dirty="0" smtClean="0"/>
              <a:t>Пример:</a:t>
            </a:r>
          </a:p>
          <a:p>
            <a:pPr marL="120650" indent="0">
              <a:buNone/>
            </a:pP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</a:rPr>
              <a:t>var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Cascadia Mono" panose="020B0609020000020004" pitchFamily="49" charset="0"/>
              </a:rPr>
              <a:t>query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</a:t>
            </a:r>
            <a:r>
              <a:rPr lang="en-US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Cascadia Mono" panose="020B0609020000020004" pitchFamily="49" charset="0"/>
              </a:rPr>
              <a:t>source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669900"/>
                </a:solidFill>
                <a:latin typeface="Cascadia Mono" panose="020B06090200000200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Cascadia Mono" panose="020B0609020000020004" pitchFamily="49" charset="0"/>
              </a:rPr>
              <a:t>item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=&gt;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Cascadia Mono" panose="020B0609020000020004" pitchFamily="49" charset="0"/>
              </a:rPr>
              <a:t>item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&gt; 1).</a:t>
            </a:r>
            <a:r>
              <a:rPr lang="en-US" sz="1800" dirty="0">
                <a:solidFill>
                  <a:srgbClr val="669900"/>
                </a:solidFill>
                <a:latin typeface="Cascadia Mono" panose="020B06090200000200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Cascadia Mono" panose="020B0609020000020004" pitchFamily="49" charset="0"/>
              </a:rPr>
              <a:t>item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=&gt;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Cascadia Mono" panose="020B0609020000020004" pitchFamily="49" charset="0"/>
              </a:rPr>
              <a:t>item</a:t>
            </a:r>
            <a:r>
              <a:rPr lang="en-US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dirty="0" smtClean="0"/>
          </a:p>
          <a:p>
            <a:pPr marL="12065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26573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4"/>
          <p:cNvSpPr/>
          <p:nvPr/>
        </p:nvSpPr>
        <p:spPr>
          <a:xfrm>
            <a:off x="624575" y="2652575"/>
            <a:ext cx="1499100" cy="18150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34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 smtClean="0"/>
              <a:t>Linq</a:t>
            </a:r>
            <a:r>
              <a:rPr lang="en-US" dirty="0" smtClean="0"/>
              <a:t>-</a:t>
            </a:r>
            <a:r>
              <a:rPr lang="ru-RU" dirty="0" smtClean="0"/>
              <a:t>запросы</a:t>
            </a:r>
            <a:endParaRPr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i="1" dirty="0"/>
          </a:p>
        </p:txBody>
      </p:sp>
      <p:sp>
        <p:nvSpPr>
          <p:cNvPr id="154" name="Google Shape;154;p34"/>
          <p:cNvSpPr txBox="1">
            <a:spLocks noGrp="1"/>
          </p:cNvSpPr>
          <p:nvPr>
            <p:ph type="subTitle" idx="2"/>
          </p:nvPr>
        </p:nvSpPr>
        <p:spPr>
          <a:xfrm>
            <a:off x="3164850" y="2587356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i="1">
                <a:solidFill>
                  <a:schemeClr val="dk1"/>
                </a:solidFill>
              </a:rPr>
              <a:t>Нилов Павел</a:t>
            </a:r>
            <a:endParaRPr i="1">
              <a:solidFill>
                <a:schemeClr val="dk1"/>
              </a:solidFill>
            </a:endParaRPr>
          </a:p>
        </p:txBody>
      </p:sp>
      <p:pic>
        <p:nvPicPr>
          <p:cNvPr id="155" name="Google Shape;155;p34"/>
          <p:cNvPicPr preferRelativeResize="0"/>
          <p:nvPr/>
        </p:nvPicPr>
        <p:blipFill rotWithShape="1">
          <a:blip r:embed="rId3">
            <a:alphaModFix/>
          </a:blip>
          <a:srcRect t="941" b="941"/>
          <a:stretch/>
        </p:blipFill>
        <p:spPr>
          <a:xfrm>
            <a:off x="1033167" y="2867584"/>
            <a:ext cx="1383000" cy="1365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56" name="Google Shape;156;p34"/>
          <p:cNvSpPr txBox="1"/>
          <p:nvPr/>
        </p:nvSpPr>
        <p:spPr>
          <a:xfrm>
            <a:off x="500550" y="503025"/>
            <a:ext cx="77967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FF7700"/>
                </a:solidFill>
                <a:latin typeface="Roboto"/>
                <a:ea typeface="Roboto"/>
                <a:cs typeface="Roboto"/>
                <a:sym typeface="Roboto"/>
              </a:rPr>
              <a:t>Тема открытого урока</a:t>
            </a:r>
            <a:endParaRPr sz="1700">
              <a:solidFill>
                <a:srgbClr val="FF77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34"/>
          <p:cNvSpPr txBox="1"/>
          <p:nvPr/>
        </p:nvSpPr>
        <p:spPr>
          <a:xfrm>
            <a:off x="3248850" y="2988500"/>
            <a:ext cx="5125800" cy="19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Fullstack разработчик компании Волховец</a:t>
            </a: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84615"/>
              <a:buFont typeface="Arial"/>
              <a:buNone/>
            </a:pP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 sz="13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Преподаватель курса C# </a:t>
            </a:r>
            <a:r>
              <a:rPr lang="en-US" sz="13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Basic, C# Professional</a:t>
            </a: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Контакты:t.me/@</a:t>
            </a:r>
            <a:r>
              <a:rPr lang="ru" sz="13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NilovPavel</a:t>
            </a: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8" name="Google Shape;158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77621" y="258179"/>
            <a:ext cx="652375" cy="652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983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6874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Пример синтаксиса</a:t>
            </a:r>
            <a:endParaRPr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33208" y="1055533"/>
            <a:ext cx="6439407" cy="319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01567" y="1561544"/>
            <a:ext cx="3607644" cy="191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88595" y="3658938"/>
            <a:ext cx="3375599" cy="99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Прямая со стрелкой 8"/>
          <p:cNvCxnSpPr/>
          <p:nvPr/>
        </p:nvCxnSpPr>
        <p:spPr>
          <a:xfrm rot="10800000" flipV="1">
            <a:off x="4896255" y="1303504"/>
            <a:ext cx="933858" cy="5836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73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Операции </a:t>
            </a:r>
            <a:r>
              <a:rPr lang="en-US" dirty="0" err="1" smtClean="0"/>
              <a:t>linq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dirty="0" smtClean="0"/>
              <a:t>Операции </a:t>
            </a:r>
            <a:r>
              <a:rPr lang="en-US" sz="2800" dirty="0" err="1" smtClean="0"/>
              <a:t>Linq</a:t>
            </a:r>
            <a:endParaRPr sz="2800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605085" y="906163"/>
            <a:ext cx="8092200" cy="3871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AutoNum type="arabicPeriod"/>
            </a:pPr>
            <a:r>
              <a:rPr lang="ru-RU" sz="1300" b="1" dirty="0" smtClean="0">
                <a:latin typeface="Roboto"/>
                <a:ea typeface="Roboto"/>
                <a:cs typeface="Roboto"/>
                <a:sym typeface="Roboto"/>
                <a:hlinkClick r:id="rId3"/>
              </a:rPr>
              <a:t>Фильтрация</a:t>
            </a:r>
            <a:endParaRPr lang="ru-RU" sz="1300" b="1" dirty="0" smtClean="0"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AutoNum type="arabicPeriod"/>
            </a:pPr>
            <a:r>
              <a:rPr lang="ru-RU" sz="1300" b="1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Проекция</a:t>
            </a:r>
            <a:endParaRPr lang="ru-RU" sz="1300" b="1" dirty="0" smtClea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AutoNum type="arabicPeriod"/>
            </a:pPr>
            <a:r>
              <a:rPr lang="ru-RU" sz="1300" b="1" dirty="0" smtClean="0">
                <a:latin typeface="Roboto"/>
                <a:ea typeface="Roboto"/>
                <a:cs typeface="Roboto"/>
                <a:sym typeface="Roboto"/>
                <a:hlinkClick r:id="rId5"/>
              </a:rPr>
              <a:t>Наборы данных</a:t>
            </a:r>
            <a:endParaRPr lang="ru-RU" sz="1300" b="1" dirty="0" smtClean="0"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AutoNum type="arabicPeriod"/>
            </a:pPr>
            <a:r>
              <a:rPr lang="ru-RU" sz="1300" b="1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Сортировка</a:t>
            </a:r>
            <a:endParaRPr lang="ru-RU" sz="1300" b="1" dirty="0" smtClea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AutoNum type="arabicPeriod"/>
            </a:pPr>
            <a:r>
              <a:rPr lang="ru-RU" sz="1300" b="1" dirty="0" smtClean="0">
                <a:latin typeface="Roboto"/>
                <a:ea typeface="Roboto"/>
                <a:cs typeface="Roboto"/>
                <a:sym typeface="Roboto"/>
                <a:hlinkClick r:id="rId7"/>
              </a:rPr>
              <a:t>Квантификаторы</a:t>
            </a:r>
            <a:endParaRPr lang="ru-RU" sz="1300" b="1" dirty="0" smtClean="0"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AutoNum type="arabicPeriod"/>
            </a:pPr>
            <a:r>
              <a:rPr lang="ru-RU" sz="1300" b="1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  <a:hlinkClick r:id="rId8"/>
              </a:rPr>
              <a:t>Секционирование</a:t>
            </a:r>
            <a:r>
              <a:rPr lang="ru-RU" sz="1300" b="1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AutoNum type="arabicPeriod"/>
            </a:pPr>
            <a:r>
              <a:rPr lang="ru-RU" sz="1300" b="1" dirty="0" smtClean="0">
                <a:latin typeface="Roboto"/>
                <a:ea typeface="Roboto"/>
                <a:cs typeface="Roboto"/>
                <a:sym typeface="Roboto"/>
                <a:hlinkClick r:id="rId9"/>
              </a:rPr>
              <a:t>Конвертация данных</a:t>
            </a:r>
            <a:endParaRPr lang="ru-RU" sz="1300" b="1" dirty="0" smtClean="0"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AutoNum type="arabicPeriod"/>
            </a:pPr>
            <a:r>
              <a:rPr lang="ru-RU" sz="1300" b="1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  <a:hlinkClick r:id="rId10"/>
              </a:rPr>
              <a:t>Операции соединения</a:t>
            </a:r>
            <a:endParaRPr lang="ru-RU" sz="1300" b="1" dirty="0" smtClea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AutoNum type="arabicPeriod"/>
            </a:pPr>
            <a:r>
              <a:rPr lang="ru-RU" sz="1300" b="1" dirty="0" smtClean="0">
                <a:latin typeface="Roboto"/>
                <a:ea typeface="Roboto"/>
                <a:cs typeface="Roboto"/>
                <a:sym typeface="Roboto"/>
                <a:hlinkClick r:id="rId11"/>
              </a:rPr>
              <a:t>Группировка данных</a:t>
            </a:r>
            <a:endParaRPr sz="13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Фильтрация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247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Фильтрация</a:t>
            </a:r>
            <a:endParaRPr sz="2800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824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</a:pPr>
            <a:r>
              <a:rPr lang="ru-RU" sz="1300" b="1" dirty="0" smtClean="0">
                <a:latin typeface="Roboto"/>
                <a:ea typeface="Roboto"/>
                <a:cs typeface="Roboto"/>
                <a:sym typeface="Roboto"/>
              </a:rPr>
              <a:t>Фильтрация</a:t>
            </a:r>
            <a:r>
              <a:rPr lang="ru-RU" sz="1300" dirty="0" smtClean="0">
                <a:latin typeface="Roboto"/>
                <a:ea typeface="Roboto"/>
                <a:cs typeface="Roboto"/>
                <a:sym typeface="Roboto"/>
              </a:rPr>
              <a:t> – это операция, результатом которой будет набор значений, подходящий под определенное условие.</a:t>
            </a:r>
          </a:p>
        </p:txBody>
      </p:sp>
      <p:pic>
        <p:nvPicPr>
          <p:cNvPr id="1026" name="Picture 2" descr="https://learn.microsoft.com/en-us/dotnet/csharp/linq/standard-query-operators/media/filtering-data/linq-filter-oper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992" y="1961322"/>
            <a:ext cx="295275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313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Фильтрация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146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Фильтрация данных в </a:t>
            </a:r>
            <a:r>
              <a:rPr lang="en-US" dirty="0" err="1" smtClean="0"/>
              <a:t>linq</a:t>
            </a:r>
            <a:r>
              <a:rPr lang="en-US" dirty="0" smtClean="0"/>
              <a:t> </a:t>
            </a:r>
            <a:r>
              <a:rPr lang="ru-RU" dirty="0" smtClean="0"/>
              <a:t>представлена следующими методами: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 err="1" smtClean="0">
                <a:hlinkClick r:id="rId3"/>
              </a:rPr>
              <a:t>OfType</a:t>
            </a:r>
            <a:r>
              <a:rPr lang="ru-RU" dirty="0" smtClean="0"/>
              <a:t> – фильтрует данные по типу</a:t>
            </a:r>
            <a:r>
              <a:rPr lang="en-US" dirty="0" smtClean="0"/>
              <a:t>;</a:t>
            </a:r>
            <a:endParaRPr lang="ru-RU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 smtClean="0">
                <a:hlinkClick r:id="rId4"/>
              </a:rPr>
              <a:t>Where</a:t>
            </a:r>
            <a:r>
              <a:rPr lang="ru-RU" sz="1200" dirty="0" smtClean="0"/>
              <a:t> </a:t>
            </a:r>
            <a:r>
              <a:rPr lang="en-US" sz="1200" dirty="0" smtClean="0"/>
              <a:t>– </a:t>
            </a:r>
            <a:r>
              <a:rPr lang="ru-RU" dirty="0" smtClean="0"/>
              <a:t>фильтрует значения по условию (в декларативном синтаксисе -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where</a:t>
            </a:r>
            <a:r>
              <a:rPr lang="ru-RU" dirty="0" smtClean="0"/>
              <a:t>)</a:t>
            </a:r>
            <a:r>
              <a:rPr lang="en-US" dirty="0" smtClean="0"/>
              <a:t>.</a:t>
            </a:r>
            <a:endParaRPr lang="en-US" dirty="0" smtClean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41321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Проекция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2565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Проекция</a:t>
            </a:r>
            <a:endParaRPr sz="2800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824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sz="1300" b="1" dirty="0" smtClean="0">
                <a:latin typeface="Roboto"/>
                <a:ea typeface="Roboto"/>
                <a:cs typeface="Roboto"/>
                <a:sym typeface="Roboto"/>
              </a:rPr>
              <a:t>Проекция</a:t>
            </a:r>
            <a:r>
              <a:rPr lang="ru-RU" sz="1300" dirty="0" smtClean="0">
                <a:latin typeface="Roboto"/>
                <a:ea typeface="Roboto"/>
                <a:cs typeface="Roboto"/>
                <a:sym typeface="Roboto"/>
              </a:rPr>
              <a:t> – это операция</a:t>
            </a:r>
            <a:r>
              <a:rPr lang="en-US" sz="1300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300" dirty="0" smtClean="0">
                <a:latin typeface="Roboto"/>
                <a:ea typeface="Roboto"/>
                <a:cs typeface="Roboto"/>
                <a:sym typeface="Roboto"/>
              </a:rPr>
              <a:t>преобразования объекта в новую форму, </a:t>
            </a:r>
            <a:r>
              <a:rPr lang="ru-RU" sz="1200" dirty="0" smtClean="0"/>
              <a:t>которая часто состоит только из этих свойств, которые впоследствии используются</a:t>
            </a:r>
            <a:r>
              <a:rPr lang="ru-RU" sz="1300" dirty="0" smtClean="0">
                <a:latin typeface="Roboto"/>
                <a:ea typeface="Roboto"/>
                <a:cs typeface="Roboto"/>
                <a:sym typeface="Roboto"/>
              </a:rPr>
              <a:t>.</a:t>
            </a:r>
          </a:p>
        </p:txBody>
      </p:sp>
      <p:pic>
        <p:nvPicPr>
          <p:cNvPr id="53250" name="Picture 2" descr="[Курс «Автоматизация Revit на языке C#: базовый уровень»] LINQ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87218" y="1733550"/>
            <a:ext cx="4785138" cy="26916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083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Проекция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288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Проекция данных в </a:t>
            </a:r>
            <a:r>
              <a:rPr lang="en-US" dirty="0" err="1" smtClean="0"/>
              <a:t>linq</a:t>
            </a:r>
            <a:r>
              <a:rPr lang="en-US" dirty="0" smtClean="0"/>
              <a:t> </a:t>
            </a:r>
            <a:r>
              <a:rPr lang="ru-RU" dirty="0" smtClean="0"/>
              <a:t>представлена следующими методами: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 smtClean="0">
                <a:hlinkClick r:id="rId3"/>
              </a:rPr>
              <a:t>Select</a:t>
            </a:r>
            <a:r>
              <a:rPr lang="ru-RU" dirty="0" smtClean="0"/>
              <a:t> – проецирует значения, которые основаны на функции преобразования (в декларативном синтаксисе также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select</a:t>
            </a:r>
            <a:r>
              <a:rPr lang="ru-RU" dirty="0" smtClean="0"/>
              <a:t>)</a:t>
            </a:r>
            <a:endParaRPr lang="ru-RU" u="sng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 err="1" smtClean="0">
                <a:hlinkClick r:id="rId4"/>
              </a:rPr>
              <a:t>SelectMany</a:t>
            </a:r>
            <a:r>
              <a:rPr lang="en-US" dirty="0" smtClean="0"/>
              <a:t> </a:t>
            </a:r>
            <a:r>
              <a:rPr lang="ru-RU" dirty="0" smtClean="0"/>
              <a:t>– проецирует последовательности значений, основанных на функции преобразования, а затем выравнивает их в одну последовательность.(в декларативном синтаксисе множественный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from</a:t>
            </a:r>
            <a:r>
              <a:rPr lang="ru-RU" dirty="0" smtClean="0"/>
              <a:t>). Простыми словами: забирает последовательность из элемента коллекции и кладет его в результирующую последовательность.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 smtClean="0">
                <a:hlinkClick r:id="rId5"/>
              </a:rPr>
              <a:t>Zip</a:t>
            </a:r>
            <a:r>
              <a:rPr lang="ru-RU" dirty="0" smtClean="0"/>
              <a:t> – создает последовательность кортежей из 2-3 указанных последовательностей.</a:t>
            </a:r>
          </a:p>
        </p:txBody>
      </p:sp>
    </p:spTree>
    <p:extLst>
      <p:ext uri="{BB962C8B-B14F-4D97-AF65-F5344CB8AC3E}">
        <p14:creationId xmlns:p14="http://schemas.microsoft.com/office/powerpoint/2010/main" val="341321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Операции над множествами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896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/>
              <a:t>Правила вебинара</a:t>
            </a:r>
            <a:endParaRPr b="1"/>
          </a:p>
        </p:txBody>
      </p:sp>
      <p:pic>
        <p:nvPicPr>
          <p:cNvPr id="164" name="Google Shape;164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650" y="3494081"/>
            <a:ext cx="692621" cy="692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7650" y="1510213"/>
            <a:ext cx="692621" cy="69262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5"/>
          <p:cNvSpPr txBox="1"/>
          <p:nvPr/>
        </p:nvSpPr>
        <p:spPr>
          <a:xfrm>
            <a:off x="1654525" y="1480850"/>
            <a:ext cx="2475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Активно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участвуем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35"/>
          <p:cNvSpPr txBox="1"/>
          <p:nvPr/>
        </p:nvSpPr>
        <p:spPr>
          <a:xfrm>
            <a:off x="1654525" y="3517859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Вопросы вижу в чате,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могу ответить не сразу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8" name="Google Shape;168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7651" y="2514043"/>
            <a:ext cx="692621" cy="692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5"/>
          <p:cNvSpPr txBox="1"/>
          <p:nvPr/>
        </p:nvSpPr>
        <p:spPr>
          <a:xfrm>
            <a:off x="1654525" y="2519056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Задаем вопрос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в чат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Операции над множествами</a:t>
            </a:r>
          </a:p>
        </p:txBody>
      </p:sp>
      <p:sp>
        <p:nvSpPr>
          <p:cNvPr id="438" name="Google Shape;438;p74"/>
          <p:cNvSpPr txBox="1"/>
          <p:nvPr/>
        </p:nvSpPr>
        <p:spPr>
          <a:xfrm>
            <a:off x="500550" y="789705"/>
            <a:ext cx="8092200" cy="1729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</a:pPr>
            <a:r>
              <a:rPr lang="ru-RU" sz="1300" b="1" dirty="0" smtClean="0">
                <a:latin typeface="Roboto"/>
                <a:ea typeface="Roboto"/>
                <a:cs typeface="Roboto"/>
                <a:sym typeface="Roboto"/>
              </a:rPr>
              <a:t>Под </a:t>
            </a:r>
            <a:r>
              <a:rPr lang="ru-RU" sz="1300" b="1" dirty="0">
                <a:latin typeface="Roboto"/>
                <a:ea typeface="Roboto"/>
                <a:cs typeface="Roboto"/>
                <a:sym typeface="Roboto"/>
              </a:rPr>
              <a:t>о</a:t>
            </a:r>
            <a:r>
              <a:rPr lang="ru-RU" sz="1300" b="1" dirty="0" smtClean="0">
                <a:latin typeface="Roboto"/>
                <a:ea typeface="Roboto"/>
                <a:cs typeface="Roboto"/>
                <a:sym typeface="Roboto"/>
              </a:rPr>
              <a:t>перации над множествами</a:t>
            </a:r>
            <a:r>
              <a:rPr lang="ru-RU" sz="1300" dirty="0" smtClean="0">
                <a:latin typeface="Roboto"/>
                <a:ea typeface="Roboto"/>
                <a:cs typeface="Roboto"/>
                <a:sym typeface="Roboto"/>
              </a:rPr>
              <a:t> в данном случае понимаются операции запросов, которые создают результирующий набор присутствия или отсутствия эквивалентных элементов в одной или отдельной коллекциях.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>
                <a:hlinkClick r:id="rId3"/>
              </a:rPr>
              <a:t>Distinct</a:t>
            </a:r>
            <a:r>
              <a:rPr lang="en-US" sz="1300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300" dirty="0" smtClean="0">
                <a:latin typeface="Roboto"/>
                <a:ea typeface="Roboto"/>
                <a:cs typeface="Roboto"/>
                <a:sym typeface="Roboto"/>
              </a:rPr>
              <a:t>или </a:t>
            </a:r>
            <a:r>
              <a:rPr lang="en-US" dirty="0" err="1" smtClean="0">
                <a:hlinkClick r:id="rId4"/>
              </a:rPr>
              <a:t>DistinctBy</a:t>
            </a:r>
            <a:r>
              <a:rPr lang="ru-RU" dirty="0" smtClean="0"/>
              <a:t> – возвращает уникальные элементы последовательности. Можно также сказать, что удаляет дубликаты.</a:t>
            </a:r>
          </a:p>
        </p:txBody>
      </p:sp>
      <p:pic>
        <p:nvPicPr>
          <p:cNvPr id="4" name="Picture 2" descr="Graphic showing the behavior of Distinct(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289" y="2749185"/>
            <a:ext cx="34575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500550" y="3208165"/>
            <a:ext cx="8037443" cy="587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>
                <a:hlinkClick r:id="rId6"/>
              </a:rPr>
              <a:t>Except</a:t>
            </a:r>
            <a:r>
              <a:rPr lang="en-US" sz="13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300" dirty="0">
                <a:latin typeface="Roboto"/>
                <a:ea typeface="Roboto"/>
                <a:cs typeface="Roboto"/>
                <a:sym typeface="Roboto"/>
              </a:rPr>
              <a:t>или </a:t>
            </a:r>
            <a:r>
              <a:rPr lang="en-US" dirty="0" err="1">
                <a:hlinkClick r:id="rId7"/>
              </a:rPr>
              <a:t>ExceptBy</a:t>
            </a:r>
            <a:r>
              <a:rPr lang="ru-RU" dirty="0"/>
              <a:t> – возвращает набор значений, которые присутствуют в одной коллекции и отсутствуют в другой.</a:t>
            </a:r>
          </a:p>
        </p:txBody>
      </p:sp>
      <p:pic>
        <p:nvPicPr>
          <p:cNvPr id="2050" name="Picture 2" descr="Graphic showing the action of Except()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835" y="3678819"/>
            <a:ext cx="2162175" cy="80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546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Операции над множествами</a:t>
            </a:r>
          </a:p>
        </p:txBody>
      </p:sp>
      <p:sp>
        <p:nvSpPr>
          <p:cNvPr id="438" name="Google Shape;438;p74"/>
          <p:cNvSpPr txBox="1"/>
          <p:nvPr/>
        </p:nvSpPr>
        <p:spPr>
          <a:xfrm>
            <a:off x="549600" y="857525"/>
            <a:ext cx="8092200" cy="859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>
                <a:hlinkClick r:id="rId3"/>
              </a:rPr>
              <a:t>Intersect</a:t>
            </a:r>
            <a:r>
              <a:rPr lang="en-US" sz="13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300" dirty="0">
                <a:latin typeface="Roboto"/>
                <a:ea typeface="Roboto"/>
                <a:cs typeface="Roboto"/>
                <a:sym typeface="Roboto"/>
              </a:rPr>
              <a:t>или </a:t>
            </a:r>
            <a:r>
              <a:rPr lang="en-US" dirty="0" err="1">
                <a:hlinkClick r:id="rId4"/>
              </a:rPr>
              <a:t>IntersectBy</a:t>
            </a:r>
            <a:r>
              <a:rPr lang="ru-RU" dirty="0"/>
              <a:t> – возвращает набор значений, которые встречаются в обоих коллекциях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49600" y="2597864"/>
            <a:ext cx="8092200" cy="587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>
                <a:hlinkClick r:id="rId5"/>
              </a:rPr>
              <a:t>Union</a:t>
            </a:r>
            <a:r>
              <a:rPr lang="en-US" sz="13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300" dirty="0">
                <a:latin typeface="Roboto"/>
                <a:ea typeface="Roboto"/>
                <a:cs typeface="Roboto"/>
                <a:sym typeface="Roboto"/>
              </a:rPr>
              <a:t>или </a:t>
            </a:r>
            <a:r>
              <a:rPr lang="en-US" dirty="0" err="1">
                <a:hlinkClick r:id="rId6"/>
              </a:rPr>
              <a:t>UnionBy</a:t>
            </a:r>
            <a:r>
              <a:rPr lang="ru-RU" dirty="0"/>
              <a:t> – возвращает набор уникальных значений, присутствующий в обоих коллекциях.</a:t>
            </a:r>
            <a:endParaRPr lang="ru-RU" sz="13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8" name="Picture 4" descr="Graphic showing the intersection of two sequenc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935" y="1717217"/>
            <a:ext cx="2686050" cy="80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raphic showing the union of two sequences.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935" y="3368202"/>
            <a:ext cx="2686050" cy="80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576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Сортировка данных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911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Сортировка</a:t>
            </a:r>
            <a:r>
              <a:rPr lang="en-US" dirty="0" smtClean="0"/>
              <a:t> </a:t>
            </a:r>
            <a:r>
              <a:rPr lang="ru-RU" dirty="0" smtClean="0"/>
              <a:t>данных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00550" y="789705"/>
            <a:ext cx="8092200" cy="859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/>
              <a:t>Операция сортировки упорядочивает элементы последовательности на основе одного или нескольких атрибутов</a:t>
            </a:r>
            <a:r>
              <a:rPr lang="ru-RU" dirty="0" smtClean="0"/>
              <a:t>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500549" y="2789065"/>
            <a:ext cx="8037443" cy="1262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err="1" smtClean="0">
                <a:hlinkClick r:id="rId3"/>
              </a:rPr>
              <a:t>OrderBy</a:t>
            </a:r>
            <a:r>
              <a:rPr lang="ru-RU" dirty="0" smtClean="0"/>
              <a:t> – сортировка </a:t>
            </a:r>
            <a:r>
              <a:rPr lang="ru-RU" dirty="0"/>
              <a:t>значений в возрастающем порядке</a:t>
            </a:r>
            <a:r>
              <a:rPr lang="ru-RU" dirty="0" smtClean="0"/>
              <a:t>. В декларативном синтаксисе – оператор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orderby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или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orderby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ascending</a:t>
            </a:r>
            <a:r>
              <a:rPr lang="en-US" dirty="0" smtClean="0"/>
              <a:t>.</a:t>
            </a:r>
            <a:endParaRPr lang="ru-RU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 err="1" smtClean="0">
                <a:hlinkClick r:id="rId4"/>
              </a:rPr>
              <a:t>OrderByDescending</a:t>
            </a:r>
            <a:r>
              <a:rPr lang="ru-RU" dirty="0" smtClean="0"/>
              <a:t> – сортировка </a:t>
            </a:r>
            <a:r>
              <a:rPr lang="ru-RU" dirty="0"/>
              <a:t>значений в убывающем порядке</a:t>
            </a:r>
            <a:r>
              <a:rPr lang="ru-RU" dirty="0" smtClean="0"/>
              <a:t>. </a:t>
            </a:r>
            <a:r>
              <a:rPr lang="ru-RU" dirty="0"/>
              <a:t>В декларативном синтаксисе – оператор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orderby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descending</a:t>
            </a:r>
            <a:r>
              <a:rPr lang="en-US" dirty="0" smtClean="0"/>
              <a:t>.</a:t>
            </a:r>
            <a:endParaRPr lang="ru-RU" dirty="0" smtClean="0"/>
          </a:p>
        </p:txBody>
      </p:sp>
      <p:pic>
        <p:nvPicPr>
          <p:cNvPr id="3074" name="Picture 2" descr="Рисунок с операциями сортировки в алфавитном порядке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646" y="1560689"/>
            <a:ext cx="2381250" cy="109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90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Сортировка</a:t>
            </a:r>
            <a:r>
              <a:rPr lang="en-US" dirty="0" smtClean="0"/>
              <a:t> </a:t>
            </a:r>
            <a:r>
              <a:rPr lang="ru-RU" dirty="0" smtClean="0"/>
              <a:t>данных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00550" y="1292625"/>
            <a:ext cx="8092200" cy="2209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err="1">
                <a:hlinkClick r:id="rId3"/>
              </a:rPr>
              <a:t>ThenBy</a:t>
            </a:r>
            <a:r>
              <a:rPr lang="ru-RU" dirty="0"/>
              <a:t> – дополнительная сортировка по возрастанию</a:t>
            </a:r>
            <a:r>
              <a:rPr lang="ru-RU" dirty="0" smtClean="0"/>
              <a:t>. </a:t>
            </a:r>
            <a:r>
              <a:rPr lang="ru-RU" dirty="0"/>
              <a:t>В декларативном </a:t>
            </a:r>
            <a:r>
              <a:rPr lang="ru-RU" dirty="0" smtClean="0"/>
              <a:t>дополнительные </a:t>
            </a:r>
            <a:r>
              <a:rPr lang="ru-RU" dirty="0"/>
              <a:t>– </a:t>
            </a:r>
            <a:r>
              <a:rPr lang="ru-RU" dirty="0" smtClean="0"/>
              <a:t>операторы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orderby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или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orderby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ascending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ru-RU" dirty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err="1">
                <a:hlinkClick r:id="rId4"/>
              </a:rPr>
              <a:t>ThenByDescending</a:t>
            </a:r>
            <a:r>
              <a:rPr lang="ru-RU" dirty="0"/>
              <a:t> – дополнительная сортировка по убыванию</a:t>
            </a:r>
            <a:r>
              <a:rPr lang="ru-RU" dirty="0" smtClean="0"/>
              <a:t>. </a:t>
            </a:r>
            <a:r>
              <a:rPr lang="ru-RU" dirty="0"/>
              <a:t>В декларативном синтаксисе </a:t>
            </a:r>
            <a:r>
              <a:rPr lang="ru-RU" dirty="0" smtClean="0"/>
              <a:t>дополнительные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orderby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descending</a:t>
            </a:r>
            <a:r>
              <a:rPr lang="en-US" dirty="0"/>
              <a:t>.</a:t>
            </a:r>
            <a:endParaRPr lang="ru-RU" dirty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>
                <a:hlinkClick r:id="rId5"/>
              </a:rPr>
              <a:t>Reverse</a:t>
            </a:r>
            <a:r>
              <a:rPr lang="ru-RU" dirty="0"/>
              <a:t> - изменение порядка элементов в коллекции на обратный</a:t>
            </a:r>
            <a:r>
              <a:rPr lang="ru-RU" dirty="0" smtClean="0"/>
              <a:t>. </a:t>
            </a:r>
            <a:r>
              <a:rPr lang="ru-RU" dirty="0"/>
              <a:t>В декларативном синтаксисе </a:t>
            </a:r>
            <a:r>
              <a:rPr lang="ru-RU" dirty="0" smtClean="0"/>
              <a:t>аналогов нет.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3307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Квантификаторы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078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Операции квантификатора</a:t>
            </a:r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2123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Квантификатор</a:t>
            </a:r>
            <a:r>
              <a:rPr lang="en-US" dirty="0" smtClean="0"/>
              <a:t> </a:t>
            </a:r>
            <a:r>
              <a:rPr lang="ru-RU" dirty="0" smtClean="0"/>
              <a:t>– это операция, которая </a:t>
            </a:r>
            <a:r>
              <a:rPr lang="ru-RU" dirty="0"/>
              <a:t>возвращают значение 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bool</a:t>
            </a:r>
            <a:r>
              <a:rPr lang="ru-RU" dirty="0" smtClean="0"/>
              <a:t>, </a:t>
            </a:r>
            <a:r>
              <a:rPr lang="ru-RU" dirty="0"/>
              <a:t>которое указывает, удовлетворяют ли условию некоторые или все элементы в последовательности</a:t>
            </a:r>
            <a:r>
              <a:rPr lang="ru-RU" sz="1300" dirty="0" smtClean="0"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hlinkClick r:id="rId3"/>
              </a:rPr>
              <a:t>All</a:t>
            </a:r>
            <a:r>
              <a:rPr lang="en-US" dirty="0" smtClean="0"/>
              <a:t> - </a:t>
            </a:r>
            <a:r>
              <a:rPr lang="ru-RU" dirty="0" smtClean="0"/>
              <a:t>определяет</a:t>
            </a:r>
            <a:r>
              <a:rPr lang="ru-RU" dirty="0"/>
              <a:t>, все ли элементы последовательности удовлетворяют </a:t>
            </a:r>
            <a:r>
              <a:rPr lang="ru-RU" dirty="0" smtClean="0"/>
              <a:t>условию.</a:t>
            </a:r>
            <a:endParaRPr lang="en-US" sz="1300" dirty="0" smtClean="0"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hlinkClick r:id="rId4"/>
              </a:rPr>
              <a:t>Any</a:t>
            </a:r>
            <a:r>
              <a:rPr lang="ru-RU" dirty="0" smtClean="0"/>
              <a:t> - определяет</a:t>
            </a:r>
            <a:r>
              <a:rPr lang="ru-RU" dirty="0"/>
              <a:t>, удовлетворяют ли условию какие-либо элементы </a:t>
            </a:r>
            <a:r>
              <a:rPr lang="ru-RU" dirty="0" smtClean="0"/>
              <a:t>последовательности.</a:t>
            </a:r>
            <a:endParaRPr lang="en-US" sz="1300" dirty="0" smtClean="0"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hlinkClick r:id="rId5"/>
              </a:rPr>
              <a:t>Contains</a:t>
            </a:r>
            <a:r>
              <a:rPr lang="ru-RU" dirty="0" smtClean="0"/>
              <a:t> - определяет</a:t>
            </a:r>
            <a:r>
              <a:rPr lang="ru-RU" dirty="0"/>
              <a:t>, содержит ли последовательность указанный элемент.</a:t>
            </a:r>
            <a:endParaRPr lang="en-US" sz="1300" dirty="0" smtClean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098" name="Picture 2" descr="LINQ Quantifier Operation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95" y="3133809"/>
            <a:ext cx="2952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265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Секционирование данных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863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Секционирование данных</a:t>
            </a:r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859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Секционирование </a:t>
            </a:r>
            <a:r>
              <a:rPr lang="en-US" dirty="0" smtClean="0"/>
              <a:t>– </a:t>
            </a:r>
            <a:r>
              <a:rPr lang="ru-RU" dirty="0" smtClean="0"/>
              <a:t>это операция </a:t>
            </a:r>
            <a:r>
              <a:rPr lang="ru-RU" dirty="0"/>
              <a:t>разделения входной последовательности на два раздела без изменения порядка элементов, а затем возвращения одного из разделов</a:t>
            </a:r>
            <a:r>
              <a:rPr lang="ru-RU" dirty="0" smtClean="0"/>
              <a:t>.</a:t>
            </a:r>
            <a:endParaRPr lang="en-US" sz="1300" dirty="0" smtClean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6599" y="2366341"/>
            <a:ext cx="277177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364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Секционирование данных</a:t>
            </a:r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3064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hlinkClick r:id="rId3"/>
              </a:rPr>
              <a:t>Skip</a:t>
            </a:r>
            <a:r>
              <a:rPr lang="en-US" dirty="0" smtClean="0"/>
              <a:t> - </a:t>
            </a:r>
            <a:r>
              <a:rPr lang="ru-RU" dirty="0"/>
              <a:t>п</a:t>
            </a:r>
            <a:r>
              <a:rPr lang="ru-RU" dirty="0" smtClean="0"/>
              <a:t>ропускает </a:t>
            </a:r>
            <a:r>
              <a:rPr lang="ru-RU" dirty="0"/>
              <a:t>элементы до указанной позиции в последовательности.</a:t>
            </a:r>
            <a:endParaRPr lang="ru-RU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err="1" smtClean="0">
                <a:hlinkClick r:id="rId4"/>
              </a:rPr>
              <a:t>SkipWhile</a:t>
            </a:r>
            <a:r>
              <a:rPr lang="ru-RU" dirty="0" smtClean="0"/>
              <a:t> - п</a:t>
            </a:r>
            <a:r>
              <a:rPr lang="ru-RU" dirty="0"/>
              <a:t>ропускает элементы на основе функции предиката, пока элемент не удовлетворяет условию.</a:t>
            </a:r>
            <a:endParaRPr lang="ru-RU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hlinkClick r:id="rId5"/>
              </a:rPr>
              <a:t>Take</a:t>
            </a:r>
            <a:r>
              <a:rPr lang="ru-RU" dirty="0" smtClean="0"/>
              <a:t> - в</a:t>
            </a:r>
            <a:r>
              <a:rPr lang="ru-RU" dirty="0"/>
              <a:t>озвращает элементы на указанную позицию в последовательности.</a:t>
            </a:r>
            <a:endParaRPr lang="ru-RU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err="1" smtClean="0">
                <a:hlinkClick r:id="rId6"/>
              </a:rPr>
              <a:t>TakeWhile</a:t>
            </a:r>
            <a:r>
              <a:rPr lang="ru-RU" dirty="0" smtClean="0"/>
              <a:t> - п</a:t>
            </a:r>
            <a:r>
              <a:rPr lang="ru-RU" dirty="0"/>
              <a:t>ринимает элементы на основе функции предиката, пока элемент не удовлетворяет условию.</a:t>
            </a:r>
            <a:endParaRPr lang="ru-RU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hlinkClick r:id="rId7"/>
              </a:rPr>
              <a:t>Chunk</a:t>
            </a:r>
            <a:r>
              <a:rPr lang="ru-RU" dirty="0" smtClean="0"/>
              <a:t> - р</a:t>
            </a:r>
            <a:r>
              <a:rPr lang="ru-RU" dirty="0"/>
              <a:t>азделяет элементы последовательности на фрагменты указанного максимального размера.</a:t>
            </a:r>
            <a:endParaRPr lang="en-US" sz="1300" dirty="0" smtClean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41321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6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Маршрут вебинара</a:t>
            </a:r>
            <a:endParaRPr/>
          </a:p>
        </p:txBody>
      </p:sp>
      <p:sp>
        <p:nvSpPr>
          <p:cNvPr id="175" name="Google Shape;175;p36"/>
          <p:cNvSpPr/>
          <p:nvPr/>
        </p:nvSpPr>
        <p:spPr>
          <a:xfrm>
            <a:off x="680150" y="1521150"/>
            <a:ext cx="33849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1. </a:t>
            </a:r>
            <a:r>
              <a:rPr lang="ru-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такое </a:t>
            </a:r>
            <a:r>
              <a:rPr lang="en-US" sz="15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linq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36"/>
          <p:cNvSpPr/>
          <p:nvPr/>
        </p:nvSpPr>
        <p:spPr>
          <a:xfrm>
            <a:off x="680150" y="2186734"/>
            <a:ext cx="33849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2. </a:t>
            </a:r>
            <a:r>
              <a:rPr lang="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</a:t>
            </a:r>
            <a:r>
              <a:rPr lang="ru-RU" dirty="0" err="1" smtClean="0"/>
              <a:t>ровайдеры</a:t>
            </a:r>
            <a:r>
              <a:rPr lang="ru-RU" dirty="0" smtClean="0"/>
              <a:t> данных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36"/>
          <p:cNvSpPr/>
          <p:nvPr/>
        </p:nvSpPr>
        <p:spPr>
          <a:xfrm>
            <a:off x="4760850" y="2186734"/>
            <a:ext cx="36270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5. </a:t>
            </a:r>
            <a:r>
              <a:rPr lang="ru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Метод-синтаксис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36"/>
          <p:cNvSpPr/>
          <p:nvPr/>
        </p:nvSpPr>
        <p:spPr>
          <a:xfrm>
            <a:off x="680150" y="2852327"/>
            <a:ext cx="33849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3. </a:t>
            </a:r>
            <a:r>
              <a:rPr lang="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Варианты синтаксиса</a:t>
            </a:r>
            <a:endParaRPr sz="15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36"/>
          <p:cNvSpPr/>
          <p:nvPr/>
        </p:nvSpPr>
        <p:spPr>
          <a:xfrm>
            <a:off x="4760850" y="1521150"/>
            <a:ext cx="36270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4. </a:t>
            </a:r>
            <a:r>
              <a:rPr lang="ru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Декларативный синтаксис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Преобразование типов данных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980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Преобразование типов данных</a:t>
            </a:r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1678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Операция преобразования меняет тип входных объектов.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Таблица методов преобразования находится </a:t>
            </a:r>
            <a:r>
              <a:rPr lang="ru-RU" dirty="0" smtClean="0">
                <a:hlinkClick r:id="rId3"/>
              </a:rPr>
              <a:t>здесь</a:t>
            </a:r>
            <a:r>
              <a:rPr lang="ru-RU" dirty="0" smtClean="0"/>
              <a:t>.</a:t>
            </a:r>
            <a:endParaRPr lang="en-US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sz="1300" dirty="0" smtClean="0">
                <a:latin typeface="Roboto"/>
                <a:ea typeface="Roboto"/>
                <a:cs typeface="Roboto"/>
                <a:sym typeface="Roboto"/>
                <a:hlinkClick r:id="rId3"/>
              </a:rPr>
              <a:t>https</a:t>
            </a:r>
            <a:r>
              <a:rPr lang="en-US" sz="1300" dirty="0">
                <a:latin typeface="Roboto"/>
                <a:ea typeface="Roboto"/>
                <a:cs typeface="Roboto"/>
                <a:sym typeface="Roboto"/>
                <a:hlinkClick r:id="rId3"/>
              </a:rPr>
              <a:t>://</a:t>
            </a:r>
            <a:r>
              <a:rPr lang="en-US" sz="1300" dirty="0" smtClean="0">
                <a:latin typeface="Roboto"/>
                <a:ea typeface="Roboto"/>
                <a:cs typeface="Roboto"/>
                <a:sym typeface="Roboto"/>
                <a:hlinkClick r:id="rId3"/>
              </a:rPr>
              <a:t>learn.microsoft.com/en-us/dotnet/csharp/linq/standard-query-operators/converting-data-types#methods</a:t>
            </a:r>
            <a:endParaRPr lang="en-US" sz="1300" dirty="0" smtClean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86877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Операции соединения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144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Операции соединения(</a:t>
            </a:r>
            <a:r>
              <a:rPr lang="en-US" dirty="0" smtClean="0"/>
              <a:t>Join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3945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i="1" dirty="0"/>
              <a:t>Соединение</a:t>
            </a:r>
            <a:r>
              <a:rPr lang="ru-RU" dirty="0"/>
              <a:t> двух источников данных — это связь объектов в одном источнике данных с объектами, которые имеют общий атрибут в другом источнике данных</a:t>
            </a:r>
            <a:r>
              <a:rPr lang="ru-RU" dirty="0" smtClean="0"/>
              <a:t>.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hlinkClick r:id="rId3"/>
              </a:rPr>
              <a:t>Join</a:t>
            </a:r>
            <a:r>
              <a:rPr lang="en-US" dirty="0" smtClean="0"/>
              <a:t> – </a:t>
            </a:r>
            <a:r>
              <a:rPr lang="ru-RU" dirty="0" smtClean="0"/>
              <a:t>соединяет </a:t>
            </a:r>
            <a:r>
              <a:rPr lang="ru-RU" dirty="0"/>
              <a:t>две последовательности на основании функций селектора ключа и </a:t>
            </a:r>
            <a:r>
              <a:rPr lang="ru-RU" dirty="0" smtClean="0"/>
              <a:t>извлекает </a:t>
            </a:r>
            <a:r>
              <a:rPr lang="ru-RU" dirty="0"/>
              <a:t>пары </a:t>
            </a:r>
            <a:r>
              <a:rPr lang="ru-RU" dirty="0" smtClean="0"/>
              <a:t>значений. </a:t>
            </a:r>
            <a:r>
              <a:rPr lang="ru-RU" dirty="0"/>
              <a:t>В декларативном синтаксисе дополнительные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join </a:t>
            </a:r>
            <a:r>
              <a:rPr lang="en-US" dirty="0"/>
              <a:t>…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in </a:t>
            </a:r>
            <a:r>
              <a:rPr lang="en-US" dirty="0"/>
              <a:t>…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on </a:t>
            </a:r>
            <a:r>
              <a:rPr lang="en-US" dirty="0"/>
              <a:t>…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equals</a:t>
            </a:r>
            <a:r>
              <a:rPr lang="en-US" dirty="0" smtClean="0"/>
              <a:t>.</a:t>
            </a:r>
            <a:endParaRPr lang="ru-RU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err="1" smtClean="0">
                <a:hlinkClick r:id="rId4"/>
              </a:rPr>
              <a:t>GroupJoin</a:t>
            </a:r>
            <a:r>
              <a:rPr lang="ru-RU" dirty="0" smtClean="0"/>
              <a:t> – соединяет две </a:t>
            </a:r>
            <a:r>
              <a:rPr lang="ru-RU" dirty="0"/>
              <a:t>последовательности на основании функций селектора ключа и группирует полученные при сопоставлении данные для каждого элемента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/>
              <a:t>В декларативном синтаксисе дополнительные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join </a:t>
            </a:r>
            <a:r>
              <a:rPr lang="en-US" dirty="0"/>
              <a:t>…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in </a:t>
            </a:r>
            <a:r>
              <a:rPr lang="en-US" dirty="0"/>
              <a:t>…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on </a:t>
            </a:r>
            <a:r>
              <a:rPr lang="en-US" dirty="0"/>
              <a:t>…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equals </a:t>
            </a:r>
            <a:r>
              <a:rPr lang="en-US" dirty="0" smtClean="0"/>
              <a:t>…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into </a:t>
            </a:r>
            <a:r>
              <a:rPr lang="en-US" dirty="0" smtClean="0"/>
              <a:t>… .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sz="1300" dirty="0" smtClean="0">
                <a:latin typeface="Roboto"/>
                <a:ea typeface="Roboto"/>
                <a:cs typeface="Roboto"/>
                <a:sym typeface="Roboto"/>
              </a:rPr>
              <a:t>Пример декларативного синтаксиса: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ru-RU" dirty="0" smtClean="0">
                <a:solidFill>
                  <a:schemeClr val="accent1">
                    <a:lumMod val="75000"/>
                  </a:schemeClr>
                </a:solidFill>
                <a:latin typeface="var(--code-font-family)"/>
              </a:rPr>
              <a:t>	</a:t>
            </a:r>
            <a:r>
              <a:rPr lang="ru-RU" altLang="ru-RU" dirty="0" err="1" smtClean="0">
                <a:solidFill>
                  <a:schemeClr val="accent1">
                    <a:lumMod val="75000"/>
                  </a:schemeClr>
                </a:solidFill>
                <a:latin typeface="var(--code-font-family)"/>
              </a:rPr>
              <a:t>from</a:t>
            </a:r>
            <a:r>
              <a:rPr lang="ru-RU" altLang="ru-RU" dirty="0" smtClean="0">
                <a:latin typeface="var(--code-font-family)"/>
              </a:rPr>
              <a:t> </a:t>
            </a:r>
            <a:r>
              <a:rPr lang="en-US" altLang="ru-RU" dirty="0" smtClean="0">
                <a:latin typeface="var(--code-font-family)"/>
              </a:rPr>
              <a:t>x</a:t>
            </a:r>
            <a:r>
              <a:rPr lang="ru-RU" altLang="ru-RU" dirty="0" smtClean="0">
                <a:latin typeface="var(--code-font-family)"/>
              </a:rPr>
              <a:t> </a:t>
            </a:r>
            <a:r>
              <a:rPr lang="ru-RU" altLang="ru-RU" dirty="0" err="1">
                <a:solidFill>
                  <a:schemeClr val="accent1">
                    <a:lumMod val="75000"/>
                  </a:schemeClr>
                </a:solidFill>
                <a:latin typeface="var(--code-font-family)"/>
              </a:rPr>
              <a:t>in</a:t>
            </a:r>
            <a:r>
              <a:rPr lang="ru-RU" altLang="ru-RU" dirty="0">
                <a:latin typeface="SFMono-Regular"/>
              </a:rPr>
              <a:t> </a:t>
            </a:r>
            <a:r>
              <a:rPr lang="en-US" altLang="ru-RU" dirty="0" smtClean="0">
                <a:latin typeface="SFMono-Regular"/>
              </a:rPr>
              <a:t>set1</a:t>
            </a:r>
            <a:endParaRPr lang="ru-RU" altLang="ru-RU" sz="800" dirty="0">
              <a:solidFill>
                <a:schemeClr val="tx1"/>
              </a:solidFill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ru-RU" dirty="0" smtClean="0">
                <a:solidFill>
                  <a:schemeClr val="accent1">
                    <a:lumMod val="75000"/>
                  </a:schemeClr>
                </a:solidFill>
                <a:latin typeface="var(--code-font-family)"/>
              </a:rPr>
              <a:t>	</a:t>
            </a:r>
            <a:r>
              <a:rPr lang="ru-RU" altLang="ru-RU" dirty="0" err="1" smtClean="0">
                <a:solidFill>
                  <a:schemeClr val="accent1">
                    <a:lumMod val="75000"/>
                  </a:schemeClr>
                </a:solidFill>
                <a:latin typeface="var(--code-font-family)"/>
              </a:rPr>
              <a:t>join</a:t>
            </a:r>
            <a:r>
              <a:rPr lang="ru-RU" altLang="ru-RU" dirty="0" smtClean="0">
                <a:latin typeface="var(--code-font-family)"/>
              </a:rPr>
              <a:t> </a:t>
            </a:r>
            <a:r>
              <a:rPr lang="en-US" altLang="ru-RU" dirty="0">
                <a:latin typeface="var(--code-font-family)"/>
              </a:rPr>
              <a:t>y</a:t>
            </a:r>
            <a:r>
              <a:rPr lang="ru-RU" altLang="ru-RU" dirty="0" smtClean="0">
                <a:latin typeface="var(--code-font-family)"/>
              </a:rPr>
              <a:t> </a:t>
            </a:r>
            <a:r>
              <a:rPr lang="ru-RU" altLang="ru-RU" dirty="0" err="1">
                <a:solidFill>
                  <a:schemeClr val="accent1">
                    <a:lumMod val="75000"/>
                  </a:schemeClr>
                </a:solidFill>
                <a:latin typeface="var(--code-font-family)"/>
              </a:rPr>
              <a:t>in</a:t>
            </a:r>
            <a:r>
              <a:rPr lang="ru-RU" altLang="ru-RU" dirty="0">
                <a:latin typeface="SFMono-Regular"/>
              </a:rPr>
              <a:t> </a:t>
            </a:r>
            <a:r>
              <a:rPr lang="en-US" altLang="ru-RU" dirty="0" smtClean="0">
                <a:latin typeface="SFMono-Regular"/>
              </a:rPr>
              <a:t>set2</a:t>
            </a:r>
            <a:r>
              <a:rPr lang="ru-RU" altLang="ru-RU" dirty="0" smtClean="0">
                <a:latin typeface="var(--code-font-family)"/>
              </a:rPr>
              <a:t> </a:t>
            </a:r>
            <a:r>
              <a:rPr lang="ru-RU" altLang="ru-RU" dirty="0" err="1">
                <a:solidFill>
                  <a:schemeClr val="accent1">
                    <a:lumMod val="75000"/>
                  </a:schemeClr>
                </a:solidFill>
                <a:latin typeface="var(--code-font-family)"/>
              </a:rPr>
              <a:t>on</a:t>
            </a:r>
            <a:r>
              <a:rPr lang="ru-RU" altLang="ru-RU" dirty="0">
                <a:latin typeface="var(--code-font-family)"/>
              </a:rPr>
              <a:t> </a:t>
            </a:r>
            <a:r>
              <a:rPr lang="en-US" altLang="ru-RU" dirty="0">
                <a:latin typeface="var(--code-font-family)"/>
              </a:rPr>
              <a:t>y</a:t>
            </a:r>
            <a:r>
              <a:rPr lang="ru-RU" altLang="ru-RU" dirty="0" smtClean="0">
                <a:latin typeface="var(--code-font-family)"/>
              </a:rPr>
              <a:t>.</a:t>
            </a:r>
            <a:r>
              <a:rPr lang="en-US" altLang="ru-RU" dirty="0" smtClean="0">
                <a:latin typeface="var(--code-font-family)"/>
              </a:rPr>
              <a:t>Prop</a:t>
            </a:r>
            <a:r>
              <a:rPr lang="ru-RU" altLang="ru-RU" dirty="0" smtClean="0">
                <a:latin typeface="var(--code-font-family)"/>
              </a:rPr>
              <a:t>2 </a:t>
            </a:r>
            <a:r>
              <a:rPr lang="ru-RU" altLang="ru-RU" dirty="0" err="1">
                <a:solidFill>
                  <a:schemeClr val="accent1">
                    <a:lumMod val="75000"/>
                  </a:schemeClr>
                </a:solidFill>
                <a:latin typeface="var(--code-font-family)"/>
              </a:rPr>
              <a:t>equals</a:t>
            </a:r>
            <a:r>
              <a:rPr lang="ru-RU" altLang="ru-RU" dirty="0">
                <a:latin typeface="var(--code-font-family)"/>
              </a:rPr>
              <a:t> </a:t>
            </a:r>
            <a:r>
              <a:rPr lang="en-US" altLang="ru-RU" dirty="0" smtClean="0">
                <a:latin typeface="var(--code-font-family)"/>
              </a:rPr>
              <a:t>x</a:t>
            </a:r>
            <a:r>
              <a:rPr lang="ru-RU" altLang="ru-RU" dirty="0" smtClean="0">
                <a:latin typeface="var(--code-font-family)"/>
              </a:rPr>
              <a:t>.</a:t>
            </a:r>
            <a:r>
              <a:rPr lang="en-US" altLang="ru-RU" dirty="0" smtClean="0">
                <a:latin typeface="var(--code-font-family)"/>
              </a:rPr>
              <a:t>Prop</a:t>
            </a:r>
            <a:r>
              <a:rPr lang="ru-RU" altLang="ru-RU" dirty="0" smtClean="0">
                <a:latin typeface="var(--code-font-family)"/>
              </a:rPr>
              <a:t>1</a:t>
            </a:r>
            <a:endParaRPr lang="en-US" altLang="ru-RU" dirty="0" smtClean="0">
              <a:latin typeface="var(--code-font-family)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sz="1300" dirty="0" smtClean="0">
                <a:latin typeface="var(--code-font-family)"/>
                <a:ea typeface="Roboto"/>
                <a:cs typeface="Roboto"/>
                <a:sym typeface="Roboto"/>
              </a:rPr>
              <a:t>где, свойства </a:t>
            </a:r>
            <a:r>
              <a:rPr lang="en-US" sz="1300" dirty="0" smtClean="0">
                <a:latin typeface="var(--code-font-family)"/>
                <a:ea typeface="Roboto"/>
                <a:cs typeface="Roboto"/>
                <a:sym typeface="Roboto"/>
              </a:rPr>
              <a:t>y.Prop2 </a:t>
            </a:r>
            <a:r>
              <a:rPr lang="ru-RU" sz="1300" dirty="0" smtClean="0">
                <a:latin typeface="var(--code-font-family)"/>
                <a:ea typeface="Roboto"/>
                <a:cs typeface="Roboto"/>
                <a:sym typeface="Roboto"/>
              </a:rPr>
              <a:t>и </a:t>
            </a:r>
            <a:r>
              <a:rPr lang="en-US" sz="1300" dirty="0" smtClean="0">
                <a:latin typeface="var(--code-font-family)"/>
                <a:ea typeface="Roboto"/>
                <a:cs typeface="Roboto"/>
                <a:sym typeface="Roboto"/>
              </a:rPr>
              <a:t>x.Prop1</a:t>
            </a:r>
            <a:r>
              <a:rPr lang="ru-RU" sz="1300" dirty="0">
                <a:latin typeface="var(--code-font-family)"/>
                <a:ea typeface="Roboto"/>
                <a:cs typeface="Roboto"/>
                <a:sym typeface="Roboto"/>
              </a:rPr>
              <a:t> </a:t>
            </a:r>
            <a:r>
              <a:rPr lang="ru-RU" sz="1300" dirty="0" smtClean="0">
                <a:latin typeface="var(--code-font-family)"/>
                <a:ea typeface="Roboto"/>
                <a:cs typeface="Roboto"/>
                <a:sym typeface="Roboto"/>
              </a:rPr>
              <a:t>являются одной и той же сущностью, скажем идентификатором группы студента.</a:t>
            </a:r>
          </a:p>
        </p:txBody>
      </p:sp>
    </p:spTree>
    <p:extLst>
      <p:ext uri="{BB962C8B-B14F-4D97-AF65-F5344CB8AC3E}">
        <p14:creationId xmlns:p14="http://schemas.microsoft.com/office/powerpoint/2010/main" val="396502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Операции соединения(</a:t>
            </a:r>
            <a:r>
              <a:rPr lang="en-US" dirty="0" smtClean="0"/>
              <a:t>Join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233974" cy="611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Пример:</a:t>
            </a:r>
            <a:endParaRPr lang="ru-RU" sz="1300" dirty="0" smtClean="0">
              <a:latin typeface="var(--code-font-family)"/>
              <a:ea typeface="Roboto"/>
              <a:cs typeface="Roboto"/>
              <a:sym typeface="Roboto"/>
            </a:endParaRPr>
          </a:p>
        </p:txBody>
      </p:sp>
      <p:pic>
        <p:nvPicPr>
          <p:cNvPr id="1030" name="Picture 6" descr="SQL - Inner Jo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405" y="1888643"/>
            <a:ext cx="5460789" cy="2773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692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Группировка данных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007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Группирование данных</a:t>
            </a:r>
          </a:p>
        </p:txBody>
      </p:sp>
      <p:sp>
        <p:nvSpPr>
          <p:cNvPr id="438" name="Google Shape;438;p74"/>
          <p:cNvSpPr txBox="1"/>
          <p:nvPr/>
        </p:nvSpPr>
        <p:spPr>
          <a:xfrm>
            <a:off x="500550" y="1009925"/>
            <a:ext cx="8190250" cy="1107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Группировка – это операция </a:t>
            </a:r>
            <a:r>
              <a:rPr lang="ru-RU" dirty="0"/>
              <a:t>объединения данных в группы таким образом, чтобы у элементов в каждой группе был общий атрибут. На следующем рисунке показаны результаты операции группирования последовательности символов. Ключ для каждой группы — это символ.</a:t>
            </a:r>
            <a:endParaRPr lang="ru-RU" dirty="0" smtClean="0"/>
          </a:p>
        </p:txBody>
      </p:sp>
      <p:pic>
        <p:nvPicPr>
          <p:cNvPr id="2054" name="Picture 6" descr="Схема, показывающая операцию группировки LIN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767" y="2572726"/>
            <a:ext cx="2924175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535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Группирование данных</a:t>
            </a:r>
          </a:p>
        </p:txBody>
      </p:sp>
      <p:sp>
        <p:nvSpPr>
          <p:cNvPr id="438" name="Google Shape;438;p74"/>
          <p:cNvSpPr txBox="1"/>
          <p:nvPr/>
        </p:nvSpPr>
        <p:spPr>
          <a:xfrm>
            <a:off x="500550" y="1009925"/>
            <a:ext cx="8190250" cy="611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endParaRPr lang="ru-RU" dirty="0" smtClean="0"/>
          </a:p>
        </p:txBody>
      </p:sp>
      <p:sp>
        <p:nvSpPr>
          <p:cNvPr id="95240" name="AutoShape 8" descr="https://miro.medium.com/v2/resize:fit:845/1*ZeLUpu-k3yK7tZ-QzPp3eA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95245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34209" y="1185316"/>
            <a:ext cx="5208105" cy="3467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7535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Группирование данных</a:t>
            </a:r>
          </a:p>
        </p:txBody>
      </p:sp>
      <p:sp>
        <p:nvSpPr>
          <p:cNvPr id="438" name="Google Shape;438;p74"/>
          <p:cNvSpPr txBox="1"/>
          <p:nvPr/>
        </p:nvSpPr>
        <p:spPr>
          <a:xfrm>
            <a:off x="500550" y="1009925"/>
            <a:ext cx="8190250" cy="1782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en-US" dirty="0" err="1" smtClean="0">
                <a:hlinkClick r:id="rId3"/>
              </a:rPr>
              <a:t>GroupBy</a:t>
            </a:r>
            <a:r>
              <a:rPr lang="ru-RU" dirty="0" smtClean="0"/>
              <a:t> – группирует </a:t>
            </a:r>
            <a:r>
              <a:rPr lang="ru-RU" dirty="0"/>
              <a:t>элементы с общим атрибутом. Объект </a:t>
            </a:r>
            <a:r>
              <a:rPr lang="ru-RU" dirty="0" smtClean="0"/>
              <a:t>представляет каждую</a:t>
            </a:r>
            <a:r>
              <a:rPr lang="ru-RU" dirty="0"/>
              <a:t> </a:t>
            </a:r>
            <a:r>
              <a:rPr lang="ru-RU" u="sng" dirty="0" err="1" smtClean="0">
                <a:hlinkClick r:id="rId4"/>
              </a:rPr>
              <a:t>IGrouping</a:t>
            </a:r>
            <a:r>
              <a:rPr lang="ru-RU" u="sng" dirty="0" smtClean="0">
                <a:hlinkClick r:id="rId4"/>
              </a:rPr>
              <a:t>&lt;</a:t>
            </a:r>
            <a:r>
              <a:rPr lang="ru-RU" u="sng" dirty="0" err="1" smtClean="0">
                <a:hlinkClick r:id="rId4"/>
              </a:rPr>
              <a:t>TKey,TElement</a:t>
            </a:r>
            <a:r>
              <a:rPr lang="ru-RU" u="sng" dirty="0">
                <a:hlinkClick r:id="rId4"/>
              </a:rPr>
              <a:t>&gt;</a:t>
            </a:r>
            <a:r>
              <a:rPr lang="ru-RU" dirty="0"/>
              <a:t> группу</a:t>
            </a:r>
            <a:r>
              <a:rPr lang="ru-RU" dirty="0" smtClean="0"/>
              <a:t>. В декларативном синтаксисе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group </a:t>
            </a:r>
            <a:r>
              <a:rPr lang="en-US" dirty="0"/>
              <a:t>…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by </a:t>
            </a:r>
            <a:r>
              <a:rPr lang="ru-RU" dirty="0" smtClean="0">
                <a:solidFill>
                  <a:schemeClr val="tx1"/>
                </a:solidFill>
              </a:rPr>
              <a:t>или</a:t>
            </a:r>
            <a:r>
              <a:rPr lang="ru-RU" dirty="0" smtClean="0"/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group </a:t>
            </a:r>
            <a:r>
              <a:rPr lang="en-US" dirty="0"/>
              <a:t>…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by </a:t>
            </a:r>
            <a:r>
              <a:rPr lang="en-US" dirty="0"/>
              <a:t>…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into</a:t>
            </a:r>
            <a:endParaRPr lang="ru-RU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 err="1" smtClean="0">
                <a:hlinkClick r:id="rId5"/>
              </a:rPr>
              <a:t>ToLookup</a:t>
            </a:r>
            <a:r>
              <a:rPr lang="ru-RU" dirty="0" smtClean="0"/>
              <a:t> – вставляет </a:t>
            </a:r>
            <a:r>
              <a:rPr lang="ru-RU" dirty="0"/>
              <a:t>элементы в </a:t>
            </a:r>
            <a:r>
              <a:rPr lang="ru-RU" dirty="0" err="1">
                <a:hlinkClick r:id="rId6"/>
              </a:rPr>
              <a:t>Lookup</a:t>
            </a:r>
            <a:r>
              <a:rPr lang="ru-RU" dirty="0">
                <a:hlinkClick r:id="rId6"/>
              </a:rPr>
              <a:t>&lt;</a:t>
            </a:r>
            <a:r>
              <a:rPr lang="ru-RU" dirty="0" err="1">
                <a:hlinkClick r:id="rId6"/>
              </a:rPr>
              <a:t>TKey,TElement</a:t>
            </a:r>
            <a:r>
              <a:rPr lang="ru-RU" dirty="0">
                <a:hlinkClick r:id="rId6"/>
              </a:rPr>
              <a:t>&gt;</a:t>
            </a:r>
            <a:r>
              <a:rPr lang="ru-RU" dirty="0"/>
              <a:t> (словарь "один ко многим") в зависимости от функции выбора ключа.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74554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7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7492036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venir"/>
              <a:buNone/>
            </a:pPr>
            <a:r>
              <a:rPr lang="ru-RU" sz="6000" dirty="0" smtClean="0"/>
              <a:t>Агрегация</a:t>
            </a:r>
            <a:endParaRPr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3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Цели вебинара</a:t>
            </a:r>
            <a:endParaRPr dirty="0"/>
          </a:p>
        </p:txBody>
      </p:sp>
      <p:graphicFrame>
        <p:nvGraphicFramePr>
          <p:cNvPr id="242" name="Google Shape;242;p43"/>
          <p:cNvGraphicFramePr/>
          <p:nvPr>
            <p:extLst>
              <p:ext uri="{D42A27DB-BD31-4B8C-83A1-F6EECF244321}">
                <p14:modId xmlns:p14="http://schemas.microsoft.com/office/powerpoint/2010/main" val="3780615979"/>
              </p:ext>
            </p:extLst>
          </p:nvPr>
        </p:nvGraphicFramePr>
        <p:xfrm>
          <a:off x="952500" y="1544194"/>
          <a:ext cx="7239000" cy="1392906"/>
        </p:xfrm>
        <a:graphic>
          <a:graphicData uri="http://schemas.openxmlformats.org/drawingml/2006/table">
            <a:tbl>
              <a:tblPr>
                <a:noFill/>
                <a:tableStyleId>{94049BB3-00C0-4E36-B14F-18F9014FF099}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Узнать,</a:t>
                      </a:r>
                      <a:r>
                        <a:rPr lang="ru" baseline="0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что такое </a:t>
                      </a:r>
                      <a:r>
                        <a:rPr lang="en-US" baseline="0" dirty="0" err="1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linq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Познакомиться</a:t>
                      </a:r>
                      <a:r>
                        <a:rPr lang="en-US" baseline="0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с провайдерами данных </a:t>
                      </a:r>
                      <a:r>
                        <a:rPr lang="en-US" baseline="0" dirty="0" err="1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linq</a:t>
                      </a:r>
                      <a:r>
                        <a:rPr lang="ru-RU" baseline="0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-запросов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ru" b="1" dirty="0" smtClean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b="1" dirty="0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Познакомиться с синтаксисом запросов </a:t>
                      </a:r>
                      <a:r>
                        <a:rPr lang="en-US" dirty="0" err="1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linq</a:t>
                      </a:r>
                      <a:r>
                        <a:rPr lang="ru-RU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в декларативном</a:t>
                      </a:r>
                      <a:r>
                        <a:rPr lang="ru-RU" baseline="0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синтаксисе и в синтаксисе </a:t>
                      </a:r>
                      <a:r>
                        <a:rPr lang="en-US" baseline="0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Fluent API</a:t>
                      </a:r>
                      <a:endParaRPr lang="en-US" dirty="0" smtClean="0">
                        <a:solidFill>
                          <a:srgbClr val="3F3F3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43" name="Google Shape;243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7621" y="258179"/>
            <a:ext cx="652375" cy="65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8"/>
          <p:cNvSpPr txBox="1">
            <a:spLocks noGrp="1"/>
          </p:cNvSpPr>
          <p:nvPr>
            <p:ph type="title"/>
          </p:nvPr>
        </p:nvSpPr>
        <p:spPr>
          <a:xfrm>
            <a:off x="545946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Агрегация</a:t>
            </a:r>
            <a:endParaRPr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29146" y="927793"/>
            <a:ext cx="790797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Функция агрегации выполняет вычисление на наборе значений и возвращает одиночное значение.</a:t>
            </a:r>
          </a:p>
          <a:p>
            <a:endParaRPr lang="ru-RU" dirty="0" smtClean="0"/>
          </a:p>
          <a:p>
            <a:r>
              <a:rPr lang="ru-RU" dirty="0" smtClean="0"/>
              <a:t>К таковым относятся:</a:t>
            </a:r>
          </a:p>
          <a:p>
            <a:endParaRPr lang="ru-RU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Average</a:t>
            </a:r>
            <a:r>
              <a:rPr lang="en-US" dirty="0" smtClean="0"/>
              <a:t> – </a:t>
            </a:r>
            <a:r>
              <a:rPr lang="ru-RU" dirty="0" smtClean="0"/>
              <a:t>вычисляет среднее значение.</a:t>
            </a:r>
          </a:p>
          <a:p>
            <a:endParaRPr lang="ru-RU" dirty="0" smtClean="0"/>
          </a:p>
          <a:p>
            <a:r>
              <a:rPr lang="en-US" dirty="0" smtClean="0">
                <a:hlinkClick r:id="rId4"/>
              </a:rPr>
              <a:t>Count</a:t>
            </a:r>
            <a:r>
              <a:rPr lang="en-US" dirty="0" smtClean="0"/>
              <a:t> – </a:t>
            </a:r>
            <a:r>
              <a:rPr lang="ru-RU" dirty="0" smtClean="0"/>
              <a:t>вычисляет количество элементов в коллекции. </a:t>
            </a:r>
          </a:p>
          <a:p>
            <a:endParaRPr lang="ru-RU" dirty="0" smtClean="0"/>
          </a:p>
          <a:p>
            <a:r>
              <a:rPr lang="en-US" dirty="0" smtClean="0">
                <a:hlinkClick r:id="rId5"/>
              </a:rPr>
              <a:t>Max</a:t>
            </a:r>
            <a:r>
              <a:rPr lang="ru-RU" dirty="0" smtClean="0"/>
              <a:t>/</a:t>
            </a:r>
            <a:r>
              <a:rPr lang="en-US" dirty="0" smtClean="0">
                <a:hlinkClick r:id="rId6"/>
              </a:rPr>
              <a:t>Min</a:t>
            </a:r>
            <a:r>
              <a:rPr lang="en-US" dirty="0" smtClean="0"/>
              <a:t> – </a:t>
            </a:r>
            <a:r>
              <a:rPr lang="ru-RU" dirty="0" smtClean="0"/>
              <a:t>вычисляет максимальное значение коллекции</a:t>
            </a:r>
            <a:r>
              <a:rPr lang="en-US" dirty="0" smtClean="0"/>
              <a:t> </a:t>
            </a:r>
            <a:r>
              <a:rPr lang="ru-RU" dirty="0" smtClean="0"/>
              <a:t>в коллекции с использованием селектора или без него.</a:t>
            </a:r>
          </a:p>
          <a:p>
            <a:endParaRPr lang="ru-RU" dirty="0" smtClean="0"/>
          </a:p>
          <a:p>
            <a:r>
              <a:rPr lang="en-US" dirty="0" err="1" smtClean="0">
                <a:hlinkClick r:id="rId7"/>
              </a:rPr>
              <a:t>MaxBy</a:t>
            </a:r>
            <a:r>
              <a:rPr lang="ru-RU" dirty="0" smtClean="0"/>
              <a:t>/</a:t>
            </a:r>
            <a:r>
              <a:rPr lang="en-US" dirty="0" err="1" smtClean="0">
                <a:hlinkClick r:id="rId6"/>
              </a:rPr>
              <a:t>MinBy</a:t>
            </a:r>
            <a:r>
              <a:rPr lang="ru-RU" dirty="0" smtClean="0"/>
              <a:t> – то же, только возвращается сам объект, содержащий значение.</a:t>
            </a:r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7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7492036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venir"/>
              <a:buNone/>
            </a:pPr>
            <a:r>
              <a:rPr lang="ru-RU" sz="4800" dirty="0" smtClean="0"/>
              <a:t>Операторы единичного результата</a:t>
            </a:r>
            <a:endParaRPr sz="40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8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9792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Операторы, возвращающие единичный результат</a:t>
            </a:r>
            <a:endParaRPr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70781" y="1329870"/>
            <a:ext cx="790797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Функция агрегации выполняет вычисление на наборе значений и возвращает одиночное значение.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dirty="0" smtClean="0">
                <a:hlinkClick r:id="rId3"/>
              </a:rPr>
              <a:t>First</a:t>
            </a:r>
            <a:r>
              <a:rPr lang="en-US" dirty="0" smtClean="0"/>
              <a:t>/</a:t>
            </a:r>
            <a:r>
              <a:rPr lang="en-US" dirty="0" err="1" smtClean="0">
                <a:hlinkClick r:id="rId4"/>
              </a:rPr>
              <a:t>FirstOrDefault</a:t>
            </a:r>
            <a:r>
              <a:rPr lang="en-US" dirty="0" smtClean="0">
                <a:hlinkClick r:id="rId4"/>
              </a:rPr>
              <a:t> </a:t>
            </a:r>
            <a:r>
              <a:rPr lang="en-US" dirty="0" smtClean="0"/>
              <a:t>– </a:t>
            </a:r>
            <a:r>
              <a:rPr lang="ru-RU" dirty="0" smtClean="0"/>
              <a:t>получат первое вычисляемое значение.</a:t>
            </a:r>
          </a:p>
          <a:p>
            <a:endParaRPr lang="ru-RU" dirty="0" smtClean="0"/>
          </a:p>
          <a:p>
            <a:r>
              <a:rPr lang="en-US" dirty="0" smtClean="0">
                <a:hlinkClick r:id="rId3"/>
              </a:rPr>
              <a:t>Last</a:t>
            </a:r>
            <a:r>
              <a:rPr lang="en-US" dirty="0" smtClean="0"/>
              <a:t>/</a:t>
            </a:r>
            <a:r>
              <a:rPr lang="en-US" dirty="0" err="1" smtClean="0">
                <a:hlinkClick r:id="rId5"/>
              </a:rPr>
              <a:t>LastOrDefault</a:t>
            </a:r>
            <a:r>
              <a:rPr lang="en-US" dirty="0" smtClean="0">
                <a:hlinkClick r:id="rId5"/>
              </a:rPr>
              <a:t> </a:t>
            </a:r>
            <a:r>
              <a:rPr lang="en-US" dirty="0" smtClean="0"/>
              <a:t>– </a:t>
            </a:r>
            <a:r>
              <a:rPr lang="ru-RU" dirty="0" smtClean="0"/>
              <a:t>получат последнее вычисляемое значение. </a:t>
            </a:r>
          </a:p>
          <a:p>
            <a:endParaRPr lang="ru-RU" dirty="0" smtClean="0"/>
          </a:p>
          <a:p>
            <a:r>
              <a:rPr lang="en-US" dirty="0" smtClean="0">
                <a:hlinkClick r:id="rId6"/>
              </a:rPr>
              <a:t>Single</a:t>
            </a:r>
            <a:r>
              <a:rPr lang="en-US" dirty="0" smtClean="0"/>
              <a:t>/</a:t>
            </a:r>
            <a:r>
              <a:rPr lang="en-US" dirty="0" err="1" smtClean="0">
                <a:hlinkClick r:id="rId7"/>
              </a:rPr>
              <a:t>SingleOrDefault</a:t>
            </a:r>
            <a:r>
              <a:rPr lang="en-US" dirty="0" smtClean="0">
                <a:hlinkClick r:id="rId7"/>
              </a:rPr>
              <a:t> </a:t>
            </a:r>
            <a:r>
              <a:rPr lang="en-US" dirty="0" smtClean="0"/>
              <a:t>– </a:t>
            </a:r>
            <a:r>
              <a:rPr lang="ru-RU" dirty="0" smtClean="0"/>
              <a:t>получает единственное значение коллекции.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>
                <a:hlinkClick r:id="rId8"/>
              </a:rPr>
              <a:t>ElementAt</a:t>
            </a:r>
            <a:r>
              <a:rPr lang="en-US" dirty="0" smtClean="0"/>
              <a:t>/</a:t>
            </a:r>
            <a:r>
              <a:rPr lang="en-US" dirty="0" err="1" smtClean="0">
                <a:hlinkClick r:id="rId8"/>
              </a:rPr>
              <a:t>ElementAtDefault</a:t>
            </a:r>
            <a:r>
              <a:rPr lang="en-US" dirty="0" smtClean="0"/>
              <a:t> – </a:t>
            </a:r>
            <a:r>
              <a:rPr lang="ru-RU" dirty="0" smtClean="0"/>
              <a:t>получает значение по индексу. </a:t>
            </a:r>
          </a:p>
          <a:p>
            <a:endParaRPr lang="ru-RU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7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7492036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venir"/>
              <a:buNone/>
            </a:pPr>
            <a:r>
              <a:rPr lang="ru-RU" sz="4800" dirty="0" smtClean="0"/>
              <a:t>Компараторы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25378933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8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9792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Общие сведения о компараторах</a:t>
            </a:r>
            <a:endParaRPr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70781" y="1329870"/>
            <a:ext cx="790797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Компаративные интерфейсы:</a:t>
            </a:r>
          </a:p>
          <a:p>
            <a:endParaRPr lang="ru-RU" dirty="0" smtClean="0"/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AutoNum type="arabicPeriod"/>
            </a:pPr>
            <a:r>
              <a:rPr lang="ru-RU" altLang="ru-RU" b="1" dirty="0" smtClean="0">
                <a:solidFill>
                  <a:schemeClr val="tx1"/>
                </a:solidFill>
                <a:latin typeface="+mn-lt"/>
                <a:hlinkClick r:id="rId3"/>
              </a:rPr>
              <a:t>I</a:t>
            </a:r>
            <a:r>
              <a:rPr lang="en-US" altLang="ru-RU" b="1" dirty="0" smtClean="0">
                <a:solidFill>
                  <a:schemeClr val="tx1"/>
                </a:solidFill>
                <a:latin typeface="+mn-lt"/>
                <a:hlinkClick r:id="rId3"/>
              </a:rPr>
              <a:t>Comparer&lt;T&gt;</a:t>
            </a:r>
            <a:r>
              <a:rPr lang="en-US" altLang="ru-RU" b="1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ru-RU" dirty="0" smtClean="0">
                <a:solidFill>
                  <a:schemeClr val="tx1"/>
                </a:solidFill>
                <a:latin typeface="+mn-lt"/>
              </a:rPr>
              <a:t>- </a:t>
            </a:r>
            <a:r>
              <a:rPr lang="ru-RU" altLang="ru-RU" dirty="0" smtClean="0">
                <a:solidFill>
                  <a:schemeClr val="tx1"/>
                </a:solidFill>
                <a:latin typeface="+mn-lt"/>
              </a:rPr>
              <a:t>определяет метод для</a:t>
            </a:r>
            <a:r>
              <a:rPr lang="ru-RU" dirty="0" smtClean="0"/>
              <a:t> </a:t>
            </a:r>
            <a:r>
              <a:rPr lang="ru-RU" dirty="0"/>
              <a:t>сравнения двух объектов</a:t>
            </a:r>
            <a:r>
              <a:rPr lang="ru-RU" dirty="0" smtClean="0"/>
              <a:t>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 err="1">
                <a:solidFill>
                  <a:schemeClr val="tx1"/>
                </a:solidFill>
                <a:latin typeface="+mn-lt"/>
              </a:rPr>
              <a:t>Compare</a:t>
            </a:r>
            <a:r>
              <a:rPr lang="ru-RU" altLang="ru-RU" dirty="0">
                <a:solidFill>
                  <a:schemeClr val="tx1"/>
                </a:solidFill>
                <a:latin typeface="+mn-lt"/>
              </a:rPr>
              <a:t> возвращает:</a:t>
            </a: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ru-RU" altLang="ru-RU" b="1" dirty="0">
                <a:solidFill>
                  <a:schemeClr val="tx1"/>
                </a:solidFill>
                <a:latin typeface="+mn-lt"/>
              </a:rPr>
              <a:t>0</a:t>
            </a:r>
            <a:r>
              <a:rPr lang="ru-RU" altLang="ru-RU" dirty="0">
                <a:solidFill>
                  <a:schemeClr val="tx1"/>
                </a:solidFill>
                <a:latin typeface="+mn-lt"/>
              </a:rPr>
              <a:t> — если объекты равны;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ru-RU" altLang="ru-RU" b="1" dirty="0">
                <a:solidFill>
                  <a:schemeClr val="tx1"/>
                </a:solidFill>
                <a:latin typeface="+mn-lt"/>
              </a:rPr>
              <a:t>&lt; 0</a:t>
            </a:r>
            <a:r>
              <a:rPr lang="ru-RU" altLang="ru-RU" dirty="0">
                <a:solidFill>
                  <a:schemeClr val="tx1"/>
                </a:solidFill>
                <a:latin typeface="+mn-lt"/>
              </a:rPr>
              <a:t> — если x меньше, чем y;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ru-RU" altLang="ru-RU" b="1" dirty="0">
                <a:solidFill>
                  <a:schemeClr val="tx1"/>
                </a:solidFill>
                <a:latin typeface="+mn-lt"/>
              </a:rPr>
              <a:t>&gt; 0</a:t>
            </a:r>
            <a:r>
              <a:rPr lang="ru-RU" altLang="ru-RU" dirty="0">
                <a:solidFill>
                  <a:schemeClr val="tx1"/>
                </a:solidFill>
                <a:latin typeface="+mn-lt"/>
              </a:rPr>
              <a:t> — если x больше, чем y.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AutoNum type="arabicPeriod"/>
            </a:pPr>
            <a:endParaRPr lang="en-US" dirty="0" smtClean="0"/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AutoNum type="arabicPeriod"/>
            </a:pPr>
            <a:r>
              <a:rPr lang="en-US" altLang="ru-RU" b="1" dirty="0" err="1" smtClean="0">
                <a:solidFill>
                  <a:schemeClr val="tx1"/>
                </a:solidFill>
                <a:latin typeface="+mn-lt"/>
                <a:hlinkClick r:id="rId4"/>
              </a:rPr>
              <a:t>IEqulityComparer</a:t>
            </a:r>
            <a:r>
              <a:rPr lang="en-US" altLang="ru-RU" b="1" dirty="0" smtClean="0">
                <a:solidFill>
                  <a:schemeClr val="tx1"/>
                </a:solidFill>
                <a:latin typeface="+mn-lt"/>
                <a:hlinkClick r:id="rId4"/>
              </a:rPr>
              <a:t>&lt;T&gt;</a:t>
            </a:r>
            <a:r>
              <a:rPr lang="ru-RU" altLang="ru-RU" dirty="0">
                <a:solidFill>
                  <a:schemeClr val="tx1"/>
                </a:solidFill>
                <a:latin typeface="+mn-lt"/>
              </a:rPr>
              <a:t> </a:t>
            </a:r>
            <a:r>
              <a:rPr lang="ru-RU" altLang="ru-RU" dirty="0" smtClean="0">
                <a:solidFill>
                  <a:schemeClr val="tx1"/>
                </a:solidFill>
                <a:latin typeface="+mn-lt"/>
              </a:rPr>
              <a:t>- определяет метод для идентичности двух объектов.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AutoNum type="arabicPeriod"/>
            </a:pPr>
            <a:endParaRPr lang="ru-RU" altLang="ru-RU" dirty="0">
              <a:solidFill>
                <a:schemeClr val="tx1"/>
              </a:solidFill>
              <a:latin typeface="+mn-lt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/>
              <a:buAutoNum type="arabicPeriod"/>
            </a:pPr>
            <a:r>
              <a:rPr lang="en-US" b="1" dirty="0" smtClean="0">
                <a:hlinkClick r:id="rId5"/>
              </a:rPr>
              <a:t>Comparison&lt;T&gt;</a:t>
            </a:r>
            <a:r>
              <a:rPr lang="en-US" b="1" dirty="0" smtClean="0"/>
              <a:t> </a:t>
            </a:r>
            <a:r>
              <a:rPr lang="en-US" dirty="0" smtClean="0"/>
              <a:t>- </a:t>
            </a:r>
            <a:r>
              <a:rPr lang="ru-RU" dirty="0" smtClean="0"/>
              <a:t>задает </a:t>
            </a:r>
            <a:r>
              <a:rPr lang="ru-RU" dirty="0" smtClean="0"/>
              <a:t>делегат</a:t>
            </a:r>
            <a:r>
              <a:rPr lang="en-US" dirty="0" smtClean="0"/>
              <a:t> 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1112253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7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venir"/>
              <a:buNone/>
            </a:pPr>
            <a:r>
              <a:rPr lang="ru-RU" sz="6000" dirty="0" smtClean="0"/>
              <a:t>Вопросы с собеседований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8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9792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Вопросы с собеседований по </a:t>
            </a:r>
            <a:r>
              <a:rPr lang="en-US" sz="2800" dirty="0" err="1" smtClean="0"/>
              <a:t>linq</a:t>
            </a:r>
            <a:endParaRPr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70781" y="1329870"/>
            <a:ext cx="79079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1800" dirty="0" smtClean="0"/>
              <a:t>Ускоряет </a:t>
            </a:r>
            <a:r>
              <a:rPr lang="ru-RU" sz="1800" dirty="0"/>
              <a:t>ли </a:t>
            </a:r>
            <a:r>
              <a:rPr lang="en-US" sz="1800" dirty="0" err="1"/>
              <a:t>linq</a:t>
            </a:r>
            <a:r>
              <a:rPr lang="en-US" sz="1800" dirty="0"/>
              <a:t> </a:t>
            </a:r>
            <a:r>
              <a:rPr lang="ru-RU" sz="1800" dirty="0"/>
              <a:t>запросы</a:t>
            </a:r>
            <a:r>
              <a:rPr lang="ru-RU" sz="1800" dirty="0" smtClean="0"/>
              <a:t>?</a:t>
            </a:r>
            <a:endParaRPr lang="en-US" sz="1800" dirty="0" smtClean="0"/>
          </a:p>
          <a:p>
            <a:pPr marL="342900" indent="-342900">
              <a:buAutoNum type="arabicPeriod"/>
            </a:pPr>
            <a:r>
              <a:rPr lang="ru-RU" sz="1800" dirty="0"/>
              <a:t>Как в LINQ найти индекс элемента, </a:t>
            </a:r>
            <a:r>
              <a:rPr lang="ru-RU" sz="1800" dirty="0" smtClean="0"/>
              <a:t>используя</a:t>
            </a:r>
            <a:r>
              <a:rPr lang="en-US" sz="1800" dirty="0" smtClean="0"/>
              <a:t> </a:t>
            </a:r>
            <a:r>
              <a:rPr lang="ru-RU" sz="1800" dirty="0" err="1" smtClean="0"/>
              <a:t>where</a:t>
            </a:r>
            <a:r>
              <a:rPr lang="ru-RU" sz="1800" dirty="0"/>
              <a:t>() с помощью лямбда-выражений</a:t>
            </a:r>
            <a:r>
              <a:rPr lang="ru-RU" sz="1800" dirty="0" smtClean="0"/>
              <a:t>?</a:t>
            </a:r>
            <a:endParaRPr lang="en-US" sz="1800" dirty="0" smtClean="0"/>
          </a:p>
          <a:p>
            <a:pPr marL="342900" indent="-342900">
              <a:buAutoNum type="arabicPeriod"/>
            </a:pPr>
            <a:r>
              <a:rPr lang="ru-RU" sz="1800" dirty="0"/>
              <a:t>В чем разница между </a:t>
            </a:r>
            <a:r>
              <a:rPr lang="ru-RU" sz="1800" dirty="0" err="1"/>
              <a:t>First</a:t>
            </a:r>
            <a:r>
              <a:rPr lang="ru-RU" sz="1800" dirty="0"/>
              <a:t>() и </a:t>
            </a:r>
            <a:r>
              <a:rPr lang="ru-RU" sz="1800" dirty="0" err="1"/>
              <a:t>Single</a:t>
            </a:r>
            <a:r>
              <a:rPr lang="ru-RU" sz="1800" dirty="0"/>
              <a:t>() в LINQ?</a:t>
            </a:r>
            <a:endParaRPr lang="ru-RU" sz="1800" dirty="0" smtClean="0"/>
          </a:p>
        </p:txBody>
      </p:sp>
    </p:spTree>
    <p:extLst>
      <p:ext uri="{BB962C8B-B14F-4D97-AF65-F5344CB8AC3E}">
        <p14:creationId xmlns:p14="http://schemas.microsoft.com/office/powerpoint/2010/main" val="13233057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7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venir"/>
              <a:buNone/>
            </a:pPr>
            <a:r>
              <a:rPr lang="ru" sz="6000"/>
              <a:t>Практика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8796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8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dirty="0"/>
              <a:t>Решение задач</a:t>
            </a:r>
            <a:endParaRPr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83096" y="1009926"/>
            <a:ext cx="8107754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 indent="-342900">
              <a:buAutoNum type="arabicPeriod"/>
            </a:pPr>
            <a:r>
              <a:rPr lang="ru-RU" dirty="0" smtClean="0"/>
              <a:t>Напишите запрос к коллекции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dirty="0"/>
              <a:t>[]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numbers =</a:t>
            </a:r>
            <a:r>
              <a:rPr lang="en-US" dirty="0"/>
              <a:t> { 1, 2, 3, 4, 5, 6, 7, 8, 9, 10 </a:t>
            </a:r>
            <a:r>
              <a:rPr lang="en-US" dirty="0" smtClean="0"/>
              <a:t>}</a:t>
            </a:r>
            <a:r>
              <a:rPr lang="ru-RU" dirty="0" smtClean="0"/>
              <a:t>, который вернет все числа кратные 3.</a:t>
            </a:r>
          </a:p>
          <a:p>
            <a:pPr marL="463550" indent="-342900">
              <a:buAutoNum type="arabicPeriod"/>
            </a:pPr>
            <a:r>
              <a:rPr lang="ru-RU" dirty="0" smtClean="0"/>
              <a:t>Напишите запрос к коллекции из п.1, который вернет объект(любого типа), содержащий число из коллекции, например </a:t>
            </a:r>
            <a:r>
              <a:rPr lang="en-US" dirty="0" smtClean="0">
                <a:solidFill>
                  <a:srgbClr val="669900"/>
                </a:solidFill>
              </a:rPr>
              <a:t>Student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ru-RU" dirty="0" smtClean="0">
                <a:solidFill>
                  <a:schemeClr val="tx1"/>
                </a:solidFill>
              </a:rPr>
              <a:t>в котором </a:t>
            </a:r>
            <a:r>
              <a:rPr lang="en-US" dirty="0" err="1"/>
              <a:t>StudentId</a:t>
            </a:r>
            <a:r>
              <a:rPr lang="en-US" dirty="0"/>
              <a:t> </a:t>
            </a: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en-US" dirty="0" smtClean="0"/>
              <a:t>n(n – </a:t>
            </a:r>
            <a:r>
              <a:rPr lang="ru-RU" dirty="0" smtClean="0"/>
              <a:t>число из коллекции п.1</a:t>
            </a:r>
            <a:r>
              <a:rPr lang="en-US" dirty="0" smtClean="0"/>
              <a:t>)</a:t>
            </a:r>
            <a:r>
              <a:rPr lang="en-US" dirty="0"/>
              <a:t>;</a:t>
            </a:r>
            <a:endParaRPr lang="ru-RU" dirty="0" smtClean="0">
              <a:solidFill>
                <a:schemeClr val="tx1"/>
              </a:solidFill>
            </a:endParaRPr>
          </a:p>
          <a:p>
            <a:pPr marL="463550" indent="-342900">
              <a:buAutoNum type="arabicPeriod"/>
            </a:pPr>
            <a:r>
              <a:rPr lang="ru-RU" dirty="0" smtClean="0"/>
              <a:t>Напишите запрос к коллекции </a:t>
            </a:r>
          </a:p>
          <a:p>
            <a:pPr lvl="2"/>
            <a:r>
              <a:rPr lang="en-US" sz="1100" dirty="0" smtClean="0">
                <a:solidFill>
                  <a:srgbClr val="669900"/>
                </a:solidFill>
              </a:rPr>
              <a:t>List</a:t>
            </a:r>
            <a:r>
              <a:rPr lang="en-US" sz="1100" dirty="0" smtClean="0"/>
              <a:t>&lt;</a:t>
            </a:r>
            <a:r>
              <a:rPr lang="en-US" sz="1100" dirty="0" smtClean="0">
                <a:solidFill>
                  <a:srgbClr val="669900"/>
                </a:solidFill>
              </a:rPr>
              <a:t>Student</a:t>
            </a:r>
            <a:r>
              <a:rPr lang="en-US" sz="1100" dirty="0" smtClean="0"/>
              <a:t>&gt; </a:t>
            </a:r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</a:rPr>
              <a:t>students</a:t>
            </a:r>
            <a:r>
              <a:rPr lang="en-US" sz="1100" dirty="0" smtClean="0"/>
              <a:t> = new </a:t>
            </a:r>
            <a:r>
              <a:rPr lang="en-US" sz="1100" dirty="0" smtClean="0">
                <a:solidFill>
                  <a:srgbClr val="669900"/>
                </a:solidFill>
              </a:rPr>
              <a:t>List</a:t>
            </a:r>
            <a:r>
              <a:rPr lang="en-US" sz="1100" dirty="0" smtClean="0"/>
              <a:t>&lt;</a:t>
            </a:r>
            <a:r>
              <a:rPr lang="en-US" sz="1100" dirty="0" smtClean="0">
                <a:solidFill>
                  <a:srgbClr val="669900"/>
                </a:solidFill>
              </a:rPr>
              <a:t>Student</a:t>
            </a:r>
            <a:r>
              <a:rPr lang="en-US" sz="1100" dirty="0" smtClean="0"/>
              <a:t>&gt; </a:t>
            </a:r>
          </a:p>
          <a:p>
            <a:pPr lvl="2"/>
            <a:r>
              <a:rPr lang="ru-RU" sz="1100" dirty="0" smtClean="0"/>
              <a:t>{ </a:t>
            </a:r>
          </a:p>
          <a:p>
            <a:pPr lvl="2"/>
            <a:r>
              <a:rPr lang="en-US" sz="1100" dirty="0" smtClean="0"/>
              <a:t>   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new</a:t>
            </a:r>
            <a:r>
              <a:rPr lang="en-US" sz="1100" dirty="0" smtClean="0"/>
              <a:t> </a:t>
            </a:r>
            <a:r>
              <a:rPr lang="en-US" sz="1100" dirty="0" smtClean="0">
                <a:solidFill>
                  <a:srgbClr val="669900"/>
                </a:solidFill>
              </a:rPr>
              <a:t>Student</a:t>
            </a:r>
            <a:r>
              <a:rPr lang="en-US" sz="1100" dirty="0" smtClean="0"/>
              <a:t> { </a:t>
            </a:r>
            <a:r>
              <a:rPr lang="en-US" sz="1100" dirty="0" err="1" smtClean="0"/>
              <a:t>StudentId</a:t>
            </a:r>
            <a:r>
              <a:rPr lang="en-US" sz="1100" dirty="0" smtClean="0"/>
              <a:t> = 1, Name = "</a:t>
            </a:r>
            <a:r>
              <a:rPr lang="en-US" sz="1100" dirty="0" smtClean="0">
                <a:solidFill>
                  <a:srgbClr val="C00000"/>
                </a:solidFill>
              </a:rPr>
              <a:t>Ivanov</a:t>
            </a:r>
            <a:r>
              <a:rPr lang="en-US" sz="1100" dirty="0" smtClean="0"/>
              <a:t>", </a:t>
            </a:r>
            <a:r>
              <a:rPr lang="en-US" sz="1100" dirty="0" err="1" smtClean="0"/>
              <a:t>GroupId</a:t>
            </a:r>
            <a:r>
              <a:rPr lang="en-US" sz="1100" dirty="0" smtClean="0"/>
              <a:t> = 1 },</a:t>
            </a:r>
          </a:p>
          <a:p>
            <a:pPr lvl="2"/>
            <a:r>
              <a:rPr lang="en-US" sz="1100" dirty="0" smtClean="0"/>
              <a:t>   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new</a:t>
            </a:r>
            <a:r>
              <a:rPr lang="en-US" sz="1100" dirty="0" smtClean="0"/>
              <a:t> </a:t>
            </a:r>
            <a:r>
              <a:rPr lang="en-US" sz="1100" dirty="0" smtClean="0">
                <a:solidFill>
                  <a:srgbClr val="669900"/>
                </a:solidFill>
              </a:rPr>
              <a:t>Student</a:t>
            </a:r>
            <a:r>
              <a:rPr lang="en-US" sz="1100" dirty="0" smtClean="0"/>
              <a:t> { </a:t>
            </a:r>
            <a:r>
              <a:rPr lang="en-US" sz="1100" dirty="0" err="1" smtClean="0"/>
              <a:t>StudentId</a:t>
            </a:r>
            <a:r>
              <a:rPr lang="en-US" sz="1100" dirty="0" smtClean="0"/>
              <a:t> = 2, Name = "</a:t>
            </a:r>
            <a:r>
              <a:rPr lang="en-US" sz="1100" dirty="0" err="1" smtClean="0">
                <a:solidFill>
                  <a:srgbClr val="C00000"/>
                </a:solidFill>
              </a:rPr>
              <a:t>Petrov</a:t>
            </a:r>
            <a:r>
              <a:rPr lang="en-US" sz="1100" dirty="0" smtClean="0"/>
              <a:t>", </a:t>
            </a:r>
            <a:r>
              <a:rPr lang="en-US" sz="1100" dirty="0" err="1" smtClean="0"/>
              <a:t>GroupId</a:t>
            </a:r>
            <a:r>
              <a:rPr lang="en-US" sz="1100" dirty="0" smtClean="0"/>
              <a:t> = 2 },</a:t>
            </a:r>
          </a:p>
          <a:p>
            <a:pPr lvl="2"/>
            <a:r>
              <a:rPr lang="en-US" sz="1100" dirty="0" smtClean="0"/>
              <a:t>   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new</a:t>
            </a:r>
            <a:r>
              <a:rPr lang="en-US" sz="1100" dirty="0" smtClean="0"/>
              <a:t> </a:t>
            </a:r>
            <a:r>
              <a:rPr lang="en-US" sz="1100" dirty="0" smtClean="0">
                <a:solidFill>
                  <a:srgbClr val="669900"/>
                </a:solidFill>
              </a:rPr>
              <a:t>Student</a:t>
            </a:r>
            <a:r>
              <a:rPr lang="en-US" sz="1100" dirty="0" smtClean="0"/>
              <a:t> { </a:t>
            </a:r>
            <a:r>
              <a:rPr lang="en-US" sz="1100" dirty="0" err="1" smtClean="0"/>
              <a:t>StudentId</a:t>
            </a:r>
            <a:r>
              <a:rPr lang="en-US" sz="1100" dirty="0" smtClean="0"/>
              <a:t> = </a:t>
            </a:r>
            <a:r>
              <a:rPr lang="ru-RU" sz="1100" dirty="0" smtClean="0"/>
              <a:t>3</a:t>
            </a:r>
            <a:r>
              <a:rPr lang="en-US" sz="1100" dirty="0" smtClean="0"/>
              <a:t>, Name = "</a:t>
            </a:r>
            <a:r>
              <a:rPr lang="en-US" sz="1100" dirty="0" err="1" smtClean="0">
                <a:solidFill>
                  <a:srgbClr val="C00000"/>
                </a:solidFill>
              </a:rPr>
              <a:t>Sidorov</a:t>
            </a:r>
            <a:r>
              <a:rPr lang="en-US" sz="1100" dirty="0" smtClean="0"/>
              <a:t>", </a:t>
            </a:r>
            <a:r>
              <a:rPr lang="en-US" sz="1100" dirty="0" err="1" smtClean="0"/>
              <a:t>GroupId</a:t>
            </a:r>
            <a:r>
              <a:rPr lang="en-US" sz="1100" dirty="0" smtClean="0"/>
              <a:t> = 1 },</a:t>
            </a:r>
          </a:p>
          <a:p>
            <a:pPr lvl="2"/>
            <a:r>
              <a:rPr lang="ru-RU" sz="1100" dirty="0" smtClean="0"/>
              <a:t>}</a:t>
            </a:r>
            <a:r>
              <a:rPr lang="en-US" sz="1100" dirty="0" smtClean="0"/>
              <a:t>;</a:t>
            </a:r>
          </a:p>
          <a:p>
            <a:pPr lvl="2"/>
            <a:r>
              <a:rPr lang="ru-RU" dirty="0" smtClean="0"/>
              <a:t>запрос, который сгруппирует студентов по </a:t>
            </a:r>
            <a:r>
              <a:rPr lang="en-US" dirty="0" err="1" smtClean="0"/>
              <a:t>GroupId</a:t>
            </a:r>
            <a:r>
              <a:rPr lang="ru-RU" dirty="0" smtClean="0"/>
              <a:t>.</a:t>
            </a:r>
          </a:p>
          <a:p>
            <a:pPr lvl="2"/>
            <a:r>
              <a:rPr lang="ru-RU" dirty="0"/>
              <a:t> </a:t>
            </a:r>
            <a:r>
              <a:rPr lang="ru-RU" dirty="0" smtClean="0"/>
              <a:t> 4. Напишите запрос, выводящий количество студентов из п.3</a:t>
            </a:r>
          </a:p>
          <a:p>
            <a:pPr lvl="2"/>
            <a:r>
              <a:rPr lang="ru-RU" dirty="0"/>
              <a:t> </a:t>
            </a:r>
            <a:r>
              <a:rPr lang="ru-RU" dirty="0" smtClean="0"/>
              <a:t> 5. Напишите запрос, сортирующий элементы коллекции из п.3 по убыванию идентификатора студента.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79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0"/>
              <a:t>Рефлексия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4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Что такое </a:t>
            </a:r>
            <a:r>
              <a:rPr lang="en-US" dirty="0" err="1" smtClean="0"/>
              <a:t>linq</a:t>
            </a:r>
            <a:r>
              <a:rPr lang="en-US" dirty="0"/>
              <a:t>?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80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Отправьте цифры, какие из целей достигнуты</a:t>
            </a:r>
            <a:endParaRPr sz="2800"/>
          </a:p>
        </p:txBody>
      </p:sp>
      <p:graphicFrame>
        <p:nvGraphicFramePr>
          <p:cNvPr id="4" name="Google Shape;242;p43"/>
          <p:cNvGraphicFramePr/>
          <p:nvPr>
            <p:extLst>
              <p:ext uri="{D42A27DB-BD31-4B8C-83A1-F6EECF244321}">
                <p14:modId xmlns:p14="http://schemas.microsoft.com/office/powerpoint/2010/main" val="3780615979"/>
              </p:ext>
            </p:extLst>
          </p:nvPr>
        </p:nvGraphicFramePr>
        <p:xfrm>
          <a:off x="952500" y="1544194"/>
          <a:ext cx="7239000" cy="1392906"/>
        </p:xfrm>
        <a:graphic>
          <a:graphicData uri="http://schemas.openxmlformats.org/drawingml/2006/table">
            <a:tbl>
              <a:tblPr>
                <a:noFill/>
                <a:tableStyleId>{94049BB3-00C0-4E36-B14F-18F9014FF099}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Узнали,</a:t>
                      </a:r>
                      <a:r>
                        <a:rPr lang="ru" baseline="0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что такое </a:t>
                      </a:r>
                      <a:r>
                        <a:rPr lang="en-US" baseline="0" dirty="0" err="1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linq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Познакомились</a:t>
                      </a:r>
                      <a:r>
                        <a:rPr lang="en-US" baseline="0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с провайдерами данных </a:t>
                      </a:r>
                      <a:r>
                        <a:rPr lang="en-US" baseline="0" dirty="0" err="1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linq</a:t>
                      </a:r>
                      <a:r>
                        <a:rPr lang="ru-RU" baseline="0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-запросов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ru" b="1" dirty="0" smtClean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b="1" dirty="0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Познакомились с синтаксисом запросов </a:t>
                      </a:r>
                      <a:r>
                        <a:rPr lang="en-US" dirty="0" err="1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linq</a:t>
                      </a:r>
                      <a:r>
                        <a:rPr lang="ru-RU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в декларативном</a:t>
                      </a:r>
                      <a:r>
                        <a:rPr lang="ru-RU" baseline="0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синтаксисе и в синтаксисе </a:t>
                      </a:r>
                      <a:r>
                        <a:rPr lang="en-US" baseline="0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Fluent API</a:t>
                      </a:r>
                      <a:endParaRPr lang="en-US" dirty="0" smtClean="0">
                        <a:solidFill>
                          <a:srgbClr val="3F3F3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81"/>
          <p:cNvSpPr txBox="1">
            <a:spLocks noGrp="1"/>
          </p:cNvSpPr>
          <p:nvPr>
            <p:ph type="title"/>
          </p:nvPr>
        </p:nvSpPr>
        <p:spPr>
          <a:xfrm>
            <a:off x="956225" y="11064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Вопросы?</a:t>
            </a:r>
            <a:endParaRPr/>
          </a:p>
        </p:txBody>
      </p:sp>
      <p:pic>
        <p:nvPicPr>
          <p:cNvPr id="477" name="Google Shape;477;p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750" y="2962492"/>
            <a:ext cx="496901" cy="496901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81"/>
          <p:cNvSpPr txBox="1"/>
          <p:nvPr/>
        </p:nvSpPr>
        <p:spPr>
          <a:xfrm>
            <a:off x="1750800" y="2887700"/>
            <a:ext cx="1635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Задаем вопросы в чат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79" name="Google Shape;479;p8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15725" y="2962492"/>
            <a:ext cx="496901" cy="496901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81"/>
          <p:cNvSpPr txBox="1"/>
          <p:nvPr/>
        </p:nvSpPr>
        <p:spPr>
          <a:xfrm>
            <a:off x="5119475" y="2892305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“–”,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вопросов нет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Что такое </a:t>
            </a:r>
            <a:r>
              <a:rPr lang="en-US" dirty="0" err="1" smtClean="0"/>
              <a:t>linq</a:t>
            </a:r>
            <a:r>
              <a:rPr lang="ru-RU" dirty="0" smtClean="0"/>
              <a:t>?</a:t>
            </a:r>
            <a:endParaRPr dirty="0"/>
          </a:p>
        </p:txBody>
      </p:sp>
      <p:sp>
        <p:nvSpPr>
          <p:cNvPr id="254" name="Google Shape;254;p45"/>
          <p:cNvSpPr txBox="1">
            <a:spLocks noGrp="1"/>
          </p:cNvSpPr>
          <p:nvPr>
            <p:ph type="body" idx="1"/>
          </p:nvPr>
        </p:nvSpPr>
        <p:spPr>
          <a:xfrm>
            <a:off x="500550" y="1369325"/>
            <a:ext cx="7666200" cy="20828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0650" lvl="0" indent="0">
              <a:lnSpc>
                <a:spcPct val="100000"/>
              </a:lnSpc>
              <a:spcBef>
                <a:spcPts val="1000"/>
              </a:spcBef>
              <a:buClr>
                <a:srgbClr val="ED7D31"/>
              </a:buClr>
              <a:buNone/>
            </a:pPr>
            <a:r>
              <a:rPr lang="en-US" dirty="0" err="1"/>
              <a:t>Linq</a:t>
            </a:r>
            <a:r>
              <a:rPr lang="ru-RU" dirty="0"/>
              <a:t>(</a:t>
            </a:r>
            <a:r>
              <a:rPr lang="en-US" b="1" dirty="0"/>
              <a:t>Language Integrated Query</a:t>
            </a:r>
            <a:r>
              <a:rPr lang="ru-RU" dirty="0"/>
              <a:t>) – это синтаксис в .</a:t>
            </a:r>
            <a:r>
              <a:rPr lang="en-US" dirty="0"/>
              <a:t>net</a:t>
            </a:r>
            <a:r>
              <a:rPr lang="ru-RU" dirty="0"/>
              <a:t>-языках, спроектированный для работы с источниками данных, так как коллекции, базы данных, </a:t>
            </a:r>
            <a:r>
              <a:rPr lang="en-US" dirty="0"/>
              <a:t>XML</a:t>
            </a:r>
            <a:r>
              <a:rPr lang="ru-RU" dirty="0" smtClean="0"/>
              <a:t>-доку</a:t>
            </a:r>
            <a:r>
              <a:rPr lang="ru-RU" dirty="0"/>
              <a:t>м</a:t>
            </a:r>
            <a:r>
              <a:rPr lang="ru-RU" dirty="0" smtClean="0"/>
              <a:t>енты </a:t>
            </a:r>
            <a:r>
              <a:rPr lang="ru-RU" dirty="0"/>
              <a:t>и пр</a:t>
            </a:r>
            <a:r>
              <a:rPr lang="ru-RU" dirty="0" smtClean="0"/>
              <a:t>.</a:t>
            </a:r>
          </a:p>
          <a:p>
            <a:pPr marL="120650" lvl="0" indent="0">
              <a:lnSpc>
                <a:spcPct val="100000"/>
              </a:lnSpc>
              <a:spcBef>
                <a:spcPts val="1000"/>
              </a:spcBef>
              <a:buClr>
                <a:srgbClr val="ED7D31"/>
              </a:buClr>
              <a:buNone/>
            </a:pPr>
            <a:r>
              <a:rPr lang="en-US" dirty="0" err="1" smtClean="0"/>
              <a:t>Linq</a:t>
            </a:r>
            <a:r>
              <a:rPr lang="en-US" dirty="0" smtClean="0"/>
              <a:t>-</a:t>
            </a:r>
            <a:r>
              <a:rPr lang="ru-RU" dirty="0" smtClean="0"/>
              <a:t>запрос – это </a:t>
            </a:r>
            <a:r>
              <a:rPr lang="ru-RU" dirty="0"/>
              <a:t>способ выполнения операций с </a:t>
            </a:r>
            <a:r>
              <a:rPr lang="ru-RU" dirty="0" smtClean="0"/>
              <a:t>данными, </a:t>
            </a:r>
            <a:r>
              <a:rPr lang="ru-RU" dirty="0"/>
              <a:t>который интегрирован </a:t>
            </a:r>
            <a:r>
              <a:rPr lang="ru-RU" dirty="0" smtClean="0"/>
              <a:t>в </a:t>
            </a:r>
            <a:r>
              <a:rPr lang="ru-RU" dirty="0"/>
              <a:t>язык.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Из чего состоит </a:t>
            </a:r>
            <a:r>
              <a:rPr lang="en-US" dirty="0" err="1" smtClean="0"/>
              <a:t>linq</a:t>
            </a:r>
            <a:r>
              <a:rPr lang="ru-RU" dirty="0" smtClean="0"/>
              <a:t>-запрос</a:t>
            </a:r>
            <a:endParaRPr dirty="0"/>
          </a:p>
        </p:txBody>
      </p:sp>
      <p:sp>
        <p:nvSpPr>
          <p:cNvPr id="254" name="Google Shape;254;p45"/>
          <p:cNvSpPr txBox="1">
            <a:spLocks noGrp="1"/>
          </p:cNvSpPr>
          <p:nvPr>
            <p:ph type="body" idx="1"/>
          </p:nvPr>
        </p:nvSpPr>
        <p:spPr>
          <a:xfrm>
            <a:off x="374072" y="1149927"/>
            <a:ext cx="4266695" cy="32676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0650" lvl="0" indent="0">
              <a:lnSpc>
                <a:spcPct val="100000"/>
              </a:lnSpc>
              <a:spcBef>
                <a:spcPts val="1000"/>
              </a:spcBef>
              <a:buClr>
                <a:srgbClr val="ED7D31"/>
              </a:buClr>
              <a:buNone/>
            </a:pPr>
            <a:r>
              <a:rPr lang="ru-RU" dirty="0" smtClean="0"/>
              <a:t>Все </a:t>
            </a:r>
            <a:r>
              <a:rPr lang="en-US" dirty="0" err="1" smtClean="0"/>
              <a:t>linq</a:t>
            </a:r>
            <a:r>
              <a:rPr lang="en-US" dirty="0" smtClean="0"/>
              <a:t>–</a:t>
            </a:r>
            <a:r>
              <a:rPr lang="ru-RU" dirty="0" smtClean="0"/>
              <a:t>запросы</a:t>
            </a:r>
            <a:r>
              <a:rPr lang="en-US" dirty="0" smtClean="0"/>
              <a:t> </a:t>
            </a:r>
            <a:r>
              <a:rPr lang="ru-RU" dirty="0" smtClean="0"/>
              <a:t>подразумевают в себе 3 следующие действия:</a:t>
            </a:r>
          </a:p>
          <a:p>
            <a:pPr marL="463550" lvl="0" indent="-342900">
              <a:lnSpc>
                <a:spcPct val="100000"/>
              </a:lnSpc>
              <a:spcBef>
                <a:spcPts val="1000"/>
              </a:spcBef>
              <a:buClr>
                <a:srgbClr val="ED7D31"/>
              </a:buClr>
              <a:buFont typeface="+mj-lt"/>
              <a:buAutoNum type="arabicPeriod"/>
            </a:pPr>
            <a:r>
              <a:rPr lang="ru-RU" dirty="0" smtClean="0"/>
              <a:t>Выбор источника данных</a:t>
            </a:r>
          </a:p>
          <a:p>
            <a:pPr marL="463550" lvl="0" indent="-342900">
              <a:lnSpc>
                <a:spcPct val="100000"/>
              </a:lnSpc>
              <a:spcBef>
                <a:spcPts val="1000"/>
              </a:spcBef>
              <a:buClr>
                <a:srgbClr val="ED7D31"/>
              </a:buClr>
              <a:buFont typeface="+mj-lt"/>
              <a:buAutoNum type="arabicPeriod"/>
            </a:pPr>
            <a:r>
              <a:rPr lang="ru-RU" dirty="0" smtClean="0"/>
              <a:t>Описание тела запроса</a:t>
            </a:r>
          </a:p>
          <a:p>
            <a:pPr marL="463550" lvl="0" indent="-342900">
              <a:lnSpc>
                <a:spcPct val="100000"/>
              </a:lnSpc>
              <a:spcBef>
                <a:spcPts val="1000"/>
              </a:spcBef>
              <a:buClr>
                <a:srgbClr val="ED7D31"/>
              </a:buClr>
              <a:buFont typeface="+mj-lt"/>
              <a:buAutoNum type="arabicPeriod"/>
            </a:pPr>
            <a:r>
              <a:rPr lang="ru-RU" dirty="0" smtClean="0"/>
              <a:t>Выполнение запроса</a:t>
            </a:r>
            <a:endParaRPr dirty="0"/>
          </a:p>
        </p:txBody>
      </p:sp>
      <p:pic>
        <p:nvPicPr>
          <p:cNvPr id="1026" name="Picture 2" descr="Diagram of the complete LINQ query operation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976" y="1083872"/>
            <a:ext cx="2886075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43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2343</TotalTime>
  <Words>2013</Words>
  <Application>Microsoft Office PowerPoint</Application>
  <PresentationFormat>Экран (16:9)</PresentationFormat>
  <Paragraphs>294</Paragraphs>
  <Slides>71</Slides>
  <Notes>71</Notes>
  <HiddenSlides>4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71</vt:i4>
      </vt:variant>
    </vt:vector>
  </HeadingPairs>
  <TitlesOfParts>
    <vt:vector size="81" baseType="lpstr">
      <vt:lpstr>Roboto</vt:lpstr>
      <vt:lpstr>SFMono-Regular</vt:lpstr>
      <vt:lpstr>Calibri</vt:lpstr>
      <vt:lpstr>Cascadia Mono</vt:lpstr>
      <vt:lpstr>Avenir</vt:lpstr>
      <vt:lpstr>var(--code-font-family)</vt:lpstr>
      <vt:lpstr>Arial</vt:lpstr>
      <vt:lpstr>Times New Roman</vt:lpstr>
      <vt:lpstr>Courier New</vt:lpstr>
      <vt:lpstr>Светлая тема</vt:lpstr>
      <vt:lpstr>Linq</vt:lpstr>
      <vt:lpstr>Презентация PowerPoint</vt:lpstr>
      <vt:lpstr>Linq-запросы </vt:lpstr>
      <vt:lpstr>Правила вебинара</vt:lpstr>
      <vt:lpstr>Маршрут вебинара</vt:lpstr>
      <vt:lpstr>Цели вебинара</vt:lpstr>
      <vt:lpstr>Что такое linq?</vt:lpstr>
      <vt:lpstr>Что такое linq?</vt:lpstr>
      <vt:lpstr>Из чего состоит linq-запрос</vt:lpstr>
      <vt:lpstr>Отложенное и немедленное выполнение</vt:lpstr>
      <vt:lpstr>Провайдеры данных linq-запросов</vt:lpstr>
      <vt:lpstr>Провайдеры данных, доступные в linq</vt:lpstr>
      <vt:lpstr>Интерфейс IQueryable&lt;T&gt;</vt:lpstr>
      <vt:lpstr>Варианты синтаксиса</vt:lpstr>
      <vt:lpstr>Варианты написания запросов</vt:lpstr>
      <vt:lpstr>Декларативный синтаксис</vt:lpstr>
      <vt:lpstr>Fluent-синтаксис</vt:lpstr>
      <vt:lpstr>Особенности декларативного синтаксиса</vt:lpstr>
      <vt:lpstr>Особенности Fluent API</vt:lpstr>
      <vt:lpstr>Категории запросов</vt:lpstr>
      <vt:lpstr>Категории запросов</vt:lpstr>
      <vt:lpstr>Декларативный синтаксис</vt:lpstr>
      <vt:lpstr>Ключевые слова</vt:lpstr>
      <vt:lpstr>Ключевые слова</vt:lpstr>
      <vt:lpstr>Правила описания запроса</vt:lpstr>
      <vt:lpstr>Пример запроса</vt:lpstr>
      <vt:lpstr>Метод-синтаксис</vt:lpstr>
      <vt:lpstr>Метод синтаксис</vt:lpstr>
      <vt:lpstr>Методы расширения IEnumerable&lt;T&gt;</vt:lpstr>
      <vt:lpstr>Пример синтаксиса</vt:lpstr>
      <vt:lpstr>Операции linq</vt:lpstr>
      <vt:lpstr>Операции Linq</vt:lpstr>
      <vt:lpstr>Фильтрация</vt:lpstr>
      <vt:lpstr>Фильтрация</vt:lpstr>
      <vt:lpstr>Фильтрация</vt:lpstr>
      <vt:lpstr>Проекция</vt:lpstr>
      <vt:lpstr>Проекция</vt:lpstr>
      <vt:lpstr>Проекция</vt:lpstr>
      <vt:lpstr>Операции над множествами</vt:lpstr>
      <vt:lpstr>Операции над множествами</vt:lpstr>
      <vt:lpstr>Операции над множествами</vt:lpstr>
      <vt:lpstr>Сортировка данных</vt:lpstr>
      <vt:lpstr>Сортировка данных</vt:lpstr>
      <vt:lpstr>Сортировка данных</vt:lpstr>
      <vt:lpstr>Квантификаторы</vt:lpstr>
      <vt:lpstr>Операции квантификатора</vt:lpstr>
      <vt:lpstr>Секционирование данных</vt:lpstr>
      <vt:lpstr>Секционирование данных</vt:lpstr>
      <vt:lpstr>Секционирование данных</vt:lpstr>
      <vt:lpstr>Преобразование типов данных</vt:lpstr>
      <vt:lpstr>Преобразование типов данных</vt:lpstr>
      <vt:lpstr>Операции соединения</vt:lpstr>
      <vt:lpstr>Операции соединения(Join)</vt:lpstr>
      <vt:lpstr>Операции соединения(Join)</vt:lpstr>
      <vt:lpstr>Группировка данных</vt:lpstr>
      <vt:lpstr>Группирование данных</vt:lpstr>
      <vt:lpstr>Группирование данных</vt:lpstr>
      <vt:lpstr>Группирование данных</vt:lpstr>
      <vt:lpstr>Агрегация</vt:lpstr>
      <vt:lpstr>Агрегация</vt:lpstr>
      <vt:lpstr>Операторы единичного результата</vt:lpstr>
      <vt:lpstr>Операторы, возвращающие единичный результат</vt:lpstr>
      <vt:lpstr>Компараторы</vt:lpstr>
      <vt:lpstr>Общие сведения о компараторах</vt:lpstr>
      <vt:lpstr>Вопросы с собеседований</vt:lpstr>
      <vt:lpstr>Вопросы с собеседований по linq</vt:lpstr>
      <vt:lpstr>Практика</vt:lpstr>
      <vt:lpstr>Решение задач</vt:lpstr>
      <vt:lpstr>Рефлексия</vt:lpstr>
      <vt:lpstr>Отправьте цифры, какие из целей достигнуты</vt:lpstr>
      <vt:lpstr>Вопросы?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Linq-запросы</dc:title>
  <cp:lastModifiedBy>Нилов Павел Геннадьевич</cp:lastModifiedBy>
  <cp:revision>212</cp:revision>
  <dcterms:modified xsi:type="dcterms:W3CDTF">2024-10-15T15:26:32Z</dcterms:modified>
</cp:coreProperties>
</file>