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1"/>
  </p:notesMasterIdLst>
  <p:sldIdLst>
    <p:sldId id="323" r:id="rId2"/>
    <p:sldId id="258" r:id="rId3"/>
    <p:sldId id="324" r:id="rId4"/>
    <p:sldId id="260" r:id="rId5"/>
    <p:sldId id="261" r:id="rId6"/>
    <p:sldId id="268" r:id="rId7"/>
    <p:sldId id="269" r:id="rId8"/>
    <p:sldId id="270" r:id="rId9"/>
    <p:sldId id="327" r:id="rId10"/>
    <p:sldId id="330" r:id="rId11"/>
    <p:sldId id="326" r:id="rId12"/>
    <p:sldId id="335" r:id="rId13"/>
    <p:sldId id="380" r:id="rId14"/>
    <p:sldId id="325" r:id="rId15"/>
    <p:sldId id="329" r:id="rId16"/>
    <p:sldId id="331" r:id="rId17"/>
    <p:sldId id="332" r:id="rId18"/>
    <p:sldId id="334" r:id="rId19"/>
    <p:sldId id="333" r:id="rId20"/>
    <p:sldId id="339" r:id="rId21"/>
    <p:sldId id="337" r:id="rId22"/>
    <p:sldId id="382" r:id="rId23"/>
    <p:sldId id="342" r:id="rId24"/>
    <p:sldId id="338" r:id="rId25"/>
    <p:sldId id="336" r:id="rId26"/>
    <p:sldId id="384" r:id="rId27"/>
    <p:sldId id="346" r:id="rId28"/>
    <p:sldId id="383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302" r:id="rId64"/>
    <p:sldId id="420" r:id="rId65"/>
    <p:sldId id="419" r:id="rId66"/>
    <p:sldId id="303" r:id="rId67"/>
    <p:sldId id="304" r:id="rId68"/>
    <p:sldId id="305" r:id="rId69"/>
    <p:sldId id="306" r:id="rId70"/>
  </p:sldIdLst>
  <p:sldSz cx="9144000" cy="5143500" type="screen16x9"/>
  <p:notesSz cx="6858000" cy="9144000"/>
  <p:embeddedFontLst>
    <p:embeddedFont>
      <p:font typeface="Roboto" panose="020B0604020202020204" charset="0"/>
      <p:regular r:id="rId72"/>
      <p:bold r:id="rId73"/>
      <p:italic r:id="rId74"/>
      <p:boldItalic r:id="rId75"/>
    </p:embeddedFont>
    <p:embeddedFont>
      <p:font typeface="Cascadia Mono" panose="020B0609020000020004" pitchFamily="49" charset="0"/>
      <p:regular r:id="rId76"/>
      <p:bold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0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1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66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08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60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68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41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14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8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581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9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549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650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5467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28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552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642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18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598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684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3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9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9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114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365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9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22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375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025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071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66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6418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from-claus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group-clause" TargetMode="External"/><Relationship Id="rId5" Type="http://schemas.openxmlformats.org/officeDocument/2006/relationships/hyperlink" Target="https://learn.microsoft.com/en-us/dotnet/csharp/language-reference/keywords/select-clause" TargetMode="External"/><Relationship Id="rId4" Type="http://schemas.openxmlformats.org/officeDocument/2006/relationships/hyperlink" Target="https://learn.microsoft.com/en-us/dotnet/csharp/language-reference/keywords/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group-clause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select-claus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where-clause" TargetMode="External"/><Relationship Id="rId5" Type="http://schemas.openxmlformats.org/officeDocument/2006/relationships/hyperlink" Target="https://learn.microsoft.com/en-us/dotnet/csharp/language-reference/keywords/in" TargetMode="External"/><Relationship Id="rId10" Type="http://schemas.openxmlformats.org/officeDocument/2006/relationships/hyperlink" Target="https://learn.microsoft.com/en-us/dotnet/csharp/language-reference/keywords/by" TargetMode="External"/><Relationship Id="rId4" Type="http://schemas.openxmlformats.org/officeDocument/2006/relationships/hyperlink" Target="https://learn.microsoft.com/en-us/dotnet/csharp/language-reference/keywords/from-clause" TargetMode="External"/><Relationship Id="rId9" Type="http://schemas.openxmlformats.org/officeDocument/2006/relationships/hyperlink" Target="https://learn.microsoft.com/en-us/dotnet/api/system.linq.igrouping-2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equals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join-clause" TargetMode="External"/><Relationship Id="rId11" Type="http://schemas.openxmlformats.org/officeDocument/2006/relationships/hyperlink" Target="https://learn.microsoft.com/en-us/dotnet/csharp/language-reference/keywords/descending" TargetMode="External"/><Relationship Id="rId5" Type="http://schemas.openxmlformats.org/officeDocument/2006/relationships/hyperlink" Target="https://learn.microsoft.com/en-us/dotnet/csharp/language-reference/keywords/into" TargetMode="External"/><Relationship Id="rId10" Type="http://schemas.openxmlformats.org/officeDocument/2006/relationships/hyperlink" Target="https://learn.microsoft.com/en-us/dotnet/csharp/language-reference/keywords/ascending" TargetMode="External"/><Relationship Id="rId4" Type="http://schemas.openxmlformats.org/officeDocument/2006/relationships/hyperlink" Target="https://learn.microsoft.com/en-us/dotnet/csharp/language-reference/keywords/let-clause" TargetMode="External"/><Relationship Id="rId9" Type="http://schemas.openxmlformats.org/officeDocument/2006/relationships/hyperlink" Target="https://learn.microsoft.com/en-us/dotnet/csharp/language-reference/keywords/orderby-claus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average?view=net-8.0" TargetMode="External"/><Relationship Id="rId7" Type="http://schemas.openxmlformats.org/officeDocument/2006/relationships/hyperlink" Target="https://learn.microsoft.com/en-us/dotnet/api/system.linq.enumerable.maxby?view=net-8.0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minby?view=net-8.0" TargetMode="External"/><Relationship Id="rId5" Type="http://schemas.openxmlformats.org/officeDocument/2006/relationships/hyperlink" Target="https://learn.microsoft.com/en-us/dotnet/api/system.linq.enumerable.min?view=net-8.0" TargetMode="External"/><Relationship Id="rId4" Type="http://schemas.openxmlformats.org/officeDocument/2006/relationships/hyperlink" Target="https://learn.microsoft.com/en-us/dotnet/api/system.linq.enumerable.count?view=net-8.0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linq.enumerable.elementatordefault?view=net-8.0" TargetMode="External"/><Relationship Id="rId3" Type="http://schemas.openxmlformats.org/officeDocument/2006/relationships/hyperlink" Target="https://learn.microsoft.com/en-us/dotnet/api/system.linq.enumerable.first?view=net-8.0" TargetMode="External"/><Relationship Id="rId7" Type="http://schemas.openxmlformats.org/officeDocument/2006/relationships/hyperlink" Target="https://learn.microsoft.com/en-us/dotnet/api/system.linq.enumerable.singleordefault?view=net-8.0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single?view=net-8.0" TargetMode="External"/><Relationship Id="rId5" Type="http://schemas.openxmlformats.org/officeDocument/2006/relationships/hyperlink" Target="https://learn.microsoft.com/en-us/dotnet/api/system.linq.enumerable.lastordefault?view=net-8.0" TargetMode="External"/><Relationship Id="rId4" Type="http://schemas.openxmlformats.org/officeDocument/2006/relationships/hyperlink" Target="https://learn.microsoft.com/en-us/dotnet/api/system.linq.enumerable.firstordefault?view=net-8.0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collections.generic.icomparer-1?view=net-8.0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comparison-1?view=net-8.0" TargetMode="External"/><Relationship Id="rId4" Type="http://schemas.openxmlformats.org/officeDocument/2006/relationships/hyperlink" Target="https://learn.microsoft.com/ru-ru/dotnet/api/system.collections.generic.equalitycomparer-1?view=net-8.0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</a:t>
            </a:r>
            <a:r>
              <a:rPr lang="en-US" sz="4400" dirty="0" err="1"/>
              <a:t>q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Отложенное и немедленное выполнение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4411" y="1247564"/>
            <a:ext cx="8265763" cy="2993131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ru-RU" b="1" dirty="0"/>
              <a:t>Отложенное выполнение (</a:t>
            </a:r>
            <a:r>
              <a:rPr lang="ru-RU" b="1" dirty="0" err="1"/>
              <a:t>Deferred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b="1" dirty="0"/>
              <a:t>)</a:t>
            </a:r>
            <a:r>
              <a:rPr lang="ru-RU" dirty="0"/>
              <a:t> в LINQ — это механизм, при котором запрос не выполняется в момент его создания, а </a:t>
            </a:r>
            <a:r>
              <a:rPr lang="ru-RU" dirty="0" smtClean="0"/>
              <a:t>откладывается </a:t>
            </a:r>
            <a:r>
              <a:rPr lang="ru-RU" dirty="0"/>
              <a:t>до тех пор, пока к данным не будет фактического обращения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r>
              <a:rPr lang="ru-RU" dirty="0"/>
              <a:t>Существуют методы, которые вызывают </a:t>
            </a:r>
            <a:r>
              <a:rPr lang="ru-RU" b="1"/>
              <a:t>немедленное </a:t>
            </a:r>
            <a:r>
              <a:rPr lang="ru-RU" b="1" smtClean="0"/>
              <a:t>выполнение (</a:t>
            </a:r>
            <a:r>
              <a:rPr lang="en-US" b="1" dirty="0" smtClean="0"/>
              <a:t>Immediate</a:t>
            </a:r>
            <a:r>
              <a:rPr lang="ru-RU" b="1" dirty="0" smtClean="0"/>
              <a:t> </a:t>
            </a:r>
            <a:r>
              <a:rPr lang="ru-RU" b="1" dirty="0" err="1" smtClean="0"/>
              <a:t>Execution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запроса и загрузку данных в память. В основном это агрегатные функции и методы возвращения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buNone/>
            </a:pPr>
            <a:r>
              <a:rPr lang="ru-RU" dirty="0" smtClean="0">
                <a:hlinkClick r:id="rId3"/>
              </a:rPr>
              <a:t>Классификационная таблица</a:t>
            </a:r>
            <a:endParaRPr lang="ru-RU" dirty="0" smtClean="0"/>
          </a:p>
          <a:p>
            <a:pPr marL="1206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7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данных, доступные в </a:t>
            </a:r>
            <a:r>
              <a:rPr lang="en-US" dirty="0" err="1" smtClean="0"/>
              <a:t>linq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запросы можно отправлять в любой источник данных, реализующий интерфейс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, такие как: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 smtClean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параллельных запросов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200969" cy="335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b="1" dirty="0" err="1" smtClean="0"/>
              <a:t>IQueryable</a:t>
            </a:r>
            <a:r>
              <a:rPr lang="ru-RU" b="1" dirty="0" smtClean="0"/>
              <a:t>&lt;T&gt;</a:t>
            </a:r>
            <a:r>
              <a:rPr lang="ru-RU" dirty="0" smtClean="0"/>
              <a:t> — это интерфейс, который используется в LINQ для создания запросов к удаленным источникам данных</a:t>
            </a:r>
            <a:r>
              <a:rPr lang="en-US" dirty="0" smtClean="0"/>
              <a:t>.</a:t>
            </a:r>
          </a:p>
          <a:p>
            <a:pPr marL="120650" indent="0">
              <a:buNone/>
            </a:pPr>
            <a:endParaRPr lang="en-US" dirty="0" smtClean="0"/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IQueryable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работаете с удаленными источниками данных, например, с базами данных или веб-сервисами. </a:t>
            </a:r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IEnumerable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данные уже находятся в памяти, например, в списке, массиве или другой коллекции.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19" y="1000540"/>
            <a:ext cx="3834460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синтаксиса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написания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8028709" cy="344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Существует 2 формы написания</a:t>
            </a:r>
            <a:r>
              <a:rPr lang="en-US" dirty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Декларативный синтаксис/синтаксис запросов/</a:t>
            </a:r>
            <a:r>
              <a:rPr lang="en-US" dirty="0" smtClean="0"/>
              <a:t>SQL-</a:t>
            </a:r>
            <a:r>
              <a:rPr lang="ru-RU" dirty="0" smtClean="0"/>
              <a:t>подобный синтаксис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en-US" dirty="0" smtClean="0"/>
              <a:t>Fluent API/</a:t>
            </a:r>
            <a:r>
              <a:rPr lang="ru-RU" dirty="0" smtClean="0"/>
              <a:t>Метод-синтаксис/</a:t>
            </a:r>
            <a:r>
              <a:rPr lang="ru-RU" dirty="0" err="1" smtClean="0"/>
              <a:t>Недекларативный</a:t>
            </a:r>
            <a:r>
              <a:rPr lang="ru-RU" dirty="0" smtClean="0"/>
              <a:t>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8334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64284" y="2680854"/>
            <a:ext cx="8028709" cy="178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синтаксиса всегда используются 3 предложения: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указывается псевдоним элемента источника </a:t>
            </a:r>
            <a:r>
              <a:rPr lang="ru-RU" dirty="0"/>
              <a:t>данных</a:t>
            </a:r>
            <a:r>
              <a:rPr lang="ru-RU" dirty="0" smtClean="0"/>
              <a:t>;</a:t>
            </a:r>
          </a:p>
          <a:p>
            <a:pPr marL="46355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in</a:t>
            </a:r>
            <a:r>
              <a:rPr lang="en-US" dirty="0" smtClean="0"/>
              <a:t> - </a:t>
            </a:r>
            <a:r>
              <a:rPr lang="ru-RU" dirty="0" smtClean="0"/>
              <a:t>указывается источник данных</a:t>
            </a:r>
            <a:r>
              <a:rPr lang="en-US" dirty="0" smtClean="0"/>
              <a:t>;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select</a:t>
            </a:r>
            <a:r>
              <a:rPr lang="ru-RU" dirty="0" smtClean="0"/>
              <a:t>/</a:t>
            </a:r>
            <a:r>
              <a:rPr lang="en-US" u="sng" dirty="0" smtClean="0">
                <a:hlinkClick r:id="rId6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– возвращаемые элементы данных.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43" y="1067232"/>
            <a:ext cx="7943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Fluent-</a:t>
            </a:r>
            <a:r>
              <a:rPr lang="ru-RU" dirty="0" smtClean="0"/>
              <a:t>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336493" cy="249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/>
              <a:t>При использовании </a:t>
            </a:r>
            <a:r>
              <a:rPr lang="ru-RU" dirty="0" smtClean="0"/>
              <a:t>метод-синтаксиса используются методы расширения интерфейса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. Просмотреть исходный код методов можно по </a:t>
            </a:r>
            <a:r>
              <a:rPr lang="ru-RU" dirty="0" smtClean="0">
                <a:hlinkClick r:id="rId3"/>
              </a:rPr>
              <a:t>ссылке</a:t>
            </a:r>
            <a:r>
              <a:rPr lang="ru-RU" dirty="0" smtClean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2770" y="3460763"/>
            <a:ext cx="3277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0)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=&gt;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9142" y="1234030"/>
            <a:ext cx="3303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	from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</a:t>
            </a:r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6318247" y="2557469"/>
            <a:ext cx="553271" cy="772889"/>
          </a:xfrm>
          <a:prstGeom prst="downArrow">
            <a:avLst>
              <a:gd name="adj1" fmla="val 50000"/>
              <a:gd name="adj2" fmla="val 7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56682" cy="72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 декларативного синтаксиса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20650" indent="0">
              <a:buNone/>
            </a:pPr>
            <a:r>
              <a:rPr lang="ru-RU" dirty="0" smtClean="0"/>
              <a:t>Декларативный подход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Методы агрегирования: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пагинации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SkipWhile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TakeWhile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/>
              <a:t>для работы с порядком </a:t>
            </a:r>
            <a:r>
              <a:rPr lang="ru-RU" dirty="0" smtClean="0"/>
              <a:t>элементов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/>
              <a:t>Методы для работы с </a:t>
            </a:r>
            <a:r>
              <a:rPr lang="ru-RU" dirty="0" smtClean="0"/>
              <a:t>множествами: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Distinct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Union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Intersect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Except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Отсутствует операция </a:t>
            </a:r>
            <a:r>
              <a:rPr lang="ru-RU" dirty="0"/>
              <a:t>группового </a:t>
            </a:r>
            <a:r>
              <a:rPr lang="ru-RU" dirty="0" smtClean="0"/>
              <a:t>соединения</a:t>
            </a:r>
            <a:r>
              <a:rPr lang="en-US" dirty="0" smtClean="0"/>
              <a:t>: </a:t>
            </a:r>
            <a:r>
              <a:rPr lang="ru-RU" sz="1800" dirty="0" err="1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GroupJoin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Экзистенциальные запросы</a:t>
            </a:r>
            <a:r>
              <a:rPr lang="ru-RU" dirty="0" smtClean="0"/>
              <a:t>: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Contains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6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</a:t>
            </a:r>
            <a:r>
              <a:rPr lang="en-US" dirty="0" smtClean="0"/>
              <a:t>Fluent API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Метод-синтаксис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</a:t>
            </a:r>
            <a:r>
              <a:rPr lang="en-US" dirty="0" smtClean="0"/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ru-RU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</a:t>
            </a:r>
            <a:r>
              <a:rPr lang="ru-RU" dirty="0" smtClean="0">
                <a:hlinkClick r:id="rId3"/>
              </a:rPr>
              <a:t>ключевые слова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u="sng" dirty="0" smtClean="0">
                <a:hlinkClick r:id="rId4"/>
              </a:rPr>
              <a:t>from</a:t>
            </a:r>
            <a:r>
              <a:rPr lang="ru-RU" dirty="0" smtClean="0"/>
              <a:t> </a:t>
            </a:r>
            <a:r>
              <a:rPr lang="ru-RU" dirty="0"/>
              <a:t>– где </a:t>
            </a:r>
            <a:r>
              <a:rPr lang="ru-RU" dirty="0" smtClean="0"/>
              <a:t>указывается</a:t>
            </a:r>
            <a:r>
              <a:rPr lang="en-US" dirty="0" smtClean="0"/>
              <a:t> </a:t>
            </a:r>
            <a:r>
              <a:rPr lang="ru-RU" dirty="0" smtClean="0"/>
              <a:t>элемент последовательности(обязателен)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- источник данных(обязателен);</a:t>
            </a:r>
            <a:endParaRPr lang="ru-RU" dirty="0"/>
          </a:p>
          <a:p>
            <a:r>
              <a:rPr lang="en-US" dirty="0" smtClean="0">
                <a:hlinkClick r:id="rId6"/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задает фильтрацию элементов последовательности(опционально);</a:t>
            </a:r>
            <a:endParaRPr lang="ru-RU" dirty="0"/>
          </a:p>
          <a:p>
            <a:r>
              <a:rPr lang="en-US" dirty="0" smtClean="0">
                <a:hlinkClick r:id="rId7"/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возвращает проекцию данных(обязательно, либо </a:t>
            </a:r>
            <a:r>
              <a:rPr lang="en-US" dirty="0" smtClean="0">
                <a:hlinkClick r:id="rId8"/>
              </a:rPr>
              <a:t>group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8"/>
              </a:rPr>
              <a:t>group</a:t>
            </a:r>
            <a:r>
              <a:rPr lang="en-US" dirty="0" smtClean="0"/>
              <a:t> – </a:t>
            </a:r>
            <a:r>
              <a:rPr lang="ru-RU" dirty="0" smtClean="0"/>
              <a:t>возвращает объекты  типа</a:t>
            </a:r>
            <a:r>
              <a:rPr lang="en-US" dirty="0"/>
              <a:t> </a:t>
            </a:r>
            <a:r>
              <a:rPr lang="en-US" dirty="0" err="1" smtClean="0">
                <a:hlinkClick r:id="rId9"/>
              </a:rPr>
              <a:t>IGrouping</a:t>
            </a:r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TKey,TElement</a:t>
            </a:r>
            <a:r>
              <a:rPr lang="en-US" dirty="0" smtClean="0">
                <a:hlinkClick r:id="rId9"/>
              </a:rPr>
              <a:t>&gt;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10"/>
              </a:rPr>
              <a:t>by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ru-RU" dirty="0"/>
              <a:t>обязательно, </a:t>
            </a:r>
            <a:r>
              <a:rPr lang="ru-RU" dirty="0" smtClean="0"/>
              <a:t>либо </a:t>
            </a:r>
            <a:r>
              <a:rPr lang="en-US" dirty="0" smtClean="0">
                <a:hlinkClick r:id="rId7"/>
              </a:rPr>
              <a:t>select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10"/>
              </a:rPr>
              <a:t>by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указывает параметр, по которому необходимо сгруппировать члены последовательности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0650" lvl="0" indent="0">
              <a:buClr>
                <a:srgbClr val="000000"/>
              </a:buClr>
              <a:buNone/>
            </a:pPr>
            <a:r>
              <a:rPr lang="ru-RU" sz="2000" dirty="0">
                <a:solidFill>
                  <a:srgbClr val="000000"/>
                </a:solidFill>
              </a:rPr>
              <a:t>При использовании декларативного синтаксиса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используются следующие </a:t>
            </a:r>
            <a:r>
              <a:rPr lang="ru-RU" sz="2000" dirty="0">
                <a:solidFill>
                  <a:srgbClr val="000000"/>
                </a:solidFill>
                <a:hlinkClick r:id="rId3"/>
              </a:rPr>
              <a:t>ключевые слова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4"/>
              </a:rPr>
              <a:t>let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определяет переменную и присваивает ей значение, рассчитанное на основе значений данных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5"/>
              </a:rPr>
              <a:t>into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служит для создания временного идентификатора для хранения результата из </a:t>
            </a:r>
            <a:r>
              <a:rPr lang="en-US" sz="1900" dirty="0">
                <a:solidFill>
                  <a:srgbClr val="000000"/>
                </a:solidFill>
              </a:rPr>
              <a:t>group;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объединяет различные последовательности, имеющих отношения в объектной модели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ru-RU" sz="1900" dirty="0">
                <a:solidFill>
                  <a:srgbClr val="000000"/>
                </a:solidFill>
              </a:rPr>
              <a:t>Используется с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212121"/>
                </a:solidFill>
              </a:rPr>
              <a:t>;</a:t>
            </a:r>
            <a:endParaRPr lang="en-US" sz="19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задает ключи, по которым необходимо сопоставить коллекции в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8"/>
              </a:rPr>
              <a:t>equals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сравнивает значения в выражениях запроса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  <a:r>
              <a:rPr lang="ru-RU" sz="1900" dirty="0">
                <a:solidFill>
                  <a:srgbClr val="000000"/>
                </a:solidFill>
              </a:rPr>
              <a:t> используется с </a:t>
            </a:r>
            <a:r>
              <a:rPr lang="en-US" sz="1900" u="sng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 err="1">
                <a:solidFill>
                  <a:srgbClr val="000000"/>
                </a:solidFill>
                <a:hlinkClick r:id="rId9"/>
              </a:rPr>
              <a:t>orderby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10"/>
              </a:rPr>
              <a:t>ascending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/</a:t>
            </a:r>
            <a:r>
              <a:rPr lang="en-US" sz="1900" dirty="0">
                <a:solidFill>
                  <a:srgbClr val="000000"/>
                </a:solidFill>
                <a:hlinkClick r:id="rId11"/>
              </a:rPr>
              <a:t>descending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умолчанию.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Правила описания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Выражение должно начинаться с ключевого слова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и должно заканчиваться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Между первым и последним предложением могут находится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ru-RU" dirty="0" smtClean="0"/>
              <a:t>. Может быть дополнительный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, может быть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</a:t>
            </a:r>
            <a:endParaRPr lang="en-US" dirty="0"/>
          </a:p>
          <a:p>
            <a:pPr marL="463550" indent="-342900">
              <a:buAutoNum type="arabicPeriod"/>
            </a:pPr>
            <a:r>
              <a:rPr lang="ru-RU" dirty="0" smtClean="0"/>
              <a:t>Выражение </a:t>
            </a:r>
            <a:r>
              <a:rPr lang="ru-RU" dirty="0"/>
              <a:t>может возвращать 2 типа: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rgbClr val="669900"/>
                </a:solidFill>
              </a:rPr>
              <a:t>IEnumerable</a:t>
            </a:r>
            <a:r>
              <a:rPr lang="ru-RU" dirty="0"/>
              <a:t>&lt;</a:t>
            </a:r>
            <a:r>
              <a:rPr lang="en-US" dirty="0">
                <a:solidFill>
                  <a:srgbClr val="669900"/>
                </a:solidFill>
              </a:rPr>
              <a:t>T</a:t>
            </a:r>
            <a:r>
              <a:rPr lang="ru-RU" dirty="0" smtClean="0"/>
              <a:t>&gt;.</a:t>
            </a:r>
          </a:p>
          <a:p>
            <a:pPr marL="463550" indent="-342900">
              <a:buAutoNum type="arabicPeriod"/>
            </a:pPr>
            <a:r>
              <a:rPr lang="ru-RU" dirty="0" smtClean="0"/>
              <a:t>Запросы могут иметь вложенность.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3660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Пример запроса выглядит следующим образом:</a:t>
            </a:r>
          </a:p>
          <a:p>
            <a:pPr marL="120650" indent="0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query =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item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item.Department.DepartmentName.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ИТ"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ascending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descending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</a:t>
            </a:r>
          </a:p>
          <a:p>
            <a:pPr marL="12065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Метод-синтаксис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методы расширения предоставляются интерфейсом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pPr marL="120650" indent="0">
              <a:buNone/>
            </a:pPr>
            <a:r>
              <a:rPr lang="ru-RU" dirty="0" smtClean="0"/>
              <a:t>Список находится </a:t>
            </a:r>
            <a:r>
              <a:rPr lang="ru-RU" dirty="0" smtClean="0">
                <a:hlinkClick r:id="rId3"/>
              </a:rPr>
              <a:t>в исходном коде класса </a:t>
            </a:r>
            <a:r>
              <a:rPr lang="ru-RU" dirty="0" err="1" smtClean="0">
                <a:hlinkClick r:id="rId3"/>
              </a:rPr>
              <a:t>Enumerable.cs</a:t>
            </a:r>
            <a:r>
              <a:rPr lang="ru-RU" dirty="0" smtClean="0"/>
              <a:t>, расширяющим интерфейс.</a:t>
            </a:r>
          </a:p>
          <a:p>
            <a:pPr marL="120650" indent="0">
              <a:buNone/>
            </a:pPr>
            <a:r>
              <a:rPr lang="ru-RU" dirty="0"/>
              <a:t>Все </a:t>
            </a:r>
            <a:r>
              <a:rPr lang="ru-RU" dirty="0" smtClean="0"/>
              <a:t>методы </a:t>
            </a:r>
            <a:r>
              <a:rPr lang="en-US" dirty="0" smtClean="0"/>
              <a:t>fluent API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основе LINQ: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Принимают обобщенный делегат (анонимные функции) в качестве параметра.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Возвращают другую последовательность или одно значение.</a:t>
            </a:r>
          </a:p>
          <a:p>
            <a:pPr marL="463550" indent="-342900">
              <a:buAutoNum type="arabicPeriod"/>
            </a:pPr>
            <a:r>
              <a:rPr lang="ru-RU" dirty="0" smtClean="0"/>
              <a:t>Могут принимать еще одну коллекцию как параметр(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0945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Методы расширения </a:t>
            </a:r>
            <a:r>
              <a:rPr lang="en-US" dirty="0" err="1" smtClean="0">
                <a:solidFill>
                  <a:srgbClr val="669900"/>
                </a:solidFill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69900"/>
                </a:solidFill>
              </a:rPr>
              <a:t>T</a:t>
            </a:r>
            <a:r>
              <a:rPr lang="en-US" dirty="0" smtClean="0"/>
              <a:t>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Функционал метод-синтаксиса идентичен функционалу декларативного синтаксиса с той разницей, что:</a:t>
            </a:r>
          </a:p>
          <a:p>
            <a:pPr marL="463550" indent="-342900">
              <a:buAutoNum type="arabicPeriod"/>
            </a:pPr>
            <a:r>
              <a:rPr lang="ru-RU" dirty="0" smtClean="0"/>
              <a:t>Нет ключевых слов: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 smtClean="0"/>
              <a:t>.</a:t>
            </a:r>
          </a:p>
          <a:p>
            <a:pPr marL="463550" indent="-342900">
              <a:buAutoNum type="arabicPeriod"/>
            </a:pPr>
            <a:r>
              <a:rPr lang="ru-RU" dirty="0" smtClean="0"/>
              <a:t>Ключевые слова операторов запросов созвучны по написанию, но работают посредством</a:t>
            </a:r>
            <a:r>
              <a:rPr lang="en-US" dirty="0" smtClean="0"/>
              <a:t> </a:t>
            </a:r>
            <a:r>
              <a:rPr lang="ru-RU" dirty="0" smtClean="0"/>
              <a:t>обобщенных делегатов: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>Пример: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source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1).</a:t>
            </a:r>
            <a:r>
              <a:rPr lang="en-US" sz="1800" dirty="0">
                <a:solidFill>
                  <a:srgbClr val="669900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/>
          </a:p>
          <a:p>
            <a:pPr marL="1206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68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синтаксиса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208" y="1055533"/>
            <a:ext cx="6439407" cy="3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567" y="1561544"/>
            <a:ext cx="3607644" cy="19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595" y="3658938"/>
            <a:ext cx="3375599" cy="9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 flipV="1">
            <a:off x="4896255" y="1303504"/>
            <a:ext cx="933858" cy="58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Basic, C# Professional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Стандартные операторы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Операции над набором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dirty="0" err="1" smtClean="0"/>
              <a:t>ровайдеры</a:t>
            </a:r>
            <a:r>
              <a:rPr lang="ru-RU" dirty="0" smtClean="0"/>
              <a:t>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60850" y="218673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Метод-синтаксис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синтаксиса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760850" y="152115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Декларативный 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Агрегация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45946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Агрегация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9146" y="927793"/>
            <a:ext cx="79079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</a:p>
          <a:p>
            <a:endParaRPr lang="ru-RU" dirty="0" smtClean="0"/>
          </a:p>
          <a:p>
            <a:r>
              <a:rPr lang="ru-RU" dirty="0" smtClean="0"/>
              <a:t>К таковым относятся:</a:t>
            </a:r>
          </a:p>
          <a:p>
            <a:endParaRPr lang="ru-RU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Average</a:t>
            </a:r>
            <a:r>
              <a:rPr lang="en-US" dirty="0" smtClean="0"/>
              <a:t> – </a:t>
            </a:r>
            <a:r>
              <a:rPr lang="ru-RU" dirty="0" smtClean="0"/>
              <a:t>вычисляет среднее значение.</a:t>
            </a:r>
          </a:p>
          <a:p>
            <a:endParaRPr lang="ru-RU" dirty="0" smtClean="0"/>
          </a:p>
          <a:p>
            <a:r>
              <a:rPr lang="en-US" dirty="0" smtClean="0">
                <a:hlinkClick r:id="rId4"/>
              </a:rPr>
              <a:t>Count</a:t>
            </a:r>
            <a:r>
              <a:rPr lang="en-US" dirty="0" smtClean="0"/>
              <a:t> – </a:t>
            </a:r>
            <a:r>
              <a:rPr lang="ru-RU" dirty="0" smtClean="0"/>
              <a:t>вычисляет количество элементов в коллекции. </a:t>
            </a:r>
          </a:p>
          <a:p>
            <a:endParaRPr lang="ru-RU" dirty="0" smtClean="0"/>
          </a:p>
          <a:p>
            <a:r>
              <a:rPr lang="en-US" dirty="0" smtClean="0">
                <a:hlinkClick r:id="rId5"/>
              </a:rPr>
              <a:t>Max</a:t>
            </a:r>
            <a:r>
              <a:rPr lang="ru-RU" dirty="0" smtClean="0"/>
              <a:t>/</a:t>
            </a:r>
            <a:r>
              <a:rPr lang="en-US" dirty="0" smtClean="0">
                <a:hlinkClick r:id="rId6"/>
              </a:rPr>
              <a:t>Min</a:t>
            </a:r>
            <a:r>
              <a:rPr lang="en-US" dirty="0" smtClean="0"/>
              <a:t> – </a:t>
            </a:r>
            <a:r>
              <a:rPr lang="ru-RU" dirty="0" smtClean="0"/>
              <a:t>вычисляет максимальное значение коллекции</a:t>
            </a:r>
            <a:r>
              <a:rPr lang="en-US" dirty="0" smtClean="0"/>
              <a:t> </a:t>
            </a:r>
            <a:r>
              <a:rPr lang="ru-RU" dirty="0" smtClean="0"/>
              <a:t>в коллекции с использованием селектора или без него.</a:t>
            </a:r>
          </a:p>
          <a:p>
            <a:endParaRPr lang="ru-RU" dirty="0" smtClean="0"/>
          </a:p>
          <a:p>
            <a:r>
              <a:rPr lang="en-US" dirty="0" err="1" smtClean="0">
                <a:hlinkClick r:id="rId7"/>
              </a:rPr>
              <a:t>MaxBy</a:t>
            </a:r>
            <a:r>
              <a:rPr lang="ru-RU" dirty="0" smtClean="0"/>
              <a:t>/</a:t>
            </a:r>
            <a:r>
              <a:rPr lang="en-US" dirty="0" err="1" smtClean="0">
                <a:hlinkClick r:id="rId6"/>
              </a:rPr>
              <a:t>MinBy</a:t>
            </a:r>
            <a:r>
              <a:rPr lang="ru-RU" dirty="0" smtClean="0"/>
              <a:t> – то же, только возвращается сам объект, содержащий значение.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4800" dirty="0" smtClean="0"/>
              <a:t>Операторы единичного результата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Операторы, возвращающие единичный результат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>
                <a:hlinkClick r:id="rId3"/>
              </a:rPr>
              <a:t>First</a:t>
            </a:r>
            <a:r>
              <a:rPr lang="en-US" dirty="0" smtClean="0"/>
              <a:t>/</a:t>
            </a:r>
            <a:r>
              <a:rPr lang="en-US" dirty="0" err="1" smtClean="0">
                <a:hlinkClick r:id="rId4"/>
              </a:rPr>
              <a:t>FirstOrDefault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первое вычисляемое значение.</a:t>
            </a:r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Last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LastOrDefault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последнее вычисляемое значение. </a:t>
            </a:r>
          </a:p>
          <a:p>
            <a:endParaRPr lang="ru-RU" dirty="0" smtClean="0"/>
          </a:p>
          <a:p>
            <a:r>
              <a:rPr lang="en-US" dirty="0" smtClean="0">
                <a:hlinkClick r:id="rId6"/>
              </a:rPr>
              <a:t>Single</a:t>
            </a:r>
            <a:r>
              <a:rPr lang="en-US" dirty="0" smtClean="0"/>
              <a:t>/</a:t>
            </a:r>
            <a:r>
              <a:rPr lang="en-US" dirty="0" err="1" smtClean="0">
                <a:hlinkClick r:id="rId7"/>
              </a:rPr>
              <a:t>SingleOrDefault</a:t>
            </a:r>
            <a:r>
              <a:rPr lang="en-US" dirty="0" smtClean="0">
                <a:hlinkClick r:id="rId7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получает единственное значение коллекции.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hlinkClick r:id="rId8"/>
              </a:rPr>
              <a:t>ElementAt</a:t>
            </a:r>
            <a:r>
              <a:rPr lang="en-US" dirty="0" smtClean="0"/>
              <a:t>/</a:t>
            </a:r>
            <a:r>
              <a:rPr lang="en-US" dirty="0" err="1" smtClean="0">
                <a:hlinkClick r:id="rId8"/>
              </a:rPr>
              <a:t>ElementAtDefault</a:t>
            </a:r>
            <a:r>
              <a:rPr lang="en-US" dirty="0" smtClean="0"/>
              <a:t> – </a:t>
            </a:r>
            <a:r>
              <a:rPr lang="ru-RU" dirty="0" smtClean="0"/>
              <a:t>получает значение по индексу. </a:t>
            </a:r>
          </a:p>
          <a:p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4800" dirty="0" smtClean="0"/>
              <a:t>Компараторы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53789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Общие сведения о компараторах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Компаративные интерфейсы:</a:t>
            </a:r>
          </a:p>
          <a:p>
            <a:endParaRPr lang="ru-RU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  <a:hlinkClick r:id="rId3"/>
              </a:rPr>
              <a:t>I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  <a:hlinkClick r:id="rId3"/>
              </a:rPr>
              <a:t>Comparer&lt;T&gt;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определяет метод для</a:t>
            </a:r>
            <a:r>
              <a:rPr lang="ru-RU" dirty="0" smtClean="0"/>
              <a:t> </a:t>
            </a:r>
            <a:r>
              <a:rPr lang="ru-RU" dirty="0"/>
              <a:t>сравнения двух объектов</a:t>
            </a:r>
            <a:r>
              <a:rPr lang="ru-RU" dirty="0" smtClean="0"/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err="1">
                <a:solidFill>
                  <a:schemeClr val="tx1"/>
                </a:solidFill>
                <a:latin typeface="+mn-lt"/>
              </a:rPr>
              <a:t>Compare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возвращает: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объекты равны;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&lt; 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x меньше, чем y;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&gt; 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x больше, чем 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ru-RU" b="1" dirty="0" err="1" smtClean="0">
                <a:solidFill>
                  <a:schemeClr val="tx1"/>
                </a:solidFill>
                <a:latin typeface="+mn-lt"/>
                <a:hlinkClick r:id="rId4"/>
              </a:rPr>
              <a:t>IEqulityComparer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  <a:hlinkClick r:id="rId4"/>
              </a:rPr>
              <a:t>&lt;T&gt;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- определяет метод для идентичности двух объектов.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en-US" b="1" dirty="0" smtClean="0">
                <a:hlinkClick r:id="rId5"/>
              </a:rPr>
              <a:t>Comparison&lt;T&gt;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задает делегат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11225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Вопросы с собеседований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Вопросы с собеседований по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 smtClean="0"/>
              <a:t>Ускоряет </a:t>
            </a:r>
            <a:r>
              <a:rPr lang="ru-RU" sz="1800" dirty="0"/>
              <a:t>ли </a:t>
            </a:r>
            <a:r>
              <a:rPr lang="en-US" sz="1800" dirty="0" err="1"/>
              <a:t>linq</a:t>
            </a:r>
            <a:r>
              <a:rPr lang="en-US" sz="1800" dirty="0"/>
              <a:t> </a:t>
            </a:r>
            <a:r>
              <a:rPr lang="ru-RU" sz="1800" dirty="0"/>
              <a:t>запросы</a:t>
            </a:r>
            <a:r>
              <a:rPr lang="ru-RU" sz="1800" dirty="0" smtClean="0"/>
              <a:t>?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ru-RU" sz="1800" dirty="0"/>
              <a:t>Как в LINQ найти индекс </a:t>
            </a:r>
            <a:r>
              <a:rPr lang="ru-RU" sz="1800" dirty="0" smtClean="0"/>
              <a:t>элемента</a:t>
            </a:r>
            <a:r>
              <a:rPr lang="en-US" sz="1800" dirty="0" smtClean="0"/>
              <a:t> </a:t>
            </a:r>
            <a:r>
              <a:rPr lang="ru-RU" sz="1800" dirty="0" smtClean="0"/>
              <a:t>с </a:t>
            </a:r>
            <a:r>
              <a:rPr lang="ru-RU" sz="1800" dirty="0"/>
              <a:t>помощью лямбда-выражений</a:t>
            </a:r>
            <a:r>
              <a:rPr lang="ru-RU" sz="1800" dirty="0" smtClean="0"/>
              <a:t>?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ru-RU" sz="1800" dirty="0"/>
              <a:t>В чем разница между </a:t>
            </a:r>
            <a:r>
              <a:rPr lang="ru-RU" sz="1800" dirty="0" err="1"/>
              <a:t>First</a:t>
            </a:r>
            <a:r>
              <a:rPr lang="ru-RU" sz="1800" dirty="0"/>
              <a:t>() и </a:t>
            </a:r>
            <a:r>
              <a:rPr lang="ru-RU" sz="1800" dirty="0" err="1"/>
              <a:t>Single</a:t>
            </a:r>
            <a:r>
              <a:rPr lang="ru-RU" sz="1800" dirty="0"/>
              <a:t>() в LINQ?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32330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96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graphicFrame>
        <p:nvGraphicFramePr>
          <p:cNvPr id="4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Узнали,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369325"/>
            <a:ext cx="7666200" cy="208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/>
              <a:t>Linq</a:t>
            </a:r>
            <a:r>
              <a:rPr lang="ru-RU" dirty="0"/>
              <a:t>(</a:t>
            </a:r>
            <a:r>
              <a:rPr lang="en-US" b="1" dirty="0"/>
              <a:t>Language Integrated Query</a:t>
            </a:r>
            <a:r>
              <a:rPr lang="ru-RU" dirty="0"/>
              <a:t>) – это синтаксис в .</a:t>
            </a:r>
            <a:r>
              <a:rPr lang="en-US" dirty="0"/>
              <a:t>net</a:t>
            </a:r>
            <a:r>
              <a:rPr lang="ru-RU" dirty="0"/>
              <a:t>-языках, спроектированный для работы с источниками данных, так как коллекции, базы данных, </a:t>
            </a:r>
            <a:r>
              <a:rPr lang="en-US" dirty="0"/>
              <a:t>XML</a:t>
            </a:r>
            <a:r>
              <a:rPr lang="ru-RU" dirty="0" smtClean="0"/>
              <a:t>-доку</a:t>
            </a:r>
            <a:r>
              <a:rPr lang="ru-RU" dirty="0"/>
              <a:t>м</a:t>
            </a:r>
            <a:r>
              <a:rPr lang="ru-RU" dirty="0" smtClean="0"/>
              <a:t>енты </a:t>
            </a:r>
            <a:r>
              <a:rPr lang="ru-RU" dirty="0"/>
              <a:t>и пр</a:t>
            </a:r>
            <a:r>
              <a:rPr lang="ru-RU" dirty="0" smtClean="0"/>
              <a:t>.</a:t>
            </a:r>
          </a:p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 – это </a:t>
            </a:r>
            <a:r>
              <a:rPr lang="ru-RU" dirty="0"/>
              <a:t>способ выполнения операций с </a:t>
            </a:r>
            <a:r>
              <a:rPr lang="ru-RU" dirty="0" smtClean="0"/>
              <a:t>данными, </a:t>
            </a:r>
            <a:r>
              <a:rPr lang="ru-RU" dirty="0"/>
              <a:t>который интегрирован </a:t>
            </a:r>
            <a:r>
              <a:rPr lang="ru-RU" dirty="0" smtClean="0"/>
              <a:t>в </a:t>
            </a:r>
            <a:r>
              <a:rPr lang="ru-RU" dirty="0"/>
              <a:t>язык.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 чего состоит </a:t>
            </a:r>
            <a:r>
              <a:rPr lang="en-US" dirty="0" err="1" smtClean="0"/>
              <a:t>linq</a:t>
            </a:r>
            <a:r>
              <a:rPr lang="ru-RU" dirty="0" smtClean="0"/>
              <a:t>-запрос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4266695" cy="326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Все </a:t>
            </a:r>
            <a:r>
              <a:rPr lang="en-US" dirty="0" err="1" smtClean="0"/>
              <a:t>linq</a:t>
            </a:r>
            <a:r>
              <a:rPr lang="en-US" dirty="0" smtClean="0"/>
              <a:t>–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подразумевают в себе 3 следующие действия: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Выбор источника данных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Описание тела запроса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  <a:endParaRPr dirty="0"/>
          </a:p>
        </p:txBody>
      </p:sp>
      <p:pic>
        <p:nvPicPr>
          <p:cNvPr id="1026" name="Picture 2" descr="Diagram of the complete LINQ query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6" y="1083872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1957</Words>
  <Application>Microsoft Office PowerPoint</Application>
  <PresentationFormat>Экран (16:9)</PresentationFormat>
  <Paragraphs>288</Paragraphs>
  <Slides>69</Slides>
  <Notes>69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9" baseType="lpstr">
      <vt:lpstr>Arial</vt:lpstr>
      <vt:lpstr>Times New Roman</vt:lpstr>
      <vt:lpstr>Courier New</vt:lpstr>
      <vt:lpstr>Roboto</vt:lpstr>
      <vt:lpstr>var(--code-font-family)</vt:lpstr>
      <vt:lpstr>Avenir</vt:lpstr>
      <vt:lpstr>Cascadia Mono</vt:lpstr>
      <vt:lpstr>Calibri</vt:lpstr>
      <vt:lpstr>SFMono-Regular</vt:lpstr>
      <vt:lpstr>Светлая тема</vt:lpstr>
      <vt:lpstr>Linq</vt:lpstr>
      <vt:lpstr>Презентация PowerPoint</vt:lpstr>
      <vt:lpstr>Linq-запросы </vt:lpstr>
      <vt:lpstr>Правила вебинара</vt:lpstr>
      <vt:lpstr>Маршрут вебинара</vt:lpstr>
      <vt:lpstr>Цели вебинара</vt:lpstr>
      <vt:lpstr>Что такое linq?</vt:lpstr>
      <vt:lpstr>Что такое linq?</vt:lpstr>
      <vt:lpstr>Из чего состоит linq-запрос</vt:lpstr>
      <vt:lpstr>Отложенное и немедленное выполнение</vt:lpstr>
      <vt:lpstr>Провайдеры данных linq-запросов</vt:lpstr>
      <vt:lpstr>Провайдеры данных, доступные в linq</vt:lpstr>
      <vt:lpstr>Интерфейс IQueryable&lt;T&gt;</vt:lpstr>
      <vt:lpstr>Варианты синтаксиса</vt:lpstr>
      <vt:lpstr>Варианты написания запросов</vt:lpstr>
      <vt:lpstr>Декларативный синтаксис</vt:lpstr>
      <vt:lpstr>Fluent-синтаксис</vt:lpstr>
      <vt:lpstr>Особенности декларативного синтаксиса</vt:lpstr>
      <vt:lpstr>Особенности Fluent API</vt:lpstr>
      <vt:lpstr>Декларативный синтаксис</vt:lpstr>
      <vt:lpstr>Ключевые слова</vt:lpstr>
      <vt:lpstr>Ключевые слова</vt:lpstr>
      <vt:lpstr>Правила описания запроса</vt:lpstr>
      <vt:lpstr>Пример запроса</vt:lpstr>
      <vt:lpstr>Метод-синтаксис</vt:lpstr>
      <vt:lpstr>Метод синтаксис</vt:lpstr>
      <vt:lpstr>Методы расширения IEnumerable&lt;T&gt;</vt:lpstr>
      <vt:lpstr>Пример синтаксиса</vt:lpstr>
      <vt:lpstr>Операции linq</vt:lpstr>
      <vt:lpstr>Стандартные операторы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Агрегация</vt:lpstr>
      <vt:lpstr>Агрегация</vt:lpstr>
      <vt:lpstr>Операторы единичного результата</vt:lpstr>
      <vt:lpstr>Операторы, возвращающие единичный результат</vt:lpstr>
      <vt:lpstr>Компараторы</vt:lpstr>
      <vt:lpstr>Общие сведения о компараторах</vt:lpstr>
      <vt:lpstr>Вопросы с собеседований</vt:lpstr>
      <vt:lpstr>Вопросы с собеседований по linq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Нилов Павел Геннадьевич</cp:lastModifiedBy>
  <cp:revision>219</cp:revision>
  <dcterms:modified xsi:type="dcterms:W3CDTF">2024-10-17T06:12:06Z</dcterms:modified>
</cp:coreProperties>
</file>