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3" r:id="rId7"/>
    <p:sldId id="264" r:id="rId8"/>
    <p:sldId id="265" r:id="rId9"/>
    <p:sldId id="266" r:id="rId10"/>
    <p:sldId id="270" r:id="rId11"/>
    <p:sldId id="267" r:id="rId12"/>
    <p:sldId id="269"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30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304" r:id="rId42"/>
    <p:sldId id="299" r:id="rId43"/>
    <p:sldId id="305" r:id="rId44"/>
    <p:sldId id="306" r:id="rId45"/>
    <p:sldId id="300" r:id="rId46"/>
    <p:sldId id="301" r:id="rId47"/>
    <p:sldId id="302" r:id="rId48"/>
    <p:sldId id="30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840CD70-04EB-4289-BDC9-6FC404C6E220}" type="datetimeFigureOut">
              <a:rPr lang="en-US" smtClean="0"/>
              <a:t>5/20/2021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0D8A274-A532-4B98-9B53-AA6383985B01}"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2167944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0CD70-04EB-4289-BDC9-6FC404C6E220}"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3410267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0CD70-04EB-4289-BDC9-6FC404C6E220}"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3753265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0CD70-04EB-4289-BDC9-6FC404C6E220}"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2846466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840CD70-04EB-4289-BDC9-6FC404C6E220}" type="datetimeFigureOut">
              <a:rPr lang="en-US" smtClean="0"/>
              <a:t>5/20/2021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0D8A274-A532-4B98-9B53-AA6383985B01}"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2387793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40CD70-04EB-4289-BDC9-6FC404C6E220}" type="datetimeFigureOut">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388508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40CD70-04EB-4289-BDC9-6FC404C6E220}" type="datetimeFigureOut">
              <a:rPr lang="en-US" smtClean="0"/>
              <a:t>5/20/2021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155043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40CD70-04EB-4289-BDC9-6FC404C6E220}" type="datetimeFigureOut">
              <a:rPr lang="en-US" smtClean="0"/>
              <a:t>5/20/2021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4009676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0CD70-04EB-4289-BDC9-6FC404C6E220}" type="datetimeFigureOut">
              <a:rPr lang="en-US" smtClean="0"/>
              <a:t>5/20/2021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90271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840CD70-04EB-4289-BDC9-6FC404C6E220}" type="datetimeFigureOut">
              <a:rPr lang="en-US" smtClean="0"/>
              <a:t>5/20/2021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0D8A274-A532-4B98-9B53-AA6383985B0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28671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840CD70-04EB-4289-BDC9-6FC404C6E220}" type="datetimeFigureOut">
              <a:rPr lang="en-US" smtClean="0"/>
              <a:t>5/20/2021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0D8A274-A532-4B98-9B53-AA6383985B0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7910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840CD70-04EB-4289-BDC9-6FC404C6E220}" type="datetimeFigureOut">
              <a:rPr lang="en-US" smtClean="0"/>
              <a:t>5/20/2021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0D8A274-A532-4B98-9B53-AA6383985B01}"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44830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459156" cy="2098226"/>
          </a:xfrm>
        </p:spPr>
        <p:txBody>
          <a:bodyPr/>
          <a:lstStyle/>
          <a:p>
            <a:r>
              <a:rPr lang="en-US" sz="2800" b="1" dirty="0"/>
              <a:t>STUDENT</a:t>
            </a:r>
            <a:r>
              <a:rPr lang="en-US" b="1" dirty="0"/>
              <a:t> </a:t>
            </a:r>
            <a:r>
              <a:rPr lang="en-US" sz="2800" b="1" dirty="0"/>
              <a:t>PERFORMANCE MONITORING SYSTEM</a:t>
            </a:r>
            <a:br>
              <a:rPr lang="en-US" b="1" dirty="0"/>
            </a:br>
            <a:endParaRPr lang="en-US" dirty="0"/>
          </a:p>
        </p:txBody>
      </p:sp>
      <p:sp>
        <p:nvSpPr>
          <p:cNvPr id="3" name="Subtitle 2"/>
          <p:cNvSpPr>
            <a:spLocks noGrp="1"/>
          </p:cNvSpPr>
          <p:nvPr>
            <p:ph type="subTitle" idx="1"/>
          </p:nvPr>
        </p:nvSpPr>
        <p:spPr/>
        <p:txBody>
          <a:bodyPr/>
          <a:lstStyle/>
          <a:p>
            <a:r>
              <a:rPr lang="en-US" dirty="0"/>
              <a:t>CSE303: DATABASE MANAGEMENT</a:t>
            </a:r>
          </a:p>
          <a:p>
            <a:r>
              <a:rPr lang="en-US" dirty="0"/>
              <a:t>SYSTEM</a:t>
            </a:r>
          </a:p>
          <a:p>
            <a:endParaRPr lang="en-US" dirty="0"/>
          </a:p>
        </p:txBody>
      </p:sp>
    </p:spTree>
    <p:extLst>
      <p:ext uri="{BB962C8B-B14F-4D97-AF65-F5344CB8AC3E}">
        <p14:creationId xmlns:p14="http://schemas.microsoft.com/office/powerpoint/2010/main" val="3006760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570" y="173165"/>
            <a:ext cx="5657221" cy="6544158"/>
          </a:xfrm>
          <a:prstGeom prst="rect">
            <a:avLst/>
          </a:prstGeom>
        </p:spPr>
      </p:pic>
    </p:spTree>
    <p:extLst>
      <p:ext uri="{BB962C8B-B14F-4D97-AF65-F5344CB8AC3E}">
        <p14:creationId xmlns:p14="http://schemas.microsoft.com/office/powerpoint/2010/main" val="117904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9356" y="439622"/>
            <a:ext cx="5898579" cy="6021467"/>
          </a:xfrm>
          <a:prstGeom prst="rect">
            <a:avLst/>
          </a:prstGeom>
        </p:spPr>
      </p:pic>
    </p:spTree>
    <p:extLst>
      <p:ext uri="{BB962C8B-B14F-4D97-AF65-F5344CB8AC3E}">
        <p14:creationId xmlns:p14="http://schemas.microsoft.com/office/powerpoint/2010/main" val="3873052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3342" y="169538"/>
            <a:ext cx="4557658"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BUSINESS PROCESS DIAGRAM (AS-IS)</a:t>
            </a:r>
          </a:p>
        </p:txBody>
      </p:sp>
      <p:pic>
        <p:nvPicPr>
          <p:cNvPr id="5" name="Picture 4"/>
          <p:cNvPicPr>
            <a:picLocks noChangeAspect="1"/>
          </p:cNvPicPr>
          <p:nvPr/>
        </p:nvPicPr>
        <p:blipFill>
          <a:blip r:embed="rId2"/>
          <a:stretch>
            <a:fillRect/>
          </a:stretch>
        </p:blipFill>
        <p:spPr>
          <a:xfrm>
            <a:off x="943342" y="600425"/>
            <a:ext cx="7928994" cy="2535926"/>
          </a:xfrm>
          <a:prstGeom prst="rect">
            <a:avLst/>
          </a:prstGeom>
        </p:spPr>
      </p:pic>
      <p:sp>
        <p:nvSpPr>
          <p:cNvPr id="6" name="Rectangle 5"/>
          <p:cNvSpPr/>
          <p:nvPr/>
        </p:nvSpPr>
        <p:spPr>
          <a:xfrm>
            <a:off x="943342" y="3197906"/>
            <a:ext cx="3288977"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1: View new enrollment data</a:t>
            </a:r>
          </a:p>
        </p:txBody>
      </p:sp>
      <p:pic>
        <p:nvPicPr>
          <p:cNvPr id="7" name="Picture 6" descr="bpmn as-is-2.jpg"/>
          <p:cNvPicPr/>
          <p:nvPr/>
        </p:nvPicPr>
        <p:blipFill>
          <a:blip r:embed="rId3"/>
          <a:stretch>
            <a:fillRect/>
          </a:stretch>
        </p:blipFill>
        <p:spPr>
          <a:xfrm>
            <a:off x="943342" y="3918857"/>
            <a:ext cx="7928994" cy="1691865"/>
          </a:xfrm>
          <a:prstGeom prst="rect">
            <a:avLst/>
          </a:prstGeom>
        </p:spPr>
      </p:pic>
      <p:sp>
        <p:nvSpPr>
          <p:cNvPr id="8" name="Rectangle 7"/>
          <p:cNvSpPr/>
          <p:nvPr/>
        </p:nvSpPr>
        <p:spPr>
          <a:xfrm>
            <a:off x="943342" y="5733832"/>
            <a:ext cx="6096000" cy="246221"/>
          </a:xfrm>
          <a:prstGeom prst="rect">
            <a:avLst/>
          </a:prstGeom>
        </p:spPr>
        <p:txBody>
          <a:bodyPr>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2: View Student Mark-sheet by VC, Dean, Head, and Faculty</a:t>
            </a:r>
          </a:p>
        </p:txBody>
      </p:sp>
    </p:spTree>
    <p:extLst>
      <p:ext uri="{BB962C8B-B14F-4D97-AF65-F5344CB8AC3E}">
        <p14:creationId xmlns:p14="http://schemas.microsoft.com/office/powerpoint/2010/main" val="3970401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pmn as-is-3.jpg"/>
          <p:cNvPicPr/>
          <p:nvPr/>
        </p:nvPicPr>
        <p:blipFill>
          <a:blip r:embed="rId2"/>
          <a:stretch>
            <a:fillRect/>
          </a:stretch>
        </p:blipFill>
        <p:spPr>
          <a:xfrm>
            <a:off x="1238877" y="378414"/>
            <a:ext cx="7583576" cy="1792030"/>
          </a:xfrm>
          <a:prstGeom prst="rect">
            <a:avLst/>
          </a:prstGeom>
        </p:spPr>
      </p:pic>
      <p:sp>
        <p:nvSpPr>
          <p:cNvPr id="5" name="Rectangle 4"/>
          <p:cNvSpPr/>
          <p:nvPr/>
        </p:nvSpPr>
        <p:spPr>
          <a:xfrm>
            <a:off x="1238877" y="2370127"/>
            <a:ext cx="3439018"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3: View Transcript by Students</a:t>
            </a:r>
          </a:p>
        </p:txBody>
      </p:sp>
      <p:pic>
        <p:nvPicPr>
          <p:cNvPr id="6" name="Picture 5" descr="bpmn as-is-4.jpg"/>
          <p:cNvPicPr/>
          <p:nvPr/>
        </p:nvPicPr>
        <p:blipFill>
          <a:blip r:embed="rId3" cstate="print"/>
          <a:stretch>
            <a:fillRect/>
          </a:stretch>
        </p:blipFill>
        <p:spPr>
          <a:xfrm>
            <a:off x="1238876" y="2884516"/>
            <a:ext cx="7583577" cy="2481303"/>
          </a:xfrm>
          <a:prstGeom prst="rect">
            <a:avLst/>
          </a:prstGeom>
        </p:spPr>
      </p:pic>
      <p:sp>
        <p:nvSpPr>
          <p:cNvPr id="7" name="Rectangle 6"/>
          <p:cNvSpPr/>
          <p:nvPr/>
        </p:nvSpPr>
        <p:spPr>
          <a:xfrm>
            <a:off x="1238877" y="5595648"/>
            <a:ext cx="3466077"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4: Record Student Assessment</a:t>
            </a:r>
          </a:p>
        </p:txBody>
      </p:sp>
    </p:spTree>
    <p:extLst>
      <p:ext uri="{BB962C8B-B14F-4D97-AF65-F5344CB8AC3E}">
        <p14:creationId xmlns:p14="http://schemas.microsoft.com/office/powerpoint/2010/main" val="2954677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pmn as-is-5.jpg"/>
          <p:cNvPicPr/>
          <p:nvPr/>
        </p:nvPicPr>
        <p:blipFill>
          <a:blip r:embed="rId2"/>
          <a:stretch>
            <a:fillRect/>
          </a:stretch>
        </p:blipFill>
        <p:spPr>
          <a:xfrm>
            <a:off x="3173491" y="2160396"/>
            <a:ext cx="6819900" cy="1919235"/>
          </a:xfrm>
          <a:prstGeom prst="rect">
            <a:avLst/>
          </a:prstGeom>
        </p:spPr>
      </p:pic>
      <p:sp>
        <p:nvSpPr>
          <p:cNvPr id="5" name="Rectangle 4"/>
          <p:cNvSpPr/>
          <p:nvPr/>
        </p:nvSpPr>
        <p:spPr>
          <a:xfrm>
            <a:off x="5248781" y="4249169"/>
            <a:ext cx="2669320"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5: Map PLO to CO</a:t>
            </a:r>
          </a:p>
        </p:txBody>
      </p:sp>
    </p:spTree>
    <p:extLst>
      <p:ext uri="{BB962C8B-B14F-4D97-AF65-F5344CB8AC3E}">
        <p14:creationId xmlns:p14="http://schemas.microsoft.com/office/powerpoint/2010/main" val="2166876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7050" y="239877"/>
            <a:ext cx="2540183"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PROBLEM ANALYSIS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6603" y="609209"/>
            <a:ext cx="5455607" cy="5861929"/>
          </a:xfrm>
          <a:prstGeom prst="rect">
            <a:avLst/>
          </a:prstGeom>
        </p:spPr>
      </p:pic>
    </p:spTree>
    <p:extLst>
      <p:ext uri="{BB962C8B-B14F-4D97-AF65-F5344CB8AC3E}">
        <p14:creationId xmlns:p14="http://schemas.microsoft.com/office/powerpoint/2010/main" val="4218755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6867" y="401934"/>
            <a:ext cx="6289628" cy="6049107"/>
          </a:xfrm>
          <a:prstGeom prst="rect">
            <a:avLst/>
          </a:prstGeom>
        </p:spPr>
      </p:pic>
    </p:spTree>
    <p:extLst>
      <p:ext uri="{BB962C8B-B14F-4D97-AF65-F5344CB8AC3E}">
        <p14:creationId xmlns:p14="http://schemas.microsoft.com/office/powerpoint/2010/main" val="2208681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9288" y="330312"/>
            <a:ext cx="2758127"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RICH PICTURE (TO-BE)</a:t>
            </a:r>
          </a:p>
        </p:txBody>
      </p:sp>
      <p:pic>
        <p:nvPicPr>
          <p:cNvPr id="5" name="Picture 4" descr="Rich Picture (TO-BE).jpg"/>
          <p:cNvPicPr/>
          <p:nvPr/>
        </p:nvPicPr>
        <p:blipFill>
          <a:blip r:embed="rId2" cstate="print"/>
          <a:stretch>
            <a:fillRect/>
          </a:stretch>
        </p:blipFill>
        <p:spPr>
          <a:xfrm>
            <a:off x="2889348" y="806077"/>
            <a:ext cx="6204410" cy="4780808"/>
          </a:xfrm>
          <a:prstGeom prst="rect">
            <a:avLst/>
          </a:prstGeom>
        </p:spPr>
      </p:pic>
      <p:sp>
        <p:nvSpPr>
          <p:cNvPr id="6" name="Rectangle 5"/>
          <p:cNvSpPr/>
          <p:nvPr/>
        </p:nvSpPr>
        <p:spPr>
          <a:xfrm>
            <a:off x="2889348" y="5764614"/>
            <a:ext cx="1831848"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Figure: Rich Picture TO-BE</a:t>
            </a:r>
          </a:p>
        </p:txBody>
      </p:sp>
    </p:spTree>
    <p:extLst>
      <p:ext uri="{BB962C8B-B14F-4D97-AF65-F5344CB8AC3E}">
        <p14:creationId xmlns:p14="http://schemas.microsoft.com/office/powerpoint/2010/main" val="3015275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1453" y="179587"/>
            <a:ext cx="3856890"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SIX ELEMENT ANALYSIS (TO-BE)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6633" y="548919"/>
            <a:ext cx="6549059" cy="5932206"/>
          </a:xfrm>
          <a:prstGeom prst="rect">
            <a:avLst/>
          </a:prstGeom>
        </p:spPr>
      </p:pic>
    </p:spTree>
    <p:extLst>
      <p:ext uri="{BB962C8B-B14F-4D97-AF65-F5344CB8AC3E}">
        <p14:creationId xmlns:p14="http://schemas.microsoft.com/office/powerpoint/2010/main" val="2741015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6536" y="271305"/>
            <a:ext cx="5164853" cy="6329382"/>
          </a:xfrm>
          <a:prstGeom prst="rect">
            <a:avLst/>
          </a:prstGeom>
        </p:spPr>
      </p:pic>
    </p:spTree>
    <p:extLst>
      <p:ext uri="{BB962C8B-B14F-4D97-AF65-F5344CB8AC3E}">
        <p14:creationId xmlns:p14="http://schemas.microsoft.com/office/powerpoint/2010/main" val="1486916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GROUP 3</a:t>
            </a:r>
            <a:br>
              <a:rPr lang="en-US" b="1" dirty="0"/>
            </a:br>
            <a:endParaRPr lang="en-US" dirty="0"/>
          </a:p>
        </p:txBody>
      </p:sp>
      <p:sp>
        <p:nvSpPr>
          <p:cNvPr id="3" name="Content Placeholder 2"/>
          <p:cNvSpPr>
            <a:spLocks noGrp="1"/>
          </p:cNvSpPr>
          <p:nvPr>
            <p:ph idx="1"/>
          </p:nvPr>
        </p:nvSpPr>
        <p:spPr/>
        <p:txBody>
          <a:bodyPr/>
          <a:lstStyle/>
          <a:p>
            <a:pPr marL="0" indent="0" algn="ctr">
              <a:buNone/>
            </a:pPr>
            <a:r>
              <a:rPr lang="en-US" dirty="0"/>
              <a:t>SHANAZ RAZIA FIDDA: 1731389</a:t>
            </a:r>
          </a:p>
          <a:p>
            <a:pPr marL="0" indent="0" algn="ctr">
              <a:buNone/>
            </a:pPr>
            <a:r>
              <a:rPr lang="en-US" dirty="0"/>
              <a:t>MD. TAREK AZIZ: 1730050</a:t>
            </a:r>
          </a:p>
          <a:p>
            <a:pPr marL="0" indent="0" algn="ctr">
              <a:buNone/>
            </a:pPr>
            <a:r>
              <a:rPr lang="en-US" dirty="0"/>
              <a:t>MD. ZAHIDUL ISLAM: 1721883</a:t>
            </a:r>
          </a:p>
          <a:p>
            <a:pPr marL="0" indent="0" algn="ctr">
              <a:buNone/>
            </a:pPr>
            <a:r>
              <a:rPr lang="en-US" dirty="0"/>
              <a:t>TOUFIQ AHMED NILOY: 1631281</a:t>
            </a:r>
          </a:p>
          <a:p>
            <a:pPr marL="0" indent="0" algn="ctr">
              <a:buNone/>
            </a:pPr>
            <a:r>
              <a:rPr lang="en-US" dirty="0"/>
              <a:t>BM FAHIM ABRAR: 1630263</a:t>
            </a:r>
          </a:p>
          <a:p>
            <a:pPr marL="0" indent="0" algn="ctr">
              <a:buNone/>
            </a:pPr>
            <a:r>
              <a:rPr lang="en-US" dirty="0"/>
              <a:t>SHAHNEWAZ MUHAMMAD RAJIT: 1630736</a:t>
            </a:r>
          </a:p>
          <a:p>
            <a:pPr marL="0" indent="0" algn="ctr">
              <a:buNone/>
            </a:pPr>
            <a:r>
              <a:rPr lang="en-US" dirty="0"/>
              <a:t>MAHFUZUR RAHMAN: 1811077</a:t>
            </a:r>
          </a:p>
        </p:txBody>
      </p:sp>
    </p:spTree>
    <p:extLst>
      <p:ext uri="{BB962C8B-B14F-4D97-AF65-F5344CB8AC3E}">
        <p14:creationId xmlns:p14="http://schemas.microsoft.com/office/powerpoint/2010/main" val="2616472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4797" y="291402"/>
            <a:ext cx="6429037" cy="6295292"/>
          </a:xfrm>
          <a:prstGeom prst="rect">
            <a:avLst/>
          </a:prstGeom>
        </p:spPr>
      </p:pic>
    </p:spTree>
    <p:extLst>
      <p:ext uri="{BB962C8B-B14F-4D97-AF65-F5344CB8AC3E}">
        <p14:creationId xmlns:p14="http://schemas.microsoft.com/office/powerpoint/2010/main" val="3298355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6778" y="221063"/>
            <a:ext cx="5777803" cy="6430945"/>
          </a:xfrm>
          <a:prstGeom prst="rect">
            <a:avLst/>
          </a:prstGeom>
        </p:spPr>
      </p:pic>
    </p:spTree>
    <p:extLst>
      <p:ext uri="{BB962C8B-B14F-4D97-AF65-F5344CB8AC3E}">
        <p14:creationId xmlns:p14="http://schemas.microsoft.com/office/powerpoint/2010/main" val="2574130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6053" y="261257"/>
            <a:ext cx="5888334" cy="6410848"/>
          </a:xfrm>
          <a:prstGeom prst="rect">
            <a:avLst/>
          </a:prstGeom>
        </p:spPr>
      </p:pic>
    </p:spTree>
    <p:extLst>
      <p:ext uri="{BB962C8B-B14F-4D97-AF65-F5344CB8AC3E}">
        <p14:creationId xmlns:p14="http://schemas.microsoft.com/office/powerpoint/2010/main" val="1120110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4274" y="266692"/>
            <a:ext cx="4656083"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BUSINESS PROCESS DIAGRAM (TO-BE)</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924274" y="866522"/>
            <a:ext cx="7134503" cy="1329412"/>
          </a:xfrm>
          <a:prstGeom prst="rect">
            <a:avLst/>
          </a:prstGeom>
        </p:spPr>
      </p:pic>
      <p:sp>
        <p:nvSpPr>
          <p:cNvPr id="6" name="Rectangle 5"/>
          <p:cNvSpPr/>
          <p:nvPr/>
        </p:nvSpPr>
        <p:spPr>
          <a:xfrm>
            <a:off x="924273" y="2533819"/>
            <a:ext cx="3447675"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(TO-</a:t>
            </a:r>
            <a:r>
              <a:rPr lang="en-US" sz="1000" b="0" kern="100" dirty="0">
                <a:solidFill>
                  <a:srgbClr val="5B9BD5"/>
                </a:solidFill>
                <a:effectLst/>
                <a:latin typeface="Arial" panose="020B0604020202020204" pitchFamily="34" charset="0"/>
                <a:ea typeface="Noto Serif CJK SC"/>
                <a:cs typeface="Mangal"/>
              </a:rPr>
              <a:t>BE</a:t>
            </a:r>
            <a:r>
              <a:rPr lang="en-US" sz="1000" b="1" kern="100" dirty="0">
                <a:solidFill>
                  <a:srgbClr val="5B9BD5"/>
                </a:solidFill>
                <a:effectLst/>
                <a:latin typeface="Arial" panose="020B0604020202020204" pitchFamily="34" charset="0"/>
                <a:ea typeface="Noto Serif CJK SC"/>
                <a:cs typeface="Mangal"/>
              </a:rPr>
              <a:t>) FIGURE 1: Create new </a:t>
            </a:r>
            <a:r>
              <a:rPr lang="en-US" sz="1000" b="1" kern="100" dirty="0" err="1">
                <a:solidFill>
                  <a:srgbClr val="5B9BD5"/>
                </a:solidFill>
                <a:effectLst/>
                <a:latin typeface="Arial" panose="020B0604020202020204" pitchFamily="34" charset="0"/>
                <a:ea typeface="Noto Serif CJK SC"/>
                <a:cs typeface="Mangal"/>
              </a:rPr>
              <a:t>studentaccount</a:t>
            </a:r>
            <a:endParaRPr lang="en-US" sz="1000" b="1" kern="100" dirty="0">
              <a:solidFill>
                <a:srgbClr val="5B9BD5"/>
              </a:solidFill>
              <a:effectLst/>
              <a:latin typeface="Arial" panose="020B0604020202020204" pitchFamily="34" charset="0"/>
              <a:ea typeface="Noto Serif CJK SC"/>
              <a:cs typeface="Mangal"/>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924273" y="3422295"/>
            <a:ext cx="7134503" cy="2172531"/>
          </a:xfrm>
          <a:prstGeom prst="rect">
            <a:avLst/>
          </a:prstGeom>
        </p:spPr>
      </p:pic>
      <p:sp>
        <p:nvSpPr>
          <p:cNvPr id="8" name="Rectangle 7"/>
          <p:cNvSpPr/>
          <p:nvPr/>
        </p:nvSpPr>
        <p:spPr>
          <a:xfrm>
            <a:off x="924273" y="5932711"/>
            <a:ext cx="3236079"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(TO-</a:t>
            </a:r>
            <a:r>
              <a:rPr lang="en-US" sz="1000" b="0" kern="100" dirty="0">
                <a:solidFill>
                  <a:srgbClr val="5B9BD5"/>
                </a:solidFill>
                <a:effectLst/>
                <a:latin typeface="Arial" panose="020B0604020202020204" pitchFamily="34" charset="0"/>
                <a:ea typeface="Noto Serif CJK SC"/>
                <a:cs typeface="Mangal"/>
              </a:rPr>
              <a:t>BE</a:t>
            </a:r>
            <a:r>
              <a:rPr lang="en-US" sz="1000" b="1" kern="100" dirty="0">
                <a:solidFill>
                  <a:srgbClr val="5B9BD5"/>
                </a:solidFill>
                <a:effectLst/>
                <a:latin typeface="Arial" panose="020B0604020202020204" pitchFamily="34" charset="0"/>
                <a:ea typeface="Noto Serif CJK SC"/>
                <a:cs typeface="Mangal"/>
              </a:rPr>
              <a:t>) FIGURE 2: Update PLO on SPM DB</a:t>
            </a:r>
          </a:p>
        </p:txBody>
      </p:sp>
    </p:spTree>
    <p:extLst>
      <p:ext uri="{BB962C8B-B14F-4D97-AF65-F5344CB8AC3E}">
        <p14:creationId xmlns:p14="http://schemas.microsoft.com/office/powerpoint/2010/main" val="2677791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927379" y="748733"/>
            <a:ext cx="7503188" cy="2778238"/>
          </a:xfrm>
          <a:prstGeom prst="rect">
            <a:avLst/>
          </a:prstGeom>
        </p:spPr>
      </p:pic>
      <p:sp>
        <p:nvSpPr>
          <p:cNvPr id="6" name="Rectangle 5"/>
          <p:cNvSpPr/>
          <p:nvPr/>
        </p:nvSpPr>
        <p:spPr>
          <a:xfrm>
            <a:off x="927379" y="3805105"/>
            <a:ext cx="6096000" cy="246221"/>
          </a:xfrm>
          <a:prstGeom prst="rect">
            <a:avLst/>
          </a:prstGeom>
        </p:spPr>
        <p:txBody>
          <a:bodyPr>
            <a:spAutoFit/>
          </a:bodyPr>
          <a:lstStyle/>
          <a:p>
            <a:pPr algn="just">
              <a:spcBef>
                <a:spcPts val="150"/>
              </a:spcBef>
              <a:spcAft>
                <a:spcPts val="600"/>
              </a:spcAft>
            </a:pPr>
            <a:r>
              <a:rPr lang="en-US" sz="1000" b="1" kern="100" dirty="0">
                <a:solidFill>
                  <a:srgbClr val="5B9BD5"/>
                </a:solidFill>
                <a:effectLst/>
                <a:latin typeface="Arial" panose="020B0604020202020204" pitchFamily="34" charset="0"/>
                <a:ea typeface="Noto Serif CJK SC"/>
                <a:cs typeface="Lohit Devanagari"/>
              </a:rPr>
              <a:t>BPMN (TO-BE) FIGURE 3: Record student assessment and submit mark-sheet</a:t>
            </a:r>
            <a:endParaRPr lang="en-US" sz="1000" kern="100" dirty="0">
              <a:effectLst/>
              <a:latin typeface="Arial" panose="020B0604020202020204" pitchFamily="34" charset="0"/>
              <a:ea typeface="Noto Serif CJK SC"/>
              <a:cs typeface="Lohit Devanagari"/>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927379" y="4821830"/>
            <a:ext cx="7503188" cy="966020"/>
          </a:xfrm>
          <a:prstGeom prst="rect">
            <a:avLst/>
          </a:prstGeom>
        </p:spPr>
      </p:pic>
      <p:sp>
        <p:nvSpPr>
          <p:cNvPr id="8" name="Rectangle 7"/>
          <p:cNvSpPr/>
          <p:nvPr/>
        </p:nvSpPr>
        <p:spPr>
          <a:xfrm>
            <a:off x="927379" y="5927077"/>
            <a:ext cx="6096000" cy="246221"/>
          </a:xfrm>
          <a:prstGeom prst="rect">
            <a:avLst/>
          </a:prstGeom>
        </p:spPr>
        <p:txBody>
          <a:bodyPr>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(TO-BE) FIGURE 4: Update PLO-CO mapping to SPM DB</a:t>
            </a:r>
          </a:p>
        </p:txBody>
      </p:sp>
    </p:spTree>
    <p:extLst>
      <p:ext uri="{BB962C8B-B14F-4D97-AF65-F5344CB8AC3E}">
        <p14:creationId xmlns:p14="http://schemas.microsoft.com/office/powerpoint/2010/main" val="2696669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07764" y="940096"/>
            <a:ext cx="8055847" cy="1498671"/>
          </a:xfrm>
          <a:prstGeom prst="rect">
            <a:avLst/>
          </a:prstGeom>
        </p:spPr>
      </p:pic>
      <p:sp>
        <p:nvSpPr>
          <p:cNvPr id="5" name="Rectangle 4"/>
          <p:cNvSpPr/>
          <p:nvPr/>
        </p:nvSpPr>
        <p:spPr>
          <a:xfrm>
            <a:off x="1007764" y="2640629"/>
            <a:ext cx="6096000" cy="246221"/>
          </a:xfrm>
          <a:prstGeom prst="rect">
            <a:avLst/>
          </a:prstGeom>
        </p:spPr>
        <p:txBody>
          <a:bodyPr>
            <a:spAutoFit/>
          </a:bodyPr>
          <a:lstStyle/>
          <a:p>
            <a:pPr algn="just">
              <a:spcBef>
                <a:spcPts val="150"/>
              </a:spcBef>
              <a:spcAft>
                <a:spcPts val="600"/>
              </a:spcAft>
            </a:pPr>
            <a:r>
              <a:rPr lang="en-US" sz="1000" b="1" kern="100" dirty="0">
                <a:solidFill>
                  <a:srgbClr val="5B9BD5"/>
                </a:solidFill>
                <a:effectLst/>
                <a:latin typeface="Arial" panose="020B0604020202020204" pitchFamily="34" charset="0"/>
                <a:ea typeface="Noto Serif CJK SC"/>
                <a:cs typeface="Lohit Devanagari"/>
              </a:rPr>
              <a:t>BPMN (TO-BE) FIGURE 5: View student CGPA, transcript and PLO achievements</a:t>
            </a:r>
            <a:endParaRPr lang="en-US" sz="1000" kern="100" dirty="0">
              <a:effectLst/>
              <a:latin typeface="Arial" panose="020B0604020202020204" pitchFamily="34" charset="0"/>
              <a:ea typeface="Noto Serif CJK SC"/>
              <a:cs typeface="Lohit Devanagari"/>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007764" y="3985095"/>
            <a:ext cx="8055847" cy="1340531"/>
          </a:xfrm>
          <a:prstGeom prst="rect">
            <a:avLst/>
          </a:prstGeom>
        </p:spPr>
      </p:pic>
      <p:sp>
        <p:nvSpPr>
          <p:cNvPr id="7" name="Rectangle 6"/>
          <p:cNvSpPr/>
          <p:nvPr/>
        </p:nvSpPr>
        <p:spPr>
          <a:xfrm>
            <a:off x="1007764" y="5527488"/>
            <a:ext cx="6096000" cy="246221"/>
          </a:xfrm>
          <a:prstGeom prst="rect">
            <a:avLst/>
          </a:prstGeom>
        </p:spPr>
        <p:txBody>
          <a:bodyPr>
            <a:spAutoFit/>
          </a:bodyPr>
          <a:lstStyle/>
          <a:p>
            <a:pPr algn="just">
              <a:spcBef>
                <a:spcPts val="150"/>
              </a:spcBef>
              <a:spcAft>
                <a:spcPts val="600"/>
              </a:spcAft>
            </a:pPr>
            <a:r>
              <a:rPr lang="en-US" sz="1000" b="1" kern="100" dirty="0">
                <a:solidFill>
                  <a:srgbClr val="5B9BD5"/>
                </a:solidFill>
                <a:effectLst/>
                <a:latin typeface="Arial" panose="020B0604020202020204" pitchFamily="34" charset="0"/>
                <a:ea typeface="Noto Serif CJK SC"/>
                <a:cs typeface="Lohit Devanagari"/>
              </a:rPr>
              <a:t>BPMN (TO-BE) FIGURE 6: Receive student CGPA and PLO trends</a:t>
            </a:r>
            <a:endParaRPr lang="en-US" sz="1000" kern="100" dirty="0">
              <a:effectLst/>
              <a:latin typeface="Arial" panose="020B0604020202020204" pitchFamily="34" charset="0"/>
              <a:ea typeface="Noto Serif CJK SC"/>
              <a:cs typeface="Lohit Devanagari"/>
            </a:endParaRPr>
          </a:p>
        </p:txBody>
      </p:sp>
    </p:spTree>
    <p:extLst>
      <p:ext uri="{BB962C8B-B14F-4D97-AF65-F5344CB8AC3E}">
        <p14:creationId xmlns:p14="http://schemas.microsoft.com/office/powerpoint/2010/main" val="1260175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C5C99-C5CC-4128-AEC1-BB01CFA19E4C}"/>
              </a:ext>
            </a:extLst>
          </p:cNvPr>
          <p:cNvSpPr>
            <a:spLocks noGrp="1"/>
          </p:cNvSpPr>
          <p:nvPr>
            <p:ph type="title"/>
          </p:nvPr>
        </p:nvSpPr>
        <p:spPr/>
        <p:txBody>
          <a:bodyPr/>
          <a:lstStyle/>
          <a:p>
            <a:r>
              <a:rPr lang="en-US" dirty="0"/>
              <a:t>CHAPTER 3: LOGICAL SYSTEM DESIGN</a:t>
            </a:r>
            <a:br>
              <a:rPr lang="en-US" dirty="0"/>
            </a:br>
            <a:endParaRPr lang="en-US" dirty="0"/>
          </a:p>
        </p:txBody>
      </p:sp>
      <p:sp>
        <p:nvSpPr>
          <p:cNvPr id="3" name="Content Placeholder 2">
            <a:extLst>
              <a:ext uri="{FF2B5EF4-FFF2-40B4-BE49-F238E27FC236}">
                <a16:creationId xmlns:a16="http://schemas.microsoft.com/office/drawing/2014/main" id="{DF74281C-C057-4929-9F65-962EA3ABC64D}"/>
              </a:ext>
            </a:extLst>
          </p:cNvPr>
          <p:cNvSpPr>
            <a:spLocks noGrp="1"/>
          </p:cNvSpPr>
          <p:nvPr>
            <p:ph idx="1"/>
          </p:nvPr>
        </p:nvSpPr>
        <p:spPr/>
        <p:txBody>
          <a:bodyPr/>
          <a:lstStyle/>
          <a:p>
            <a:r>
              <a:rPr lang="en-US" dirty="0"/>
              <a:t>BUSINESS RULE</a:t>
            </a:r>
          </a:p>
          <a:p>
            <a:r>
              <a:rPr lang="en-US" dirty="0"/>
              <a:t>ENTITY RELATIONSHIP DIAGRAM</a:t>
            </a:r>
          </a:p>
          <a:p>
            <a:r>
              <a:rPr lang="en-US" dirty="0"/>
              <a:t>ENTITY RELATIONSHIP DIAGRAM TO RELATIONAL SCHEMA</a:t>
            </a:r>
          </a:p>
          <a:p>
            <a:r>
              <a:rPr lang="en-US" dirty="0"/>
              <a:t>NORMALIZATION</a:t>
            </a:r>
          </a:p>
          <a:p>
            <a:r>
              <a:rPr lang="en-US" dirty="0"/>
              <a:t>DATA DICTIONARY</a:t>
            </a:r>
          </a:p>
        </p:txBody>
      </p:sp>
    </p:spTree>
    <p:extLst>
      <p:ext uri="{BB962C8B-B14F-4D97-AF65-F5344CB8AC3E}">
        <p14:creationId xmlns:p14="http://schemas.microsoft.com/office/powerpoint/2010/main" val="1842010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7133" y="243440"/>
            <a:ext cx="1619739" cy="369332"/>
          </a:xfrm>
          <a:prstGeom prst="rect">
            <a:avLst/>
          </a:prstGeom>
        </p:spPr>
        <p:txBody>
          <a:bodyPr wrap="none">
            <a:spAutoFit/>
          </a:bodyPr>
          <a:lstStyle/>
          <a:p>
            <a:r>
              <a:rPr lang="en-US" dirty="0"/>
              <a:t>Business Rule </a:t>
            </a:r>
          </a:p>
        </p:txBody>
      </p:sp>
      <p:sp>
        <p:nvSpPr>
          <p:cNvPr id="3" name="Rectangle 2"/>
          <p:cNvSpPr/>
          <p:nvPr/>
        </p:nvSpPr>
        <p:spPr>
          <a:xfrm>
            <a:off x="1446415" y="1202974"/>
            <a:ext cx="10398582" cy="5477846"/>
          </a:xfrm>
          <a:prstGeom prst="rect">
            <a:avLst/>
          </a:prstGeom>
        </p:spPr>
        <p:txBody>
          <a:bodyPr wrap="square">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A university must assign many employee. Each employee is assigned by exactly one university. A university must consist of  many school. Each school is belongs to exactly one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university.An</a:t>
            </a:r>
            <a:r>
              <a:rPr lang="en-US" sz="1600" dirty="0">
                <a:effectLst/>
                <a:latin typeface="Calibri" panose="020F0502020204030204" pitchFamily="34" charset="0"/>
                <a:ea typeface="Calibri" panose="020F0502020204030204" pitchFamily="34" charset="0"/>
                <a:cs typeface="Times New Roman" panose="02020603050405020304" pitchFamily="18" charset="0"/>
              </a:rPr>
              <a:t> employee can be faculty or VC. And a faculty can be dean of school or department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head.A</a:t>
            </a:r>
            <a:r>
              <a:rPr lang="en-US" sz="1600" dirty="0">
                <a:effectLst/>
                <a:latin typeface="Calibri" panose="020F0502020204030204" pitchFamily="34" charset="0"/>
                <a:ea typeface="Calibri" panose="020F0502020204030204" pitchFamily="34" charset="0"/>
                <a:cs typeface="Times New Roman" panose="02020603050405020304" pitchFamily="18" charset="0"/>
              </a:rPr>
              <a:t> university must assign exactly one VC. Each VC is assigned by exactly one university. A faculty must assign to a section. Each section must have a faculty. A department must employee many faculty. Each faculty is employed by exactly one department.  a semester must consist of many faculty. Each faculty is assigned to exactly one semester. A dean of school is belongs to exactly one school. Each school must have exactly one dean of school. A department head is belongs to exactly one department. each department must have exactly one department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head.A</a:t>
            </a:r>
            <a:r>
              <a:rPr lang="en-US" sz="1600" dirty="0">
                <a:effectLst/>
                <a:latin typeface="Calibri" panose="020F0502020204030204" pitchFamily="34" charset="0"/>
                <a:ea typeface="Calibri" panose="020F0502020204030204" pitchFamily="34" charset="0"/>
                <a:cs typeface="Times New Roman" panose="02020603050405020304" pitchFamily="18" charset="0"/>
              </a:rPr>
              <a:t> school is consist of many department. each department must belongs to exactly one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school.A</a:t>
            </a:r>
            <a:r>
              <a:rPr lang="en-US" sz="1600" dirty="0">
                <a:effectLst/>
                <a:latin typeface="Calibri" panose="020F0502020204030204" pitchFamily="34" charset="0"/>
                <a:ea typeface="Calibri" panose="020F0502020204030204" pitchFamily="34" charset="0"/>
                <a:cs typeface="Times New Roman" panose="02020603050405020304" pitchFamily="18" charset="0"/>
              </a:rPr>
              <a:t> department must enrolls many student. Each student is enrolled by exactly one department. a department is consist of many program. Each program must belongs to exactly one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department.A</a:t>
            </a:r>
            <a:r>
              <a:rPr lang="en-US" sz="1600" dirty="0">
                <a:effectLst/>
                <a:latin typeface="Calibri" panose="020F0502020204030204" pitchFamily="34" charset="0"/>
                <a:ea typeface="Calibri" panose="020F0502020204030204" pitchFamily="34" charset="0"/>
                <a:cs typeface="Times New Roman" panose="02020603050405020304" pitchFamily="18" charset="0"/>
              </a:rPr>
              <a:t> program must enrolls many student. Each student is enrolled by exactly one program. A program must provide many course. Each course is provided by exactly one program. A program is consist of many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plo</a:t>
            </a:r>
            <a:r>
              <a:rPr lang="en-US" sz="1600" dirty="0">
                <a:effectLst/>
                <a:latin typeface="Calibri" panose="020F0502020204030204" pitchFamily="34" charset="0"/>
                <a:ea typeface="Calibri" panose="020F0502020204030204" pitchFamily="34" charset="0"/>
                <a:cs typeface="Times New Roman" panose="02020603050405020304" pitchFamily="18" charset="0"/>
              </a:rPr>
              <a:t>. Each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plo</a:t>
            </a:r>
            <a:r>
              <a:rPr lang="en-US" sz="1600" dirty="0">
                <a:effectLst/>
                <a:latin typeface="Calibri" panose="020F0502020204030204" pitchFamily="34" charset="0"/>
                <a:ea typeface="Calibri" panose="020F0502020204030204" pitchFamily="34" charset="0"/>
                <a:cs typeface="Times New Roman" panose="02020603050405020304" pitchFamily="18" charset="0"/>
              </a:rPr>
              <a:t> is contain by exactly one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program.A</a:t>
            </a:r>
            <a:r>
              <a:rPr lang="en-US" sz="1600" dirty="0">
                <a:effectLst/>
                <a:latin typeface="Calibri" panose="020F0502020204030204" pitchFamily="34" charset="0"/>
                <a:ea typeface="Calibri" panose="020F0502020204030204" pitchFamily="34" charset="0"/>
                <a:cs typeface="Times New Roman" panose="02020603050405020304" pitchFamily="18" charset="0"/>
              </a:rPr>
              <a:t> semester must contain many student. Each student enrolled to exactly one semester. A semester must contain many courses. Each course is assign to exactly one semester. A semester must consist of many section. Each section is assign to exactly one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semester.A</a:t>
            </a:r>
            <a:r>
              <a:rPr lang="en-US" sz="1600" dirty="0">
                <a:effectLst/>
                <a:latin typeface="Calibri" panose="020F0502020204030204" pitchFamily="34" charset="0"/>
                <a:ea typeface="Calibri" panose="020F0502020204030204" pitchFamily="34" charset="0"/>
                <a:cs typeface="Times New Roman" panose="02020603050405020304" pitchFamily="18" charset="0"/>
              </a:rPr>
              <a:t> course is consist of many cos. Each co belongs to exactly one course. A course is assign to many sections. Each section assigned by exactly one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course.A</a:t>
            </a:r>
            <a:r>
              <a:rPr lang="en-US" sz="1600" dirty="0">
                <a:effectLst/>
                <a:latin typeface="Calibri" panose="020F0502020204030204" pitchFamily="34" charset="0"/>
                <a:ea typeface="Calibri" panose="020F0502020204030204" pitchFamily="34" charset="0"/>
                <a:cs typeface="Times New Roman" panose="02020603050405020304" pitchFamily="18" charset="0"/>
              </a:rPr>
              <a:t> assessment must provide many assessment submission. A assessment submission is provided by exactly one assessment. A section may assign many assessment. Each assessment is assigned by exactly one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section.A</a:t>
            </a:r>
            <a:r>
              <a:rPr lang="en-US" sz="1600" dirty="0">
                <a:effectLst/>
                <a:latin typeface="Calibri" panose="020F0502020204030204" pitchFamily="34" charset="0"/>
                <a:ea typeface="Calibri" panose="020F0502020204030204" pitchFamily="34" charset="0"/>
                <a:cs typeface="Times New Roman" panose="02020603050405020304" pitchFamily="18" charset="0"/>
              </a:rPr>
              <a:t> student may submit many assessment submission. Each assessment submission is submitted by exactly one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student.A</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plo</a:t>
            </a:r>
            <a:r>
              <a:rPr lang="en-US" sz="1600" dirty="0">
                <a:effectLst/>
                <a:latin typeface="Calibri" panose="020F0502020204030204" pitchFamily="34" charset="0"/>
                <a:ea typeface="Calibri" panose="020F0502020204030204" pitchFamily="34" charset="0"/>
                <a:cs typeface="Times New Roman" panose="02020603050405020304" pitchFamily="18" charset="0"/>
              </a:rPr>
              <a:t> must have many cos. Each co is belongs to exactly one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plo.A</a:t>
            </a:r>
            <a:r>
              <a:rPr lang="en-US" sz="1600" dirty="0">
                <a:effectLst/>
                <a:latin typeface="Calibri" panose="020F0502020204030204" pitchFamily="34" charset="0"/>
                <a:ea typeface="Calibri" panose="020F0502020204030204" pitchFamily="34" charset="0"/>
                <a:cs typeface="Times New Roman" panose="02020603050405020304" pitchFamily="18" charset="0"/>
              </a:rPr>
              <a:t> co must have many assessment. Each assessment is belongs to exactly one co.</a:t>
            </a:r>
          </a:p>
          <a:p>
            <a:endParaRPr lang="en-US" dirty="0"/>
          </a:p>
        </p:txBody>
      </p:sp>
    </p:spTree>
    <p:extLst>
      <p:ext uri="{BB962C8B-B14F-4D97-AF65-F5344CB8AC3E}">
        <p14:creationId xmlns:p14="http://schemas.microsoft.com/office/powerpoint/2010/main" val="115040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0341967-EDB8-4740-8E70-5B1E27690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222" y="0"/>
            <a:ext cx="8243667" cy="6858000"/>
          </a:xfrm>
          <a:prstGeom prst="rect">
            <a:avLst/>
          </a:prstGeom>
        </p:spPr>
      </p:pic>
    </p:spTree>
    <p:extLst>
      <p:ext uri="{BB962C8B-B14F-4D97-AF65-F5344CB8AC3E}">
        <p14:creationId xmlns:p14="http://schemas.microsoft.com/office/powerpoint/2010/main" val="1875485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348040" y="3094706"/>
            <a:ext cx="2619603" cy="369332"/>
          </a:xfrm>
          <a:prstGeom prst="rect">
            <a:avLst/>
          </a:prstGeom>
        </p:spPr>
        <p:txBody>
          <a:bodyPr wrap="square">
            <a:spAutoFit/>
          </a:bodyPr>
          <a:lstStyle/>
          <a:p>
            <a:r>
              <a:rPr lang="en-US" b="1" dirty="0"/>
              <a:t>RELATIONAL SCHEMA</a:t>
            </a:r>
          </a:p>
        </p:txBody>
      </p:sp>
      <p:pic>
        <p:nvPicPr>
          <p:cNvPr id="5" name="Picture 4">
            <a:extLst>
              <a:ext uri="{FF2B5EF4-FFF2-40B4-BE49-F238E27FC236}">
                <a16:creationId xmlns:a16="http://schemas.microsoft.com/office/drawing/2014/main" id="{EF85605A-3E1D-4E90-B105-02687B8EC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508" y="0"/>
            <a:ext cx="10287000" cy="6858000"/>
          </a:xfrm>
          <a:prstGeom prst="rect">
            <a:avLst/>
          </a:prstGeom>
        </p:spPr>
      </p:pic>
    </p:spTree>
    <p:extLst>
      <p:ext uri="{BB962C8B-B14F-4D97-AF65-F5344CB8AC3E}">
        <p14:creationId xmlns:p14="http://schemas.microsoft.com/office/powerpoint/2010/main" val="4157955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a:xfrm>
            <a:off x="1371600" y="1266092"/>
            <a:ext cx="9601200" cy="5591908"/>
          </a:xfrm>
        </p:spPr>
        <p:txBody>
          <a:bodyPr>
            <a:normAutofit fontScale="85000" lnSpcReduction="20000"/>
          </a:bodyPr>
          <a:lstStyle/>
          <a:p>
            <a:r>
              <a:rPr lang="en-US" sz="1400" dirty="0"/>
              <a:t>CHAPTER 1: INTRODUCTION</a:t>
            </a:r>
          </a:p>
          <a:p>
            <a:r>
              <a:rPr lang="en-US" sz="1400" dirty="0"/>
              <a:t>CHAPTER 2: REQUIREMENT ANALYSIS</a:t>
            </a:r>
          </a:p>
          <a:p>
            <a:r>
              <a:rPr lang="en-US" sz="1400" dirty="0"/>
              <a:t>RICH PICTURE (AS-IS)</a:t>
            </a:r>
          </a:p>
          <a:p>
            <a:r>
              <a:rPr lang="en-US" sz="1400" dirty="0"/>
              <a:t>SIX ELEMENTS (AS-IS)</a:t>
            </a:r>
          </a:p>
          <a:p>
            <a:r>
              <a:rPr lang="en-US" sz="1400" dirty="0"/>
              <a:t>PROCESS DIAGRAM (AS-IS)</a:t>
            </a:r>
          </a:p>
          <a:p>
            <a:r>
              <a:rPr lang="en-US" sz="1400" dirty="0"/>
              <a:t>PROBLEM ANALYSIS</a:t>
            </a:r>
          </a:p>
          <a:p>
            <a:r>
              <a:rPr lang="en-US" sz="1400" dirty="0"/>
              <a:t>RICH PICTURE (TO-BE)</a:t>
            </a:r>
          </a:p>
          <a:p>
            <a:r>
              <a:rPr lang="en-US" sz="1400" dirty="0"/>
              <a:t>SIX ELEMENTS (TO-BE)</a:t>
            </a:r>
          </a:p>
          <a:p>
            <a:r>
              <a:rPr lang="en-US" sz="1400" dirty="0"/>
              <a:t>PROCESS DIAGRAM (TO-BE)</a:t>
            </a:r>
          </a:p>
          <a:p>
            <a:r>
              <a:rPr lang="en-US" sz="1400" dirty="0"/>
              <a:t>CHAPTER 3: LOGICAL SYSTEM DESIGN</a:t>
            </a:r>
          </a:p>
          <a:p>
            <a:r>
              <a:rPr lang="en-US" sz="1400" dirty="0"/>
              <a:t>BUSINESS RULE</a:t>
            </a:r>
          </a:p>
          <a:p>
            <a:r>
              <a:rPr lang="en-US" sz="1400" dirty="0"/>
              <a:t>ENTITY RELATIONSHIP DIAGRAM</a:t>
            </a:r>
          </a:p>
          <a:p>
            <a:r>
              <a:rPr lang="en-US" sz="1400" dirty="0"/>
              <a:t>ENTITY RELATIONSHIP DIAGRAM TO RELATIONAL SCHEMA</a:t>
            </a:r>
          </a:p>
          <a:p>
            <a:r>
              <a:rPr lang="en-US" sz="1400" dirty="0"/>
              <a:t>NORMALIZATION</a:t>
            </a:r>
          </a:p>
          <a:p>
            <a:r>
              <a:rPr lang="en-US" sz="1400" dirty="0"/>
              <a:t>DATA DICTIONARY</a:t>
            </a:r>
          </a:p>
          <a:p>
            <a:r>
              <a:rPr lang="en-US" sz="1400" dirty="0"/>
              <a:t>CHAPTER 4: PHYSICAL SYSTEM DESIGN</a:t>
            </a:r>
          </a:p>
          <a:p>
            <a:r>
              <a:rPr lang="en-US" sz="1400" dirty="0"/>
              <a:t>INPUT FORMS</a:t>
            </a:r>
          </a:p>
          <a:p>
            <a:r>
              <a:rPr lang="en-US" sz="1400" dirty="0"/>
              <a:t> OUTPUT FORMS</a:t>
            </a:r>
          </a:p>
          <a:p>
            <a:r>
              <a:rPr lang="en-US" sz="1400" dirty="0"/>
              <a:t>CHAPTER 5: CONCLUSION</a:t>
            </a:r>
          </a:p>
          <a:p>
            <a:pPr marL="0" indent="0">
              <a:buNone/>
            </a:pPr>
            <a:endParaRPr lang="en-US" dirty="0"/>
          </a:p>
        </p:txBody>
      </p:sp>
    </p:spTree>
    <p:extLst>
      <p:ext uri="{BB962C8B-B14F-4D97-AF65-F5344CB8AC3E}">
        <p14:creationId xmlns:p14="http://schemas.microsoft.com/office/powerpoint/2010/main" val="13791216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13868" y="812632"/>
            <a:ext cx="2103974" cy="369332"/>
          </a:xfrm>
          <a:prstGeom prst="rect">
            <a:avLst/>
          </a:prstGeom>
        </p:spPr>
        <p:txBody>
          <a:bodyPr wrap="none">
            <a:spAutoFit/>
          </a:bodyPr>
          <a:lstStyle/>
          <a:p>
            <a:r>
              <a:rPr lang="en-US" b="1" kern="100" dirty="0">
                <a:effectLst/>
                <a:latin typeface="Arial" panose="020B0604020202020204" pitchFamily="34" charset="0"/>
                <a:ea typeface="Noto Serif CJK SC"/>
                <a:cs typeface="Lohit Devanagari"/>
              </a:rPr>
              <a:t>NORMALIZATION</a:t>
            </a:r>
            <a:endParaRPr lang="en-US" dirty="0"/>
          </a:p>
        </p:txBody>
      </p:sp>
      <p:sp>
        <p:nvSpPr>
          <p:cNvPr id="5" name="Rectangle 4"/>
          <p:cNvSpPr/>
          <p:nvPr/>
        </p:nvSpPr>
        <p:spPr>
          <a:xfrm>
            <a:off x="1959428" y="2061852"/>
            <a:ext cx="9234435" cy="2646878"/>
          </a:xfrm>
          <a:prstGeom prst="rect">
            <a:avLst/>
          </a:prstGeom>
        </p:spPr>
        <p:txBody>
          <a:bodyPr wrap="square">
            <a:spAutoFit/>
          </a:bodyPr>
          <a:lstStyle/>
          <a:p>
            <a:pPr algn="just">
              <a:spcBef>
                <a:spcPts val="150"/>
              </a:spcBef>
              <a:spcAft>
                <a:spcPts val="600"/>
              </a:spcAft>
            </a:pPr>
            <a:r>
              <a:rPr lang="en-US" b="1" kern="100" dirty="0">
                <a:effectLst/>
                <a:latin typeface="Arial" panose="020B0604020202020204" pitchFamily="34" charset="0"/>
                <a:ea typeface="Noto Serif CJK SC"/>
                <a:cs typeface="Lohit Devanagari"/>
              </a:rPr>
              <a:t>1NF: </a:t>
            </a:r>
            <a:r>
              <a:rPr lang="en-US" kern="100" dirty="0">
                <a:effectLst/>
                <a:latin typeface="Arial" panose="020B0604020202020204" pitchFamily="34" charset="0"/>
                <a:ea typeface="Noto Serif CJK SC"/>
                <a:cs typeface="Lohit Devanagari"/>
              </a:rPr>
              <a:t>In the schema we need to remove all the multivalued attributes. </a:t>
            </a:r>
            <a:endParaRPr lang="en-US" sz="1100" kern="100" dirty="0">
              <a:effectLst/>
              <a:latin typeface="Arial" panose="020B0604020202020204" pitchFamily="34" charset="0"/>
              <a:ea typeface="Noto Serif CJK SC"/>
              <a:cs typeface="Lohit Devanagari"/>
            </a:endParaRPr>
          </a:p>
          <a:p>
            <a:pPr algn="just">
              <a:spcBef>
                <a:spcPts val="150"/>
              </a:spcBef>
              <a:spcAft>
                <a:spcPts val="600"/>
              </a:spcAft>
            </a:pPr>
            <a:r>
              <a:rPr lang="en-US" b="1" kern="100" dirty="0">
                <a:effectLst/>
                <a:latin typeface="Arial" panose="020B0604020202020204" pitchFamily="34" charset="0"/>
                <a:ea typeface="Noto Serif CJK SC"/>
                <a:cs typeface="Lohit Devanagari"/>
              </a:rPr>
              <a:t> </a:t>
            </a:r>
            <a:endParaRPr lang="en-US" sz="1100" kern="100" dirty="0">
              <a:effectLst/>
              <a:latin typeface="Arial" panose="020B0604020202020204" pitchFamily="34" charset="0"/>
              <a:ea typeface="Noto Serif CJK SC"/>
              <a:cs typeface="Lohit Devanagari"/>
            </a:endParaRPr>
          </a:p>
          <a:p>
            <a:pPr algn="just">
              <a:spcBef>
                <a:spcPts val="150"/>
              </a:spcBef>
              <a:spcAft>
                <a:spcPts val="600"/>
              </a:spcAft>
            </a:pPr>
            <a:r>
              <a:rPr lang="en-US" b="1" kern="100" dirty="0">
                <a:effectLst/>
                <a:latin typeface="Arial" panose="020B0604020202020204" pitchFamily="34" charset="0"/>
                <a:ea typeface="Noto Serif CJK SC"/>
                <a:cs typeface="Lohit Devanagari"/>
              </a:rPr>
              <a:t>2NF: </a:t>
            </a:r>
            <a:r>
              <a:rPr lang="en-US" kern="100" dirty="0">
                <a:effectLst/>
                <a:latin typeface="Arial" panose="020B0604020202020204" pitchFamily="34" charset="0"/>
                <a:ea typeface="Noto Serif CJK SC"/>
                <a:cs typeface="Lohit Devanagari"/>
              </a:rPr>
              <a:t>In this</a:t>
            </a:r>
            <a:r>
              <a:rPr lang="en-US" b="1" kern="100" dirty="0">
                <a:effectLst/>
                <a:latin typeface="Arial" panose="020B0604020202020204" pitchFamily="34" charset="0"/>
                <a:ea typeface="Noto Serif CJK SC"/>
                <a:cs typeface="Lohit Devanagari"/>
              </a:rPr>
              <a:t> </a:t>
            </a:r>
            <a:r>
              <a:rPr lang="en-US" kern="100" dirty="0">
                <a:effectLst/>
                <a:latin typeface="Arial" panose="020B0604020202020204" pitchFamily="34" charset="0"/>
                <a:ea typeface="Noto Serif CJK SC"/>
                <a:cs typeface="Lohit Devanagari"/>
              </a:rPr>
              <a:t>schema there will be no partial dependencies.</a:t>
            </a:r>
            <a:endParaRPr lang="en-US" sz="1100" kern="100" dirty="0">
              <a:effectLst/>
              <a:latin typeface="Arial" panose="020B0604020202020204" pitchFamily="34" charset="0"/>
              <a:ea typeface="Noto Serif CJK SC"/>
              <a:cs typeface="Lohit Devanagari"/>
            </a:endParaRPr>
          </a:p>
          <a:p>
            <a:pPr algn="just">
              <a:spcBef>
                <a:spcPts val="150"/>
              </a:spcBef>
              <a:spcAft>
                <a:spcPts val="600"/>
              </a:spcAft>
            </a:pPr>
            <a:r>
              <a:rPr lang="en-US" kern="100" dirty="0">
                <a:effectLst/>
                <a:latin typeface="Arial" panose="020B0604020202020204" pitchFamily="34" charset="0"/>
                <a:ea typeface="Noto Serif CJK SC"/>
                <a:cs typeface="Lohit Devanagari"/>
              </a:rPr>
              <a:t> </a:t>
            </a:r>
            <a:endParaRPr lang="en-US" sz="1100" kern="100" dirty="0">
              <a:effectLst/>
              <a:latin typeface="Arial" panose="020B0604020202020204" pitchFamily="34" charset="0"/>
              <a:ea typeface="Noto Serif CJK SC"/>
              <a:cs typeface="Lohit Devanagari"/>
            </a:endParaRPr>
          </a:p>
          <a:p>
            <a:pPr algn="just">
              <a:spcBef>
                <a:spcPts val="150"/>
              </a:spcBef>
              <a:spcAft>
                <a:spcPts val="600"/>
              </a:spcAft>
            </a:pPr>
            <a:r>
              <a:rPr lang="en-US" b="1" kern="100" dirty="0">
                <a:effectLst/>
                <a:latin typeface="Arial" panose="020B0604020202020204" pitchFamily="34" charset="0"/>
                <a:ea typeface="Noto Serif CJK SC"/>
                <a:cs typeface="Lohit Devanagari"/>
              </a:rPr>
              <a:t>3NF: </a:t>
            </a:r>
            <a:r>
              <a:rPr lang="en-US" kern="100" dirty="0">
                <a:effectLst/>
                <a:latin typeface="Arial" panose="020B0604020202020204" pitchFamily="34" charset="0"/>
                <a:ea typeface="Noto Serif CJK SC"/>
                <a:cs typeface="Lohit Devanagari"/>
              </a:rPr>
              <a:t>In this schema we have to remove transitive dependencies. </a:t>
            </a:r>
            <a:endParaRPr lang="en-US" sz="1100" kern="100" dirty="0">
              <a:effectLst/>
              <a:latin typeface="Arial" panose="020B0604020202020204" pitchFamily="34" charset="0"/>
              <a:ea typeface="Noto Serif CJK SC"/>
              <a:cs typeface="Lohit Devanagari"/>
            </a:endParaRPr>
          </a:p>
          <a:p>
            <a:pPr algn="just">
              <a:spcBef>
                <a:spcPts val="150"/>
              </a:spcBef>
              <a:spcAft>
                <a:spcPts val="600"/>
              </a:spcAft>
            </a:pPr>
            <a:r>
              <a:rPr lang="en-US" kern="100" dirty="0">
                <a:effectLst/>
                <a:latin typeface="Arial" panose="020B0604020202020204" pitchFamily="34" charset="0"/>
                <a:ea typeface="Noto Serif CJK SC"/>
                <a:cs typeface="Lohit Devanagari"/>
              </a:rPr>
              <a:t> </a:t>
            </a:r>
            <a:endParaRPr lang="en-US" sz="1100" kern="100" dirty="0">
              <a:effectLst/>
              <a:latin typeface="Arial" panose="020B0604020202020204" pitchFamily="34" charset="0"/>
              <a:ea typeface="Noto Serif CJK SC"/>
              <a:cs typeface="Lohit Devanagari"/>
            </a:endParaRPr>
          </a:p>
          <a:p>
            <a:pPr algn="just">
              <a:spcBef>
                <a:spcPts val="150"/>
              </a:spcBef>
              <a:spcAft>
                <a:spcPts val="600"/>
              </a:spcAft>
            </a:pPr>
            <a:r>
              <a:rPr lang="en-US" b="1" kern="100" dirty="0">
                <a:effectLst/>
                <a:latin typeface="Arial" panose="020B0604020202020204" pitchFamily="34" charset="0"/>
                <a:ea typeface="Noto Serif CJK SC"/>
                <a:cs typeface="Lohit Devanagari"/>
              </a:rPr>
              <a:t>BCNF: </a:t>
            </a:r>
            <a:r>
              <a:rPr lang="en-US" kern="100" dirty="0">
                <a:effectLst/>
                <a:latin typeface="Arial" panose="020B0604020202020204" pitchFamily="34" charset="0"/>
                <a:ea typeface="Noto Serif CJK SC"/>
                <a:cs typeface="Lohit Devanagari"/>
              </a:rPr>
              <a:t>Remove remaining anomalies resulting from multiple candidate keys.</a:t>
            </a:r>
            <a:endParaRPr lang="en-US" sz="1100" kern="100" dirty="0">
              <a:effectLst/>
              <a:latin typeface="Arial" panose="020B0604020202020204" pitchFamily="34" charset="0"/>
              <a:ea typeface="Noto Serif CJK SC"/>
              <a:cs typeface="Lohit Devanagari"/>
            </a:endParaRPr>
          </a:p>
        </p:txBody>
      </p:sp>
    </p:spTree>
    <p:extLst>
      <p:ext uri="{BB962C8B-B14F-4D97-AF65-F5344CB8AC3E}">
        <p14:creationId xmlns:p14="http://schemas.microsoft.com/office/powerpoint/2010/main" val="7440351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3465" y="360457"/>
            <a:ext cx="2266390" cy="369332"/>
          </a:xfrm>
          <a:prstGeom prst="rect">
            <a:avLst/>
          </a:prstGeom>
        </p:spPr>
        <p:txBody>
          <a:bodyPr wrap="none">
            <a:spAutoFit/>
          </a:bodyPr>
          <a:lstStyle/>
          <a:p>
            <a:pPr algn="just">
              <a:spcBef>
                <a:spcPts val="150"/>
              </a:spcBef>
              <a:spcAft>
                <a:spcPts val="600"/>
              </a:spcAft>
            </a:pPr>
            <a:r>
              <a:rPr lang="en-US" b="1" kern="100" dirty="0">
                <a:effectLst/>
                <a:latin typeface="Arial" panose="020B0604020202020204" pitchFamily="34" charset="0"/>
                <a:ea typeface="Noto Serif CJK SC"/>
                <a:cs typeface="Lohit Devanagari"/>
              </a:rPr>
              <a:t>DATA DICTONARY:</a:t>
            </a:r>
            <a:endParaRPr lang="en-US" sz="1100" kern="100" dirty="0">
              <a:effectLst/>
              <a:latin typeface="Arial" panose="020B0604020202020204" pitchFamily="34" charset="0"/>
              <a:ea typeface="Noto Serif CJK SC"/>
              <a:cs typeface="Lohit Devanagari"/>
            </a:endParaRPr>
          </a:p>
        </p:txBody>
      </p:sp>
      <p:sp>
        <p:nvSpPr>
          <p:cNvPr id="5" name="Rectangle 4"/>
          <p:cNvSpPr/>
          <p:nvPr/>
        </p:nvSpPr>
        <p:spPr>
          <a:xfrm>
            <a:off x="5924721" y="950893"/>
            <a:ext cx="1120820" cy="369332"/>
          </a:xfrm>
          <a:prstGeom prst="rect">
            <a:avLst/>
          </a:prstGeom>
        </p:spPr>
        <p:txBody>
          <a:bodyPr wrap="none">
            <a:spAutoFit/>
          </a:bodyPr>
          <a:lstStyle/>
          <a:p>
            <a:pPr algn="just">
              <a:spcBef>
                <a:spcPts val="150"/>
              </a:spcBef>
              <a:spcAft>
                <a:spcPts val="600"/>
              </a:spcAft>
            </a:pPr>
            <a:r>
              <a:rPr lang="en-US" kern="100" dirty="0" err="1">
                <a:effectLst/>
                <a:latin typeface="Arial" panose="020B0604020202020204" pitchFamily="34" charset="0"/>
                <a:ea typeface="Noto Serif CJK SC"/>
                <a:cs typeface="Lohit Devanagari"/>
              </a:rPr>
              <a:t>tblcourse</a:t>
            </a:r>
            <a:endParaRPr lang="en-US" kern="100" dirty="0">
              <a:effectLst/>
              <a:latin typeface="Arial" panose="020B0604020202020204" pitchFamily="34" charset="0"/>
              <a:ea typeface="Noto Serif CJK SC"/>
              <a:cs typeface="Lohit Devanaga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9855" y="1386727"/>
            <a:ext cx="6550553" cy="1950015"/>
          </a:xfrm>
          <a:prstGeom prst="rect">
            <a:avLst/>
          </a:prstGeom>
        </p:spPr>
      </p:pic>
      <p:sp>
        <p:nvSpPr>
          <p:cNvPr id="3" name="Rectangle 2"/>
          <p:cNvSpPr/>
          <p:nvPr/>
        </p:nvSpPr>
        <p:spPr>
          <a:xfrm>
            <a:off x="5872999" y="3557846"/>
            <a:ext cx="1402948" cy="369332"/>
          </a:xfrm>
          <a:prstGeom prst="rect">
            <a:avLst/>
          </a:prstGeom>
        </p:spPr>
        <p:txBody>
          <a:bodyPr wrap="none">
            <a:spAutoFit/>
          </a:bodyPr>
          <a:lstStyle/>
          <a:p>
            <a:pPr algn="just">
              <a:spcBef>
                <a:spcPts val="150"/>
              </a:spcBef>
              <a:spcAft>
                <a:spcPts val="600"/>
              </a:spcAft>
            </a:pPr>
            <a:r>
              <a:rPr lang="en-US" kern="100" dirty="0" err="1">
                <a:latin typeface="Arial" panose="020B0604020202020204" pitchFamily="34" charset="0"/>
                <a:ea typeface="Noto Serif CJK SC"/>
                <a:cs typeface="Lohit Devanagari"/>
              </a:rPr>
              <a:t>tbluniversity</a:t>
            </a:r>
            <a:endParaRPr lang="en-US" kern="100" dirty="0">
              <a:effectLst/>
              <a:latin typeface="Arial" panose="020B0604020202020204" pitchFamily="34" charset="0"/>
              <a:ea typeface="Noto Serif CJK SC"/>
              <a:cs typeface="Lohit Devanagari"/>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9855" y="3993680"/>
            <a:ext cx="6550553" cy="2706378"/>
          </a:xfrm>
          <a:prstGeom prst="rect">
            <a:avLst/>
          </a:prstGeom>
        </p:spPr>
      </p:pic>
    </p:spTree>
    <p:extLst>
      <p:ext uri="{BB962C8B-B14F-4D97-AF65-F5344CB8AC3E}">
        <p14:creationId xmlns:p14="http://schemas.microsoft.com/office/powerpoint/2010/main" val="1847833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5222" y="77185"/>
            <a:ext cx="1095172" cy="369332"/>
          </a:xfrm>
          <a:prstGeom prst="rect">
            <a:avLst/>
          </a:prstGeom>
        </p:spPr>
        <p:txBody>
          <a:bodyPr wrap="none">
            <a:spAutoFit/>
          </a:bodyPr>
          <a:lstStyle/>
          <a:p>
            <a:pPr algn="just">
              <a:spcBef>
                <a:spcPts val="150"/>
              </a:spcBef>
              <a:spcAft>
                <a:spcPts val="600"/>
              </a:spcAft>
            </a:pPr>
            <a:r>
              <a:rPr lang="en-US" kern="100" dirty="0" err="1">
                <a:latin typeface="Arial" panose="020B0604020202020204" pitchFamily="34" charset="0"/>
                <a:ea typeface="Noto Serif CJK SC"/>
                <a:cs typeface="Lohit Devanagari"/>
              </a:rPr>
              <a:t>tblschool</a:t>
            </a:r>
            <a:endParaRPr lang="en-US" kern="100" dirty="0">
              <a:effectLst/>
              <a:latin typeface="Arial" panose="020B0604020202020204" pitchFamily="34" charset="0"/>
              <a:ea typeface="Noto Serif CJK SC"/>
              <a:cs typeface="Lohit Devanagari"/>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222" y="446517"/>
            <a:ext cx="5239481" cy="2114845"/>
          </a:xfrm>
          <a:prstGeom prst="rect">
            <a:avLst/>
          </a:prstGeom>
        </p:spPr>
      </p:pic>
      <p:sp>
        <p:nvSpPr>
          <p:cNvPr id="6" name="Rectangle 5"/>
          <p:cNvSpPr/>
          <p:nvPr/>
        </p:nvSpPr>
        <p:spPr>
          <a:xfrm>
            <a:off x="785222" y="2930694"/>
            <a:ext cx="1595309" cy="369332"/>
          </a:xfrm>
          <a:prstGeom prst="rect">
            <a:avLst/>
          </a:prstGeom>
        </p:spPr>
        <p:txBody>
          <a:bodyPr wrap="none">
            <a:spAutoFit/>
          </a:bodyPr>
          <a:lstStyle/>
          <a:p>
            <a:pPr algn="just">
              <a:spcBef>
                <a:spcPts val="150"/>
              </a:spcBef>
              <a:spcAft>
                <a:spcPts val="600"/>
              </a:spcAft>
            </a:pPr>
            <a:r>
              <a:rPr lang="en-US" kern="100" dirty="0" err="1">
                <a:latin typeface="Arial" panose="020B0604020202020204" pitchFamily="34" charset="0"/>
                <a:ea typeface="Noto Serif CJK SC"/>
                <a:cs typeface="Lohit Devanagari"/>
              </a:rPr>
              <a:t>tbldepartment</a:t>
            </a:r>
            <a:endParaRPr lang="en-US" kern="100" dirty="0">
              <a:effectLst/>
              <a:latin typeface="Arial" panose="020B0604020202020204" pitchFamily="34" charset="0"/>
              <a:ea typeface="Noto Serif CJK SC"/>
              <a:cs typeface="Lohit Devanagari"/>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221" y="3396834"/>
            <a:ext cx="6469557" cy="2230882"/>
          </a:xfrm>
          <a:prstGeom prst="rect">
            <a:avLst/>
          </a:prstGeom>
        </p:spPr>
      </p:pic>
    </p:spTree>
    <p:extLst>
      <p:ext uri="{BB962C8B-B14F-4D97-AF65-F5344CB8AC3E}">
        <p14:creationId xmlns:p14="http://schemas.microsoft.com/office/powerpoint/2010/main" val="4071642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43180" y="911582"/>
            <a:ext cx="1287532" cy="369332"/>
          </a:xfrm>
          <a:prstGeom prst="rect">
            <a:avLst/>
          </a:prstGeom>
        </p:spPr>
        <p:txBody>
          <a:bodyPr wrap="none">
            <a:spAutoFit/>
          </a:bodyPr>
          <a:lstStyle/>
          <a:p>
            <a:pPr algn="just">
              <a:spcBef>
                <a:spcPts val="150"/>
              </a:spcBef>
              <a:spcAft>
                <a:spcPts val="600"/>
              </a:spcAft>
            </a:pPr>
            <a:r>
              <a:rPr lang="en-US" kern="100" dirty="0" err="1">
                <a:latin typeface="Arial" panose="020B0604020202020204" pitchFamily="34" charset="0"/>
                <a:ea typeface="Noto Serif CJK SC"/>
                <a:cs typeface="Lohit Devanagari"/>
              </a:rPr>
              <a:t>tblprogram</a:t>
            </a:r>
            <a:endParaRPr lang="en-US" kern="100" dirty="0">
              <a:effectLst/>
              <a:latin typeface="Arial" panose="020B0604020202020204" pitchFamily="34" charset="0"/>
              <a:ea typeface="Noto Serif CJK SC"/>
              <a:cs typeface="Lohit Devanagari"/>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0104" y="1704109"/>
            <a:ext cx="7021900" cy="259339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0104" y="4187230"/>
            <a:ext cx="7021900" cy="533467"/>
          </a:xfrm>
          <a:prstGeom prst="rect">
            <a:avLst/>
          </a:prstGeom>
        </p:spPr>
      </p:pic>
    </p:spTree>
    <p:extLst>
      <p:ext uri="{BB962C8B-B14F-4D97-AF65-F5344CB8AC3E}">
        <p14:creationId xmlns:p14="http://schemas.microsoft.com/office/powerpoint/2010/main" val="1877683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51385" y="243440"/>
            <a:ext cx="1184940" cy="369332"/>
          </a:xfrm>
          <a:prstGeom prst="rect">
            <a:avLst/>
          </a:prstGeom>
        </p:spPr>
        <p:txBody>
          <a:bodyPr wrap="none">
            <a:spAutoFit/>
          </a:bodyPr>
          <a:lstStyle/>
          <a:p>
            <a:pPr algn="just">
              <a:spcBef>
                <a:spcPts val="150"/>
              </a:spcBef>
              <a:spcAft>
                <a:spcPts val="600"/>
              </a:spcAft>
            </a:pPr>
            <a:r>
              <a:rPr lang="en-US" kern="100" dirty="0" err="1">
                <a:latin typeface="Arial" panose="020B0604020202020204" pitchFamily="34" charset="0"/>
                <a:ea typeface="Noto Serif CJK SC"/>
                <a:cs typeface="Lohit Devanagari"/>
              </a:rPr>
              <a:t>tblstudent</a:t>
            </a:r>
            <a:endParaRPr lang="en-US" kern="100" dirty="0">
              <a:effectLst/>
              <a:latin typeface="Arial" panose="020B0604020202020204" pitchFamily="34" charset="0"/>
              <a:ea typeface="Noto Serif CJK SC"/>
              <a:cs typeface="Lohit Devanagari"/>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6949" y="612772"/>
            <a:ext cx="5795982" cy="5869883"/>
          </a:xfrm>
          <a:prstGeom prst="rect">
            <a:avLst/>
          </a:prstGeom>
        </p:spPr>
      </p:pic>
    </p:spTree>
    <p:extLst>
      <p:ext uri="{BB962C8B-B14F-4D97-AF65-F5344CB8AC3E}">
        <p14:creationId xmlns:p14="http://schemas.microsoft.com/office/powerpoint/2010/main" val="4150201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30800" y="343604"/>
            <a:ext cx="1095172" cy="369332"/>
          </a:xfrm>
          <a:prstGeom prst="rect">
            <a:avLst/>
          </a:prstGeom>
        </p:spPr>
        <p:txBody>
          <a:bodyPr wrap="none">
            <a:spAutoFit/>
          </a:bodyPr>
          <a:lstStyle/>
          <a:p>
            <a:pPr algn="just">
              <a:spcBef>
                <a:spcPts val="150"/>
              </a:spcBef>
              <a:spcAft>
                <a:spcPts val="600"/>
              </a:spcAft>
            </a:pPr>
            <a:r>
              <a:rPr lang="en-US" kern="100" dirty="0" err="1">
                <a:latin typeface="Arial" panose="020B0604020202020204" pitchFamily="34" charset="0"/>
                <a:ea typeface="Noto Serif CJK SC"/>
                <a:cs typeface="Lohit Devanagari"/>
              </a:rPr>
              <a:t>tblfaculty</a:t>
            </a:r>
            <a:endParaRPr lang="en-US" kern="100" dirty="0">
              <a:effectLst/>
              <a:latin typeface="Arial" panose="020B0604020202020204" pitchFamily="34" charset="0"/>
              <a:ea typeface="Noto Serif CJK SC"/>
              <a:cs typeface="Lohit Devanagari"/>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5667" y="712936"/>
            <a:ext cx="6674420" cy="5681131"/>
          </a:xfrm>
          <a:prstGeom prst="rect">
            <a:avLst/>
          </a:prstGeom>
        </p:spPr>
      </p:pic>
    </p:spTree>
    <p:extLst>
      <p:ext uri="{BB962C8B-B14F-4D97-AF65-F5344CB8AC3E}">
        <p14:creationId xmlns:p14="http://schemas.microsoft.com/office/powerpoint/2010/main" val="14494415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08041" y="127061"/>
            <a:ext cx="1159292" cy="369332"/>
          </a:xfrm>
          <a:prstGeom prst="rect">
            <a:avLst/>
          </a:prstGeom>
        </p:spPr>
        <p:txBody>
          <a:bodyPr wrap="none">
            <a:spAutoFit/>
          </a:bodyPr>
          <a:lstStyle/>
          <a:p>
            <a:pPr algn="just">
              <a:spcBef>
                <a:spcPts val="150"/>
              </a:spcBef>
              <a:spcAft>
                <a:spcPts val="600"/>
              </a:spcAft>
            </a:pPr>
            <a:r>
              <a:rPr lang="en-US" kern="100" dirty="0" err="1">
                <a:latin typeface="Arial" panose="020B0604020202020204" pitchFamily="34" charset="0"/>
                <a:ea typeface="Noto Serif CJK SC"/>
                <a:cs typeface="Lohit Devanagari"/>
              </a:rPr>
              <a:t>tblsection</a:t>
            </a:r>
            <a:endParaRPr lang="en-US" kern="100" dirty="0">
              <a:effectLst/>
              <a:latin typeface="Arial" panose="020B0604020202020204" pitchFamily="34" charset="0"/>
              <a:ea typeface="Noto Serif CJK SC"/>
              <a:cs typeface="Lohit Devanagari"/>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2926" y="496393"/>
            <a:ext cx="7906789" cy="212211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2926" y="3642274"/>
            <a:ext cx="7906789" cy="2417703"/>
          </a:xfrm>
          <a:prstGeom prst="rect">
            <a:avLst/>
          </a:prstGeom>
        </p:spPr>
      </p:pic>
    </p:spTree>
    <p:extLst>
      <p:ext uri="{BB962C8B-B14F-4D97-AF65-F5344CB8AC3E}">
        <p14:creationId xmlns:p14="http://schemas.microsoft.com/office/powerpoint/2010/main" val="1469288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81317" y="775454"/>
            <a:ext cx="728084" cy="369332"/>
          </a:xfrm>
          <a:prstGeom prst="rect">
            <a:avLst/>
          </a:prstGeom>
        </p:spPr>
        <p:txBody>
          <a:bodyPr wrap="none">
            <a:spAutoFit/>
          </a:bodyPr>
          <a:lstStyle/>
          <a:p>
            <a:r>
              <a:rPr lang="en-US" dirty="0" err="1"/>
              <a:t>tblplo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367" y="1298834"/>
            <a:ext cx="10336067" cy="4143953"/>
          </a:xfrm>
          <a:prstGeom prst="rect">
            <a:avLst/>
          </a:prstGeom>
        </p:spPr>
      </p:pic>
    </p:spTree>
    <p:extLst>
      <p:ext uri="{BB962C8B-B14F-4D97-AF65-F5344CB8AC3E}">
        <p14:creationId xmlns:p14="http://schemas.microsoft.com/office/powerpoint/2010/main" val="3996850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306" y="1320914"/>
            <a:ext cx="10326541" cy="4216172"/>
          </a:xfrm>
          <a:prstGeom prst="rect">
            <a:avLst/>
          </a:prstGeom>
        </p:spPr>
      </p:pic>
      <p:sp>
        <p:nvSpPr>
          <p:cNvPr id="5" name="Rectangle 4"/>
          <p:cNvSpPr/>
          <p:nvPr/>
        </p:nvSpPr>
        <p:spPr>
          <a:xfrm>
            <a:off x="6095998" y="758829"/>
            <a:ext cx="659155" cy="369332"/>
          </a:xfrm>
          <a:prstGeom prst="rect">
            <a:avLst/>
          </a:prstGeom>
        </p:spPr>
        <p:txBody>
          <a:bodyPr wrap="none">
            <a:spAutoFit/>
          </a:bodyPr>
          <a:lstStyle/>
          <a:p>
            <a:r>
              <a:rPr lang="en-US" dirty="0" err="1"/>
              <a:t>tblco</a:t>
            </a:r>
            <a:endParaRPr lang="en-US" dirty="0"/>
          </a:p>
        </p:txBody>
      </p:sp>
    </p:spTree>
    <p:extLst>
      <p:ext uri="{BB962C8B-B14F-4D97-AF65-F5344CB8AC3E}">
        <p14:creationId xmlns:p14="http://schemas.microsoft.com/office/powerpoint/2010/main" val="8338443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13536" y="850268"/>
            <a:ext cx="1813317" cy="369332"/>
          </a:xfrm>
          <a:prstGeom prst="rect">
            <a:avLst/>
          </a:prstGeom>
        </p:spPr>
        <p:txBody>
          <a:bodyPr wrap="none">
            <a:spAutoFit/>
          </a:bodyPr>
          <a:lstStyle/>
          <a:p>
            <a:r>
              <a:rPr lang="en-US" dirty="0" err="1"/>
              <a:t>tblassessmentID</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925" y="1364305"/>
            <a:ext cx="10326541" cy="4180284"/>
          </a:xfrm>
          <a:prstGeom prst="rect">
            <a:avLst/>
          </a:prstGeom>
        </p:spPr>
      </p:pic>
    </p:spTree>
    <p:extLst>
      <p:ext uri="{BB962C8B-B14F-4D97-AF65-F5344CB8AC3E}">
        <p14:creationId xmlns:p14="http://schemas.microsoft.com/office/powerpoint/2010/main" val="1102613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 Introduction</a:t>
            </a:r>
          </a:p>
        </p:txBody>
      </p:sp>
      <p:sp>
        <p:nvSpPr>
          <p:cNvPr id="3" name="Content Placeholder 2"/>
          <p:cNvSpPr>
            <a:spLocks noGrp="1"/>
          </p:cNvSpPr>
          <p:nvPr>
            <p:ph idx="1"/>
          </p:nvPr>
        </p:nvSpPr>
        <p:spPr/>
        <p:txBody>
          <a:bodyPr/>
          <a:lstStyle/>
          <a:p>
            <a:r>
              <a:rPr lang="en-US" dirty="0"/>
              <a:t>Our goal is to deliver a project that will design and build to help universities to promote a productive way for student performance monitoring system. We intend to provide a wholesome experience for students, faculties, head of departments and all the higher authorities. This application is a one-stop place for students to track their progress, for faculties to track course curriculum and all the higher authorities to monitor quality of education provided. We have added features to track students CGPA trend and sleeker way of workflow. This application gives the power to generate new student accounts much faster</a:t>
            </a:r>
          </a:p>
          <a:p>
            <a:pPr marL="0" indent="0">
              <a:buNone/>
            </a:pPr>
            <a:endParaRPr lang="en-US" dirty="0"/>
          </a:p>
        </p:txBody>
      </p:sp>
    </p:spTree>
    <p:extLst>
      <p:ext uri="{BB962C8B-B14F-4D97-AF65-F5344CB8AC3E}">
        <p14:creationId xmlns:p14="http://schemas.microsoft.com/office/powerpoint/2010/main" val="28174402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79398" y="950020"/>
            <a:ext cx="2831224" cy="369332"/>
          </a:xfrm>
          <a:prstGeom prst="rect">
            <a:avLst/>
          </a:prstGeom>
        </p:spPr>
        <p:txBody>
          <a:bodyPr wrap="none">
            <a:spAutoFit/>
          </a:bodyPr>
          <a:lstStyle/>
          <a:p>
            <a:r>
              <a:rPr lang="en-US" dirty="0" err="1"/>
              <a:t>tblassessment</a:t>
            </a:r>
            <a:r>
              <a:rPr lang="en-US" dirty="0"/>
              <a:t> submission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977" y="1477198"/>
            <a:ext cx="10336067" cy="3784759"/>
          </a:xfrm>
          <a:prstGeom prst="rect">
            <a:avLst/>
          </a:prstGeom>
        </p:spPr>
      </p:pic>
    </p:spTree>
    <p:extLst>
      <p:ext uri="{BB962C8B-B14F-4D97-AF65-F5344CB8AC3E}">
        <p14:creationId xmlns:p14="http://schemas.microsoft.com/office/powerpoint/2010/main" val="6139037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75A47-2FB1-446D-804D-1B6EBE28C474}"/>
              </a:ext>
            </a:extLst>
          </p:cNvPr>
          <p:cNvSpPr>
            <a:spLocks noGrp="1"/>
          </p:cNvSpPr>
          <p:nvPr>
            <p:ph type="title"/>
          </p:nvPr>
        </p:nvSpPr>
        <p:spPr/>
        <p:txBody>
          <a:bodyPr/>
          <a:lstStyle/>
          <a:p>
            <a:r>
              <a:rPr lang="en-US" dirty="0"/>
              <a:t>CHAPTER 4: PHYSICAL SYSTEM DESIGN</a:t>
            </a:r>
            <a:br>
              <a:rPr lang="en-US" dirty="0"/>
            </a:br>
            <a:endParaRPr lang="en-US" dirty="0"/>
          </a:p>
        </p:txBody>
      </p:sp>
      <p:sp>
        <p:nvSpPr>
          <p:cNvPr id="3" name="Content Placeholder 2">
            <a:extLst>
              <a:ext uri="{FF2B5EF4-FFF2-40B4-BE49-F238E27FC236}">
                <a16:creationId xmlns:a16="http://schemas.microsoft.com/office/drawing/2014/main" id="{AC16DA37-B59D-4666-B78D-B3E8130BAC99}"/>
              </a:ext>
            </a:extLst>
          </p:cNvPr>
          <p:cNvSpPr>
            <a:spLocks noGrp="1"/>
          </p:cNvSpPr>
          <p:nvPr>
            <p:ph idx="1"/>
          </p:nvPr>
        </p:nvSpPr>
        <p:spPr/>
        <p:txBody>
          <a:bodyPr/>
          <a:lstStyle/>
          <a:p>
            <a:r>
              <a:rPr lang="en-US" dirty="0"/>
              <a:t>INPUT FORMS</a:t>
            </a:r>
          </a:p>
          <a:p>
            <a:r>
              <a:rPr lang="en-US" dirty="0"/>
              <a:t>OUTPUT FORMS</a:t>
            </a:r>
          </a:p>
        </p:txBody>
      </p:sp>
    </p:spTree>
    <p:extLst>
      <p:ext uri="{BB962C8B-B14F-4D97-AF65-F5344CB8AC3E}">
        <p14:creationId xmlns:p14="http://schemas.microsoft.com/office/powerpoint/2010/main" val="20683564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6987" y="767330"/>
            <a:ext cx="6991770" cy="4793883"/>
          </a:xfrm>
          <a:prstGeom prst="rect">
            <a:avLst/>
          </a:prstGeom>
        </p:spPr>
      </p:pic>
      <p:sp>
        <p:nvSpPr>
          <p:cNvPr id="5" name="TextBox 4"/>
          <p:cNvSpPr txBox="1"/>
          <p:nvPr/>
        </p:nvSpPr>
        <p:spPr>
          <a:xfrm>
            <a:off x="5564474" y="5760719"/>
            <a:ext cx="1929503" cy="369332"/>
          </a:xfrm>
          <a:prstGeom prst="rect">
            <a:avLst/>
          </a:prstGeom>
          <a:noFill/>
        </p:spPr>
        <p:txBody>
          <a:bodyPr wrap="none" rtlCol="0">
            <a:spAutoFit/>
          </a:bodyPr>
          <a:lstStyle/>
          <a:p>
            <a:r>
              <a:rPr lang="en-US" b="1" dirty="0">
                <a:solidFill>
                  <a:schemeClr val="tx2">
                    <a:lumMod val="50000"/>
                    <a:lumOff val="50000"/>
                  </a:schemeClr>
                </a:solidFill>
              </a:rPr>
              <a:t>LOGIN INTERFACE</a:t>
            </a:r>
          </a:p>
        </p:txBody>
      </p:sp>
    </p:spTree>
    <p:extLst>
      <p:ext uri="{BB962C8B-B14F-4D97-AF65-F5344CB8AC3E}">
        <p14:creationId xmlns:p14="http://schemas.microsoft.com/office/powerpoint/2010/main" val="14673403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19DAAB-AB6B-48A6-9118-2C6D51914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361" y="956603"/>
            <a:ext cx="10396523" cy="5359791"/>
          </a:xfrm>
          <a:prstGeom prst="rect">
            <a:avLst/>
          </a:prstGeom>
        </p:spPr>
      </p:pic>
    </p:spTree>
    <p:extLst>
      <p:ext uri="{BB962C8B-B14F-4D97-AF65-F5344CB8AC3E}">
        <p14:creationId xmlns:p14="http://schemas.microsoft.com/office/powerpoint/2010/main" val="9118127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7A4AB1-D46F-4580-984F-1992B5E8C6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270" y="675249"/>
            <a:ext cx="8753770" cy="5681648"/>
          </a:xfrm>
          <a:prstGeom prst="rect">
            <a:avLst/>
          </a:prstGeom>
        </p:spPr>
      </p:pic>
    </p:spTree>
    <p:extLst>
      <p:ext uri="{BB962C8B-B14F-4D97-AF65-F5344CB8AC3E}">
        <p14:creationId xmlns:p14="http://schemas.microsoft.com/office/powerpoint/2010/main" val="41569931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8481" y="497316"/>
            <a:ext cx="8657684" cy="3891804"/>
          </a:xfrm>
          <a:prstGeom prst="rect">
            <a:avLst/>
          </a:prstGeom>
        </p:spPr>
      </p:pic>
      <p:sp>
        <p:nvSpPr>
          <p:cNvPr id="5" name="TextBox 4"/>
          <p:cNvSpPr txBox="1"/>
          <p:nvPr/>
        </p:nvSpPr>
        <p:spPr>
          <a:xfrm>
            <a:off x="5843847" y="4588626"/>
            <a:ext cx="2544223" cy="369332"/>
          </a:xfrm>
          <a:prstGeom prst="rect">
            <a:avLst/>
          </a:prstGeom>
          <a:noFill/>
        </p:spPr>
        <p:txBody>
          <a:bodyPr wrap="none" rtlCol="0">
            <a:spAutoFit/>
          </a:bodyPr>
          <a:lstStyle/>
          <a:p>
            <a:r>
              <a:rPr lang="en-US" b="1" dirty="0">
                <a:solidFill>
                  <a:schemeClr val="tx2">
                    <a:lumMod val="50000"/>
                    <a:lumOff val="50000"/>
                  </a:schemeClr>
                </a:solidFill>
              </a:rPr>
              <a:t>ANALYTICS DASHBOARD</a:t>
            </a:r>
          </a:p>
        </p:txBody>
      </p:sp>
    </p:spTree>
    <p:extLst>
      <p:ext uri="{BB962C8B-B14F-4D97-AF65-F5344CB8AC3E}">
        <p14:creationId xmlns:p14="http://schemas.microsoft.com/office/powerpoint/2010/main" val="38511759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664" y="247235"/>
            <a:ext cx="10163695" cy="5041537"/>
          </a:xfrm>
          <a:prstGeom prst="rect">
            <a:avLst/>
          </a:prstGeom>
        </p:spPr>
      </p:pic>
      <p:sp>
        <p:nvSpPr>
          <p:cNvPr id="5" name="TextBox 4"/>
          <p:cNvSpPr txBox="1"/>
          <p:nvPr/>
        </p:nvSpPr>
        <p:spPr>
          <a:xfrm>
            <a:off x="5756547" y="5419898"/>
            <a:ext cx="1609928" cy="369332"/>
          </a:xfrm>
          <a:prstGeom prst="rect">
            <a:avLst/>
          </a:prstGeom>
          <a:noFill/>
        </p:spPr>
        <p:txBody>
          <a:bodyPr wrap="none" rtlCol="0">
            <a:spAutoFit/>
          </a:bodyPr>
          <a:lstStyle/>
          <a:p>
            <a:r>
              <a:rPr lang="en-US" dirty="0">
                <a:solidFill>
                  <a:schemeClr val="tx2">
                    <a:lumMod val="50000"/>
                    <a:lumOff val="50000"/>
                  </a:schemeClr>
                </a:solidFill>
              </a:rPr>
              <a:t>USER PROFILE</a:t>
            </a:r>
          </a:p>
        </p:txBody>
      </p:sp>
    </p:spTree>
    <p:extLst>
      <p:ext uri="{BB962C8B-B14F-4D97-AF65-F5344CB8AC3E}">
        <p14:creationId xmlns:p14="http://schemas.microsoft.com/office/powerpoint/2010/main" val="13946532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178" y="113545"/>
            <a:ext cx="8753302" cy="3568993"/>
          </a:xfrm>
          <a:prstGeom prst="rect">
            <a:avLst/>
          </a:prstGeom>
        </p:spPr>
      </p:pic>
      <p:sp>
        <p:nvSpPr>
          <p:cNvPr id="5" name="TextBox 4"/>
          <p:cNvSpPr txBox="1"/>
          <p:nvPr/>
        </p:nvSpPr>
        <p:spPr>
          <a:xfrm>
            <a:off x="5394960" y="3940232"/>
            <a:ext cx="2403415" cy="369332"/>
          </a:xfrm>
          <a:prstGeom prst="rect">
            <a:avLst/>
          </a:prstGeom>
          <a:noFill/>
        </p:spPr>
        <p:txBody>
          <a:bodyPr wrap="none" rtlCol="0">
            <a:spAutoFit/>
          </a:bodyPr>
          <a:lstStyle/>
          <a:p>
            <a:r>
              <a:rPr lang="en-US" dirty="0">
                <a:solidFill>
                  <a:schemeClr val="tx2">
                    <a:lumMod val="50000"/>
                    <a:lumOff val="50000"/>
                  </a:schemeClr>
                </a:solidFill>
              </a:rPr>
              <a:t>STUDENT MARKSHEET</a:t>
            </a:r>
          </a:p>
        </p:txBody>
      </p:sp>
    </p:spTree>
    <p:extLst>
      <p:ext uri="{BB962C8B-B14F-4D97-AF65-F5344CB8AC3E}">
        <p14:creationId xmlns:p14="http://schemas.microsoft.com/office/powerpoint/2010/main" val="23424590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B0ED7-2AF1-476C-9C60-A000635BA4A7}"/>
              </a:ext>
            </a:extLst>
          </p:cNvPr>
          <p:cNvSpPr>
            <a:spLocks noGrp="1"/>
          </p:cNvSpPr>
          <p:nvPr>
            <p:ph type="ctrTitle"/>
          </p:nvPr>
        </p:nvSpPr>
        <p:spPr/>
        <p:txBody>
          <a:bodyPr/>
          <a:lstStyle/>
          <a:p>
            <a:r>
              <a:rPr lang="en-US" sz="1800" b="1" kern="100" dirty="0">
                <a:effectLst/>
                <a:latin typeface="Arial" panose="020B0604020202020204" pitchFamily="34" charset="0"/>
                <a:ea typeface="Noto Serif CJK SC"/>
                <a:cs typeface="Lohit Devanagari"/>
              </a:rPr>
              <a:t>CHAPTER 5</a:t>
            </a:r>
            <a:br>
              <a:rPr lang="en-US" sz="1800" kern="100" dirty="0">
                <a:effectLst/>
                <a:latin typeface="Arial" panose="020B0604020202020204" pitchFamily="34" charset="0"/>
                <a:ea typeface="Noto Serif CJK SC"/>
                <a:cs typeface="Lohit Devanagari"/>
              </a:rPr>
            </a:br>
            <a:endParaRPr lang="en-US" dirty="0"/>
          </a:p>
        </p:txBody>
      </p:sp>
      <p:sp>
        <p:nvSpPr>
          <p:cNvPr id="3" name="Subtitle 2">
            <a:extLst>
              <a:ext uri="{FF2B5EF4-FFF2-40B4-BE49-F238E27FC236}">
                <a16:creationId xmlns:a16="http://schemas.microsoft.com/office/drawing/2014/main" id="{2E04C689-99B5-42B6-B4BE-661898DB0B73}"/>
              </a:ext>
            </a:extLst>
          </p:cNvPr>
          <p:cNvSpPr>
            <a:spLocks noGrp="1"/>
          </p:cNvSpPr>
          <p:nvPr>
            <p:ph type="subTitle" idx="1"/>
          </p:nvPr>
        </p:nvSpPr>
        <p:spPr/>
        <p:txBody>
          <a:bodyPr/>
          <a:lstStyle/>
          <a:p>
            <a:r>
              <a:rPr lang="en-US" sz="2400" b="1" kern="100" dirty="0">
                <a:effectLst/>
                <a:latin typeface="Arial" panose="020B0604020202020204" pitchFamily="34" charset="0"/>
                <a:ea typeface="Noto Serif CJK SC"/>
                <a:cs typeface="Lohit Devanagari"/>
              </a:rPr>
              <a:t>CONCLUSION</a:t>
            </a:r>
            <a:endParaRPr lang="en-US" dirty="0"/>
          </a:p>
        </p:txBody>
      </p:sp>
    </p:spTree>
    <p:extLst>
      <p:ext uri="{BB962C8B-B14F-4D97-AF65-F5344CB8AC3E}">
        <p14:creationId xmlns:p14="http://schemas.microsoft.com/office/powerpoint/2010/main" val="992736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3600" b="1" dirty="0"/>
            </a:br>
            <a:r>
              <a:rPr lang="en-US" sz="3600" b="1" dirty="0"/>
              <a:t>RICH PICTURE (AS-IS)</a:t>
            </a:r>
            <a:br>
              <a:rPr lang="en-US" b="1" dirty="0"/>
            </a:br>
            <a:endParaRPr lang="en-US" dirty="0"/>
          </a:p>
        </p:txBody>
      </p:sp>
      <p:pic>
        <p:nvPicPr>
          <p:cNvPr id="5" name="Content Placeholder 4"/>
          <p:cNvPicPr>
            <a:picLocks noGrp="1" noChangeAspect="1"/>
          </p:cNvPicPr>
          <p:nvPr>
            <p:ph idx="1"/>
          </p:nvPr>
        </p:nvPicPr>
        <p:blipFill>
          <a:blip r:embed="rId2"/>
          <a:stretch>
            <a:fillRect/>
          </a:stretch>
        </p:blipFill>
        <p:spPr>
          <a:xfrm>
            <a:off x="3604846" y="1798655"/>
            <a:ext cx="5134708" cy="4149970"/>
          </a:xfrm>
          <a:prstGeom prst="rect">
            <a:avLst/>
          </a:prstGeom>
        </p:spPr>
      </p:pic>
      <p:sp>
        <p:nvSpPr>
          <p:cNvPr id="6" name="TextBox 5"/>
          <p:cNvSpPr txBox="1"/>
          <p:nvPr/>
        </p:nvSpPr>
        <p:spPr>
          <a:xfrm>
            <a:off x="4963887" y="6049108"/>
            <a:ext cx="3386294" cy="646331"/>
          </a:xfrm>
          <a:prstGeom prst="rect">
            <a:avLst/>
          </a:prstGeom>
          <a:noFill/>
        </p:spPr>
        <p:txBody>
          <a:bodyPr wrap="square" rtlCol="0">
            <a:spAutoFit/>
          </a:bodyPr>
          <a:lstStyle/>
          <a:p>
            <a:r>
              <a:rPr lang="en-US" b="1" dirty="0"/>
              <a:t>Figure: Rich Picture As-Is</a:t>
            </a:r>
          </a:p>
          <a:p>
            <a:endParaRPr lang="en-US" dirty="0"/>
          </a:p>
        </p:txBody>
      </p:sp>
    </p:spTree>
    <p:extLst>
      <p:ext uri="{BB962C8B-B14F-4D97-AF65-F5344CB8AC3E}">
        <p14:creationId xmlns:p14="http://schemas.microsoft.com/office/powerpoint/2010/main" val="1307259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1691" y="129345"/>
            <a:ext cx="2710999"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SIX ELEMENTS (AS-IS)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690" y="498677"/>
            <a:ext cx="5420440" cy="6097580"/>
          </a:xfrm>
          <a:prstGeom prst="rect">
            <a:avLst/>
          </a:prstGeom>
        </p:spPr>
      </p:pic>
    </p:spTree>
    <p:extLst>
      <p:ext uri="{BB962C8B-B14F-4D97-AF65-F5344CB8AC3E}">
        <p14:creationId xmlns:p14="http://schemas.microsoft.com/office/powerpoint/2010/main" val="1676784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6151" y="129727"/>
            <a:ext cx="5295481" cy="6547402"/>
          </a:xfrm>
          <a:prstGeom prst="rect">
            <a:avLst/>
          </a:prstGeom>
        </p:spPr>
      </p:pic>
    </p:spTree>
    <p:extLst>
      <p:ext uri="{BB962C8B-B14F-4D97-AF65-F5344CB8AC3E}">
        <p14:creationId xmlns:p14="http://schemas.microsoft.com/office/powerpoint/2010/main" val="67451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7070" y="169628"/>
            <a:ext cx="5265336" cy="6618033"/>
          </a:xfrm>
          <a:prstGeom prst="rect">
            <a:avLst/>
          </a:prstGeom>
        </p:spPr>
      </p:pic>
    </p:spTree>
    <p:extLst>
      <p:ext uri="{BB962C8B-B14F-4D97-AF65-F5344CB8AC3E}">
        <p14:creationId xmlns:p14="http://schemas.microsoft.com/office/powerpoint/2010/main" val="2203279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7166" y="112855"/>
            <a:ext cx="5235190" cy="6604468"/>
          </a:xfrm>
          <a:prstGeom prst="rect">
            <a:avLst/>
          </a:prstGeom>
        </p:spPr>
      </p:pic>
    </p:spTree>
    <p:extLst>
      <p:ext uri="{BB962C8B-B14F-4D97-AF65-F5344CB8AC3E}">
        <p14:creationId xmlns:p14="http://schemas.microsoft.com/office/powerpoint/2010/main" val="417555306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834</TotalTime>
  <Words>959</Words>
  <Application>Microsoft Office PowerPoint</Application>
  <PresentationFormat>Widescreen</PresentationFormat>
  <Paragraphs>92</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Franklin Gothic Book</vt:lpstr>
      <vt:lpstr>Crop</vt:lpstr>
      <vt:lpstr>STUDENT PERFORMANCE MONITORING SYSTEM </vt:lpstr>
      <vt:lpstr>                           GROUP 3 </vt:lpstr>
      <vt:lpstr>CONTENT</vt:lpstr>
      <vt:lpstr>Chapter 1: Introduction</vt:lpstr>
      <vt:lpstr> RICH PICTURE (AS-IS)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3: LOGICAL SYSTEM DESIGN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4: PHYSICAL SYSTEM DESIGN </vt:lpstr>
      <vt:lpstr>PowerPoint Presentation</vt:lpstr>
      <vt:lpstr>PowerPoint Presentation</vt:lpstr>
      <vt:lpstr>PowerPoint Presentation</vt:lpstr>
      <vt:lpstr>PowerPoint Presentation</vt:lpstr>
      <vt:lpstr>PowerPoint Presentation</vt:lpstr>
      <vt:lpstr>PowerPoint Presentation</vt:lpstr>
      <vt:lpstr>CHAPTER 5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zahid nishan</cp:lastModifiedBy>
  <cp:revision>26</cp:revision>
  <dcterms:created xsi:type="dcterms:W3CDTF">2021-05-09T17:50:14Z</dcterms:created>
  <dcterms:modified xsi:type="dcterms:W3CDTF">2021-05-20T15:28:21Z</dcterms:modified>
</cp:coreProperties>
</file>