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6" r:id="rId10"/>
    <p:sldId id="270"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9" r:id="rId41"/>
    <p:sldId id="300" r:id="rId42"/>
    <p:sldId id="301" r:id="rId43"/>
    <p:sldId id="30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0CD70-04EB-4289-BDC9-6FC404C6E220}" type="datetimeFigureOut">
              <a:rPr lang="en-US" smtClean="0"/>
              <a:t>16-May-21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8A274-A532-4B98-9B53-AA6383985B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6794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16-May-21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4102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16-May-21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75326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16-May-21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28464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0CD70-04EB-4289-BDC9-6FC404C6E220}" type="datetimeFigureOut">
              <a:rPr lang="en-US" smtClean="0"/>
              <a:t>16-May-21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8779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40CD70-04EB-4289-BDC9-6FC404C6E220}" type="datetimeFigureOut">
              <a:rPr lang="en-US" smtClean="0"/>
              <a:t>16-May-21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8850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40CD70-04EB-4289-BDC9-6FC404C6E220}" type="datetimeFigureOut">
              <a:rPr lang="en-US" smtClean="0"/>
              <a:t>16-May-21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15504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40CD70-04EB-4289-BDC9-6FC404C6E220}" type="datetimeFigureOut">
              <a:rPr lang="en-US" smtClean="0"/>
              <a:t>16-May-21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40096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CD70-04EB-4289-BDC9-6FC404C6E220}" type="datetimeFigureOut">
              <a:rPr lang="en-US" smtClean="0"/>
              <a:t>16-May-21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9027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16-May-21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67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16-May-21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9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0CD70-04EB-4289-BDC9-6FC404C6E220}" type="datetimeFigureOut">
              <a:rPr lang="en-US" smtClean="0"/>
              <a:t>16-May-21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8A274-A532-4B98-9B53-AA6383985B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483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459156" cy="2098226"/>
          </a:xfrm>
        </p:spPr>
        <p:txBody>
          <a:bodyPr/>
          <a:lstStyle/>
          <a:p>
            <a:r>
              <a:rPr lang="en-US" sz="2800" b="1" dirty="0" smtClean="0"/>
              <a:t>STUDENT</a:t>
            </a:r>
            <a:r>
              <a:rPr lang="en-US" b="1" dirty="0"/>
              <a:t> </a:t>
            </a:r>
            <a:r>
              <a:rPr lang="en-US" sz="2800" b="1" dirty="0" smtClean="0"/>
              <a:t>PERFORMANCE </a:t>
            </a:r>
            <a:r>
              <a:rPr lang="en-US" sz="2800" b="1" dirty="0"/>
              <a:t>MONITORING SYSTEM</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a:t>CSE303: DATABASE MANAGEMENT</a:t>
            </a:r>
          </a:p>
          <a:p>
            <a:r>
              <a:rPr lang="en-US" dirty="0"/>
              <a:t>SYSTEM</a:t>
            </a:r>
          </a:p>
          <a:p>
            <a:endParaRPr lang="en-US" dirty="0"/>
          </a:p>
        </p:txBody>
      </p:sp>
    </p:spTree>
    <p:extLst>
      <p:ext uri="{BB962C8B-B14F-4D97-AF65-F5344CB8AC3E}">
        <p14:creationId xmlns:p14="http://schemas.microsoft.com/office/powerpoint/2010/main" val="3006760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0" y="173165"/>
            <a:ext cx="5657221" cy="6544158"/>
          </a:xfrm>
          <a:prstGeom prst="rect">
            <a:avLst/>
          </a:prstGeom>
        </p:spPr>
      </p:pic>
    </p:spTree>
    <p:extLst>
      <p:ext uri="{BB962C8B-B14F-4D97-AF65-F5344CB8AC3E}">
        <p14:creationId xmlns:p14="http://schemas.microsoft.com/office/powerpoint/2010/main" val="117904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56" y="439622"/>
            <a:ext cx="5898579" cy="6021467"/>
          </a:xfrm>
          <a:prstGeom prst="rect">
            <a:avLst/>
          </a:prstGeom>
        </p:spPr>
      </p:pic>
    </p:spTree>
    <p:extLst>
      <p:ext uri="{BB962C8B-B14F-4D97-AF65-F5344CB8AC3E}">
        <p14:creationId xmlns:p14="http://schemas.microsoft.com/office/powerpoint/2010/main" val="3873052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342" y="169538"/>
            <a:ext cx="4557658" cy="369332"/>
          </a:xfrm>
          <a:prstGeom prst="rect">
            <a:avLst/>
          </a:prstGeom>
        </p:spPr>
        <p:txBody>
          <a:bodyPr wrap="none">
            <a:spAutoFit/>
          </a:bodyPr>
          <a:lstStyle/>
          <a:p>
            <a:pPr algn="just">
              <a:spcBef>
                <a:spcPts val="1200"/>
              </a:spcBef>
              <a:spcAft>
                <a:spcPts val="300"/>
              </a:spcAft>
            </a:pPr>
            <a:r>
              <a:rPr lang="en-US" b="1" kern="100" dirty="0" smtClean="0">
                <a:solidFill>
                  <a:srgbClr val="000000"/>
                </a:solidFill>
                <a:effectLst/>
                <a:latin typeface="Arial" panose="020B0604020202020204" pitchFamily="34" charset="0"/>
                <a:ea typeface="Times New Roman" panose="02020603050405020304" pitchFamily="18" charset="0"/>
                <a:cs typeface="Mangal"/>
              </a:rPr>
              <a:t>BUSINESS PROCESS DIAGRAM (AS-IS)</a:t>
            </a:r>
            <a:endParaRPr lang="en-US" b="1" kern="100" dirty="0">
              <a:solidFill>
                <a:srgbClr val="000000"/>
              </a:solidFill>
              <a:effectLst/>
              <a:latin typeface="Arial" panose="020B0604020202020204" pitchFamily="34" charset="0"/>
              <a:ea typeface="Times New Roman" panose="02020603050405020304" pitchFamily="18" charset="0"/>
              <a:cs typeface="Mangal"/>
            </a:endParaRPr>
          </a:p>
        </p:txBody>
      </p:sp>
      <p:pic>
        <p:nvPicPr>
          <p:cNvPr id="5" name="Picture 4"/>
          <p:cNvPicPr>
            <a:picLocks noChangeAspect="1"/>
          </p:cNvPicPr>
          <p:nvPr/>
        </p:nvPicPr>
        <p:blipFill>
          <a:blip r:embed="rId2"/>
          <a:stretch>
            <a:fillRect/>
          </a:stretch>
        </p:blipFill>
        <p:spPr>
          <a:xfrm>
            <a:off x="943342" y="600425"/>
            <a:ext cx="7928994" cy="2535926"/>
          </a:xfrm>
          <a:prstGeom prst="rect">
            <a:avLst/>
          </a:prstGeom>
        </p:spPr>
      </p:pic>
      <p:sp>
        <p:nvSpPr>
          <p:cNvPr id="6" name="Rectangle 5"/>
          <p:cNvSpPr/>
          <p:nvPr/>
        </p:nvSpPr>
        <p:spPr>
          <a:xfrm>
            <a:off x="943342" y="3197906"/>
            <a:ext cx="3288977"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(AS-IS) FIGURE 1: View new enrollment data</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descr="bpmn as-is-2.jpg"/>
          <p:cNvPicPr/>
          <p:nvPr/>
        </p:nvPicPr>
        <p:blipFill>
          <a:blip r:embed="rId3"/>
          <a:stretch>
            <a:fillRect/>
          </a:stretch>
        </p:blipFill>
        <p:spPr>
          <a:xfrm>
            <a:off x="943342" y="3918857"/>
            <a:ext cx="7928994" cy="1691865"/>
          </a:xfrm>
          <a:prstGeom prst="rect">
            <a:avLst/>
          </a:prstGeom>
        </p:spPr>
      </p:pic>
      <p:sp>
        <p:nvSpPr>
          <p:cNvPr id="8" name="Rectangle 7"/>
          <p:cNvSpPr/>
          <p:nvPr/>
        </p:nvSpPr>
        <p:spPr>
          <a:xfrm>
            <a:off x="943342" y="5733832"/>
            <a:ext cx="6096000" cy="246221"/>
          </a:xfrm>
          <a:prstGeom prst="rect">
            <a:avLst/>
          </a:prstGeom>
        </p:spPr>
        <p:txBody>
          <a:bodyPr>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(AS-IS) FIGURE 2: View Student Mark-sheet by VC, Dean, Head, and Faculty</a:t>
            </a:r>
            <a:endParaRPr lang="en-US" sz="1000" b="1" kern="100" dirty="0">
              <a:solidFill>
                <a:srgbClr val="5B9BD5"/>
              </a:solidFill>
              <a:effectLst/>
              <a:latin typeface="Arial" panose="020B0604020202020204" pitchFamily="34" charset="0"/>
              <a:ea typeface="Noto Serif CJK SC"/>
              <a:cs typeface="Mangal"/>
            </a:endParaRPr>
          </a:p>
        </p:txBody>
      </p:sp>
    </p:spTree>
    <p:extLst>
      <p:ext uri="{BB962C8B-B14F-4D97-AF65-F5344CB8AC3E}">
        <p14:creationId xmlns:p14="http://schemas.microsoft.com/office/powerpoint/2010/main" val="3970401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3.jpg"/>
          <p:cNvPicPr/>
          <p:nvPr/>
        </p:nvPicPr>
        <p:blipFill>
          <a:blip r:embed="rId2"/>
          <a:stretch>
            <a:fillRect/>
          </a:stretch>
        </p:blipFill>
        <p:spPr>
          <a:xfrm>
            <a:off x="1238877" y="378414"/>
            <a:ext cx="7583576" cy="1792030"/>
          </a:xfrm>
          <a:prstGeom prst="rect">
            <a:avLst/>
          </a:prstGeom>
        </p:spPr>
      </p:pic>
      <p:sp>
        <p:nvSpPr>
          <p:cNvPr id="5" name="Rectangle 4"/>
          <p:cNvSpPr/>
          <p:nvPr/>
        </p:nvSpPr>
        <p:spPr>
          <a:xfrm>
            <a:off x="1238877" y="2370127"/>
            <a:ext cx="3439018"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(AS-IS) FIGURE 3: View Transcript by Students</a:t>
            </a:r>
            <a:endParaRPr lang="en-US" sz="1000" b="1" kern="100" dirty="0">
              <a:solidFill>
                <a:srgbClr val="5B9BD5"/>
              </a:solidFill>
              <a:effectLst/>
              <a:latin typeface="Arial" panose="020B0604020202020204" pitchFamily="34" charset="0"/>
              <a:ea typeface="Noto Serif CJK SC"/>
              <a:cs typeface="Mangal"/>
            </a:endParaRPr>
          </a:p>
        </p:txBody>
      </p:sp>
      <p:pic>
        <p:nvPicPr>
          <p:cNvPr id="6" name="Picture 5" descr="bpmn as-is-4.jpg"/>
          <p:cNvPicPr/>
          <p:nvPr/>
        </p:nvPicPr>
        <p:blipFill>
          <a:blip r:embed="rId3" cstate="print"/>
          <a:stretch>
            <a:fillRect/>
          </a:stretch>
        </p:blipFill>
        <p:spPr>
          <a:xfrm>
            <a:off x="1238876" y="2884516"/>
            <a:ext cx="7583577" cy="2481303"/>
          </a:xfrm>
          <a:prstGeom prst="rect">
            <a:avLst/>
          </a:prstGeom>
        </p:spPr>
      </p:pic>
      <p:sp>
        <p:nvSpPr>
          <p:cNvPr id="7" name="Rectangle 6"/>
          <p:cNvSpPr/>
          <p:nvPr/>
        </p:nvSpPr>
        <p:spPr>
          <a:xfrm>
            <a:off x="1238877" y="5595648"/>
            <a:ext cx="3466077"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(AS-IS) FIGURE 4: Record Student Assessment</a:t>
            </a:r>
            <a:endParaRPr lang="en-US" sz="1000" b="1" kern="100" dirty="0">
              <a:solidFill>
                <a:srgbClr val="5B9BD5"/>
              </a:solidFill>
              <a:effectLst/>
              <a:latin typeface="Arial" panose="020B0604020202020204" pitchFamily="34" charset="0"/>
              <a:ea typeface="Noto Serif CJK SC"/>
              <a:cs typeface="Mangal"/>
            </a:endParaRPr>
          </a:p>
        </p:txBody>
      </p:sp>
    </p:spTree>
    <p:extLst>
      <p:ext uri="{BB962C8B-B14F-4D97-AF65-F5344CB8AC3E}">
        <p14:creationId xmlns:p14="http://schemas.microsoft.com/office/powerpoint/2010/main" val="2954677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5.jpg"/>
          <p:cNvPicPr/>
          <p:nvPr/>
        </p:nvPicPr>
        <p:blipFill>
          <a:blip r:embed="rId2"/>
          <a:stretch>
            <a:fillRect/>
          </a:stretch>
        </p:blipFill>
        <p:spPr>
          <a:xfrm>
            <a:off x="3173491" y="2160396"/>
            <a:ext cx="6819900" cy="1919235"/>
          </a:xfrm>
          <a:prstGeom prst="rect">
            <a:avLst/>
          </a:prstGeom>
        </p:spPr>
      </p:pic>
      <p:sp>
        <p:nvSpPr>
          <p:cNvPr id="5" name="Rectangle 4"/>
          <p:cNvSpPr/>
          <p:nvPr/>
        </p:nvSpPr>
        <p:spPr>
          <a:xfrm>
            <a:off x="5248781" y="4249169"/>
            <a:ext cx="2669320"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(AS-IS) FIGURE 5: Map PLO to CO</a:t>
            </a:r>
            <a:endParaRPr lang="en-US" sz="1000" b="1" kern="100" dirty="0">
              <a:solidFill>
                <a:srgbClr val="5B9BD5"/>
              </a:solidFill>
              <a:effectLst/>
              <a:latin typeface="Arial" panose="020B0604020202020204" pitchFamily="34" charset="0"/>
              <a:ea typeface="Noto Serif CJK SC"/>
              <a:cs typeface="Mangal"/>
            </a:endParaRPr>
          </a:p>
        </p:txBody>
      </p:sp>
    </p:spTree>
    <p:extLst>
      <p:ext uri="{BB962C8B-B14F-4D97-AF65-F5344CB8AC3E}">
        <p14:creationId xmlns:p14="http://schemas.microsoft.com/office/powerpoint/2010/main" val="216687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050" y="239877"/>
            <a:ext cx="2540183" cy="369332"/>
          </a:xfrm>
          <a:prstGeom prst="rect">
            <a:avLst/>
          </a:prstGeom>
        </p:spPr>
        <p:txBody>
          <a:bodyPr wrap="none">
            <a:spAutoFit/>
          </a:bodyPr>
          <a:lstStyle/>
          <a:p>
            <a:pPr algn="just">
              <a:spcBef>
                <a:spcPts val="1200"/>
              </a:spcBef>
              <a:spcAft>
                <a:spcPts val="300"/>
              </a:spcAft>
            </a:pPr>
            <a:r>
              <a:rPr lang="en-US" b="1" kern="100" dirty="0" smtClean="0">
                <a:solidFill>
                  <a:srgbClr val="000000"/>
                </a:solidFill>
                <a:effectLst/>
                <a:latin typeface="Arial" panose="020B0604020202020204" pitchFamily="34" charset="0"/>
                <a:ea typeface="Times New Roman" panose="02020603050405020304" pitchFamily="18" charset="0"/>
                <a:cs typeface="Mangal"/>
              </a:rPr>
              <a:t>PROBLEM ANALYSIS</a:t>
            </a:r>
            <a:endParaRPr lang="en-US" b="1" kern="100" dirty="0">
              <a:solidFill>
                <a:srgbClr val="000000"/>
              </a:solidFill>
              <a:effectLst/>
              <a:latin typeface="Arial" panose="020B0604020202020204" pitchFamily="34" charset="0"/>
              <a:ea typeface="Times New Roman" panose="02020603050405020304" pitchFamily="18" charset="0"/>
              <a:cs typeface="Mang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3" y="609209"/>
            <a:ext cx="5455607" cy="5861929"/>
          </a:xfrm>
          <a:prstGeom prst="rect">
            <a:avLst/>
          </a:prstGeom>
        </p:spPr>
      </p:pic>
    </p:spTree>
    <p:extLst>
      <p:ext uri="{BB962C8B-B14F-4D97-AF65-F5344CB8AC3E}">
        <p14:creationId xmlns:p14="http://schemas.microsoft.com/office/powerpoint/2010/main" val="4218755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867" y="401934"/>
            <a:ext cx="6289628" cy="6049107"/>
          </a:xfrm>
          <a:prstGeom prst="rect">
            <a:avLst/>
          </a:prstGeom>
        </p:spPr>
      </p:pic>
    </p:spTree>
    <p:extLst>
      <p:ext uri="{BB962C8B-B14F-4D97-AF65-F5344CB8AC3E}">
        <p14:creationId xmlns:p14="http://schemas.microsoft.com/office/powerpoint/2010/main" val="2208681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9288" y="330312"/>
            <a:ext cx="2758127" cy="369332"/>
          </a:xfrm>
          <a:prstGeom prst="rect">
            <a:avLst/>
          </a:prstGeom>
        </p:spPr>
        <p:txBody>
          <a:bodyPr wrap="none">
            <a:spAutoFit/>
          </a:bodyPr>
          <a:lstStyle/>
          <a:p>
            <a:pPr algn="just">
              <a:spcBef>
                <a:spcPts val="1200"/>
              </a:spcBef>
              <a:spcAft>
                <a:spcPts val="300"/>
              </a:spcAft>
            </a:pPr>
            <a:r>
              <a:rPr lang="en-US" b="1" kern="100" dirty="0" smtClean="0">
                <a:solidFill>
                  <a:srgbClr val="000000"/>
                </a:solidFill>
                <a:effectLst/>
                <a:latin typeface="Arial" panose="020B0604020202020204" pitchFamily="34" charset="0"/>
                <a:ea typeface="Times New Roman" panose="02020603050405020304" pitchFamily="18" charset="0"/>
                <a:cs typeface="Mangal"/>
              </a:rPr>
              <a:t>RICH PICTURE (TO-BE)</a:t>
            </a:r>
            <a:endParaRPr lang="en-US" b="1" kern="100" dirty="0">
              <a:solidFill>
                <a:srgbClr val="000000"/>
              </a:solidFill>
              <a:effectLst/>
              <a:latin typeface="Arial" panose="020B0604020202020204" pitchFamily="34" charset="0"/>
              <a:ea typeface="Times New Roman" panose="02020603050405020304" pitchFamily="18" charset="0"/>
              <a:cs typeface="Mangal"/>
            </a:endParaRPr>
          </a:p>
        </p:txBody>
      </p:sp>
      <p:pic>
        <p:nvPicPr>
          <p:cNvPr id="5" name="Picture 4" descr="Rich Picture (TO-BE).jpg"/>
          <p:cNvPicPr/>
          <p:nvPr/>
        </p:nvPicPr>
        <p:blipFill>
          <a:blip r:embed="rId2" cstate="print"/>
          <a:stretch>
            <a:fillRect/>
          </a:stretch>
        </p:blipFill>
        <p:spPr>
          <a:xfrm>
            <a:off x="2889348" y="806077"/>
            <a:ext cx="6204410" cy="4780808"/>
          </a:xfrm>
          <a:prstGeom prst="rect">
            <a:avLst/>
          </a:prstGeom>
        </p:spPr>
      </p:pic>
      <p:sp>
        <p:nvSpPr>
          <p:cNvPr id="6" name="Rectangle 5"/>
          <p:cNvSpPr/>
          <p:nvPr/>
        </p:nvSpPr>
        <p:spPr>
          <a:xfrm>
            <a:off x="2889348" y="5764614"/>
            <a:ext cx="1831848"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Figure: Rich Picture TO-BE</a:t>
            </a:r>
            <a:endParaRPr lang="en-US" sz="1000" b="1" kern="100" dirty="0">
              <a:solidFill>
                <a:srgbClr val="5B9BD5"/>
              </a:solidFill>
              <a:effectLst/>
              <a:latin typeface="Arial" panose="020B0604020202020204" pitchFamily="34" charset="0"/>
              <a:ea typeface="Noto Serif CJK SC"/>
              <a:cs typeface="Mangal"/>
            </a:endParaRPr>
          </a:p>
        </p:txBody>
      </p:sp>
    </p:spTree>
    <p:extLst>
      <p:ext uri="{BB962C8B-B14F-4D97-AF65-F5344CB8AC3E}">
        <p14:creationId xmlns:p14="http://schemas.microsoft.com/office/powerpoint/2010/main" val="3015275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453" y="179587"/>
            <a:ext cx="3856890" cy="369332"/>
          </a:xfrm>
          <a:prstGeom prst="rect">
            <a:avLst/>
          </a:prstGeom>
        </p:spPr>
        <p:txBody>
          <a:bodyPr wrap="none">
            <a:spAutoFit/>
          </a:bodyPr>
          <a:lstStyle/>
          <a:p>
            <a:pPr algn="just">
              <a:spcBef>
                <a:spcPts val="1200"/>
              </a:spcBef>
              <a:spcAft>
                <a:spcPts val="300"/>
              </a:spcAft>
            </a:pPr>
            <a:r>
              <a:rPr lang="en-US" b="1" kern="100" dirty="0" smtClean="0">
                <a:solidFill>
                  <a:srgbClr val="000000"/>
                </a:solidFill>
                <a:effectLst/>
                <a:latin typeface="Arial" panose="020B0604020202020204" pitchFamily="34" charset="0"/>
                <a:ea typeface="Times New Roman" panose="02020603050405020304" pitchFamily="18" charset="0"/>
                <a:cs typeface="Mangal"/>
              </a:rPr>
              <a:t>SIX ELEMENT ANALYSIS (TO-BE)</a:t>
            </a:r>
            <a:endParaRPr lang="en-US" b="1" kern="100" dirty="0">
              <a:solidFill>
                <a:srgbClr val="000000"/>
              </a:solidFill>
              <a:effectLst/>
              <a:latin typeface="Arial" panose="020B0604020202020204" pitchFamily="34" charset="0"/>
              <a:ea typeface="Times New Roman" panose="02020603050405020304" pitchFamily="18" charset="0"/>
              <a:cs typeface="Mang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33" y="548919"/>
            <a:ext cx="6549059" cy="5932206"/>
          </a:xfrm>
          <a:prstGeom prst="rect">
            <a:avLst/>
          </a:prstGeom>
        </p:spPr>
      </p:pic>
    </p:spTree>
    <p:extLst>
      <p:ext uri="{BB962C8B-B14F-4D97-AF65-F5344CB8AC3E}">
        <p14:creationId xmlns:p14="http://schemas.microsoft.com/office/powerpoint/2010/main" val="2741015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536" y="271305"/>
            <a:ext cx="5164853" cy="6329382"/>
          </a:xfrm>
          <a:prstGeom prst="rect">
            <a:avLst/>
          </a:prstGeom>
        </p:spPr>
      </p:pic>
    </p:spTree>
    <p:extLst>
      <p:ext uri="{BB962C8B-B14F-4D97-AF65-F5344CB8AC3E}">
        <p14:creationId xmlns:p14="http://schemas.microsoft.com/office/powerpoint/2010/main" val="1486916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GROUP </a:t>
            </a:r>
            <a:r>
              <a:rPr lang="en-US" b="1" dirty="0"/>
              <a:t>3</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t>SHANAZ RAZIA FIDDA: 1731389</a:t>
            </a:r>
          </a:p>
          <a:p>
            <a:pPr marL="0" indent="0" algn="ctr">
              <a:buNone/>
            </a:pPr>
            <a:r>
              <a:rPr lang="en-US" dirty="0"/>
              <a:t>MD. TAREK AZIZ: 1730050</a:t>
            </a:r>
          </a:p>
          <a:p>
            <a:pPr marL="0" indent="0" algn="ctr">
              <a:buNone/>
            </a:pPr>
            <a:r>
              <a:rPr lang="en-US" dirty="0"/>
              <a:t>MD. ZAHIDUL ISLAM: 1721883</a:t>
            </a:r>
          </a:p>
          <a:p>
            <a:pPr marL="0" indent="0" algn="ctr">
              <a:buNone/>
            </a:pPr>
            <a:r>
              <a:rPr lang="en-US" dirty="0"/>
              <a:t>TOUFIQ AHMED NILOY: 1631281</a:t>
            </a:r>
          </a:p>
          <a:p>
            <a:pPr marL="0" indent="0" algn="ctr">
              <a:buNone/>
            </a:pPr>
            <a:r>
              <a:rPr lang="en-US" dirty="0"/>
              <a:t>BM FAHIM ABRAR: 1630263</a:t>
            </a:r>
          </a:p>
          <a:p>
            <a:pPr marL="0" indent="0" algn="ctr">
              <a:buNone/>
            </a:pPr>
            <a:r>
              <a:rPr lang="en-US" dirty="0"/>
              <a:t>SHAHNEWAZ MUHAMMAD RAJIT: 1630736</a:t>
            </a:r>
          </a:p>
          <a:p>
            <a:pPr marL="0" indent="0" algn="ctr">
              <a:buNone/>
            </a:pPr>
            <a:r>
              <a:rPr lang="en-US" dirty="0"/>
              <a:t>MAHFUZUR RAHMAN: 1811077</a:t>
            </a:r>
          </a:p>
        </p:txBody>
      </p:sp>
    </p:spTree>
    <p:extLst>
      <p:ext uri="{BB962C8B-B14F-4D97-AF65-F5344CB8AC3E}">
        <p14:creationId xmlns:p14="http://schemas.microsoft.com/office/powerpoint/2010/main" val="2616472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4797" y="291402"/>
            <a:ext cx="6429037" cy="6295292"/>
          </a:xfrm>
          <a:prstGeom prst="rect">
            <a:avLst/>
          </a:prstGeom>
        </p:spPr>
      </p:pic>
    </p:spTree>
    <p:extLst>
      <p:ext uri="{BB962C8B-B14F-4D97-AF65-F5344CB8AC3E}">
        <p14:creationId xmlns:p14="http://schemas.microsoft.com/office/powerpoint/2010/main" val="3298355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778" y="221063"/>
            <a:ext cx="5777803" cy="6430945"/>
          </a:xfrm>
          <a:prstGeom prst="rect">
            <a:avLst/>
          </a:prstGeom>
        </p:spPr>
      </p:pic>
    </p:spTree>
    <p:extLst>
      <p:ext uri="{BB962C8B-B14F-4D97-AF65-F5344CB8AC3E}">
        <p14:creationId xmlns:p14="http://schemas.microsoft.com/office/powerpoint/2010/main" val="2574130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053" y="261257"/>
            <a:ext cx="5888334" cy="6410848"/>
          </a:xfrm>
          <a:prstGeom prst="rect">
            <a:avLst/>
          </a:prstGeom>
        </p:spPr>
      </p:pic>
    </p:spTree>
    <p:extLst>
      <p:ext uri="{BB962C8B-B14F-4D97-AF65-F5344CB8AC3E}">
        <p14:creationId xmlns:p14="http://schemas.microsoft.com/office/powerpoint/2010/main" val="1120110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274" y="266692"/>
            <a:ext cx="4656083" cy="369332"/>
          </a:xfrm>
          <a:prstGeom prst="rect">
            <a:avLst/>
          </a:prstGeom>
        </p:spPr>
        <p:txBody>
          <a:bodyPr wrap="none">
            <a:spAutoFit/>
          </a:bodyPr>
          <a:lstStyle/>
          <a:p>
            <a:pPr algn="just">
              <a:spcBef>
                <a:spcPts val="1200"/>
              </a:spcBef>
              <a:spcAft>
                <a:spcPts val="300"/>
              </a:spcAft>
            </a:pPr>
            <a:r>
              <a:rPr lang="en-US" b="1" kern="100" dirty="0" smtClean="0">
                <a:solidFill>
                  <a:srgbClr val="000000"/>
                </a:solidFill>
                <a:effectLst/>
                <a:latin typeface="Arial" panose="020B0604020202020204" pitchFamily="34" charset="0"/>
                <a:ea typeface="Times New Roman" panose="02020603050405020304" pitchFamily="18" charset="0"/>
                <a:cs typeface="Mangal"/>
              </a:rPr>
              <a:t>BUSINESS PROCESS DIAGRAM (TO-BE)</a:t>
            </a:r>
            <a:endParaRPr lang="en-US" b="1" kern="100" dirty="0">
              <a:solidFill>
                <a:srgbClr val="000000"/>
              </a:solidFill>
              <a:effectLst/>
              <a:latin typeface="Arial" panose="020B0604020202020204" pitchFamily="34" charset="0"/>
              <a:ea typeface="Times New Roman" panose="02020603050405020304" pitchFamily="18" charset="0"/>
              <a:cs typeface="Manga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24274" y="866522"/>
            <a:ext cx="7134503" cy="1329412"/>
          </a:xfrm>
          <a:prstGeom prst="rect">
            <a:avLst/>
          </a:prstGeom>
        </p:spPr>
      </p:pic>
      <p:sp>
        <p:nvSpPr>
          <p:cNvPr id="6" name="Rectangle 5"/>
          <p:cNvSpPr/>
          <p:nvPr/>
        </p:nvSpPr>
        <p:spPr>
          <a:xfrm>
            <a:off x="924273" y="2533819"/>
            <a:ext cx="3447675"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(TO-</a:t>
            </a:r>
            <a:r>
              <a:rPr lang="en-US" sz="1000" b="0" kern="100" dirty="0" smtClean="0">
                <a:solidFill>
                  <a:srgbClr val="5B9BD5"/>
                </a:solidFill>
                <a:effectLst/>
                <a:latin typeface="Arial" panose="020B0604020202020204" pitchFamily="34" charset="0"/>
                <a:ea typeface="Noto Serif CJK SC"/>
                <a:cs typeface="Mangal"/>
              </a:rPr>
              <a:t>BE</a:t>
            </a:r>
            <a:r>
              <a:rPr lang="en-US" sz="1000" b="1" kern="100" dirty="0" smtClean="0">
                <a:solidFill>
                  <a:srgbClr val="5B9BD5"/>
                </a:solidFill>
                <a:effectLst/>
                <a:latin typeface="Arial" panose="020B0604020202020204" pitchFamily="34" charset="0"/>
                <a:ea typeface="Noto Serif CJK SC"/>
                <a:cs typeface="Mangal"/>
              </a:rPr>
              <a:t>) FIGURE 1: Create new </a:t>
            </a:r>
            <a:r>
              <a:rPr lang="en-US" sz="1000" b="1" kern="100" dirty="0" err="1" smtClean="0">
                <a:solidFill>
                  <a:srgbClr val="5B9BD5"/>
                </a:solidFill>
                <a:effectLst/>
                <a:latin typeface="Arial" panose="020B0604020202020204" pitchFamily="34" charset="0"/>
                <a:ea typeface="Noto Serif CJK SC"/>
                <a:cs typeface="Mangal"/>
              </a:rPr>
              <a:t>studentaccount</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924273" y="3422295"/>
            <a:ext cx="7134503" cy="2172531"/>
          </a:xfrm>
          <a:prstGeom prst="rect">
            <a:avLst/>
          </a:prstGeom>
        </p:spPr>
      </p:pic>
      <p:sp>
        <p:nvSpPr>
          <p:cNvPr id="8" name="Rectangle 7"/>
          <p:cNvSpPr/>
          <p:nvPr/>
        </p:nvSpPr>
        <p:spPr>
          <a:xfrm>
            <a:off x="924273" y="5932711"/>
            <a:ext cx="3236079"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(TO-</a:t>
            </a:r>
            <a:r>
              <a:rPr lang="en-US" sz="1000" b="0" kern="100" dirty="0" smtClean="0">
                <a:solidFill>
                  <a:srgbClr val="5B9BD5"/>
                </a:solidFill>
                <a:effectLst/>
                <a:latin typeface="Arial" panose="020B0604020202020204" pitchFamily="34" charset="0"/>
                <a:ea typeface="Noto Serif CJK SC"/>
                <a:cs typeface="Mangal"/>
              </a:rPr>
              <a:t>BE</a:t>
            </a:r>
            <a:r>
              <a:rPr lang="en-US" sz="1000" b="1" kern="100" dirty="0" smtClean="0">
                <a:solidFill>
                  <a:srgbClr val="5B9BD5"/>
                </a:solidFill>
                <a:effectLst/>
                <a:latin typeface="Arial" panose="020B0604020202020204" pitchFamily="34" charset="0"/>
                <a:ea typeface="Noto Serif CJK SC"/>
                <a:cs typeface="Mangal"/>
              </a:rPr>
              <a:t>) FIGURE 2: Update PLO on SPM DB</a:t>
            </a:r>
            <a:endParaRPr lang="en-US" sz="1000" b="1" kern="100" dirty="0">
              <a:solidFill>
                <a:srgbClr val="5B9BD5"/>
              </a:solidFill>
              <a:effectLst/>
              <a:latin typeface="Arial" panose="020B0604020202020204" pitchFamily="34" charset="0"/>
              <a:ea typeface="Noto Serif CJK SC"/>
              <a:cs typeface="Mangal"/>
            </a:endParaRPr>
          </a:p>
        </p:txBody>
      </p:sp>
    </p:spTree>
    <p:extLst>
      <p:ext uri="{BB962C8B-B14F-4D97-AF65-F5344CB8AC3E}">
        <p14:creationId xmlns:p14="http://schemas.microsoft.com/office/powerpoint/2010/main" val="267779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927379" y="748733"/>
            <a:ext cx="7503188" cy="2778238"/>
          </a:xfrm>
          <a:prstGeom prst="rect">
            <a:avLst/>
          </a:prstGeom>
        </p:spPr>
      </p:pic>
      <p:sp>
        <p:nvSpPr>
          <p:cNvPr id="6" name="Rectangle 5"/>
          <p:cNvSpPr/>
          <p:nvPr/>
        </p:nvSpPr>
        <p:spPr>
          <a:xfrm>
            <a:off x="927379" y="3805105"/>
            <a:ext cx="6096000" cy="246221"/>
          </a:xfrm>
          <a:prstGeom prst="rect">
            <a:avLst/>
          </a:prstGeom>
        </p:spPr>
        <p:txBody>
          <a:bodyPr>
            <a:spAutoFit/>
          </a:bodyPr>
          <a:lstStyle/>
          <a:p>
            <a:pPr algn="just">
              <a:spcBef>
                <a:spcPts val="150"/>
              </a:spcBef>
              <a:spcAft>
                <a:spcPts val="600"/>
              </a:spcAft>
            </a:pPr>
            <a:r>
              <a:rPr lang="en-US" sz="1000" b="1" kern="100" dirty="0" smtClean="0">
                <a:solidFill>
                  <a:srgbClr val="5B9BD5"/>
                </a:solidFill>
                <a:effectLst/>
                <a:latin typeface="Arial" panose="020B0604020202020204" pitchFamily="34" charset="0"/>
                <a:ea typeface="Noto Serif CJK SC"/>
                <a:cs typeface="Lohit Devanagari"/>
              </a:rPr>
              <a:t>BPMN (TO-BE) FIGURE 3: Record student assessment and submit mark-sheet</a:t>
            </a:r>
            <a:endParaRPr lang="en-US" sz="1000" kern="100" dirty="0">
              <a:effectLst/>
              <a:latin typeface="Arial" panose="020B0604020202020204" pitchFamily="34" charset="0"/>
              <a:ea typeface="Noto Serif CJK SC"/>
              <a:cs typeface="Lohit Devanagari"/>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927379" y="4821830"/>
            <a:ext cx="7503188" cy="966020"/>
          </a:xfrm>
          <a:prstGeom prst="rect">
            <a:avLst/>
          </a:prstGeom>
        </p:spPr>
      </p:pic>
      <p:sp>
        <p:nvSpPr>
          <p:cNvPr id="8" name="Rectangle 7"/>
          <p:cNvSpPr/>
          <p:nvPr/>
        </p:nvSpPr>
        <p:spPr>
          <a:xfrm>
            <a:off x="927379" y="5927077"/>
            <a:ext cx="6096000" cy="246221"/>
          </a:xfrm>
          <a:prstGeom prst="rect">
            <a:avLst/>
          </a:prstGeom>
        </p:spPr>
        <p:txBody>
          <a:bodyPr>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(TO-BE) FIGURE 4: Update PLO-CO mapping to SPM DB</a:t>
            </a:r>
            <a:endParaRPr lang="en-US" sz="1000" b="1" kern="100" dirty="0">
              <a:solidFill>
                <a:srgbClr val="5B9BD5"/>
              </a:solidFill>
              <a:effectLst/>
              <a:latin typeface="Arial" panose="020B0604020202020204" pitchFamily="34" charset="0"/>
              <a:ea typeface="Noto Serif CJK SC"/>
              <a:cs typeface="Mangal"/>
            </a:endParaRPr>
          </a:p>
        </p:txBody>
      </p:sp>
    </p:spTree>
    <p:extLst>
      <p:ext uri="{BB962C8B-B14F-4D97-AF65-F5344CB8AC3E}">
        <p14:creationId xmlns:p14="http://schemas.microsoft.com/office/powerpoint/2010/main" val="2696669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7764" y="940096"/>
            <a:ext cx="8055847" cy="1498671"/>
          </a:xfrm>
          <a:prstGeom prst="rect">
            <a:avLst/>
          </a:prstGeom>
        </p:spPr>
      </p:pic>
      <p:sp>
        <p:nvSpPr>
          <p:cNvPr id="5" name="Rectangle 4"/>
          <p:cNvSpPr/>
          <p:nvPr/>
        </p:nvSpPr>
        <p:spPr>
          <a:xfrm>
            <a:off x="1007764" y="2640629"/>
            <a:ext cx="6096000" cy="246221"/>
          </a:xfrm>
          <a:prstGeom prst="rect">
            <a:avLst/>
          </a:prstGeom>
        </p:spPr>
        <p:txBody>
          <a:bodyPr>
            <a:spAutoFit/>
          </a:bodyPr>
          <a:lstStyle/>
          <a:p>
            <a:pPr algn="just">
              <a:spcBef>
                <a:spcPts val="150"/>
              </a:spcBef>
              <a:spcAft>
                <a:spcPts val="600"/>
              </a:spcAft>
            </a:pPr>
            <a:r>
              <a:rPr lang="en-US" sz="1000" b="1" kern="100" dirty="0" smtClean="0">
                <a:solidFill>
                  <a:srgbClr val="5B9BD5"/>
                </a:solidFill>
                <a:effectLst/>
                <a:latin typeface="Arial" panose="020B0604020202020204" pitchFamily="34" charset="0"/>
                <a:ea typeface="Noto Serif CJK SC"/>
                <a:cs typeface="Lohit Devanagari"/>
              </a:rPr>
              <a:t>BPMN (TO-BE) FIGURE 5: View student CGPA, transcript and PLO achievements</a:t>
            </a:r>
            <a:endParaRPr lang="en-US" sz="1000" kern="100" dirty="0">
              <a:effectLst/>
              <a:latin typeface="Arial" panose="020B0604020202020204" pitchFamily="34" charset="0"/>
              <a:ea typeface="Noto Serif CJK SC"/>
              <a:cs typeface="Lohit Devanagari"/>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07764" y="3985095"/>
            <a:ext cx="8055847" cy="1340531"/>
          </a:xfrm>
          <a:prstGeom prst="rect">
            <a:avLst/>
          </a:prstGeom>
        </p:spPr>
      </p:pic>
      <p:sp>
        <p:nvSpPr>
          <p:cNvPr id="7" name="Rectangle 6"/>
          <p:cNvSpPr/>
          <p:nvPr/>
        </p:nvSpPr>
        <p:spPr>
          <a:xfrm>
            <a:off x="1007764" y="5527488"/>
            <a:ext cx="6096000" cy="246221"/>
          </a:xfrm>
          <a:prstGeom prst="rect">
            <a:avLst/>
          </a:prstGeom>
        </p:spPr>
        <p:txBody>
          <a:bodyPr>
            <a:spAutoFit/>
          </a:bodyPr>
          <a:lstStyle/>
          <a:p>
            <a:pPr algn="just">
              <a:spcBef>
                <a:spcPts val="150"/>
              </a:spcBef>
              <a:spcAft>
                <a:spcPts val="600"/>
              </a:spcAft>
            </a:pPr>
            <a:r>
              <a:rPr lang="en-US" sz="1000" b="1" kern="100" dirty="0" smtClean="0">
                <a:solidFill>
                  <a:srgbClr val="5B9BD5"/>
                </a:solidFill>
                <a:effectLst/>
                <a:latin typeface="Arial" panose="020B0604020202020204" pitchFamily="34" charset="0"/>
                <a:ea typeface="Noto Serif CJK SC"/>
                <a:cs typeface="Lohit Devanagari"/>
              </a:rPr>
              <a:t>BPMN (TO-BE) FIGURE 6: Receive student CGPA and PLO trends</a:t>
            </a:r>
            <a:endParaRPr lang="en-US" sz="10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1260175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7133" y="243440"/>
            <a:ext cx="1619739" cy="369332"/>
          </a:xfrm>
          <a:prstGeom prst="rect">
            <a:avLst/>
          </a:prstGeom>
        </p:spPr>
        <p:txBody>
          <a:bodyPr wrap="none">
            <a:spAutoFit/>
          </a:bodyPr>
          <a:lstStyle/>
          <a:p>
            <a:r>
              <a:rPr lang="en-US" dirty="0"/>
              <a:t>Business Rule </a:t>
            </a:r>
          </a:p>
        </p:txBody>
      </p:sp>
      <p:sp>
        <p:nvSpPr>
          <p:cNvPr id="3" name="Rectangle 2"/>
          <p:cNvSpPr/>
          <p:nvPr/>
        </p:nvSpPr>
        <p:spPr>
          <a:xfrm>
            <a:off x="1446415" y="1202975"/>
            <a:ext cx="10208029" cy="4801314"/>
          </a:xfrm>
          <a:prstGeom prst="rect">
            <a:avLst/>
          </a:prstGeom>
        </p:spPr>
        <p:txBody>
          <a:bodyPr wrap="square">
            <a:spAutoFit/>
          </a:bodyPr>
          <a:lstStyle/>
          <a:p>
            <a:r>
              <a:rPr lang="en-US" dirty="0"/>
              <a:t>A department is enrolls multiple students. Each student is enrolled by exactly one department. A department must belongs to exactly one school. A school is consist of many department. A department must have exactly one head of department. A head of department is belongs to exactly one department. A department must employee many faculty. A faculty is employed by exactly one department. A student is enrolls to exactly one section. Each section must have many students. A faculty is assign to many section. A section must have exactly one faculty. A course is assign to many section. A section must contains exactly one course. A section may assign many assessment. Each assessment is assign by exactly one section. An assessment is assign to many student. Each student must receive many assessment. An assessment must have multiple Cos. A CO is belongs to exactly one assessment. A CO is belongs to exactly one course. A course must have many Cos. A CO is belongs to exactly one PLO. A PLO must have many </a:t>
            </a:r>
            <a:r>
              <a:rPr lang="en-US" dirty="0" smtClean="0"/>
              <a:t>CO’s. </a:t>
            </a:r>
            <a:r>
              <a:rPr lang="en-US" dirty="0"/>
              <a:t>A PLO is stored by exactly one department. A department must store many PLOs. A PLO is contain by exactly one program. A program must consist of many PLOs. A program is enrolls many student. Each student is enrolled by exactly one program. A program must belongs to exactly one department. A department is consist of many program. A school must have exactly one dean of school. A dean of school is belongs to exactly one school. A school must belongs to exactly one university. A university is consist of many school. A university must have exactly one VC. A VC is belongs to exactly one university.</a:t>
            </a:r>
          </a:p>
        </p:txBody>
      </p:sp>
    </p:spTree>
    <p:extLst>
      <p:ext uri="{BB962C8B-B14F-4D97-AF65-F5344CB8AC3E}">
        <p14:creationId xmlns:p14="http://schemas.microsoft.com/office/powerpoint/2010/main" val="1150405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6582" y="0"/>
            <a:ext cx="11330248" cy="646331"/>
          </a:xfrm>
          <a:prstGeom prst="rect">
            <a:avLst/>
          </a:prstGeom>
        </p:spPr>
        <p:txBody>
          <a:bodyPr wrap="square">
            <a:spAutoFit/>
          </a:bodyPr>
          <a:lstStyle/>
          <a:p>
            <a:r>
              <a:rPr lang="en-US" dirty="0"/>
              <a:t>A student may submit many assessment answer. An assessment answer must submitted by exactly one student. A student must receive grade from exactly one mark sheet. A mark sheet must send grade to many students.</a:t>
            </a:r>
          </a:p>
        </p:txBody>
      </p:sp>
      <p:sp>
        <p:nvSpPr>
          <p:cNvPr id="5" name="Rectangle 4"/>
          <p:cNvSpPr/>
          <p:nvPr/>
        </p:nvSpPr>
        <p:spPr>
          <a:xfrm>
            <a:off x="6070982" y="646331"/>
            <a:ext cx="601447" cy="369332"/>
          </a:xfrm>
          <a:prstGeom prst="rect">
            <a:avLst/>
          </a:prstGeom>
        </p:spPr>
        <p:txBody>
          <a:bodyPr wrap="none">
            <a:spAutoFit/>
          </a:bodyPr>
          <a:lstStyle/>
          <a:p>
            <a:r>
              <a:rPr lang="en-US" b="1" dirty="0"/>
              <a:t>ERD</a:t>
            </a:r>
          </a:p>
        </p:txBody>
      </p:sp>
      <p:pic>
        <p:nvPicPr>
          <p:cNvPr id="6" name="Picture 5" descr="erdNEWedi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9870" y="1173248"/>
            <a:ext cx="8620298" cy="5368867"/>
          </a:xfrm>
          <a:prstGeom prst="rect">
            <a:avLst/>
          </a:prstGeom>
          <a:noFill/>
          <a:ln>
            <a:noFill/>
          </a:ln>
        </p:spPr>
      </p:pic>
    </p:spTree>
    <p:extLst>
      <p:ext uri="{BB962C8B-B14F-4D97-AF65-F5344CB8AC3E}">
        <p14:creationId xmlns:p14="http://schemas.microsoft.com/office/powerpoint/2010/main" val="1875485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348040" y="3094706"/>
            <a:ext cx="2619603" cy="369332"/>
          </a:xfrm>
          <a:prstGeom prst="rect">
            <a:avLst/>
          </a:prstGeom>
        </p:spPr>
        <p:txBody>
          <a:bodyPr wrap="square">
            <a:spAutoFit/>
          </a:bodyPr>
          <a:lstStyle/>
          <a:p>
            <a:r>
              <a:rPr lang="en-US" b="1" dirty="0"/>
              <a:t>RELATIONAL SCHEMA</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4560" y="99752"/>
            <a:ext cx="8711738" cy="6683433"/>
          </a:xfrm>
          <a:prstGeom prst="rect">
            <a:avLst/>
          </a:prstGeom>
        </p:spPr>
      </p:pic>
    </p:spTree>
    <p:extLst>
      <p:ext uri="{BB962C8B-B14F-4D97-AF65-F5344CB8AC3E}">
        <p14:creationId xmlns:p14="http://schemas.microsoft.com/office/powerpoint/2010/main" val="4157955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3868" y="812632"/>
            <a:ext cx="2103974" cy="369332"/>
          </a:xfrm>
          <a:prstGeom prst="rect">
            <a:avLst/>
          </a:prstGeom>
        </p:spPr>
        <p:txBody>
          <a:bodyPr wrap="none">
            <a:spAutoFit/>
          </a:bodyPr>
          <a:lstStyle/>
          <a:p>
            <a:r>
              <a:rPr lang="en-US" b="1" kern="100" dirty="0" smtClean="0">
                <a:effectLst/>
                <a:latin typeface="Arial" panose="020B0604020202020204" pitchFamily="34" charset="0"/>
                <a:ea typeface="Noto Serif CJK SC"/>
                <a:cs typeface="Lohit Devanagari"/>
              </a:rPr>
              <a:t>NORMALIZATION</a:t>
            </a:r>
            <a:endParaRPr lang="en-US" dirty="0"/>
          </a:p>
        </p:txBody>
      </p:sp>
      <p:sp>
        <p:nvSpPr>
          <p:cNvPr id="5" name="Rectangle 4"/>
          <p:cNvSpPr/>
          <p:nvPr/>
        </p:nvSpPr>
        <p:spPr>
          <a:xfrm>
            <a:off x="1959428" y="2061852"/>
            <a:ext cx="9234435" cy="2646878"/>
          </a:xfrm>
          <a:prstGeom prst="rect">
            <a:avLst/>
          </a:prstGeom>
        </p:spPr>
        <p:txBody>
          <a:bodyPr wrap="square">
            <a:spAutoFit/>
          </a:bodyPr>
          <a:lstStyle/>
          <a:p>
            <a:pPr algn="just">
              <a:spcBef>
                <a:spcPts val="150"/>
              </a:spcBef>
              <a:spcAft>
                <a:spcPts val="600"/>
              </a:spcAft>
            </a:pPr>
            <a:r>
              <a:rPr lang="en-US" b="1" kern="100" dirty="0" smtClean="0">
                <a:effectLst/>
                <a:latin typeface="Arial" panose="020B0604020202020204" pitchFamily="34" charset="0"/>
                <a:ea typeface="Noto Serif CJK SC"/>
                <a:cs typeface="Lohit Devanagari"/>
              </a:rPr>
              <a:t>1NF: </a:t>
            </a:r>
            <a:r>
              <a:rPr lang="en-US" kern="100" dirty="0" smtClean="0">
                <a:effectLst/>
                <a:latin typeface="Arial" panose="020B0604020202020204" pitchFamily="34" charset="0"/>
                <a:ea typeface="Noto Serif CJK SC"/>
                <a:cs typeface="Lohit Devanagari"/>
              </a:rPr>
              <a:t>In the schema we need to remove all the multivalued attributes. </a:t>
            </a:r>
            <a:endParaRPr lang="en-US" sz="1100" kern="100" dirty="0" smtClean="0">
              <a:effectLst/>
              <a:latin typeface="Arial" panose="020B0604020202020204" pitchFamily="34" charset="0"/>
              <a:ea typeface="Noto Serif CJK SC"/>
              <a:cs typeface="Lohit Devanagari"/>
            </a:endParaRPr>
          </a:p>
          <a:p>
            <a:pPr algn="just">
              <a:spcBef>
                <a:spcPts val="150"/>
              </a:spcBef>
              <a:spcAft>
                <a:spcPts val="600"/>
              </a:spcAft>
            </a:pPr>
            <a:r>
              <a:rPr lang="en-US" b="1" kern="100" dirty="0" smtClean="0">
                <a:effectLst/>
                <a:latin typeface="Arial" panose="020B0604020202020204" pitchFamily="34" charset="0"/>
                <a:ea typeface="Noto Serif CJK SC"/>
                <a:cs typeface="Lohit Devanagari"/>
              </a:rPr>
              <a:t> </a:t>
            </a:r>
            <a:endParaRPr lang="en-US" sz="1100" kern="100" dirty="0" smtClean="0">
              <a:effectLst/>
              <a:latin typeface="Arial" panose="020B0604020202020204" pitchFamily="34" charset="0"/>
              <a:ea typeface="Noto Serif CJK SC"/>
              <a:cs typeface="Lohit Devanagari"/>
            </a:endParaRPr>
          </a:p>
          <a:p>
            <a:pPr algn="just">
              <a:spcBef>
                <a:spcPts val="150"/>
              </a:spcBef>
              <a:spcAft>
                <a:spcPts val="600"/>
              </a:spcAft>
            </a:pPr>
            <a:r>
              <a:rPr lang="en-US" b="1" kern="100" dirty="0" smtClean="0">
                <a:effectLst/>
                <a:latin typeface="Arial" panose="020B0604020202020204" pitchFamily="34" charset="0"/>
                <a:ea typeface="Noto Serif CJK SC"/>
                <a:cs typeface="Lohit Devanagari"/>
              </a:rPr>
              <a:t>2NF: </a:t>
            </a:r>
            <a:r>
              <a:rPr lang="en-US" kern="100" dirty="0" smtClean="0">
                <a:effectLst/>
                <a:latin typeface="Arial" panose="020B0604020202020204" pitchFamily="34" charset="0"/>
                <a:ea typeface="Noto Serif CJK SC"/>
                <a:cs typeface="Lohit Devanagari"/>
              </a:rPr>
              <a:t>In this</a:t>
            </a:r>
            <a:r>
              <a:rPr lang="en-US" b="1" kern="100" dirty="0" smtClean="0">
                <a:effectLst/>
                <a:latin typeface="Arial" panose="020B0604020202020204" pitchFamily="34" charset="0"/>
                <a:ea typeface="Noto Serif CJK SC"/>
                <a:cs typeface="Lohit Devanagari"/>
              </a:rPr>
              <a:t> </a:t>
            </a:r>
            <a:r>
              <a:rPr lang="en-US" kern="100" dirty="0" smtClean="0">
                <a:effectLst/>
                <a:latin typeface="Arial" panose="020B0604020202020204" pitchFamily="34" charset="0"/>
                <a:ea typeface="Noto Serif CJK SC"/>
                <a:cs typeface="Lohit Devanagari"/>
              </a:rPr>
              <a:t>schema there will be no partial dependencies.</a:t>
            </a:r>
            <a:endParaRPr lang="en-US" sz="1100" kern="100" dirty="0" smtClean="0">
              <a:effectLst/>
              <a:latin typeface="Arial" panose="020B0604020202020204" pitchFamily="34" charset="0"/>
              <a:ea typeface="Noto Serif CJK SC"/>
              <a:cs typeface="Lohit Devanagari"/>
            </a:endParaRPr>
          </a:p>
          <a:p>
            <a:pPr algn="just">
              <a:spcBef>
                <a:spcPts val="150"/>
              </a:spcBef>
              <a:spcAft>
                <a:spcPts val="600"/>
              </a:spcAft>
            </a:pPr>
            <a:r>
              <a:rPr lang="en-US" kern="100" dirty="0" smtClean="0">
                <a:effectLst/>
                <a:latin typeface="Arial" panose="020B0604020202020204" pitchFamily="34" charset="0"/>
                <a:ea typeface="Noto Serif CJK SC"/>
                <a:cs typeface="Lohit Devanagari"/>
              </a:rPr>
              <a:t> </a:t>
            </a:r>
            <a:endParaRPr lang="en-US" sz="1100" kern="100" dirty="0" smtClean="0">
              <a:effectLst/>
              <a:latin typeface="Arial" panose="020B0604020202020204" pitchFamily="34" charset="0"/>
              <a:ea typeface="Noto Serif CJK SC"/>
              <a:cs typeface="Lohit Devanagari"/>
            </a:endParaRPr>
          </a:p>
          <a:p>
            <a:pPr algn="just">
              <a:spcBef>
                <a:spcPts val="150"/>
              </a:spcBef>
              <a:spcAft>
                <a:spcPts val="600"/>
              </a:spcAft>
            </a:pPr>
            <a:r>
              <a:rPr lang="en-US" b="1" kern="100" dirty="0" smtClean="0">
                <a:effectLst/>
                <a:latin typeface="Arial" panose="020B0604020202020204" pitchFamily="34" charset="0"/>
                <a:ea typeface="Noto Serif CJK SC"/>
                <a:cs typeface="Lohit Devanagari"/>
              </a:rPr>
              <a:t>3NF: </a:t>
            </a:r>
            <a:r>
              <a:rPr lang="en-US" kern="100" dirty="0" smtClean="0">
                <a:effectLst/>
                <a:latin typeface="Arial" panose="020B0604020202020204" pitchFamily="34" charset="0"/>
                <a:ea typeface="Noto Serif CJK SC"/>
                <a:cs typeface="Lohit Devanagari"/>
              </a:rPr>
              <a:t>In this schema we have to remove transitive dependencies. </a:t>
            </a:r>
            <a:endParaRPr lang="en-US" sz="1100" kern="100" dirty="0" smtClean="0">
              <a:effectLst/>
              <a:latin typeface="Arial" panose="020B0604020202020204" pitchFamily="34" charset="0"/>
              <a:ea typeface="Noto Serif CJK SC"/>
              <a:cs typeface="Lohit Devanagari"/>
            </a:endParaRPr>
          </a:p>
          <a:p>
            <a:pPr algn="just">
              <a:spcBef>
                <a:spcPts val="150"/>
              </a:spcBef>
              <a:spcAft>
                <a:spcPts val="600"/>
              </a:spcAft>
            </a:pPr>
            <a:r>
              <a:rPr lang="en-US" kern="100" dirty="0" smtClean="0">
                <a:effectLst/>
                <a:latin typeface="Arial" panose="020B0604020202020204" pitchFamily="34" charset="0"/>
                <a:ea typeface="Noto Serif CJK SC"/>
                <a:cs typeface="Lohit Devanagari"/>
              </a:rPr>
              <a:t> </a:t>
            </a:r>
            <a:endParaRPr lang="en-US" sz="1100" kern="100" dirty="0" smtClean="0">
              <a:effectLst/>
              <a:latin typeface="Arial" panose="020B0604020202020204" pitchFamily="34" charset="0"/>
              <a:ea typeface="Noto Serif CJK SC"/>
              <a:cs typeface="Lohit Devanagari"/>
            </a:endParaRPr>
          </a:p>
          <a:p>
            <a:pPr algn="just">
              <a:spcBef>
                <a:spcPts val="150"/>
              </a:spcBef>
              <a:spcAft>
                <a:spcPts val="600"/>
              </a:spcAft>
            </a:pPr>
            <a:r>
              <a:rPr lang="en-US" b="1" kern="100" dirty="0" smtClean="0">
                <a:effectLst/>
                <a:latin typeface="Arial" panose="020B0604020202020204" pitchFamily="34" charset="0"/>
                <a:ea typeface="Noto Serif CJK SC"/>
                <a:cs typeface="Lohit Devanagari"/>
              </a:rPr>
              <a:t>BCNF: </a:t>
            </a:r>
            <a:r>
              <a:rPr lang="en-US" kern="100" dirty="0" smtClean="0">
                <a:effectLst/>
                <a:latin typeface="Arial" panose="020B0604020202020204" pitchFamily="34" charset="0"/>
                <a:ea typeface="Noto Serif CJK SC"/>
                <a:cs typeface="Lohit Devanagari"/>
              </a:rPr>
              <a:t>Remove remaining anomalies resulting from multiple candidate keys.</a:t>
            </a:r>
            <a:endParaRPr lang="en-US" sz="11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744035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371600" y="1652954"/>
            <a:ext cx="9601200" cy="4185138"/>
          </a:xfrm>
        </p:spPr>
        <p:txBody>
          <a:bodyPr>
            <a:normAutofit fontScale="40000" lnSpcReduction="20000"/>
          </a:bodyPr>
          <a:lstStyle/>
          <a:p>
            <a:r>
              <a:rPr lang="en-US" sz="4300" dirty="0"/>
              <a:t>CHAPTER 1: INTRODUCTION</a:t>
            </a:r>
          </a:p>
          <a:p>
            <a:r>
              <a:rPr lang="en-US" sz="4300" dirty="0" smtClean="0"/>
              <a:t>CHAPTER </a:t>
            </a:r>
            <a:r>
              <a:rPr lang="en-US" sz="4300" dirty="0"/>
              <a:t>2: REQUIREMENT ANALYSIS</a:t>
            </a:r>
          </a:p>
          <a:p>
            <a:r>
              <a:rPr lang="en-US" sz="4300" dirty="0"/>
              <a:t>RICH PICTURE (AS-IS)</a:t>
            </a:r>
          </a:p>
          <a:p>
            <a:r>
              <a:rPr lang="en-US" sz="4300" dirty="0"/>
              <a:t>SIX ELEMENTS (AS-IS)</a:t>
            </a:r>
          </a:p>
          <a:p>
            <a:r>
              <a:rPr lang="en-US" sz="4300" dirty="0"/>
              <a:t>PROCESS DIAGRAM (AS-IS)</a:t>
            </a:r>
          </a:p>
          <a:p>
            <a:r>
              <a:rPr lang="en-US" sz="4300" dirty="0"/>
              <a:t>PROBLEM ANALYSIS</a:t>
            </a:r>
          </a:p>
          <a:p>
            <a:r>
              <a:rPr lang="en-US" sz="4300" dirty="0"/>
              <a:t>RICH PICTURE (TO-BE)</a:t>
            </a:r>
          </a:p>
          <a:p>
            <a:r>
              <a:rPr lang="en-US" sz="4300" dirty="0"/>
              <a:t>SIX ELEMENTS (TO-BE)</a:t>
            </a:r>
          </a:p>
          <a:p>
            <a:r>
              <a:rPr lang="en-US" sz="4300" dirty="0"/>
              <a:t>PROCESS DIAGRAM (TO-BE)</a:t>
            </a:r>
          </a:p>
          <a:p>
            <a:r>
              <a:rPr lang="en-US" sz="4300" dirty="0"/>
              <a:t>CHAPTER 3: LOGICAL SYSTEM DESIGN</a:t>
            </a:r>
          </a:p>
          <a:p>
            <a:r>
              <a:rPr lang="en-US" sz="4300" dirty="0"/>
              <a:t>BUSINESS RULE</a:t>
            </a:r>
          </a:p>
          <a:p>
            <a:r>
              <a:rPr lang="en-US" sz="4300" dirty="0"/>
              <a:t>ENTITY RELATIONSHIP DIAGRAM</a:t>
            </a:r>
          </a:p>
          <a:p>
            <a:pPr marL="0" indent="0">
              <a:buNone/>
            </a:pPr>
            <a:endParaRPr lang="en-US" dirty="0"/>
          </a:p>
        </p:txBody>
      </p:sp>
    </p:spTree>
    <p:extLst>
      <p:ext uri="{BB962C8B-B14F-4D97-AF65-F5344CB8AC3E}">
        <p14:creationId xmlns:p14="http://schemas.microsoft.com/office/powerpoint/2010/main" val="1379121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465" y="360457"/>
            <a:ext cx="2266390" cy="369332"/>
          </a:xfrm>
          <a:prstGeom prst="rect">
            <a:avLst/>
          </a:prstGeom>
        </p:spPr>
        <p:txBody>
          <a:bodyPr wrap="none">
            <a:spAutoFit/>
          </a:bodyPr>
          <a:lstStyle/>
          <a:p>
            <a:pPr algn="just">
              <a:spcBef>
                <a:spcPts val="150"/>
              </a:spcBef>
              <a:spcAft>
                <a:spcPts val="600"/>
              </a:spcAft>
            </a:pPr>
            <a:r>
              <a:rPr lang="en-US" b="1" kern="100" dirty="0" smtClean="0">
                <a:effectLst/>
                <a:latin typeface="Arial" panose="020B0604020202020204" pitchFamily="34" charset="0"/>
                <a:ea typeface="Noto Serif CJK SC"/>
                <a:cs typeface="Lohit Devanagari"/>
              </a:rPr>
              <a:t>DATA DICTONARY:</a:t>
            </a:r>
            <a:endParaRPr lang="en-US" sz="1100" kern="100" dirty="0">
              <a:effectLst/>
              <a:latin typeface="Arial" panose="020B0604020202020204" pitchFamily="34" charset="0"/>
              <a:ea typeface="Noto Serif CJK SC"/>
              <a:cs typeface="Lohit Devanagari"/>
            </a:endParaRPr>
          </a:p>
        </p:txBody>
      </p:sp>
      <p:sp>
        <p:nvSpPr>
          <p:cNvPr id="5" name="Rectangle 4"/>
          <p:cNvSpPr/>
          <p:nvPr/>
        </p:nvSpPr>
        <p:spPr>
          <a:xfrm>
            <a:off x="5924721" y="950893"/>
            <a:ext cx="1120820" cy="369332"/>
          </a:xfrm>
          <a:prstGeom prst="rect">
            <a:avLst/>
          </a:prstGeom>
        </p:spPr>
        <p:txBody>
          <a:bodyPr wrap="none">
            <a:spAutoFit/>
          </a:bodyPr>
          <a:lstStyle/>
          <a:p>
            <a:pPr algn="just">
              <a:spcBef>
                <a:spcPts val="150"/>
              </a:spcBef>
              <a:spcAft>
                <a:spcPts val="600"/>
              </a:spcAft>
            </a:pPr>
            <a:r>
              <a:rPr lang="en-US" kern="100" dirty="0" err="1" smtClean="0">
                <a:effectLst/>
                <a:latin typeface="Arial" panose="020B0604020202020204" pitchFamily="34" charset="0"/>
                <a:ea typeface="Noto Serif CJK SC"/>
                <a:cs typeface="Lohit Devanagari"/>
              </a:rPr>
              <a:t>tblcourse</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855" y="1386727"/>
            <a:ext cx="6550553" cy="1950015"/>
          </a:xfrm>
          <a:prstGeom prst="rect">
            <a:avLst/>
          </a:prstGeom>
        </p:spPr>
      </p:pic>
      <p:sp>
        <p:nvSpPr>
          <p:cNvPr id="3" name="Rectangle 2"/>
          <p:cNvSpPr/>
          <p:nvPr/>
        </p:nvSpPr>
        <p:spPr>
          <a:xfrm>
            <a:off x="5872999" y="3557846"/>
            <a:ext cx="1402948"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tbluniversity</a:t>
            </a:r>
            <a:endParaRPr lang="en-US" kern="100" dirty="0">
              <a:effectLst/>
              <a:latin typeface="Arial" panose="020B0604020202020204" pitchFamily="34" charset="0"/>
              <a:ea typeface="Noto Serif CJK SC"/>
              <a:cs typeface="Lohit Devanagari"/>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855" y="3993680"/>
            <a:ext cx="6550553" cy="2706378"/>
          </a:xfrm>
          <a:prstGeom prst="rect">
            <a:avLst/>
          </a:prstGeom>
        </p:spPr>
      </p:pic>
    </p:spTree>
    <p:extLst>
      <p:ext uri="{BB962C8B-B14F-4D97-AF65-F5344CB8AC3E}">
        <p14:creationId xmlns:p14="http://schemas.microsoft.com/office/powerpoint/2010/main" val="1847833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222" y="77185"/>
            <a:ext cx="109517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tblschool</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22" y="446517"/>
            <a:ext cx="5239481" cy="2114845"/>
          </a:xfrm>
          <a:prstGeom prst="rect">
            <a:avLst/>
          </a:prstGeom>
        </p:spPr>
      </p:pic>
      <p:sp>
        <p:nvSpPr>
          <p:cNvPr id="6" name="Rectangle 5"/>
          <p:cNvSpPr/>
          <p:nvPr/>
        </p:nvSpPr>
        <p:spPr>
          <a:xfrm>
            <a:off x="785222" y="2930694"/>
            <a:ext cx="1595309"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tbldepartment</a:t>
            </a:r>
            <a:endParaRPr lang="en-US" kern="100" dirty="0">
              <a:effectLst/>
              <a:latin typeface="Arial" panose="020B0604020202020204" pitchFamily="34" charset="0"/>
              <a:ea typeface="Noto Serif CJK SC"/>
              <a:cs typeface="Lohit Devanaga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21" y="3396834"/>
            <a:ext cx="6469557" cy="2230882"/>
          </a:xfrm>
          <a:prstGeom prst="rect">
            <a:avLst/>
          </a:prstGeom>
        </p:spPr>
      </p:pic>
    </p:spTree>
    <p:extLst>
      <p:ext uri="{BB962C8B-B14F-4D97-AF65-F5344CB8AC3E}">
        <p14:creationId xmlns:p14="http://schemas.microsoft.com/office/powerpoint/2010/main" val="4071642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43180" y="911582"/>
            <a:ext cx="128753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tblprogram</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104" y="1704109"/>
            <a:ext cx="7021900" cy="259339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104" y="4187230"/>
            <a:ext cx="7021900" cy="533467"/>
          </a:xfrm>
          <a:prstGeom prst="rect">
            <a:avLst/>
          </a:prstGeom>
        </p:spPr>
      </p:pic>
    </p:spTree>
    <p:extLst>
      <p:ext uri="{BB962C8B-B14F-4D97-AF65-F5344CB8AC3E}">
        <p14:creationId xmlns:p14="http://schemas.microsoft.com/office/powerpoint/2010/main" val="1877683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51385" y="243440"/>
            <a:ext cx="1184940"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tblstudent</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949" y="612772"/>
            <a:ext cx="5795982" cy="5869883"/>
          </a:xfrm>
          <a:prstGeom prst="rect">
            <a:avLst/>
          </a:prstGeom>
        </p:spPr>
      </p:pic>
    </p:spTree>
    <p:extLst>
      <p:ext uri="{BB962C8B-B14F-4D97-AF65-F5344CB8AC3E}">
        <p14:creationId xmlns:p14="http://schemas.microsoft.com/office/powerpoint/2010/main" val="4150201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30800" y="343604"/>
            <a:ext cx="109517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tblfaculty</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667" y="712936"/>
            <a:ext cx="6674420" cy="5681131"/>
          </a:xfrm>
          <a:prstGeom prst="rect">
            <a:avLst/>
          </a:prstGeom>
        </p:spPr>
      </p:pic>
    </p:spTree>
    <p:extLst>
      <p:ext uri="{BB962C8B-B14F-4D97-AF65-F5344CB8AC3E}">
        <p14:creationId xmlns:p14="http://schemas.microsoft.com/office/powerpoint/2010/main" val="1449441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08041" y="127061"/>
            <a:ext cx="115929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tblsection</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926" y="496393"/>
            <a:ext cx="7906789" cy="21221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926" y="3642274"/>
            <a:ext cx="7906789" cy="2417703"/>
          </a:xfrm>
          <a:prstGeom prst="rect">
            <a:avLst/>
          </a:prstGeom>
        </p:spPr>
      </p:pic>
    </p:spTree>
    <p:extLst>
      <p:ext uri="{BB962C8B-B14F-4D97-AF65-F5344CB8AC3E}">
        <p14:creationId xmlns:p14="http://schemas.microsoft.com/office/powerpoint/2010/main" val="1469288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1317" y="775454"/>
            <a:ext cx="728084" cy="369332"/>
          </a:xfrm>
          <a:prstGeom prst="rect">
            <a:avLst/>
          </a:prstGeom>
        </p:spPr>
        <p:txBody>
          <a:bodyPr wrap="none">
            <a:spAutoFit/>
          </a:bodyPr>
          <a:lstStyle/>
          <a:p>
            <a:r>
              <a:rPr lang="en-US" dirty="0" err="1"/>
              <a:t>tblplo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67" y="1298834"/>
            <a:ext cx="10336067" cy="4143953"/>
          </a:xfrm>
          <a:prstGeom prst="rect">
            <a:avLst/>
          </a:prstGeom>
        </p:spPr>
      </p:pic>
    </p:spTree>
    <p:extLst>
      <p:ext uri="{BB962C8B-B14F-4D97-AF65-F5344CB8AC3E}">
        <p14:creationId xmlns:p14="http://schemas.microsoft.com/office/powerpoint/2010/main" val="3996850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06" y="1320914"/>
            <a:ext cx="10326541" cy="4216172"/>
          </a:xfrm>
          <a:prstGeom prst="rect">
            <a:avLst/>
          </a:prstGeom>
        </p:spPr>
      </p:pic>
      <p:sp>
        <p:nvSpPr>
          <p:cNvPr id="5" name="Rectangle 4"/>
          <p:cNvSpPr/>
          <p:nvPr/>
        </p:nvSpPr>
        <p:spPr>
          <a:xfrm>
            <a:off x="6095998" y="758829"/>
            <a:ext cx="659155" cy="369332"/>
          </a:xfrm>
          <a:prstGeom prst="rect">
            <a:avLst/>
          </a:prstGeom>
        </p:spPr>
        <p:txBody>
          <a:bodyPr wrap="none">
            <a:spAutoFit/>
          </a:bodyPr>
          <a:lstStyle/>
          <a:p>
            <a:r>
              <a:rPr lang="en-US" dirty="0" err="1"/>
              <a:t>tblco</a:t>
            </a:r>
            <a:endParaRPr lang="en-US" dirty="0"/>
          </a:p>
        </p:txBody>
      </p:sp>
    </p:spTree>
    <p:extLst>
      <p:ext uri="{BB962C8B-B14F-4D97-AF65-F5344CB8AC3E}">
        <p14:creationId xmlns:p14="http://schemas.microsoft.com/office/powerpoint/2010/main" val="83384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3536" y="850268"/>
            <a:ext cx="1813317" cy="369332"/>
          </a:xfrm>
          <a:prstGeom prst="rect">
            <a:avLst/>
          </a:prstGeom>
        </p:spPr>
        <p:txBody>
          <a:bodyPr wrap="none">
            <a:spAutoFit/>
          </a:bodyPr>
          <a:lstStyle/>
          <a:p>
            <a:r>
              <a:rPr lang="en-US" dirty="0" err="1"/>
              <a:t>tblassessmentID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925" y="1364305"/>
            <a:ext cx="10326541" cy="4180284"/>
          </a:xfrm>
          <a:prstGeom prst="rect">
            <a:avLst/>
          </a:prstGeom>
        </p:spPr>
      </p:pic>
    </p:spTree>
    <p:extLst>
      <p:ext uri="{BB962C8B-B14F-4D97-AF65-F5344CB8AC3E}">
        <p14:creationId xmlns:p14="http://schemas.microsoft.com/office/powerpoint/2010/main" val="1102613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398" y="950020"/>
            <a:ext cx="2831224" cy="369332"/>
          </a:xfrm>
          <a:prstGeom prst="rect">
            <a:avLst/>
          </a:prstGeom>
        </p:spPr>
        <p:txBody>
          <a:bodyPr wrap="none">
            <a:spAutoFit/>
          </a:bodyPr>
          <a:lstStyle/>
          <a:p>
            <a:r>
              <a:rPr lang="en-US" dirty="0" err="1"/>
              <a:t>tblassessment</a:t>
            </a:r>
            <a:r>
              <a:rPr lang="en-US" dirty="0"/>
              <a:t> submission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977" y="1477198"/>
            <a:ext cx="10336067" cy="3784759"/>
          </a:xfrm>
          <a:prstGeom prst="rect">
            <a:avLst/>
          </a:prstGeom>
        </p:spPr>
      </p:pic>
    </p:spTree>
    <p:extLst>
      <p:ext uri="{BB962C8B-B14F-4D97-AF65-F5344CB8AC3E}">
        <p14:creationId xmlns:p14="http://schemas.microsoft.com/office/powerpoint/2010/main" val="61390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Introduction</a:t>
            </a:r>
          </a:p>
        </p:txBody>
      </p:sp>
      <p:sp>
        <p:nvSpPr>
          <p:cNvPr id="3" name="Content Placeholder 2"/>
          <p:cNvSpPr>
            <a:spLocks noGrp="1"/>
          </p:cNvSpPr>
          <p:nvPr>
            <p:ph idx="1"/>
          </p:nvPr>
        </p:nvSpPr>
        <p:spPr/>
        <p:txBody>
          <a:bodyPr/>
          <a:lstStyle/>
          <a:p>
            <a:r>
              <a:rPr lang="en-US" dirty="0"/>
              <a:t>Our goal is to deliver a project that will design and build to help universities to promote a productive way for student performance monitoring system. We intend to provide a wholesome experience for students, faculties, head of departments and all the higher authorities. This application is a one-stop place for students to track their progress, for faculties to track course curriculum and all the higher authorities to monitor quality of education provided. We have added features to track students CGPA trend and sleeker way of workflow. This application gives the power to generate new student accounts much faster</a:t>
            </a:r>
          </a:p>
          <a:p>
            <a:pPr marL="0" indent="0">
              <a:buNone/>
            </a:pPr>
            <a:endParaRPr lang="en-US" dirty="0"/>
          </a:p>
        </p:txBody>
      </p:sp>
    </p:spTree>
    <p:extLst>
      <p:ext uri="{BB962C8B-B14F-4D97-AF65-F5344CB8AC3E}">
        <p14:creationId xmlns:p14="http://schemas.microsoft.com/office/powerpoint/2010/main" val="2817440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987" y="767330"/>
            <a:ext cx="6991770" cy="4793883"/>
          </a:xfrm>
          <a:prstGeom prst="rect">
            <a:avLst/>
          </a:prstGeom>
        </p:spPr>
      </p:pic>
      <p:sp>
        <p:nvSpPr>
          <p:cNvPr id="5" name="TextBox 4"/>
          <p:cNvSpPr txBox="1"/>
          <p:nvPr/>
        </p:nvSpPr>
        <p:spPr>
          <a:xfrm>
            <a:off x="5564474" y="5760719"/>
            <a:ext cx="1929503" cy="369332"/>
          </a:xfrm>
          <a:prstGeom prst="rect">
            <a:avLst/>
          </a:prstGeom>
          <a:noFill/>
        </p:spPr>
        <p:txBody>
          <a:bodyPr wrap="none" rtlCol="0">
            <a:spAutoFit/>
          </a:bodyPr>
          <a:lstStyle/>
          <a:p>
            <a:r>
              <a:rPr lang="en-US" b="1" dirty="0" smtClean="0">
                <a:solidFill>
                  <a:schemeClr val="tx2">
                    <a:lumMod val="50000"/>
                    <a:lumOff val="50000"/>
                  </a:schemeClr>
                </a:solidFill>
              </a:rPr>
              <a:t>LOGIN INTERFACE</a:t>
            </a:r>
            <a:endParaRPr lang="en-US" b="1" dirty="0">
              <a:solidFill>
                <a:schemeClr val="tx2">
                  <a:lumMod val="50000"/>
                  <a:lumOff val="50000"/>
                </a:schemeClr>
              </a:solidFill>
            </a:endParaRPr>
          </a:p>
        </p:txBody>
      </p:sp>
    </p:spTree>
    <p:extLst>
      <p:ext uri="{BB962C8B-B14F-4D97-AF65-F5344CB8AC3E}">
        <p14:creationId xmlns:p14="http://schemas.microsoft.com/office/powerpoint/2010/main" val="14673403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481" y="497316"/>
            <a:ext cx="8657684" cy="3891804"/>
          </a:xfrm>
          <a:prstGeom prst="rect">
            <a:avLst/>
          </a:prstGeom>
        </p:spPr>
      </p:pic>
      <p:sp>
        <p:nvSpPr>
          <p:cNvPr id="5" name="TextBox 4"/>
          <p:cNvSpPr txBox="1"/>
          <p:nvPr/>
        </p:nvSpPr>
        <p:spPr>
          <a:xfrm>
            <a:off x="5843847" y="4588626"/>
            <a:ext cx="2544223" cy="369332"/>
          </a:xfrm>
          <a:prstGeom prst="rect">
            <a:avLst/>
          </a:prstGeom>
          <a:noFill/>
        </p:spPr>
        <p:txBody>
          <a:bodyPr wrap="none" rtlCol="0">
            <a:spAutoFit/>
          </a:bodyPr>
          <a:lstStyle/>
          <a:p>
            <a:r>
              <a:rPr lang="en-US" b="1" dirty="0" smtClean="0">
                <a:solidFill>
                  <a:schemeClr val="tx2">
                    <a:lumMod val="50000"/>
                    <a:lumOff val="50000"/>
                  </a:schemeClr>
                </a:solidFill>
              </a:rPr>
              <a:t>ANALYTICS DASHBOARD</a:t>
            </a:r>
            <a:endParaRPr lang="en-US" b="1" dirty="0">
              <a:solidFill>
                <a:schemeClr val="tx2">
                  <a:lumMod val="50000"/>
                  <a:lumOff val="50000"/>
                </a:schemeClr>
              </a:solidFill>
            </a:endParaRPr>
          </a:p>
        </p:txBody>
      </p:sp>
    </p:spTree>
    <p:extLst>
      <p:ext uri="{BB962C8B-B14F-4D97-AF65-F5344CB8AC3E}">
        <p14:creationId xmlns:p14="http://schemas.microsoft.com/office/powerpoint/2010/main" val="38511759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64" y="247235"/>
            <a:ext cx="10163695" cy="5041537"/>
          </a:xfrm>
          <a:prstGeom prst="rect">
            <a:avLst/>
          </a:prstGeom>
        </p:spPr>
      </p:pic>
      <p:sp>
        <p:nvSpPr>
          <p:cNvPr id="5" name="TextBox 4"/>
          <p:cNvSpPr txBox="1"/>
          <p:nvPr/>
        </p:nvSpPr>
        <p:spPr>
          <a:xfrm>
            <a:off x="5756547" y="5419898"/>
            <a:ext cx="1609928" cy="369332"/>
          </a:xfrm>
          <a:prstGeom prst="rect">
            <a:avLst/>
          </a:prstGeom>
          <a:noFill/>
        </p:spPr>
        <p:txBody>
          <a:bodyPr wrap="none" rtlCol="0">
            <a:spAutoFit/>
          </a:bodyPr>
          <a:lstStyle/>
          <a:p>
            <a:r>
              <a:rPr lang="en-US" dirty="0" smtClean="0">
                <a:solidFill>
                  <a:schemeClr val="tx2">
                    <a:lumMod val="50000"/>
                    <a:lumOff val="50000"/>
                  </a:schemeClr>
                </a:solidFill>
              </a:rPr>
              <a:t>USER PROFILE</a:t>
            </a:r>
            <a:endParaRPr lang="en-US" dirty="0">
              <a:solidFill>
                <a:schemeClr val="tx2">
                  <a:lumMod val="50000"/>
                  <a:lumOff val="50000"/>
                </a:schemeClr>
              </a:solidFill>
            </a:endParaRPr>
          </a:p>
        </p:txBody>
      </p:sp>
    </p:spTree>
    <p:extLst>
      <p:ext uri="{BB962C8B-B14F-4D97-AF65-F5344CB8AC3E}">
        <p14:creationId xmlns:p14="http://schemas.microsoft.com/office/powerpoint/2010/main" val="1394653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78" y="113545"/>
            <a:ext cx="8753302" cy="3568993"/>
          </a:xfrm>
          <a:prstGeom prst="rect">
            <a:avLst/>
          </a:prstGeom>
        </p:spPr>
      </p:pic>
      <p:sp>
        <p:nvSpPr>
          <p:cNvPr id="5" name="TextBox 4"/>
          <p:cNvSpPr txBox="1"/>
          <p:nvPr/>
        </p:nvSpPr>
        <p:spPr>
          <a:xfrm>
            <a:off x="5394960" y="3940232"/>
            <a:ext cx="2403415" cy="369332"/>
          </a:xfrm>
          <a:prstGeom prst="rect">
            <a:avLst/>
          </a:prstGeom>
          <a:noFill/>
        </p:spPr>
        <p:txBody>
          <a:bodyPr wrap="none" rtlCol="0">
            <a:spAutoFit/>
          </a:bodyPr>
          <a:lstStyle/>
          <a:p>
            <a:r>
              <a:rPr lang="en-US" dirty="0" smtClean="0">
                <a:solidFill>
                  <a:schemeClr val="tx2">
                    <a:lumMod val="50000"/>
                    <a:lumOff val="50000"/>
                  </a:schemeClr>
                </a:solidFill>
              </a:rPr>
              <a:t>STUDENT MARKSHEET</a:t>
            </a:r>
            <a:endParaRPr lang="en-US" dirty="0">
              <a:solidFill>
                <a:schemeClr val="tx2">
                  <a:lumMod val="50000"/>
                  <a:lumOff val="50000"/>
                </a:schemeClr>
              </a:solidFill>
            </a:endParaRPr>
          </a:p>
        </p:txBody>
      </p:sp>
    </p:spTree>
    <p:extLst>
      <p:ext uri="{BB962C8B-B14F-4D97-AF65-F5344CB8AC3E}">
        <p14:creationId xmlns:p14="http://schemas.microsoft.com/office/powerpoint/2010/main" val="2342459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Chapter 2: Requirement Analysis</a:t>
            </a:r>
            <a:br>
              <a:rPr lang="en-US" sz="3600" b="1" dirty="0"/>
            </a:br>
            <a:r>
              <a:rPr lang="en-US" sz="3600" b="1" dirty="0"/>
              <a:t>RICH PICTURE (AS-IS)</a:t>
            </a:r>
            <a:r>
              <a:rPr lang="en-US" b="1" dirty="0"/>
              <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3604846" y="1798655"/>
            <a:ext cx="5134708" cy="4149970"/>
          </a:xfrm>
          <a:prstGeom prst="rect">
            <a:avLst/>
          </a:prstGeom>
        </p:spPr>
      </p:pic>
      <p:sp>
        <p:nvSpPr>
          <p:cNvPr id="6" name="TextBox 5"/>
          <p:cNvSpPr txBox="1"/>
          <p:nvPr/>
        </p:nvSpPr>
        <p:spPr>
          <a:xfrm>
            <a:off x="4963887" y="6049108"/>
            <a:ext cx="3386294" cy="646331"/>
          </a:xfrm>
          <a:prstGeom prst="rect">
            <a:avLst/>
          </a:prstGeom>
          <a:noFill/>
        </p:spPr>
        <p:txBody>
          <a:bodyPr wrap="square" rtlCol="0">
            <a:spAutoFit/>
          </a:bodyPr>
          <a:lstStyle/>
          <a:p>
            <a:r>
              <a:rPr lang="en-US" b="1" dirty="0"/>
              <a:t>Figure: Rich Picture As-Is</a:t>
            </a:r>
          </a:p>
          <a:p>
            <a:endParaRPr lang="en-US" dirty="0"/>
          </a:p>
        </p:txBody>
      </p:sp>
    </p:spTree>
    <p:extLst>
      <p:ext uri="{BB962C8B-B14F-4D97-AF65-F5344CB8AC3E}">
        <p14:creationId xmlns:p14="http://schemas.microsoft.com/office/powerpoint/2010/main" val="1307259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691" y="129345"/>
            <a:ext cx="2710999" cy="369332"/>
          </a:xfrm>
          <a:prstGeom prst="rect">
            <a:avLst/>
          </a:prstGeom>
        </p:spPr>
        <p:txBody>
          <a:bodyPr wrap="none">
            <a:spAutoFit/>
          </a:bodyPr>
          <a:lstStyle/>
          <a:p>
            <a:pPr algn="just">
              <a:spcBef>
                <a:spcPts val="1200"/>
              </a:spcBef>
              <a:spcAft>
                <a:spcPts val="300"/>
              </a:spcAft>
            </a:pPr>
            <a:r>
              <a:rPr lang="en-US" b="1" kern="100" dirty="0" smtClean="0">
                <a:solidFill>
                  <a:srgbClr val="000000"/>
                </a:solidFill>
                <a:effectLst/>
                <a:latin typeface="Arial" panose="020B0604020202020204" pitchFamily="34" charset="0"/>
                <a:ea typeface="Times New Roman" panose="02020603050405020304" pitchFamily="18" charset="0"/>
                <a:cs typeface="Mangal"/>
              </a:rPr>
              <a:t>SIX ELEMENTS (AS-IS)</a:t>
            </a:r>
            <a:endParaRPr lang="en-US" b="1" kern="100" dirty="0">
              <a:solidFill>
                <a:srgbClr val="000000"/>
              </a:solidFill>
              <a:effectLst/>
              <a:latin typeface="Arial" panose="020B0604020202020204" pitchFamily="34" charset="0"/>
              <a:ea typeface="Times New Roman" panose="02020603050405020304" pitchFamily="18" charset="0"/>
              <a:cs typeface="Mang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90" y="498677"/>
            <a:ext cx="5420440" cy="6097580"/>
          </a:xfrm>
          <a:prstGeom prst="rect">
            <a:avLst/>
          </a:prstGeom>
        </p:spPr>
      </p:pic>
    </p:spTree>
    <p:extLst>
      <p:ext uri="{BB962C8B-B14F-4D97-AF65-F5344CB8AC3E}">
        <p14:creationId xmlns:p14="http://schemas.microsoft.com/office/powerpoint/2010/main" val="1676784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1" y="129727"/>
            <a:ext cx="5295481" cy="6547402"/>
          </a:xfrm>
          <a:prstGeom prst="rect">
            <a:avLst/>
          </a:prstGeom>
        </p:spPr>
      </p:pic>
    </p:spTree>
    <p:extLst>
      <p:ext uri="{BB962C8B-B14F-4D97-AF65-F5344CB8AC3E}">
        <p14:creationId xmlns:p14="http://schemas.microsoft.com/office/powerpoint/2010/main" val="67451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70" y="169628"/>
            <a:ext cx="5265336" cy="6618033"/>
          </a:xfrm>
          <a:prstGeom prst="rect">
            <a:avLst/>
          </a:prstGeom>
        </p:spPr>
      </p:pic>
    </p:spTree>
    <p:extLst>
      <p:ext uri="{BB962C8B-B14F-4D97-AF65-F5344CB8AC3E}">
        <p14:creationId xmlns:p14="http://schemas.microsoft.com/office/powerpoint/2010/main" val="2203279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6" y="112855"/>
            <a:ext cx="5235190" cy="6604468"/>
          </a:xfrm>
          <a:prstGeom prst="rect">
            <a:avLst/>
          </a:prstGeom>
        </p:spPr>
      </p:pic>
    </p:spTree>
    <p:extLst>
      <p:ext uri="{BB962C8B-B14F-4D97-AF65-F5344CB8AC3E}">
        <p14:creationId xmlns:p14="http://schemas.microsoft.com/office/powerpoint/2010/main" val="4175553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570</TotalTime>
  <Words>794</Words>
  <Application>Microsoft Office PowerPoint</Application>
  <PresentationFormat>Widescreen</PresentationFormat>
  <Paragraphs>76</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Franklin Gothic Book</vt:lpstr>
      <vt:lpstr>Lohit Devanagari</vt:lpstr>
      <vt:lpstr>Mangal</vt:lpstr>
      <vt:lpstr>Noto Serif CJK SC</vt:lpstr>
      <vt:lpstr>Times New Roman</vt:lpstr>
      <vt:lpstr>Crop</vt:lpstr>
      <vt:lpstr>STUDENT PERFORMANCE MONITORING SYSTEM </vt:lpstr>
      <vt:lpstr>                           GROUP 3 </vt:lpstr>
      <vt:lpstr>CONTENT</vt:lpstr>
      <vt:lpstr>Chapter 1: Introduction</vt:lpstr>
      <vt:lpstr>Chapter 2: Requirement Analysis RICH PICTURE (AS-IS)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23</cp:revision>
  <dcterms:created xsi:type="dcterms:W3CDTF">2021-05-09T17:50:14Z</dcterms:created>
  <dcterms:modified xsi:type="dcterms:W3CDTF">2021-05-16T04:06:38Z</dcterms:modified>
</cp:coreProperties>
</file>