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9" r:id="rId43"/>
    <p:sldId id="305" r:id="rId44"/>
    <p:sldId id="316" r:id="rId45"/>
    <p:sldId id="317" r:id="rId46"/>
    <p:sldId id="309" r:id="rId47"/>
    <p:sldId id="310" r:id="rId48"/>
    <p:sldId id="311" r:id="rId49"/>
    <p:sldId id="313" r:id="rId50"/>
    <p:sldId id="314" r:id="rId51"/>
    <p:sldId id="315" r:id="rId52"/>
    <p:sldId id="300" r:id="rId53"/>
    <p:sldId id="307" r:id="rId54"/>
    <p:sldId id="30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586" autoAdjust="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5D0D-F422-4396-8541-E0077353BAF0}" type="datetimeFigureOut">
              <a:rPr lang="en-US" smtClean="0"/>
              <a:t>23-May-21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7A5ED-A8A3-4206-8F88-CCE84DF85A56}" type="slidenum">
              <a:rPr lang="en-US" smtClean="0"/>
              <a:t>‹#›</a:t>
            </a:fld>
            <a:endParaRPr lang="en-US"/>
          </a:p>
        </p:txBody>
      </p:sp>
    </p:spTree>
    <p:extLst>
      <p:ext uri="{BB962C8B-B14F-4D97-AF65-F5344CB8AC3E}">
        <p14:creationId xmlns:p14="http://schemas.microsoft.com/office/powerpoint/2010/main" val="183079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23-May-21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23-May-21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4"/>
            <a:ext cx="9553970" cy="2828576"/>
          </a:xfrm>
          <a:prstGeom prst="rect">
            <a:avLst/>
          </a:prstGeom>
        </p:spPr>
      </p:pic>
      <p:sp>
        <p:nvSpPr>
          <p:cNvPr id="6" name="Rectangle 5"/>
          <p:cNvSpPr/>
          <p:nvPr/>
        </p:nvSpPr>
        <p:spPr>
          <a:xfrm>
            <a:off x="943342" y="3366315"/>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9553970" cy="2338719"/>
          </a:xfrm>
          <a:prstGeom prst="rect">
            <a:avLst/>
          </a:prstGeom>
        </p:spPr>
      </p:pic>
      <p:sp>
        <p:nvSpPr>
          <p:cNvPr id="8" name="Rectangle 7"/>
          <p:cNvSpPr/>
          <p:nvPr/>
        </p:nvSpPr>
        <p:spPr>
          <a:xfrm>
            <a:off x="943342" y="6208563"/>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6" y="378413"/>
            <a:ext cx="9843651" cy="1991713"/>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sp>
        <p:nvSpPr>
          <p:cNvPr id="7" name="Rectangle 6"/>
          <p:cNvSpPr/>
          <p:nvPr/>
        </p:nvSpPr>
        <p:spPr>
          <a:xfrm>
            <a:off x="1238876" y="6479586"/>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pic>
        <p:nvPicPr>
          <p:cNvPr id="8" name="Picture 7">
            <a:extLst>
              <a:ext uri="{FF2B5EF4-FFF2-40B4-BE49-F238E27FC236}">
                <a16:creationId xmlns:a16="http://schemas.microsoft.com/office/drawing/2014/main" xmlns="" id="{8EA94497-2991-4E7F-8C8C-6DC3F2B14251}"/>
              </a:ext>
            </a:extLst>
          </p:cNvPr>
          <p:cNvPicPr/>
          <p:nvPr/>
        </p:nvPicPr>
        <p:blipFill>
          <a:blip r:embed="rId3">
            <a:extLst>
              <a:ext uri="{28A0092B-C50C-407E-A947-70E740481C1C}">
                <a14:useLocalDpi xmlns:a14="http://schemas.microsoft.com/office/drawing/2010/main" val="0"/>
              </a:ext>
            </a:extLst>
          </a:blip>
          <a:stretch>
            <a:fillRect/>
          </a:stretch>
        </p:blipFill>
        <p:spPr>
          <a:xfrm>
            <a:off x="1238876" y="2806158"/>
            <a:ext cx="10684900" cy="3673428"/>
          </a:xfrm>
          <a:prstGeom prst="rect">
            <a:avLst/>
          </a:prstGeom>
        </p:spPr>
      </p:pic>
    </p:spTree>
    <p:extLst>
      <p:ext uri="{BB962C8B-B14F-4D97-AF65-F5344CB8AC3E}">
        <p14:creationId xmlns:p14="http://schemas.microsoft.com/office/powerpoint/2010/main" val="2954677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8060" y="5602778"/>
            <a:ext cx="2578483" cy="400110"/>
          </a:xfrm>
          <a:prstGeom prst="rect">
            <a:avLst/>
          </a:prstGeom>
        </p:spPr>
        <p:txBody>
          <a:bodyPr wrap="squar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pic>
        <p:nvPicPr>
          <p:cNvPr id="6" name="Picture 5">
            <a:extLst>
              <a:ext uri="{FF2B5EF4-FFF2-40B4-BE49-F238E27FC236}">
                <a16:creationId xmlns:a16="http://schemas.microsoft.com/office/drawing/2014/main" xmlns="" id="{F2F99D93-7103-4FA0-AA46-06E63C94BEA2}"/>
              </a:ext>
            </a:extLst>
          </p:cNvPr>
          <p:cNvPicPr/>
          <p:nvPr/>
        </p:nvPicPr>
        <p:blipFill>
          <a:blip r:embed="rId2">
            <a:extLst>
              <a:ext uri="{28A0092B-C50C-407E-A947-70E740481C1C}">
                <a14:useLocalDpi xmlns:a14="http://schemas.microsoft.com/office/drawing/2010/main" val="0"/>
              </a:ext>
            </a:extLst>
          </a:blip>
          <a:stretch>
            <a:fillRect/>
          </a:stretch>
        </p:blipFill>
        <p:spPr>
          <a:xfrm>
            <a:off x="1188720" y="980902"/>
            <a:ext cx="10557164" cy="4414058"/>
          </a:xfrm>
          <a:prstGeom prst="rect">
            <a:avLst/>
          </a:prstGeom>
        </p:spPr>
      </p:pic>
    </p:spTree>
    <p:extLst>
      <p:ext uri="{BB962C8B-B14F-4D97-AF65-F5344CB8AC3E}">
        <p14:creationId xmlns:p14="http://schemas.microsoft.com/office/powerpoint/2010/main" val="216687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31" y="418263"/>
            <a:ext cx="7708154" cy="6049107"/>
          </a:xfrm>
          <a:prstGeom prst="rect">
            <a:avLst/>
          </a:prstGeom>
        </p:spPr>
      </p:pic>
    </p:spTree>
    <p:extLst>
      <p:ext uri="{BB962C8B-B14F-4D97-AF65-F5344CB8AC3E}">
        <p14:creationId xmlns:p14="http://schemas.microsoft.com/office/powerpoint/2010/main" val="2208681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1609344" y="806076"/>
            <a:ext cx="10003536" cy="5671769"/>
          </a:xfrm>
          <a:prstGeom prst="rect">
            <a:avLst/>
          </a:prstGeom>
        </p:spPr>
      </p:pic>
      <p:sp>
        <p:nvSpPr>
          <p:cNvPr id="6" name="Rectangle 5"/>
          <p:cNvSpPr/>
          <p:nvPr/>
        </p:nvSpPr>
        <p:spPr>
          <a:xfrm>
            <a:off x="5807149" y="6480075"/>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80" y="222319"/>
            <a:ext cx="6470510" cy="6329382"/>
          </a:xfrm>
          <a:prstGeom prst="rect">
            <a:avLst/>
          </a:prstGeom>
        </p:spPr>
      </p:pic>
    </p:spTree>
    <p:extLst>
      <p:ext uri="{BB962C8B-B14F-4D97-AF65-F5344CB8AC3E}">
        <p14:creationId xmlns:p14="http://schemas.microsoft.com/office/powerpoint/2010/main" val="1486916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42" y="299566"/>
            <a:ext cx="7185177" cy="6295292"/>
          </a:xfrm>
          <a:prstGeom prst="rect">
            <a:avLst/>
          </a:prstGeom>
        </p:spPr>
      </p:pic>
    </p:spTree>
    <p:extLst>
      <p:ext uri="{BB962C8B-B14F-4D97-AF65-F5344CB8AC3E}">
        <p14:creationId xmlns:p14="http://schemas.microsoft.com/office/powerpoint/2010/main" val="3298355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45556"/>
            <a:ext cx="6864281" cy="6430945"/>
          </a:xfrm>
          <a:prstGeom prst="rect">
            <a:avLst/>
          </a:prstGeom>
        </p:spPr>
      </p:pic>
    </p:spTree>
    <p:extLst>
      <p:ext uri="{BB962C8B-B14F-4D97-AF65-F5344CB8AC3E}">
        <p14:creationId xmlns:p14="http://schemas.microsoft.com/office/powerpoint/2010/main" val="257413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022" y="269421"/>
            <a:ext cx="7060851" cy="6410848"/>
          </a:xfrm>
          <a:prstGeom prst="rect">
            <a:avLst/>
          </a:prstGeom>
        </p:spPr>
      </p:pic>
    </p:spTree>
    <p:extLst>
      <p:ext uri="{BB962C8B-B14F-4D97-AF65-F5344CB8AC3E}">
        <p14:creationId xmlns:p14="http://schemas.microsoft.com/office/powerpoint/2010/main" val="1120110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sp>
        <p:nvSpPr>
          <p:cNvPr id="6" name="Rectangle 5"/>
          <p:cNvSpPr/>
          <p:nvPr/>
        </p:nvSpPr>
        <p:spPr>
          <a:xfrm>
            <a:off x="997961" y="2746525"/>
            <a:ext cx="3482941"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smtClean="0">
                <a:solidFill>
                  <a:srgbClr val="5B9BD5"/>
                </a:solidFill>
                <a:effectLst/>
                <a:latin typeface="Arial" panose="020B0604020202020204" pitchFamily="34" charset="0"/>
                <a:ea typeface="Noto Serif CJK SC"/>
                <a:cs typeface="Mangal"/>
              </a:rPr>
              <a:t>student 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4273" y="3422295"/>
            <a:ext cx="10088731" cy="3000000"/>
          </a:xfrm>
          <a:prstGeom prst="rect">
            <a:avLst/>
          </a:prstGeom>
        </p:spPr>
      </p:pic>
      <p:sp>
        <p:nvSpPr>
          <p:cNvPr id="8" name="Rectangle 7"/>
          <p:cNvSpPr/>
          <p:nvPr/>
        </p:nvSpPr>
        <p:spPr>
          <a:xfrm>
            <a:off x="924273" y="6422295"/>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pic>
        <p:nvPicPr>
          <p:cNvPr id="9" name="Picture 8">
            <a:extLst>
              <a:ext uri="{FF2B5EF4-FFF2-40B4-BE49-F238E27FC236}">
                <a16:creationId xmlns:a16="http://schemas.microsoft.com/office/drawing/2014/main" xmlns="" id="{293669F3-F46B-4CC1-A591-93DA96C1D8E5}"/>
              </a:ext>
            </a:extLst>
          </p:cNvPr>
          <p:cNvPicPr/>
          <p:nvPr/>
        </p:nvPicPr>
        <p:blipFill>
          <a:blip r:embed="rId3">
            <a:extLst>
              <a:ext uri="{28A0092B-C50C-407E-A947-70E740481C1C}">
                <a14:useLocalDpi xmlns:a14="http://schemas.microsoft.com/office/drawing/2010/main" val="0"/>
              </a:ext>
            </a:extLst>
          </a:blip>
          <a:stretch>
            <a:fillRect/>
          </a:stretch>
        </p:blipFill>
        <p:spPr>
          <a:xfrm>
            <a:off x="975509" y="636024"/>
            <a:ext cx="10088731" cy="2110501"/>
          </a:xfrm>
          <a:prstGeom prst="rect">
            <a:avLst/>
          </a:prstGeom>
        </p:spPr>
      </p:pic>
    </p:spTree>
    <p:extLst>
      <p:ext uri="{BB962C8B-B14F-4D97-AF65-F5344CB8AC3E}">
        <p14:creationId xmlns:p14="http://schemas.microsoft.com/office/powerpoint/2010/main" val="267779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7378" y="4334256"/>
            <a:ext cx="9185885" cy="1955388"/>
          </a:xfrm>
          <a:prstGeom prst="rect">
            <a:avLst/>
          </a:prstGeom>
        </p:spPr>
      </p:pic>
      <p:sp>
        <p:nvSpPr>
          <p:cNvPr id="8" name="Rectangle 7"/>
          <p:cNvSpPr/>
          <p:nvPr/>
        </p:nvSpPr>
        <p:spPr>
          <a:xfrm>
            <a:off x="927378" y="6289644"/>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pic>
        <p:nvPicPr>
          <p:cNvPr id="9" name="Picture 8">
            <a:extLst>
              <a:ext uri="{FF2B5EF4-FFF2-40B4-BE49-F238E27FC236}">
                <a16:creationId xmlns:a16="http://schemas.microsoft.com/office/drawing/2014/main" xmlns="" id="{F6C69FF0-605C-416E-A81D-355493B36C23}"/>
              </a:ext>
            </a:extLst>
          </p:cNvPr>
          <p:cNvPicPr/>
          <p:nvPr/>
        </p:nvPicPr>
        <p:blipFill>
          <a:blip r:embed="rId3">
            <a:extLst>
              <a:ext uri="{28A0092B-C50C-407E-A947-70E740481C1C}">
                <a14:useLocalDpi xmlns:a14="http://schemas.microsoft.com/office/drawing/2010/main" val="0"/>
              </a:ext>
            </a:extLst>
          </a:blip>
          <a:stretch>
            <a:fillRect/>
          </a:stretch>
        </p:blipFill>
        <p:spPr>
          <a:xfrm>
            <a:off x="988339" y="322135"/>
            <a:ext cx="10972013" cy="3482970"/>
          </a:xfrm>
          <a:prstGeom prst="rect">
            <a:avLst/>
          </a:prstGeom>
        </p:spPr>
      </p:pic>
    </p:spTree>
    <p:extLst>
      <p:ext uri="{BB962C8B-B14F-4D97-AF65-F5344CB8AC3E}">
        <p14:creationId xmlns:p14="http://schemas.microsoft.com/office/powerpoint/2010/main" val="2696669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542142"/>
            <a:ext cx="9050636" cy="1896626"/>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429001"/>
            <a:ext cx="9050636" cy="1896626"/>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a16="http://schemas.microsoft.com/office/drawing/2014/main" xmlns=""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462"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63041" y="612772"/>
            <a:ext cx="10398582" cy="6340197"/>
          </a:xfrm>
          <a:prstGeom prst="rect">
            <a:avLst/>
          </a:prstGeom>
        </p:spPr>
        <p:txBody>
          <a:bodyPr wrap="square">
            <a:spAutoFit/>
          </a:bodyPr>
          <a:lstStyle/>
          <a:p>
            <a:r>
              <a:rPr lang="en-US" sz="1600" dirty="0"/>
              <a:t>A university must assign many employee. Each employee is assigned by exactly one university. A university must consist of  many school. Each school is belongs to exactly one university.</a:t>
            </a:r>
          </a:p>
          <a:p>
            <a:r>
              <a:rPr lang="en-US" sz="1600" dirty="0"/>
              <a:t> An employee can be faculty or VC. And a faculty can be dean of school or department head.</a:t>
            </a:r>
          </a:p>
          <a:p>
            <a:r>
              <a:rPr lang="en-US" sz="1600" dirty="0"/>
              <a:t>A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head.</a:t>
            </a:r>
          </a:p>
          <a:p>
            <a:r>
              <a:rPr lang="en-US" sz="1600" dirty="0"/>
              <a:t>A school is consist of many department. each department must belongs to exactly one school.</a:t>
            </a:r>
          </a:p>
          <a:p>
            <a:r>
              <a:rPr lang="en-US" sz="1600" dirty="0"/>
              <a:t>A department must enrolls many student. Each student is enrolled by exactly one department. a department is consist of many program. Each program must belongs to exactly one department.</a:t>
            </a:r>
          </a:p>
          <a:p>
            <a:r>
              <a:rPr lang="en-US" sz="1600" dirty="0"/>
              <a:t>A program must enrolls many student. Each student is enrolled by exactly one program. A program must provide many course. Each course is provided by exactly one program. A program is consist of many plo. Each plo is contain by exactly one program.</a:t>
            </a:r>
          </a:p>
          <a:p>
            <a:r>
              <a:rPr lang="en-US" sz="1600" dirty="0"/>
              <a:t>A semester must contain many student. Each student enrolled to exactly one semester. A semester must contain many courses. Each course is assign to exactly one semester. A semester must consist of many section. Each section is assign to exactly one semester.</a:t>
            </a:r>
          </a:p>
          <a:p>
            <a:r>
              <a:rPr lang="en-US" sz="1600" dirty="0"/>
              <a:t>A course is consist of many cos. Each co belongs to exactly one course. A course is assign to many sections. Each section assigned by exactly one course.</a:t>
            </a:r>
          </a:p>
          <a:p>
            <a:r>
              <a:rPr lang="en-US" sz="1600" dirty="0"/>
              <a:t>A assessment must provide many assessment submission. A assessment submission is provided by exactly one assessment. A section may assign many assessment. Each assessment is assigned by exactly one section.</a:t>
            </a:r>
          </a:p>
          <a:p>
            <a:r>
              <a:rPr lang="en-US" sz="1600" dirty="0"/>
              <a:t>A student may submit many assessment submission. Each assessment submission is submitted by exactly one student.</a:t>
            </a:r>
          </a:p>
          <a:p>
            <a:r>
              <a:rPr lang="en-US" sz="1600" dirty="0"/>
              <a:t>A plo must have many cos. Each co is belongs to exactly one plo.</a:t>
            </a:r>
          </a:p>
          <a:p>
            <a:r>
              <a:rPr lang="en-US" sz="1600" dirty="0"/>
              <a:t>A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0341967-EDB8-4740-8E70-5B1E2769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0"/>
            <a:ext cx="11443855" cy="6741622"/>
          </a:xfrm>
          <a:prstGeom prst="rect">
            <a:avLst/>
          </a:prstGeom>
        </p:spPr>
      </p:pic>
    </p:spTree>
    <p:extLst>
      <p:ext uri="{BB962C8B-B14F-4D97-AF65-F5344CB8AC3E}">
        <p14:creationId xmlns:p14="http://schemas.microsoft.com/office/powerpoint/2010/main" val="1875485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32019" y="3173676"/>
            <a:ext cx="2619603" cy="369332"/>
          </a:xfrm>
          <a:prstGeom prst="rect">
            <a:avLst/>
          </a:prstGeom>
        </p:spPr>
        <p:txBody>
          <a:bodyPr wrap="square">
            <a:spAutoFit/>
          </a:bodyPr>
          <a:lstStyle/>
          <a:p>
            <a:r>
              <a:rPr lang="en-US" dirty="0"/>
              <a:t>RELATIONAL SCHEMA</a:t>
            </a:r>
          </a:p>
        </p:txBody>
      </p:sp>
      <p:pic>
        <p:nvPicPr>
          <p:cNvPr id="5" name="Picture 4">
            <a:extLst>
              <a:ext uri="{FF2B5EF4-FFF2-40B4-BE49-F238E27FC236}">
                <a16:creationId xmlns:a16="http://schemas.microsoft.com/office/drawing/2014/main" xmlns="" id="{EF85605A-3E1D-4E90-B105-02687B8E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0"/>
            <a:ext cx="11460479" cy="6716684"/>
          </a:xfrm>
          <a:prstGeom prst="rect">
            <a:avLst/>
          </a:prstGeom>
        </p:spPr>
      </p:pic>
    </p:spTree>
    <p:extLst>
      <p:ext uri="{BB962C8B-B14F-4D97-AF65-F5344CB8AC3E}">
        <p14:creationId xmlns:p14="http://schemas.microsoft.com/office/powerpoint/2010/main" val="4157955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791225" y="3264232"/>
            <a:ext cx="2103974" cy="369332"/>
          </a:xfrm>
          <a:prstGeom prst="rect">
            <a:avLst/>
          </a:prstGeom>
        </p:spPr>
        <p:txBody>
          <a:bodyPr wrap="none">
            <a:spAutoFit/>
          </a:bodyPr>
          <a:lstStyle/>
          <a:p>
            <a:r>
              <a:rPr lang="en-US" kern="100" dirty="0">
                <a:effectLst/>
                <a:latin typeface="Arial" panose="020B0604020202020204" pitchFamily="34" charset="0"/>
                <a:ea typeface="Noto Serif CJK SC"/>
                <a:cs typeface="Lohit Devanagari"/>
              </a:rPr>
              <a:t>NORMALIZATION</a:t>
            </a:r>
            <a:endParaRPr lang="en-US" dirty="0"/>
          </a:p>
        </p:txBody>
      </p:sp>
      <p:pic>
        <p:nvPicPr>
          <p:cNvPr id="6" name="Picture 5">
            <a:extLst>
              <a:ext uri="{FF2B5EF4-FFF2-40B4-BE49-F238E27FC236}">
                <a16:creationId xmlns:a16="http://schemas.microsoft.com/office/drawing/2014/main" xmlns="" id="{E026896A-1354-4F70-8C0C-F33DB160A2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83771" y="197738"/>
            <a:ext cx="11291207" cy="6502320"/>
          </a:xfrm>
          <a:prstGeom prst="rect">
            <a:avLst/>
          </a:prstGeom>
        </p:spPr>
      </p:pic>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85862" y="729789"/>
            <a:ext cx="1120820" cy="369332"/>
          </a:xfrm>
          <a:prstGeom prst="rect">
            <a:avLst/>
          </a:prstGeom>
        </p:spPr>
        <p:txBody>
          <a:bodyPr wrap="none">
            <a:spAutoFit/>
          </a:bodyPr>
          <a:lstStyle/>
          <a:p>
            <a:pPr algn="just">
              <a:spcBef>
                <a:spcPts val="150"/>
              </a:spcBef>
              <a:spcAft>
                <a:spcPts val="600"/>
              </a:spcAft>
            </a:pPr>
            <a:r>
              <a:rPr lang="en-US" kern="100" dirty="0">
                <a:effectLst/>
                <a:latin typeface="Arial" panose="020B0604020202020204" pitchFamily="34" charset="0"/>
                <a:ea typeface="Noto Serif CJK SC"/>
                <a:cs typeface="Lohit Devanagari"/>
              </a:rPr>
              <a:t>tblcourse</a:t>
            </a:r>
          </a:p>
        </p:txBody>
      </p:sp>
      <p:sp>
        <p:nvSpPr>
          <p:cNvPr id="3" name="Rectangle 2"/>
          <p:cNvSpPr/>
          <p:nvPr/>
        </p:nvSpPr>
        <p:spPr>
          <a:xfrm>
            <a:off x="5872998" y="3373180"/>
            <a:ext cx="1402948"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09" y="1157167"/>
            <a:ext cx="7855527" cy="203134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708" y="3740727"/>
            <a:ext cx="7855527" cy="2909455"/>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707" y="280869"/>
            <a:ext cx="1095172" cy="369332"/>
          </a:xfrm>
          <a:prstGeom prst="rect">
            <a:avLst/>
          </a:prstGeom>
        </p:spPr>
        <p:txBody>
          <a:bodyPr wrap="none">
            <a:spAutoFit/>
          </a:bodyPr>
          <a:lstStyle/>
          <a:p>
            <a:pPr algn="ctr">
              <a:spcBef>
                <a:spcPts val="150"/>
              </a:spcBef>
              <a:spcAft>
                <a:spcPts val="600"/>
              </a:spcAft>
            </a:pPr>
            <a:r>
              <a:rPr lang="en-US" kern="100" dirty="0">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sp>
        <p:nvSpPr>
          <p:cNvPr id="6" name="Rectangle 5"/>
          <p:cNvSpPr/>
          <p:nvPr/>
        </p:nvSpPr>
        <p:spPr>
          <a:xfrm>
            <a:off x="5737635" y="3459395"/>
            <a:ext cx="1595309"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681" y="3835976"/>
            <a:ext cx="7117219" cy="25648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81" y="874763"/>
            <a:ext cx="7117219" cy="2360070"/>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987" y="1285654"/>
            <a:ext cx="128753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6" y="1811193"/>
            <a:ext cx="10345594" cy="3442449"/>
          </a:xfrm>
          <a:prstGeom prst="rect">
            <a:avLst/>
          </a:prstGeom>
        </p:spPr>
      </p:pic>
    </p:spTree>
    <p:extLst>
      <p:ext uri="{BB962C8B-B14F-4D97-AF65-F5344CB8AC3E}">
        <p14:creationId xmlns:p14="http://schemas.microsoft.com/office/powerpoint/2010/main" val="1877683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08331" y="226814"/>
            <a:ext cx="1184940"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71" y="761275"/>
            <a:ext cx="9274259" cy="5947095"/>
          </a:xfrm>
          <a:prstGeom prst="rect">
            <a:avLst/>
          </a:prstGeom>
        </p:spPr>
      </p:pic>
    </p:spTree>
    <p:extLst>
      <p:ext uri="{BB962C8B-B14F-4D97-AF65-F5344CB8AC3E}">
        <p14:creationId xmlns:p14="http://schemas.microsoft.com/office/powerpoint/2010/main" val="4150201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9543" y="227226"/>
            <a:ext cx="109517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596558"/>
            <a:ext cx="9144000" cy="6187963"/>
          </a:xfrm>
          <a:prstGeom prst="rect">
            <a:avLst/>
          </a:prstGeom>
        </p:spPr>
      </p:pic>
    </p:spTree>
    <p:extLst>
      <p:ext uri="{BB962C8B-B14F-4D97-AF65-F5344CB8AC3E}">
        <p14:creationId xmlns:p14="http://schemas.microsoft.com/office/powerpoint/2010/main" val="144944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332" y="420975"/>
            <a:ext cx="115929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365" y="1027071"/>
            <a:ext cx="9503227" cy="5537014"/>
          </a:xfrm>
          <a:prstGeom prst="rect">
            <a:avLst/>
          </a:prstGeom>
        </p:spPr>
      </p:pic>
    </p:spTree>
    <p:extLst>
      <p:ext uri="{BB962C8B-B14F-4D97-AF65-F5344CB8AC3E}">
        <p14:creationId xmlns:p14="http://schemas.microsoft.com/office/powerpoint/2010/main" val="1469288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a:t>tblplo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a:t>tblco</a:t>
            </a:r>
          </a:p>
        </p:txBody>
      </p:sp>
    </p:spTree>
    <p:extLst>
      <p:ext uri="{BB962C8B-B14F-4D97-AF65-F5344CB8AC3E}">
        <p14:creationId xmlns:p14="http://schemas.microsoft.com/office/powerpoint/2010/main" val="833844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3563" y="964568"/>
            <a:ext cx="1813317" cy="369332"/>
          </a:xfrm>
          <a:prstGeom prst="rect">
            <a:avLst/>
          </a:prstGeom>
        </p:spPr>
        <p:txBody>
          <a:bodyPr wrap="none">
            <a:spAutoFit/>
          </a:bodyPr>
          <a:lstStyle/>
          <a:p>
            <a:r>
              <a:rPr lang="en-US" dirty="0"/>
              <a:t>tblassessmentID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265" y="1560500"/>
            <a:ext cx="9437914" cy="4660685"/>
          </a:xfrm>
          <a:prstGeom prst="rect">
            <a:avLst/>
          </a:prstGeom>
        </p:spPr>
      </p:pic>
    </p:spTree>
    <p:extLst>
      <p:ext uri="{BB962C8B-B14F-4D97-AF65-F5344CB8AC3E}">
        <p14:creationId xmlns:p14="http://schemas.microsoft.com/office/powerpoint/2010/main" val="1102613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a:t>tblassessment submission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21" y="1466663"/>
            <a:ext cx="9560378" cy="4525922"/>
          </a:xfrm>
          <a:prstGeom prst="rect">
            <a:avLst/>
          </a:prstGeom>
        </p:spPr>
      </p:pic>
    </p:spTree>
    <p:extLst>
      <p:ext uri="{BB962C8B-B14F-4D97-AF65-F5344CB8AC3E}">
        <p14:creationId xmlns:p14="http://schemas.microsoft.com/office/powerpoint/2010/main" val="613903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a16="http://schemas.microsoft.com/office/drawing/2014/main" xmlns=""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8" y="767330"/>
            <a:ext cx="10531928" cy="5421199"/>
          </a:xfrm>
          <a:prstGeom prst="rect">
            <a:avLst/>
          </a:prstGeom>
        </p:spPr>
      </p:pic>
      <p:sp>
        <p:nvSpPr>
          <p:cNvPr id="5" name="TextBox 4"/>
          <p:cNvSpPr txBox="1"/>
          <p:nvPr/>
        </p:nvSpPr>
        <p:spPr>
          <a:xfrm>
            <a:off x="5534020" y="6332219"/>
            <a:ext cx="1929503" cy="369332"/>
          </a:xfrm>
          <a:prstGeom prst="rect">
            <a:avLst/>
          </a:prstGeom>
          <a:noFill/>
        </p:spPr>
        <p:txBody>
          <a:bodyPr wrap="none" rtlCol="0">
            <a:spAutoFit/>
          </a:bodyPr>
          <a:lstStyle/>
          <a:p>
            <a:r>
              <a:rPr lang="en-US" b="1" dirty="0">
                <a:solidFill>
                  <a:schemeClr val="tx2">
                    <a:lumMod val="50000"/>
                    <a:lumOff val="50000"/>
                  </a:schemeClr>
                </a:solidFill>
              </a:rPr>
              <a:t>LOGIN INTERFACE</a:t>
            </a:r>
          </a:p>
        </p:txBody>
      </p:sp>
    </p:spTree>
    <p:extLst>
      <p:ext uri="{BB962C8B-B14F-4D97-AF65-F5344CB8AC3E}">
        <p14:creationId xmlns:p14="http://schemas.microsoft.com/office/powerpoint/2010/main" val="1467340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59277" y="195262"/>
            <a:ext cx="11364685" cy="331538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59278" y="3510643"/>
            <a:ext cx="11364685" cy="3280002"/>
          </a:xfrm>
          <a:prstGeom prst="rect">
            <a:avLst/>
          </a:prstGeom>
        </p:spPr>
      </p:pic>
      <p:sp>
        <p:nvSpPr>
          <p:cNvPr id="2" name="Title 1"/>
          <p:cNvSpPr>
            <a:spLocks noGrp="1"/>
          </p:cNvSpPr>
          <p:nvPr>
            <p:ph type="title"/>
          </p:nvPr>
        </p:nvSpPr>
        <p:spPr>
          <a:xfrm rot="16200000">
            <a:off x="-2134964" y="3086100"/>
            <a:ext cx="5004707" cy="391886"/>
          </a:xfrm>
        </p:spPr>
        <p:txBody>
          <a:bodyPr>
            <a:normAutofit/>
          </a:bodyPr>
          <a:lstStyle/>
          <a:p>
            <a:r>
              <a:rPr lang="en-US" sz="2000" dirty="0" smtClean="0"/>
              <a:t>School-Wise Student enrollment comparison</a:t>
            </a:r>
            <a:endParaRPr lang="en-US" sz="2000" dirty="0"/>
          </a:p>
        </p:txBody>
      </p:sp>
    </p:spTree>
    <p:extLst>
      <p:ext uri="{BB962C8B-B14F-4D97-AF65-F5344CB8AC3E}">
        <p14:creationId xmlns:p14="http://schemas.microsoft.com/office/powerpoint/2010/main" val="911812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49073" y="114662"/>
            <a:ext cx="11383056" cy="336296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49073" y="3477622"/>
            <a:ext cx="11383056" cy="3105785"/>
          </a:xfrm>
          <a:prstGeom prst="rect">
            <a:avLst/>
          </a:prstGeom>
        </p:spPr>
      </p:pic>
      <p:sp>
        <p:nvSpPr>
          <p:cNvPr id="4" name="Rectangle 3"/>
          <p:cNvSpPr/>
          <p:nvPr/>
        </p:nvSpPr>
        <p:spPr>
          <a:xfrm rot="16200000">
            <a:off x="-2161159" y="3097377"/>
            <a:ext cx="5010731" cy="369332"/>
          </a:xfrm>
          <a:prstGeom prst="rect">
            <a:avLst/>
          </a:prstGeom>
        </p:spPr>
        <p:txBody>
          <a:bodyPr wrap="none">
            <a:spAutoFit/>
          </a:bodyPr>
          <a:lstStyle/>
          <a:p>
            <a:r>
              <a:rPr lang="en-US" dirty="0" smtClean="0"/>
              <a:t>Department-Wise </a:t>
            </a:r>
            <a:r>
              <a:rPr lang="en-US" dirty="0"/>
              <a:t>Student enrollment comparison</a:t>
            </a:r>
          </a:p>
        </p:txBody>
      </p:sp>
    </p:spTree>
    <p:extLst>
      <p:ext uri="{BB962C8B-B14F-4D97-AF65-F5344CB8AC3E}">
        <p14:creationId xmlns:p14="http://schemas.microsoft.com/office/powerpoint/2010/main" val="1067188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08251" y="65315"/>
            <a:ext cx="11399385" cy="341566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92208" y="3480980"/>
            <a:ext cx="11315428" cy="3303541"/>
          </a:xfrm>
          <a:prstGeom prst="rect">
            <a:avLst/>
          </a:prstGeom>
        </p:spPr>
      </p:pic>
      <p:sp>
        <p:nvSpPr>
          <p:cNvPr id="4" name="Rectangle 3"/>
          <p:cNvSpPr/>
          <p:nvPr/>
        </p:nvSpPr>
        <p:spPr>
          <a:xfrm rot="16200000">
            <a:off x="-1948618" y="3154527"/>
            <a:ext cx="4659032" cy="369332"/>
          </a:xfrm>
          <a:prstGeom prst="rect">
            <a:avLst/>
          </a:prstGeom>
        </p:spPr>
        <p:txBody>
          <a:bodyPr wrap="none">
            <a:spAutoFit/>
          </a:bodyPr>
          <a:lstStyle/>
          <a:p>
            <a:r>
              <a:rPr lang="en-US" dirty="0" smtClean="0"/>
              <a:t>Program-Wise </a:t>
            </a:r>
            <a:r>
              <a:rPr lang="en-US" dirty="0"/>
              <a:t>Student enrollment comparison</a:t>
            </a:r>
          </a:p>
        </p:txBody>
      </p:sp>
    </p:spTree>
    <p:extLst>
      <p:ext uri="{BB962C8B-B14F-4D97-AF65-F5344CB8AC3E}">
        <p14:creationId xmlns:p14="http://schemas.microsoft.com/office/powerpoint/2010/main" val="657157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60" y="66502"/>
            <a:ext cx="11368396" cy="29318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60" y="2998370"/>
            <a:ext cx="11368396" cy="3859630"/>
          </a:xfrm>
          <a:prstGeom prst="rect">
            <a:avLst/>
          </a:prstGeom>
        </p:spPr>
      </p:pic>
    </p:spTree>
    <p:extLst>
      <p:ext uri="{BB962C8B-B14F-4D97-AF65-F5344CB8AC3E}">
        <p14:creationId xmlns:p14="http://schemas.microsoft.com/office/powerpoint/2010/main" val="1755423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833" y="58190"/>
            <a:ext cx="11355185" cy="28429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33" y="2901142"/>
            <a:ext cx="11355185" cy="3882043"/>
          </a:xfrm>
          <a:prstGeom prst="rect">
            <a:avLst/>
          </a:prstGeom>
        </p:spPr>
      </p:pic>
    </p:spTree>
    <p:extLst>
      <p:ext uri="{BB962C8B-B14F-4D97-AF65-F5344CB8AC3E}">
        <p14:creationId xmlns:p14="http://schemas.microsoft.com/office/powerpoint/2010/main" val="23580426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91603"/>
            <a:ext cx="11389179" cy="312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 y="3216729"/>
            <a:ext cx="11389178" cy="3641271"/>
          </a:xfrm>
          <a:prstGeom prst="rect">
            <a:avLst/>
          </a:prstGeom>
        </p:spPr>
      </p:pic>
    </p:spTree>
    <p:extLst>
      <p:ext uri="{BB962C8B-B14F-4D97-AF65-F5344CB8AC3E}">
        <p14:creationId xmlns:p14="http://schemas.microsoft.com/office/powerpoint/2010/main" val="478491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59" y="73478"/>
            <a:ext cx="11389078" cy="6721886"/>
          </a:xfrm>
          <a:prstGeom prst="rect">
            <a:avLst/>
          </a:prstGeom>
        </p:spPr>
      </p:pic>
    </p:spTree>
    <p:extLst>
      <p:ext uri="{BB962C8B-B14F-4D97-AF65-F5344CB8AC3E}">
        <p14:creationId xmlns:p14="http://schemas.microsoft.com/office/powerpoint/2010/main" val="4039339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60523" cy="622495"/>
          </a:xfrm>
        </p:spPr>
        <p:txBody>
          <a:bodyPr>
            <a:normAutofit fontScale="90000"/>
          </a:bodyPr>
          <a:lstStyle/>
          <a:p>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883877" y="1308294"/>
            <a:ext cx="7936523" cy="5189325"/>
          </a:xfrm>
          <a:prstGeom prst="rect">
            <a:avLst/>
          </a:prstGeom>
        </p:spPr>
      </p:pic>
      <p:sp>
        <p:nvSpPr>
          <p:cNvPr id="6" name="TextBox 5"/>
          <p:cNvSpPr txBox="1"/>
          <p:nvPr/>
        </p:nvSpPr>
        <p:spPr>
          <a:xfrm>
            <a:off x="5653204" y="6468012"/>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22" y="75770"/>
            <a:ext cx="11397342" cy="22673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22" y="2343149"/>
            <a:ext cx="11397342" cy="4433207"/>
          </a:xfrm>
          <a:prstGeom prst="rect">
            <a:avLst/>
          </a:prstGeom>
        </p:spPr>
      </p:pic>
    </p:spTree>
    <p:extLst>
      <p:ext uri="{BB962C8B-B14F-4D97-AF65-F5344CB8AC3E}">
        <p14:creationId xmlns:p14="http://schemas.microsoft.com/office/powerpoint/2010/main" val="22697610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80" y="63665"/>
            <a:ext cx="11359920" cy="33081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81" y="3371850"/>
            <a:ext cx="11359920" cy="3393180"/>
          </a:xfrm>
          <a:prstGeom prst="rect">
            <a:avLst/>
          </a:prstGeom>
        </p:spPr>
      </p:pic>
    </p:spTree>
    <p:extLst>
      <p:ext uri="{BB962C8B-B14F-4D97-AF65-F5344CB8AC3E}">
        <p14:creationId xmlns:p14="http://schemas.microsoft.com/office/powerpoint/2010/main" val="6456310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02" y="94188"/>
            <a:ext cx="11358005" cy="26739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02" y="2857946"/>
            <a:ext cx="11358005" cy="3926576"/>
          </a:xfrm>
          <a:prstGeom prst="rect">
            <a:avLst/>
          </a:prstGeom>
        </p:spPr>
      </p:pic>
      <p:sp>
        <p:nvSpPr>
          <p:cNvPr id="6" name="Title 5"/>
          <p:cNvSpPr>
            <a:spLocks noGrp="1"/>
          </p:cNvSpPr>
          <p:nvPr>
            <p:ph type="title"/>
          </p:nvPr>
        </p:nvSpPr>
        <p:spPr>
          <a:xfrm rot="16200000">
            <a:off x="-890055" y="2666086"/>
            <a:ext cx="2506436" cy="383721"/>
          </a:xfrm>
        </p:spPr>
        <p:txBody>
          <a:bodyPr>
            <a:normAutofit/>
          </a:bodyPr>
          <a:lstStyle/>
          <a:p>
            <a:r>
              <a:rPr lang="en-US" sz="2000" dirty="0" smtClean="0">
                <a:solidFill>
                  <a:schemeClr val="tx1">
                    <a:lumMod val="95000"/>
                    <a:lumOff val="5000"/>
                  </a:schemeClr>
                </a:solidFill>
              </a:rPr>
              <a:t>Analytics Dashboard</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a16="http://schemas.microsoft.com/office/drawing/2014/main" xmlns=""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ADA70-27D5-43EF-A236-BEDD52013370}"/>
              </a:ext>
            </a:extLst>
          </p:cNvPr>
          <p:cNvSpPr>
            <a:spLocks noGrp="1"/>
          </p:cNvSpPr>
          <p:nvPr>
            <p:ph type="title"/>
          </p:nvPr>
        </p:nvSpPr>
        <p:spPr>
          <a:xfrm>
            <a:off x="1371600" y="685800"/>
            <a:ext cx="9601200" cy="685800"/>
          </a:xfrm>
        </p:spPr>
        <p:txBody>
          <a:bodyPr>
            <a:normAutofit fontScale="90000"/>
          </a:bodyPr>
          <a:lstStyle/>
          <a:p>
            <a:r>
              <a:rPr lang="en-US" sz="3200" b="1" kern="100" dirty="0">
                <a:effectLst/>
                <a:latin typeface="Arial" panose="020B0604020202020204" pitchFamily="34" charset="0"/>
                <a:ea typeface="Noto Serif CJK SC"/>
                <a:cs typeface="Arial" panose="020B0604020202020204" pitchFamily="34" charset="0"/>
              </a:rPr>
              <a:t>                             Problem &amp; Solution</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Content Placeholder 2">
            <a:extLst>
              <a:ext uri="{FF2B5EF4-FFF2-40B4-BE49-F238E27FC236}">
                <a16:creationId xmlns:a16="http://schemas.microsoft.com/office/drawing/2014/main" xmlns="" id="{FE1370AA-CE66-4DE5-86EC-473F0B38AB91}"/>
              </a:ext>
            </a:extLst>
          </p:cNvPr>
          <p:cNvSpPr>
            <a:spLocks noGrp="1"/>
          </p:cNvSpPr>
          <p:nvPr>
            <p:ph idx="1"/>
          </p:nvPr>
        </p:nvSpPr>
        <p:spPr>
          <a:xfrm>
            <a:off x="1371600" y="1371600"/>
            <a:ext cx="9601200" cy="5047488"/>
          </a:xfrm>
        </p:spPr>
        <p:txBody>
          <a:bodyPr>
            <a:normAutofit fontScale="92500" lnSpcReduction="10000"/>
          </a:bodyPr>
          <a:lstStyle/>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drawing the Rich Picture, we had to face the challenge of keeping the sequence in the right order.</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Had </a:t>
            </a:r>
            <a:r>
              <a:rPr lang="en-US" kern="100" dirty="0">
                <a:effectLst/>
                <a:latin typeface="Arial" panose="020B0604020202020204" pitchFamily="34" charset="0"/>
                <a:ea typeface="Noto Serif CJK SC"/>
                <a:cs typeface="Arial" panose="020B0604020202020204" pitchFamily="34" charset="0"/>
              </a:rPr>
              <a:t>to take decisions on groups meetings for the BCNF part in Normalizations as we were not sure that it will exist or not.</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used draw.io for BPMN and had difficulties understanding the sequence.</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creating the database, we had to find the exact entity and attributes but we were not sure to include it from our report that we already created or the project templates which had been provided. We still have confusions in this specific part but we think it is perfect as the project template is only for data entry and our report is based on overall SPEMS system...  </a:t>
            </a: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    </a:t>
            </a: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had problems understanding the exact relation for the Entity in ERD. We had to go through our class sides to get an idea.</a:t>
            </a:r>
            <a:endParaRPr lang="en-US" kern="100" dirty="0">
              <a:effectLst/>
              <a:latin typeface="Arial" panose="020B0604020202020204" pitchFamily="34" charset="0"/>
              <a:ea typeface="Noto Serif CJK SC"/>
              <a:cs typeface="Lohit Devanagari"/>
            </a:endParaRPr>
          </a:p>
          <a:p>
            <a:endParaRPr lang="en-US" dirty="0"/>
          </a:p>
        </p:txBody>
      </p:sp>
    </p:spTree>
    <p:extLst>
      <p:ext uri="{BB962C8B-B14F-4D97-AF65-F5344CB8AC3E}">
        <p14:creationId xmlns:p14="http://schemas.microsoft.com/office/powerpoint/2010/main" val="593802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1006</TotalTime>
  <Words>1070</Words>
  <Application>Microsoft Office PowerPoint</Application>
  <PresentationFormat>Widescreen</PresentationFormat>
  <Paragraphs>107</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PowerPoint Presentation</vt:lpstr>
      <vt:lpstr>School-Wise Student enrollment comparison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Analytics Dashboard</vt:lpstr>
      <vt:lpstr>CHAPTER 5 </vt:lpstr>
      <vt:lpstr>                             Problem &amp;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43</cp:revision>
  <dcterms:created xsi:type="dcterms:W3CDTF">2021-05-09T17:50:14Z</dcterms:created>
  <dcterms:modified xsi:type="dcterms:W3CDTF">2021-05-22T21:40:09Z</dcterms:modified>
</cp:coreProperties>
</file>