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58" r:id="rId4"/>
    <p:sldId id="259" r:id="rId5"/>
    <p:sldId id="261" r:id="rId6"/>
    <p:sldId id="263" r:id="rId7"/>
    <p:sldId id="264" r:id="rId8"/>
    <p:sldId id="265" r:id="rId9"/>
    <p:sldId id="266" r:id="rId10"/>
    <p:sldId id="270"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30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4" r:id="rId42"/>
    <p:sldId id="305" r:id="rId43"/>
    <p:sldId id="316" r:id="rId44"/>
    <p:sldId id="317" r:id="rId45"/>
    <p:sldId id="309" r:id="rId46"/>
    <p:sldId id="310" r:id="rId47"/>
    <p:sldId id="311" r:id="rId48"/>
    <p:sldId id="313" r:id="rId49"/>
    <p:sldId id="314" r:id="rId50"/>
    <p:sldId id="315" r:id="rId51"/>
    <p:sldId id="300" r:id="rId52"/>
    <p:sldId id="307" r:id="rId53"/>
    <p:sldId id="30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586" autoAdjust="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D5D0D-F422-4396-8541-E0077353BAF0}" type="datetimeFigureOut">
              <a:rPr lang="en-US" smtClean="0"/>
              <a:t>23-May-21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7A5ED-A8A3-4206-8F88-CCE84DF85A56}" type="slidenum">
              <a:rPr lang="en-US" smtClean="0"/>
              <a:t>‹#›</a:t>
            </a:fld>
            <a:endParaRPr lang="en-US"/>
          </a:p>
        </p:txBody>
      </p:sp>
    </p:spTree>
    <p:extLst>
      <p:ext uri="{BB962C8B-B14F-4D97-AF65-F5344CB8AC3E}">
        <p14:creationId xmlns:p14="http://schemas.microsoft.com/office/powerpoint/2010/main" val="183079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8A274-A532-4B98-9B53-AA6383985B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6794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4102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75326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28464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8779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8850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0CD70-04EB-4289-BDC9-6FC404C6E220}" type="datetimeFigureOut">
              <a:rPr lang="en-US" smtClean="0"/>
              <a:t>23-May-21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15504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0CD70-04EB-4289-BDC9-6FC404C6E220}" type="datetimeFigureOut">
              <a:rPr lang="en-US" smtClean="0"/>
              <a:t>23-May-21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40096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CD70-04EB-4289-BDC9-6FC404C6E220}" type="datetimeFigureOut">
              <a:rPr lang="en-US" smtClean="0"/>
              <a:t>23-May-21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9027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67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9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8A274-A532-4B98-9B53-AA6383985B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483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459156" cy="2098226"/>
          </a:xfrm>
        </p:spPr>
        <p:txBody>
          <a:bodyPr/>
          <a:lstStyle/>
          <a:p>
            <a:r>
              <a:rPr lang="en-US" sz="2800" b="1" dirty="0"/>
              <a:t>STUDENT</a:t>
            </a:r>
            <a:r>
              <a:rPr lang="en-US" b="1" dirty="0"/>
              <a:t> </a:t>
            </a:r>
            <a:r>
              <a:rPr lang="en-US" sz="2800" b="1" dirty="0"/>
              <a:t>PERFORMANCE MONITORING SYSTEM</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a:t>CSE303: DATABASE MANAGEMENT</a:t>
            </a:r>
          </a:p>
          <a:p>
            <a:r>
              <a:rPr lang="en-US" dirty="0"/>
              <a:t>SYSTEM</a:t>
            </a:r>
          </a:p>
          <a:p>
            <a:endParaRPr lang="en-US" dirty="0"/>
          </a:p>
        </p:txBody>
      </p:sp>
    </p:spTree>
    <p:extLst>
      <p:ext uri="{BB962C8B-B14F-4D97-AF65-F5344CB8AC3E}">
        <p14:creationId xmlns:p14="http://schemas.microsoft.com/office/powerpoint/2010/main" val="3006760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0" y="173165"/>
            <a:ext cx="5657221" cy="6544158"/>
          </a:xfrm>
          <a:prstGeom prst="rect">
            <a:avLst/>
          </a:prstGeom>
        </p:spPr>
      </p:pic>
    </p:spTree>
    <p:extLst>
      <p:ext uri="{BB962C8B-B14F-4D97-AF65-F5344CB8AC3E}">
        <p14:creationId xmlns:p14="http://schemas.microsoft.com/office/powerpoint/2010/main" val="117904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56" y="439622"/>
            <a:ext cx="5898579" cy="6021467"/>
          </a:xfrm>
          <a:prstGeom prst="rect">
            <a:avLst/>
          </a:prstGeom>
        </p:spPr>
      </p:pic>
    </p:spTree>
    <p:extLst>
      <p:ext uri="{BB962C8B-B14F-4D97-AF65-F5344CB8AC3E}">
        <p14:creationId xmlns:p14="http://schemas.microsoft.com/office/powerpoint/2010/main" val="3873052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342" y="169538"/>
            <a:ext cx="4557658"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(AS-IS)</a:t>
            </a:r>
          </a:p>
        </p:txBody>
      </p:sp>
      <p:pic>
        <p:nvPicPr>
          <p:cNvPr id="5" name="Picture 4"/>
          <p:cNvPicPr>
            <a:picLocks noChangeAspect="1"/>
          </p:cNvPicPr>
          <p:nvPr/>
        </p:nvPicPr>
        <p:blipFill>
          <a:blip r:embed="rId2"/>
          <a:stretch>
            <a:fillRect/>
          </a:stretch>
        </p:blipFill>
        <p:spPr>
          <a:xfrm>
            <a:off x="943342" y="600424"/>
            <a:ext cx="9553970" cy="2828576"/>
          </a:xfrm>
          <a:prstGeom prst="rect">
            <a:avLst/>
          </a:prstGeom>
        </p:spPr>
      </p:pic>
      <p:sp>
        <p:nvSpPr>
          <p:cNvPr id="6" name="Rectangle 5"/>
          <p:cNvSpPr/>
          <p:nvPr/>
        </p:nvSpPr>
        <p:spPr>
          <a:xfrm>
            <a:off x="943342" y="3366315"/>
            <a:ext cx="32889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1: View new enrollment data</a:t>
            </a:r>
          </a:p>
        </p:txBody>
      </p:sp>
      <p:pic>
        <p:nvPicPr>
          <p:cNvPr id="7" name="Picture 6" descr="bpmn as-is-2.jpg"/>
          <p:cNvPicPr/>
          <p:nvPr/>
        </p:nvPicPr>
        <p:blipFill>
          <a:blip r:embed="rId3"/>
          <a:stretch>
            <a:fillRect/>
          </a:stretch>
        </p:blipFill>
        <p:spPr>
          <a:xfrm>
            <a:off x="943342" y="3918857"/>
            <a:ext cx="9553970" cy="2338719"/>
          </a:xfrm>
          <a:prstGeom prst="rect">
            <a:avLst/>
          </a:prstGeom>
        </p:spPr>
      </p:pic>
      <p:sp>
        <p:nvSpPr>
          <p:cNvPr id="8" name="Rectangle 7"/>
          <p:cNvSpPr/>
          <p:nvPr/>
        </p:nvSpPr>
        <p:spPr>
          <a:xfrm>
            <a:off x="943342" y="6208563"/>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2: View Student Mark-sheet by VC, Dean, Head, and Faculty</a:t>
            </a:r>
          </a:p>
        </p:txBody>
      </p:sp>
    </p:spTree>
    <p:extLst>
      <p:ext uri="{BB962C8B-B14F-4D97-AF65-F5344CB8AC3E}">
        <p14:creationId xmlns:p14="http://schemas.microsoft.com/office/powerpoint/2010/main" val="3970401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3.jpg"/>
          <p:cNvPicPr/>
          <p:nvPr/>
        </p:nvPicPr>
        <p:blipFill>
          <a:blip r:embed="rId2"/>
          <a:stretch>
            <a:fillRect/>
          </a:stretch>
        </p:blipFill>
        <p:spPr>
          <a:xfrm>
            <a:off x="1238876" y="378413"/>
            <a:ext cx="9843651" cy="1991713"/>
          </a:xfrm>
          <a:prstGeom prst="rect">
            <a:avLst/>
          </a:prstGeom>
        </p:spPr>
      </p:pic>
      <p:sp>
        <p:nvSpPr>
          <p:cNvPr id="5" name="Rectangle 4"/>
          <p:cNvSpPr/>
          <p:nvPr/>
        </p:nvSpPr>
        <p:spPr>
          <a:xfrm>
            <a:off x="1238877" y="2370127"/>
            <a:ext cx="343901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3: View Transcript by Students</a:t>
            </a:r>
          </a:p>
        </p:txBody>
      </p:sp>
      <p:sp>
        <p:nvSpPr>
          <p:cNvPr id="7" name="Rectangle 6"/>
          <p:cNvSpPr/>
          <p:nvPr/>
        </p:nvSpPr>
        <p:spPr>
          <a:xfrm>
            <a:off x="1238876" y="6479586"/>
            <a:ext cx="34660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4: Record Student Assessment</a:t>
            </a:r>
          </a:p>
        </p:txBody>
      </p:sp>
      <p:pic>
        <p:nvPicPr>
          <p:cNvPr id="8" name="Picture 7">
            <a:extLst>
              <a:ext uri="{FF2B5EF4-FFF2-40B4-BE49-F238E27FC236}">
                <a16:creationId xmlns="" xmlns:a16="http://schemas.microsoft.com/office/drawing/2014/main" id="{8EA94497-2991-4E7F-8C8C-6DC3F2B14251}"/>
              </a:ext>
            </a:extLst>
          </p:cNvPr>
          <p:cNvPicPr/>
          <p:nvPr/>
        </p:nvPicPr>
        <p:blipFill>
          <a:blip r:embed="rId3">
            <a:extLst>
              <a:ext uri="{28A0092B-C50C-407E-A947-70E740481C1C}">
                <a14:useLocalDpi xmlns:a14="http://schemas.microsoft.com/office/drawing/2010/main" val="0"/>
              </a:ext>
            </a:extLst>
          </a:blip>
          <a:stretch>
            <a:fillRect/>
          </a:stretch>
        </p:blipFill>
        <p:spPr>
          <a:xfrm>
            <a:off x="1238876" y="2806158"/>
            <a:ext cx="10684900" cy="3673428"/>
          </a:xfrm>
          <a:prstGeom prst="rect">
            <a:avLst/>
          </a:prstGeom>
        </p:spPr>
      </p:pic>
    </p:spTree>
    <p:extLst>
      <p:ext uri="{BB962C8B-B14F-4D97-AF65-F5344CB8AC3E}">
        <p14:creationId xmlns:p14="http://schemas.microsoft.com/office/powerpoint/2010/main" val="2954677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8060" y="5602778"/>
            <a:ext cx="2578483" cy="400110"/>
          </a:xfrm>
          <a:prstGeom prst="rect">
            <a:avLst/>
          </a:prstGeom>
        </p:spPr>
        <p:txBody>
          <a:bodyPr wrap="squar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5: Map PLO to CO</a:t>
            </a:r>
          </a:p>
        </p:txBody>
      </p:sp>
      <p:pic>
        <p:nvPicPr>
          <p:cNvPr id="6" name="Picture 5">
            <a:extLst>
              <a:ext uri="{FF2B5EF4-FFF2-40B4-BE49-F238E27FC236}">
                <a16:creationId xmlns="" xmlns:a16="http://schemas.microsoft.com/office/drawing/2014/main" id="{F2F99D93-7103-4FA0-AA46-06E63C94BEA2}"/>
              </a:ext>
            </a:extLst>
          </p:cNvPr>
          <p:cNvPicPr/>
          <p:nvPr/>
        </p:nvPicPr>
        <p:blipFill>
          <a:blip r:embed="rId2">
            <a:extLst>
              <a:ext uri="{28A0092B-C50C-407E-A947-70E740481C1C}">
                <a14:useLocalDpi xmlns:a14="http://schemas.microsoft.com/office/drawing/2010/main" val="0"/>
              </a:ext>
            </a:extLst>
          </a:blip>
          <a:stretch>
            <a:fillRect/>
          </a:stretch>
        </p:blipFill>
        <p:spPr>
          <a:xfrm>
            <a:off x="1188720" y="980902"/>
            <a:ext cx="10557164" cy="4414058"/>
          </a:xfrm>
          <a:prstGeom prst="rect">
            <a:avLst/>
          </a:prstGeom>
        </p:spPr>
      </p:pic>
    </p:spTree>
    <p:extLst>
      <p:ext uri="{BB962C8B-B14F-4D97-AF65-F5344CB8AC3E}">
        <p14:creationId xmlns:p14="http://schemas.microsoft.com/office/powerpoint/2010/main" val="216687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050" y="239877"/>
            <a:ext cx="25401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PROBLEM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3" y="609209"/>
            <a:ext cx="5455607" cy="5861929"/>
          </a:xfrm>
          <a:prstGeom prst="rect">
            <a:avLst/>
          </a:prstGeom>
        </p:spPr>
      </p:pic>
    </p:spTree>
    <p:extLst>
      <p:ext uri="{BB962C8B-B14F-4D97-AF65-F5344CB8AC3E}">
        <p14:creationId xmlns:p14="http://schemas.microsoft.com/office/powerpoint/2010/main" val="4218755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531" y="418263"/>
            <a:ext cx="7708154" cy="6049107"/>
          </a:xfrm>
          <a:prstGeom prst="rect">
            <a:avLst/>
          </a:prstGeom>
        </p:spPr>
      </p:pic>
    </p:spTree>
    <p:extLst>
      <p:ext uri="{BB962C8B-B14F-4D97-AF65-F5344CB8AC3E}">
        <p14:creationId xmlns:p14="http://schemas.microsoft.com/office/powerpoint/2010/main" val="2208681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9288" y="330312"/>
            <a:ext cx="2758127"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RICH PICTURE (TO-BE)</a:t>
            </a:r>
          </a:p>
        </p:txBody>
      </p:sp>
      <p:pic>
        <p:nvPicPr>
          <p:cNvPr id="5" name="Picture 4" descr="Rich Picture (TO-BE).jpg"/>
          <p:cNvPicPr/>
          <p:nvPr/>
        </p:nvPicPr>
        <p:blipFill>
          <a:blip r:embed="rId2" cstate="print"/>
          <a:stretch>
            <a:fillRect/>
          </a:stretch>
        </p:blipFill>
        <p:spPr>
          <a:xfrm>
            <a:off x="1609344" y="806076"/>
            <a:ext cx="10003536" cy="5671769"/>
          </a:xfrm>
          <a:prstGeom prst="rect">
            <a:avLst/>
          </a:prstGeom>
        </p:spPr>
      </p:pic>
      <p:sp>
        <p:nvSpPr>
          <p:cNvPr id="6" name="Rectangle 5"/>
          <p:cNvSpPr/>
          <p:nvPr/>
        </p:nvSpPr>
        <p:spPr>
          <a:xfrm>
            <a:off x="5807149" y="6480075"/>
            <a:ext cx="183184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Figure: Rich Picture TO-BE</a:t>
            </a:r>
          </a:p>
        </p:txBody>
      </p:sp>
    </p:spTree>
    <p:extLst>
      <p:ext uri="{BB962C8B-B14F-4D97-AF65-F5344CB8AC3E}">
        <p14:creationId xmlns:p14="http://schemas.microsoft.com/office/powerpoint/2010/main" val="3015275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453" y="179587"/>
            <a:ext cx="3856890"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 ANALYSIS (TO-BE)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33" y="548919"/>
            <a:ext cx="6549059" cy="5932206"/>
          </a:xfrm>
          <a:prstGeom prst="rect">
            <a:avLst/>
          </a:prstGeom>
        </p:spPr>
      </p:pic>
    </p:spTree>
    <p:extLst>
      <p:ext uri="{BB962C8B-B14F-4D97-AF65-F5344CB8AC3E}">
        <p14:creationId xmlns:p14="http://schemas.microsoft.com/office/powerpoint/2010/main" val="2741015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580" y="222319"/>
            <a:ext cx="6470510" cy="6329382"/>
          </a:xfrm>
          <a:prstGeom prst="rect">
            <a:avLst/>
          </a:prstGeom>
        </p:spPr>
      </p:pic>
    </p:spTree>
    <p:extLst>
      <p:ext uri="{BB962C8B-B14F-4D97-AF65-F5344CB8AC3E}">
        <p14:creationId xmlns:p14="http://schemas.microsoft.com/office/powerpoint/2010/main" val="1486916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GROUP 3</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t>SHANAZ RAZIA FIDDA: 1731389</a:t>
            </a:r>
          </a:p>
          <a:p>
            <a:pPr marL="0" indent="0" algn="ctr">
              <a:buNone/>
            </a:pPr>
            <a:r>
              <a:rPr lang="en-US" dirty="0"/>
              <a:t>MD. TAREK AZIZ: 1730050</a:t>
            </a:r>
          </a:p>
          <a:p>
            <a:pPr marL="0" indent="0" algn="ctr">
              <a:buNone/>
            </a:pPr>
            <a:r>
              <a:rPr lang="en-US" dirty="0"/>
              <a:t>MD. ZAHIDUL ISLAM: 1721883</a:t>
            </a:r>
          </a:p>
          <a:p>
            <a:pPr marL="0" indent="0" algn="ctr">
              <a:buNone/>
            </a:pPr>
            <a:r>
              <a:rPr lang="en-US" dirty="0"/>
              <a:t>TOUFIQ AHMED NILOY: 1631281</a:t>
            </a:r>
          </a:p>
          <a:p>
            <a:pPr marL="0" indent="0" algn="ctr">
              <a:buNone/>
            </a:pPr>
            <a:r>
              <a:rPr lang="en-US" dirty="0"/>
              <a:t>BM FAHIM ABRAR: 1630263</a:t>
            </a:r>
          </a:p>
          <a:p>
            <a:pPr marL="0" indent="0" algn="ctr">
              <a:buNone/>
            </a:pPr>
            <a:r>
              <a:rPr lang="en-US" dirty="0"/>
              <a:t>SHAHNEWAZ MUHAMMAD RAJIT: 1630736</a:t>
            </a:r>
          </a:p>
          <a:p>
            <a:pPr marL="0" indent="0" algn="ctr">
              <a:buNone/>
            </a:pPr>
            <a:r>
              <a:rPr lang="en-US" dirty="0"/>
              <a:t>MAHFUZUR RAHMAN: 1811077</a:t>
            </a:r>
          </a:p>
        </p:txBody>
      </p:sp>
    </p:spTree>
    <p:extLst>
      <p:ext uri="{BB962C8B-B14F-4D97-AF65-F5344CB8AC3E}">
        <p14:creationId xmlns:p14="http://schemas.microsoft.com/office/powerpoint/2010/main" val="2616472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842" y="299566"/>
            <a:ext cx="7185177" cy="6295292"/>
          </a:xfrm>
          <a:prstGeom prst="rect">
            <a:avLst/>
          </a:prstGeom>
        </p:spPr>
      </p:pic>
    </p:spTree>
    <p:extLst>
      <p:ext uri="{BB962C8B-B14F-4D97-AF65-F5344CB8AC3E}">
        <p14:creationId xmlns:p14="http://schemas.microsoft.com/office/powerpoint/2010/main" val="3298355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245556"/>
            <a:ext cx="6864281" cy="6430945"/>
          </a:xfrm>
          <a:prstGeom prst="rect">
            <a:avLst/>
          </a:prstGeom>
        </p:spPr>
      </p:pic>
    </p:spTree>
    <p:extLst>
      <p:ext uri="{BB962C8B-B14F-4D97-AF65-F5344CB8AC3E}">
        <p14:creationId xmlns:p14="http://schemas.microsoft.com/office/powerpoint/2010/main" val="2574130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022" y="269421"/>
            <a:ext cx="7060851" cy="6410848"/>
          </a:xfrm>
          <a:prstGeom prst="rect">
            <a:avLst/>
          </a:prstGeom>
        </p:spPr>
      </p:pic>
    </p:spTree>
    <p:extLst>
      <p:ext uri="{BB962C8B-B14F-4D97-AF65-F5344CB8AC3E}">
        <p14:creationId xmlns:p14="http://schemas.microsoft.com/office/powerpoint/2010/main" val="1120110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274" y="266692"/>
            <a:ext cx="46560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(TO-BE)</a:t>
            </a:r>
          </a:p>
        </p:txBody>
      </p:sp>
      <p:sp>
        <p:nvSpPr>
          <p:cNvPr id="6" name="Rectangle 5"/>
          <p:cNvSpPr/>
          <p:nvPr/>
        </p:nvSpPr>
        <p:spPr>
          <a:xfrm>
            <a:off x="997961" y="2746525"/>
            <a:ext cx="3482941"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1: Create new </a:t>
            </a:r>
            <a:r>
              <a:rPr lang="en-US" sz="1000" b="1" kern="100" dirty="0" smtClean="0">
                <a:solidFill>
                  <a:srgbClr val="5B9BD5"/>
                </a:solidFill>
                <a:effectLst/>
                <a:latin typeface="Arial" panose="020B0604020202020204" pitchFamily="34" charset="0"/>
                <a:ea typeface="Noto Serif CJK SC"/>
                <a:cs typeface="Mangal"/>
              </a:rPr>
              <a:t>student account</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4273" y="3422295"/>
            <a:ext cx="10088731" cy="3000000"/>
          </a:xfrm>
          <a:prstGeom prst="rect">
            <a:avLst/>
          </a:prstGeom>
        </p:spPr>
      </p:pic>
      <p:sp>
        <p:nvSpPr>
          <p:cNvPr id="8" name="Rectangle 7"/>
          <p:cNvSpPr/>
          <p:nvPr/>
        </p:nvSpPr>
        <p:spPr>
          <a:xfrm>
            <a:off x="924273" y="6422295"/>
            <a:ext cx="3236079"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2: Update PLO on SPM DB</a:t>
            </a:r>
          </a:p>
        </p:txBody>
      </p:sp>
      <p:pic>
        <p:nvPicPr>
          <p:cNvPr id="9" name="Picture 8">
            <a:extLst>
              <a:ext uri="{FF2B5EF4-FFF2-40B4-BE49-F238E27FC236}">
                <a16:creationId xmlns="" xmlns:a16="http://schemas.microsoft.com/office/drawing/2014/main" id="{293669F3-F46B-4CC1-A591-93DA96C1D8E5}"/>
              </a:ext>
            </a:extLst>
          </p:cNvPr>
          <p:cNvPicPr/>
          <p:nvPr/>
        </p:nvPicPr>
        <p:blipFill>
          <a:blip r:embed="rId3">
            <a:extLst>
              <a:ext uri="{28A0092B-C50C-407E-A947-70E740481C1C}">
                <a14:useLocalDpi xmlns:a14="http://schemas.microsoft.com/office/drawing/2010/main" val="0"/>
              </a:ext>
            </a:extLst>
          </a:blip>
          <a:stretch>
            <a:fillRect/>
          </a:stretch>
        </p:blipFill>
        <p:spPr>
          <a:xfrm>
            <a:off x="975509" y="636024"/>
            <a:ext cx="10088731" cy="2110501"/>
          </a:xfrm>
          <a:prstGeom prst="rect">
            <a:avLst/>
          </a:prstGeom>
        </p:spPr>
      </p:pic>
    </p:spTree>
    <p:extLst>
      <p:ext uri="{BB962C8B-B14F-4D97-AF65-F5344CB8AC3E}">
        <p14:creationId xmlns:p14="http://schemas.microsoft.com/office/powerpoint/2010/main" val="267779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7379" y="3805105"/>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3: Record student assessment and submit mark-sheet</a:t>
            </a:r>
            <a:endParaRPr lang="en-US" sz="1000" kern="100" dirty="0">
              <a:effectLst/>
              <a:latin typeface="Arial" panose="020B0604020202020204" pitchFamily="34" charset="0"/>
              <a:ea typeface="Noto Serif CJK SC"/>
              <a:cs typeface="Lohit Devanagari"/>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7378" y="4334256"/>
            <a:ext cx="9185885" cy="1955388"/>
          </a:xfrm>
          <a:prstGeom prst="rect">
            <a:avLst/>
          </a:prstGeom>
        </p:spPr>
      </p:pic>
      <p:sp>
        <p:nvSpPr>
          <p:cNvPr id="8" name="Rectangle 7"/>
          <p:cNvSpPr/>
          <p:nvPr/>
        </p:nvSpPr>
        <p:spPr>
          <a:xfrm>
            <a:off x="927378" y="6289644"/>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(TO-BE) FIGURE 4: Update PLO-CO mapping to SPM DB</a:t>
            </a:r>
          </a:p>
        </p:txBody>
      </p:sp>
      <p:pic>
        <p:nvPicPr>
          <p:cNvPr id="9" name="Picture 8">
            <a:extLst>
              <a:ext uri="{FF2B5EF4-FFF2-40B4-BE49-F238E27FC236}">
                <a16:creationId xmlns="" xmlns:a16="http://schemas.microsoft.com/office/drawing/2014/main" id="{F6C69FF0-605C-416E-A81D-355493B36C23}"/>
              </a:ext>
            </a:extLst>
          </p:cNvPr>
          <p:cNvPicPr/>
          <p:nvPr/>
        </p:nvPicPr>
        <p:blipFill>
          <a:blip r:embed="rId3">
            <a:extLst>
              <a:ext uri="{28A0092B-C50C-407E-A947-70E740481C1C}">
                <a14:useLocalDpi xmlns:a14="http://schemas.microsoft.com/office/drawing/2010/main" val="0"/>
              </a:ext>
            </a:extLst>
          </a:blip>
          <a:stretch>
            <a:fillRect/>
          </a:stretch>
        </p:blipFill>
        <p:spPr>
          <a:xfrm>
            <a:off x="988339" y="322135"/>
            <a:ext cx="10972013" cy="3482970"/>
          </a:xfrm>
          <a:prstGeom prst="rect">
            <a:avLst/>
          </a:prstGeom>
        </p:spPr>
      </p:pic>
    </p:spTree>
    <p:extLst>
      <p:ext uri="{BB962C8B-B14F-4D97-AF65-F5344CB8AC3E}">
        <p14:creationId xmlns:p14="http://schemas.microsoft.com/office/powerpoint/2010/main" val="2696669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7764" y="542142"/>
            <a:ext cx="9050636" cy="1896626"/>
          </a:xfrm>
          <a:prstGeom prst="rect">
            <a:avLst/>
          </a:prstGeom>
        </p:spPr>
      </p:pic>
      <p:sp>
        <p:nvSpPr>
          <p:cNvPr id="5" name="Rectangle 4"/>
          <p:cNvSpPr/>
          <p:nvPr/>
        </p:nvSpPr>
        <p:spPr>
          <a:xfrm>
            <a:off x="1007764" y="2640629"/>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5: View student CGPA, transcript and PLO achievements</a:t>
            </a:r>
            <a:endParaRPr lang="en-US" sz="1000" kern="100" dirty="0">
              <a:effectLst/>
              <a:latin typeface="Arial" panose="020B0604020202020204" pitchFamily="34" charset="0"/>
              <a:ea typeface="Noto Serif CJK SC"/>
              <a:cs typeface="Lohit Devanagari"/>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07764" y="3429001"/>
            <a:ext cx="9050636" cy="1896626"/>
          </a:xfrm>
          <a:prstGeom prst="rect">
            <a:avLst/>
          </a:prstGeom>
        </p:spPr>
      </p:pic>
      <p:sp>
        <p:nvSpPr>
          <p:cNvPr id="7" name="Rectangle 6"/>
          <p:cNvSpPr/>
          <p:nvPr/>
        </p:nvSpPr>
        <p:spPr>
          <a:xfrm>
            <a:off x="1007764" y="5527488"/>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6: Receive student CGPA and PLO trends</a:t>
            </a:r>
            <a:endParaRPr lang="en-US" sz="10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1260175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6C5C99-C5CC-4128-AEC1-BB01CFA19E4C}"/>
              </a:ext>
            </a:extLst>
          </p:cNvPr>
          <p:cNvSpPr>
            <a:spLocks noGrp="1"/>
          </p:cNvSpPr>
          <p:nvPr>
            <p:ph type="title"/>
          </p:nvPr>
        </p:nvSpPr>
        <p:spPr/>
        <p:txBody>
          <a:bodyPr/>
          <a:lstStyle/>
          <a:p>
            <a:r>
              <a:rPr lang="en-US" dirty="0"/>
              <a:t>CHAPTER 3: LOGICAL SYSTEM DESIGN</a:t>
            </a:r>
            <a:br>
              <a:rPr lang="en-US" dirty="0"/>
            </a:br>
            <a:endParaRPr lang="en-US" dirty="0"/>
          </a:p>
        </p:txBody>
      </p:sp>
      <p:sp>
        <p:nvSpPr>
          <p:cNvPr id="3" name="Content Placeholder 2">
            <a:extLst>
              <a:ext uri="{FF2B5EF4-FFF2-40B4-BE49-F238E27FC236}">
                <a16:creationId xmlns="" xmlns:a16="http://schemas.microsoft.com/office/drawing/2014/main" id="{DF74281C-C057-4929-9F65-962EA3ABC64D}"/>
              </a:ext>
            </a:extLst>
          </p:cNvPr>
          <p:cNvSpPr>
            <a:spLocks noGrp="1"/>
          </p:cNvSpPr>
          <p:nvPr>
            <p:ph idx="1"/>
          </p:nvPr>
        </p:nvSpPr>
        <p:spPr/>
        <p:txBody>
          <a:bodyPr/>
          <a:lstStyle/>
          <a:p>
            <a:r>
              <a:rPr lang="en-US" dirty="0"/>
              <a:t>BUSINESS RULE</a:t>
            </a:r>
          </a:p>
          <a:p>
            <a:r>
              <a:rPr lang="en-US" dirty="0"/>
              <a:t>ENTITY RELATIONSHIP DIAGRAM</a:t>
            </a:r>
          </a:p>
          <a:p>
            <a:r>
              <a:rPr lang="en-US" dirty="0"/>
              <a:t>ENTITY RELATIONSHIP DIAGRAM TO RELATIONAL SCHEMA</a:t>
            </a:r>
          </a:p>
          <a:p>
            <a:r>
              <a:rPr lang="en-US" dirty="0"/>
              <a:t>NORMALIZATION</a:t>
            </a:r>
          </a:p>
          <a:p>
            <a:r>
              <a:rPr lang="en-US" dirty="0"/>
              <a:t>DATA DICTIONARY</a:t>
            </a:r>
          </a:p>
        </p:txBody>
      </p:sp>
    </p:spTree>
    <p:extLst>
      <p:ext uri="{BB962C8B-B14F-4D97-AF65-F5344CB8AC3E}">
        <p14:creationId xmlns:p14="http://schemas.microsoft.com/office/powerpoint/2010/main" val="1842010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462" y="243440"/>
            <a:ext cx="1619739" cy="369332"/>
          </a:xfrm>
          <a:prstGeom prst="rect">
            <a:avLst/>
          </a:prstGeom>
        </p:spPr>
        <p:txBody>
          <a:bodyPr wrap="none">
            <a:spAutoFit/>
          </a:bodyPr>
          <a:lstStyle/>
          <a:p>
            <a:r>
              <a:rPr lang="en-US" dirty="0"/>
              <a:t>Business Rule </a:t>
            </a:r>
          </a:p>
        </p:txBody>
      </p:sp>
      <p:sp>
        <p:nvSpPr>
          <p:cNvPr id="3" name="Rectangle 2"/>
          <p:cNvSpPr/>
          <p:nvPr/>
        </p:nvSpPr>
        <p:spPr>
          <a:xfrm>
            <a:off x="1463041" y="612772"/>
            <a:ext cx="10398582" cy="6340197"/>
          </a:xfrm>
          <a:prstGeom prst="rect">
            <a:avLst/>
          </a:prstGeom>
        </p:spPr>
        <p:txBody>
          <a:bodyPr wrap="square">
            <a:spAutoFit/>
          </a:bodyPr>
          <a:lstStyle/>
          <a:p>
            <a:r>
              <a:rPr lang="en-US" sz="1600" dirty="0"/>
              <a:t>A university must assign many employee. Each employee is assigned by exactly one university. A university must consist of  many school. Each school is belongs to exactly one university.</a:t>
            </a:r>
          </a:p>
          <a:p>
            <a:r>
              <a:rPr lang="en-US" sz="1600" dirty="0"/>
              <a:t> An employee can be faculty or VC. And a faculty can be dean of school or department head.</a:t>
            </a:r>
          </a:p>
          <a:p>
            <a:r>
              <a:rPr lang="en-US" sz="1600" dirty="0"/>
              <a:t>A university must assign exactly one VC. Each VC is assigned by exactly one university. A faculty must assign to a section. Each section must have a faculty. A department must employee many faculty. Each faculty is employed by exactly one department.  a semester must consist of many faculty. Each faculty is assigned to exactly one semester. A dean of school is belongs to exactly one school. Each school must have exactly one dean of school. A department head is belongs to exactly one department. each department must have exactly one department head.</a:t>
            </a:r>
          </a:p>
          <a:p>
            <a:r>
              <a:rPr lang="en-US" sz="1600" dirty="0"/>
              <a:t>A school is consist of many department. each department must belongs to exactly one school.</a:t>
            </a:r>
          </a:p>
          <a:p>
            <a:r>
              <a:rPr lang="en-US" sz="1600" dirty="0"/>
              <a:t>A department must enrolls many student. Each student is enrolled by exactly one department. a department is consist of many program. Each program must belongs to exactly one department.</a:t>
            </a:r>
          </a:p>
          <a:p>
            <a:r>
              <a:rPr lang="en-US" sz="1600" dirty="0"/>
              <a:t>A program must enrolls many student. Each student is enrolled by exactly one program. A program must provide many course. Each course is provided by exactly one program. A program is consist of many plo. Each plo is contain by exactly one program.</a:t>
            </a:r>
          </a:p>
          <a:p>
            <a:r>
              <a:rPr lang="en-US" sz="1600" dirty="0"/>
              <a:t>A semester must contain many student. Each student enrolled to exactly one semester. A semester must contain many courses. Each course is assign to exactly one semester. A semester must consist of many section. Each section is assign to exactly one semester.</a:t>
            </a:r>
          </a:p>
          <a:p>
            <a:r>
              <a:rPr lang="en-US" sz="1600" dirty="0"/>
              <a:t>A course is consist of many cos. Each co belongs to exactly one course. A course is assign to many sections. Each section assigned by exactly one course.</a:t>
            </a:r>
          </a:p>
          <a:p>
            <a:r>
              <a:rPr lang="en-US" sz="1600" dirty="0"/>
              <a:t>A assessment must provide many assessment submission. A assessment submission is provided by exactly one assessment. A section may assign many assessment. Each assessment is assigned by exactly one section.</a:t>
            </a:r>
          </a:p>
          <a:p>
            <a:r>
              <a:rPr lang="en-US" sz="1600" dirty="0"/>
              <a:t>A student may submit many assessment submission. Each assessment submission is submitted by exactly one student.</a:t>
            </a:r>
          </a:p>
          <a:p>
            <a:r>
              <a:rPr lang="en-US" sz="1600" dirty="0"/>
              <a:t>A plo must have many cos. Each co is belongs to exactly one plo.</a:t>
            </a:r>
          </a:p>
          <a:p>
            <a:r>
              <a:rPr lang="en-US" sz="1600" dirty="0"/>
              <a:t>A co must have many assessment. Each assessment is belongs to exactly one co.</a:t>
            </a:r>
          </a:p>
          <a:p>
            <a:endParaRPr lang="en-US" dirty="0"/>
          </a:p>
        </p:txBody>
      </p:sp>
    </p:spTree>
    <p:extLst>
      <p:ext uri="{BB962C8B-B14F-4D97-AF65-F5344CB8AC3E}">
        <p14:creationId xmlns:p14="http://schemas.microsoft.com/office/powerpoint/2010/main" val="115040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 y="0"/>
            <a:ext cx="11323865" cy="6858000"/>
          </a:xfrm>
          <a:prstGeom prst="rect">
            <a:avLst/>
          </a:prstGeom>
        </p:spPr>
      </p:pic>
    </p:spTree>
    <p:extLst>
      <p:ext uri="{BB962C8B-B14F-4D97-AF65-F5344CB8AC3E}">
        <p14:creationId xmlns:p14="http://schemas.microsoft.com/office/powerpoint/2010/main" val="1875485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1032019" y="3173676"/>
            <a:ext cx="2619603" cy="369332"/>
          </a:xfrm>
          <a:prstGeom prst="rect">
            <a:avLst/>
          </a:prstGeom>
        </p:spPr>
        <p:txBody>
          <a:bodyPr wrap="square">
            <a:spAutoFit/>
          </a:bodyPr>
          <a:lstStyle/>
          <a:p>
            <a:r>
              <a:rPr lang="en-US" dirty="0"/>
              <a:t>RELATIONAL SCHEMA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22" y="89807"/>
            <a:ext cx="11405508" cy="6711044"/>
          </a:xfrm>
          <a:prstGeom prst="rect">
            <a:avLst/>
          </a:prstGeom>
        </p:spPr>
      </p:pic>
    </p:spTree>
    <p:extLst>
      <p:ext uri="{BB962C8B-B14F-4D97-AF65-F5344CB8AC3E}">
        <p14:creationId xmlns:p14="http://schemas.microsoft.com/office/powerpoint/2010/main" val="4157955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371600" y="1266092"/>
            <a:ext cx="9601200" cy="5591908"/>
          </a:xfrm>
        </p:spPr>
        <p:txBody>
          <a:bodyPr>
            <a:normAutofit fontScale="85000" lnSpcReduction="20000"/>
          </a:bodyPr>
          <a:lstStyle/>
          <a:p>
            <a:r>
              <a:rPr lang="en-US" sz="1400" dirty="0"/>
              <a:t>CHAPTER 1: INTRODUCTION</a:t>
            </a:r>
          </a:p>
          <a:p>
            <a:r>
              <a:rPr lang="en-US" sz="1400" dirty="0"/>
              <a:t>CHAPTER 2: REQUIREMENT ANALYSIS</a:t>
            </a:r>
          </a:p>
          <a:p>
            <a:r>
              <a:rPr lang="en-US" sz="1400" dirty="0"/>
              <a:t>RICH PICTURE (AS-IS)</a:t>
            </a:r>
          </a:p>
          <a:p>
            <a:r>
              <a:rPr lang="en-US" sz="1400" dirty="0"/>
              <a:t>SIX ELEMENTS (AS-IS)</a:t>
            </a:r>
          </a:p>
          <a:p>
            <a:r>
              <a:rPr lang="en-US" sz="1400" dirty="0"/>
              <a:t>PROCESS DIAGRAM (AS-IS)</a:t>
            </a:r>
          </a:p>
          <a:p>
            <a:r>
              <a:rPr lang="en-US" sz="1400" dirty="0"/>
              <a:t>PROBLEM ANALYSIS</a:t>
            </a:r>
          </a:p>
          <a:p>
            <a:r>
              <a:rPr lang="en-US" sz="1400" dirty="0"/>
              <a:t>RICH PICTURE (TO-BE)</a:t>
            </a:r>
          </a:p>
          <a:p>
            <a:r>
              <a:rPr lang="en-US" sz="1400" dirty="0"/>
              <a:t>SIX ELEMENTS (TO-BE)</a:t>
            </a:r>
          </a:p>
          <a:p>
            <a:r>
              <a:rPr lang="en-US" sz="1400" dirty="0"/>
              <a:t>PROCESS DIAGRAM (TO-BE)</a:t>
            </a:r>
          </a:p>
          <a:p>
            <a:r>
              <a:rPr lang="en-US" sz="1400" dirty="0"/>
              <a:t>CHAPTER 3: LOGICAL SYSTEM DESIGN</a:t>
            </a:r>
          </a:p>
          <a:p>
            <a:r>
              <a:rPr lang="en-US" sz="1400" dirty="0"/>
              <a:t>BUSINESS RULE</a:t>
            </a:r>
          </a:p>
          <a:p>
            <a:r>
              <a:rPr lang="en-US" sz="1400" dirty="0"/>
              <a:t>ENTITY RELATIONSHIP DIAGRAM</a:t>
            </a:r>
          </a:p>
          <a:p>
            <a:r>
              <a:rPr lang="en-US" sz="1400" dirty="0"/>
              <a:t>ENTITY RELATIONSHIP DIAGRAM TO RELATIONAL SCHEMA</a:t>
            </a:r>
          </a:p>
          <a:p>
            <a:r>
              <a:rPr lang="en-US" sz="1400" dirty="0"/>
              <a:t>NORMALIZATION</a:t>
            </a:r>
          </a:p>
          <a:p>
            <a:r>
              <a:rPr lang="en-US" sz="1400" dirty="0"/>
              <a:t>DATA DICTIONARY</a:t>
            </a:r>
          </a:p>
          <a:p>
            <a:r>
              <a:rPr lang="en-US" sz="1400" dirty="0"/>
              <a:t>CHAPTER 4: PHYSICAL SYSTEM DESIGN</a:t>
            </a:r>
          </a:p>
          <a:p>
            <a:r>
              <a:rPr lang="en-US" sz="1400" dirty="0"/>
              <a:t>INPUT FORMS</a:t>
            </a:r>
          </a:p>
          <a:p>
            <a:r>
              <a:rPr lang="en-US" sz="1400" dirty="0"/>
              <a:t> OUTPUT FORMS</a:t>
            </a:r>
          </a:p>
          <a:p>
            <a:r>
              <a:rPr lang="en-US" sz="1400" dirty="0"/>
              <a:t>CHAPTER 5: CONCLUSION</a:t>
            </a:r>
          </a:p>
          <a:p>
            <a:pPr marL="0" indent="0">
              <a:buNone/>
            </a:pPr>
            <a:endParaRPr lang="en-US" dirty="0"/>
          </a:p>
        </p:txBody>
      </p:sp>
    </p:spTree>
    <p:extLst>
      <p:ext uri="{BB962C8B-B14F-4D97-AF65-F5344CB8AC3E}">
        <p14:creationId xmlns:p14="http://schemas.microsoft.com/office/powerpoint/2010/main" val="1379121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791225" y="3264232"/>
            <a:ext cx="2103974" cy="369332"/>
          </a:xfrm>
          <a:prstGeom prst="rect">
            <a:avLst/>
          </a:prstGeom>
        </p:spPr>
        <p:txBody>
          <a:bodyPr wrap="none">
            <a:spAutoFit/>
          </a:bodyPr>
          <a:lstStyle/>
          <a:p>
            <a:r>
              <a:rPr lang="en-US" kern="100" dirty="0">
                <a:effectLst/>
                <a:latin typeface="Arial" panose="020B0604020202020204" pitchFamily="34" charset="0"/>
                <a:ea typeface="Noto Serif CJK SC"/>
                <a:cs typeface="Lohit Devanagari"/>
              </a:rPr>
              <a:t>NORMALIZATION</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06" y="65314"/>
            <a:ext cx="11340193" cy="6735536"/>
          </a:xfrm>
          <a:prstGeom prst="rect">
            <a:avLst/>
          </a:prstGeom>
        </p:spPr>
      </p:pic>
    </p:spTree>
    <p:extLst>
      <p:ext uri="{BB962C8B-B14F-4D97-AF65-F5344CB8AC3E}">
        <p14:creationId xmlns:p14="http://schemas.microsoft.com/office/powerpoint/2010/main" val="744035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465" y="360457"/>
            <a:ext cx="2266390" cy="369332"/>
          </a:xfrm>
          <a:prstGeom prst="rect">
            <a:avLst/>
          </a:prstGeom>
        </p:spPr>
        <p:txBody>
          <a:bodyPr wrap="none">
            <a:spAutoFit/>
          </a:bodyPr>
          <a:lstStyle/>
          <a:p>
            <a:pPr algn="just">
              <a:spcBef>
                <a:spcPts val="150"/>
              </a:spcBef>
              <a:spcAft>
                <a:spcPts val="600"/>
              </a:spcAft>
            </a:pPr>
            <a:r>
              <a:rPr lang="en-US" b="1" kern="100" dirty="0">
                <a:effectLst/>
                <a:latin typeface="Arial" panose="020B0604020202020204" pitchFamily="34" charset="0"/>
                <a:ea typeface="Noto Serif CJK SC"/>
                <a:cs typeface="Lohit Devanagari"/>
              </a:rPr>
              <a:t>DATA DICTONARY:</a:t>
            </a:r>
            <a:endParaRPr lang="en-US" sz="1100" kern="100" dirty="0">
              <a:effectLst/>
              <a:latin typeface="Arial" panose="020B0604020202020204" pitchFamily="34" charset="0"/>
              <a:ea typeface="Noto Serif CJK SC"/>
              <a:cs typeface="Lohit Devanagari"/>
            </a:endParaRPr>
          </a:p>
        </p:txBody>
      </p:sp>
      <p:sp>
        <p:nvSpPr>
          <p:cNvPr id="5" name="Rectangle 4"/>
          <p:cNvSpPr/>
          <p:nvPr/>
        </p:nvSpPr>
        <p:spPr>
          <a:xfrm>
            <a:off x="5985862" y="729789"/>
            <a:ext cx="1120820" cy="369332"/>
          </a:xfrm>
          <a:prstGeom prst="rect">
            <a:avLst/>
          </a:prstGeom>
        </p:spPr>
        <p:txBody>
          <a:bodyPr wrap="none">
            <a:spAutoFit/>
          </a:bodyPr>
          <a:lstStyle/>
          <a:p>
            <a:pPr algn="just">
              <a:spcBef>
                <a:spcPts val="150"/>
              </a:spcBef>
              <a:spcAft>
                <a:spcPts val="600"/>
              </a:spcAft>
            </a:pPr>
            <a:r>
              <a:rPr lang="en-US" kern="100" dirty="0">
                <a:effectLst/>
                <a:latin typeface="Arial" panose="020B0604020202020204" pitchFamily="34" charset="0"/>
                <a:ea typeface="Noto Serif CJK SC"/>
                <a:cs typeface="Lohit Devanagari"/>
              </a:rPr>
              <a:t>tblcourse</a:t>
            </a:r>
          </a:p>
        </p:txBody>
      </p:sp>
      <p:sp>
        <p:nvSpPr>
          <p:cNvPr id="3" name="Rectangle 2"/>
          <p:cNvSpPr/>
          <p:nvPr/>
        </p:nvSpPr>
        <p:spPr>
          <a:xfrm>
            <a:off x="5872998" y="3373180"/>
            <a:ext cx="1402948"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tbluniversity</a:t>
            </a:r>
            <a:endParaRPr lang="en-US" kern="100" dirty="0">
              <a:effectLst/>
              <a:latin typeface="Arial" panose="020B0604020202020204" pitchFamily="34" charset="0"/>
              <a:ea typeface="Noto Serif CJK SC"/>
              <a:cs typeface="Lohit Devanaga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709" y="1157167"/>
            <a:ext cx="7855527" cy="203134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708" y="3740727"/>
            <a:ext cx="7855527" cy="2909455"/>
          </a:xfrm>
          <a:prstGeom prst="rect">
            <a:avLst/>
          </a:prstGeom>
        </p:spPr>
      </p:pic>
    </p:spTree>
    <p:extLst>
      <p:ext uri="{BB962C8B-B14F-4D97-AF65-F5344CB8AC3E}">
        <p14:creationId xmlns:p14="http://schemas.microsoft.com/office/powerpoint/2010/main" val="1847833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7707" y="280869"/>
            <a:ext cx="1095172" cy="369332"/>
          </a:xfrm>
          <a:prstGeom prst="rect">
            <a:avLst/>
          </a:prstGeom>
        </p:spPr>
        <p:txBody>
          <a:bodyPr wrap="none">
            <a:spAutoFit/>
          </a:bodyPr>
          <a:lstStyle/>
          <a:p>
            <a:pPr algn="ctr">
              <a:spcBef>
                <a:spcPts val="150"/>
              </a:spcBef>
              <a:spcAft>
                <a:spcPts val="600"/>
              </a:spcAft>
            </a:pPr>
            <a:r>
              <a:rPr lang="en-US" kern="100" dirty="0">
                <a:latin typeface="Arial" panose="020B0604020202020204" pitchFamily="34" charset="0"/>
                <a:ea typeface="Noto Serif CJK SC"/>
                <a:cs typeface="Lohit Devanagari"/>
              </a:rPr>
              <a:t>tblschool</a:t>
            </a:r>
            <a:endParaRPr lang="en-US" kern="100" dirty="0">
              <a:effectLst/>
              <a:latin typeface="Arial" panose="020B0604020202020204" pitchFamily="34" charset="0"/>
              <a:ea typeface="Noto Serif CJK SC"/>
              <a:cs typeface="Lohit Devanagari"/>
            </a:endParaRPr>
          </a:p>
        </p:txBody>
      </p:sp>
      <p:sp>
        <p:nvSpPr>
          <p:cNvPr id="6" name="Rectangle 5"/>
          <p:cNvSpPr/>
          <p:nvPr/>
        </p:nvSpPr>
        <p:spPr>
          <a:xfrm>
            <a:off x="5737635" y="3459395"/>
            <a:ext cx="1595309"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tbldepartment</a:t>
            </a:r>
            <a:endParaRPr lang="en-US" kern="100" dirty="0">
              <a:effectLst/>
              <a:latin typeface="Arial" panose="020B0604020202020204" pitchFamily="34" charset="0"/>
              <a:ea typeface="Noto Serif CJK SC"/>
              <a:cs typeface="Lohit Devanaga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681" y="3835976"/>
            <a:ext cx="7117219" cy="256482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681" y="874763"/>
            <a:ext cx="7117219" cy="2360070"/>
          </a:xfrm>
          <a:prstGeom prst="rect">
            <a:avLst/>
          </a:prstGeom>
        </p:spPr>
      </p:pic>
    </p:spTree>
    <p:extLst>
      <p:ext uri="{BB962C8B-B14F-4D97-AF65-F5344CB8AC3E}">
        <p14:creationId xmlns:p14="http://schemas.microsoft.com/office/powerpoint/2010/main" val="4071642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51987" y="1285654"/>
            <a:ext cx="128753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tblprogram</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56" y="1811193"/>
            <a:ext cx="10345594" cy="3442449"/>
          </a:xfrm>
          <a:prstGeom prst="rect">
            <a:avLst/>
          </a:prstGeom>
        </p:spPr>
      </p:pic>
    </p:spTree>
    <p:extLst>
      <p:ext uri="{BB962C8B-B14F-4D97-AF65-F5344CB8AC3E}">
        <p14:creationId xmlns:p14="http://schemas.microsoft.com/office/powerpoint/2010/main" val="18776832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08331" y="226814"/>
            <a:ext cx="1184940"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tblstudent</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71" y="761275"/>
            <a:ext cx="9274259" cy="5947095"/>
          </a:xfrm>
          <a:prstGeom prst="rect">
            <a:avLst/>
          </a:prstGeom>
        </p:spPr>
      </p:pic>
    </p:spTree>
    <p:extLst>
      <p:ext uri="{BB962C8B-B14F-4D97-AF65-F5344CB8AC3E}">
        <p14:creationId xmlns:p14="http://schemas.microsoft.com/office/powerpoint/2010/main" val="4150201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9543" y="227226"/>
            <a:ext cx="109517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tblfaculty</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29" y="596558"/>
            <a:ext cx="9144000" cy="6187963"/>
          </a:xfrm>
          <a:prstGeom prst="rect">
            <a:avLst/>
          </a:prstGeom>
        </p:spPr>
      </p:pic>
    </p:spTree>
    <p:extLst>
      <p:ext uri="{BB962C8B-B14F-4D97-AF65-F5344CB8AC3E}">
        <p14:creationId xmlns:p14="http://schemas.microsoft.com/office/powerpoint/2010/main" val="1449441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0332" y="420975"/>
            <a:ext cx="115929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tblsection</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365" y="1027071"/>
            <a:ext cx="9503227" cy="5537014"/>
          </a:xfrm>
          <a:prstGeom prst="rect">
            <a:avLst/>
          </a:prstGeom>
        </p:spPr>
      </p:pic>
    </p:spTree>
    <p:extLst>
      <p:ext uri="{BB962C8B-B14F-4D97-AF65-F5344CB8AC3E}">
        <p14:creationId xmlns:p14="http://schemas.microsoft.com/office/powerpoint/2010/main" val="1469288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1317" y="775454"/>
            <a:ext cx="728084" cy="369332"/>
          </a:xfrm>
          <a:prstGeom prst="rect">
            <a:avLst/>
          </a:prstGeom>
        </p:spPr>
        <p:txBody>
          <a:bodyPr wrap="none">
            <a:spAutoFit/>
          </a:bodyPr>
          <a:lstStyle/>
          <a:p>
            <a:r>
              <a:rPr lang="en-US" dirty="0"/>
              <a:t>tblplo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67" y="1298834"/>
            <a:ext cx="10336067" cy="4143953"/>
          </a:xfrm>
          <a:prstGeom prst="rect">
            <a:avLst/>
          </a:prstGeom>
        </p:spPr>
      </p:pic>
    </p:spTree>
    <p:extLst>
      <p:ext uri="{BB962C8B-B14F-4D97-AF65-F5344CB8AC3E}">
        <p14:creationId xmlns:p14="http://schemas.microsoft.com/office/powerpoint/2010/main" val="3996850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06" y="1320914"/>
            <a:ext cx="10326541" cy="4216172"/>
          </a:xfrm>
          <a:prstGeom prst="rect">
            <a:avLst/>
          </a:prstGeom>
        </p:spPr>
      </p:pic>
      <p:sp>
        <p:nvSpPr>
          <p:cNvPr id="5" name="Rectangle 4"/>
          <p:cNvSpPr/>
          <p:nvPr/>
        </p:nvSpPr>
        <p:spPr>
          <a:xfrm>
            <a:off x="6095998" y="758829"/>
            <a:ext cx="659155" cy="369332"/>
          </a:xfrm>
          <a:prstGeom prst="rect">
            <a:avLst/>
          </a:prstGeom>
        </p:spPr>
        <p:txBody>
          <a:bodyPr wrap="none">
            <a:spAutoFit/>
          </a:bodyPr>
          <a:lstStyle/>
          <a:p>
            <a:r>
              <a:rPr lang="en-US" dirty="0"/>
              <a:t>tblco</a:t>
            </a:r>
          </a:p>
        </p:txBody>
      </p:sp>
    </p:spTree>
    <p:extLst>
      <p:ext uri="{BB962C8B-B14F-4D97-AF65-F5344CB8AC3E}">
        <p14:creationId xmlns:p14="http://schemas.microsoft.com/office/powerpoint/2010/main" val="833844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3563" y="964568"/>
            <a:ext cx="1813317" cy="369332"/>
          </a:xfrm>
          <a:prstGeom prst="rect">
            <a:avLst/>
          </a:prstGeom>
        </p:spPr>
        <p:txBody>
          <a:bodyPr wrap="none">
            <a:spAutoFit/>
          </a:bodyPr>
          <a:lstStyle/>
          <a:p>
            <a:r>
              <a:rPr lang="en-US" dirty="0"/>
              <a:t>tblassessmentID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265" y="1560500"/>
            <a:ext cx="9437914" cy="4660685"/>
          </a:xfrm>
          <a:prstGeom prst="rect">
            <a:avLst/>
          </a:prstGeom>
        </p:spPr>
      </p:pic>
    </p:spTree>
    <p:extLst>
      <p:ext uri="{BB962C8B-B14F-4D97-AF65-F5344CB8AC3E}">
        <p14:creationId xmlns:p14="http://schemas.microsoft.com/office/powerpoint/2010/main" val="1102613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Introduction</a:t>
            </a:r>
          </a:p>
        </p:txBody>
      </p:sp>
      <p:sp>
        <p:nvSpPr>
          <p:cNvPr id="3" name="Content Placeholder 2"/>
          <p:cNvSpPr>
            <a:spLocks noGrp="1"/>
          </p:cNvSpPr>
          <p:nvPr>
            <p:ph idx="1"/>
          </p:nvPr>
        </p:nvSpPr>
        <p:spPr/>
        <p:txBody>
          <a:bodyPr/>
          <a:lstStyle/>
          <a:p>
            <a:r>
              <a:rPr lang="en-US" dirty="0"/>
              <a:t>Our goal is to deliver a project that will design and build to help universities to promote a productive way for student performance monitoring system. We intend to provide a wholesome experience for students, faculties, head of departments and all the higher authorities. This application is a one-stop place for students to track their progress, for faculties to track course curriculum and all the higher authorities to monitor quality of education provided. We have added features to track students CGPA trend and sleeker way of workflow. This application gives the power to generate new student accounts much faster</a:t>
            </a:r>
          </a:p>
          <a:p>
            <a:pPr marL="0" indent="0">
              <a:buNone/>
            </a:pPr>
            <a:endParaRPr lang="en-US" dirty="0"/>
          </a:p>
        </p:txBody>
      </p:sp>
    </p:spTree>
    <p:extLst>
      <p:ext uri="{BB962C8B-B14F-4D97-AF65-F5344CB8AC3E}">
        <p14:creationId xmlns:p14="http://schemas.microsoft.com/office/powerpoint/2010/main" val="2817440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398" y="950020"/>
            <a:ext cx="2831224" cy="369332"/>
          </a:xfrm>
          <a:prstGeom prst="rect">
            <a:avLst/>
          </a:prstGeom>
        </p:spPr>
        <p:txBody>
          <a:bodyPr wrap="none">
            <a:spAutoFit/>
          </a:bodyPr>
          <a:lstStyle/>
          <a:p>
            <a:r>
              <a:rPr lang="en-US" dirty="0"/>
              <a:t>tblassessment submission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821" y="1466663"/>
            <a:ext cx="9560378" cy="4525922"/>
          </a:xfrm>
          <a:prstGeom prst="rect">
            <a:avLst/>
          </a:prstGeom>
        </p:spPr>
      </p:pic>
    </p:spTree>
    <p:extLst>
      <p:ext uri="{BB962C8B-B14F-4D97-AF65-F5344CB8AC3E}">
        <p14:creationId xmlns:p14="http://schemas.microsoft.com/office/powerpoint/2010/main" val="613903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B75A47-2FB1-446D-804D-1B6EBE28C474}"/>
              </a:ext>
            </a:extLst>
          </p:cNvPr>
          <p:cNvSpPr>
            <a:spLocks noGrp="1"/>
          </p:cNvSpPr>
          <p:nvPr>
            <p:ph type="title"/>
          </p:nvPr>
        </p:nvSpPr>
        <p:spPr/>
        <p:txBody>
          <a:bodyPr/>
          <a:lstStyle/>
          <a:p>
            <a:r>
              <a:rPr lang="en-US" dirty="0"/>
              <a:t>CHAPTER 4: PHYSICAL SYSTEM DESIGN</a:t>
            </a:r>
            <a:br>
              <a:rPr lang="en-US" dirty="0"/>
            </a:br>
            <a:endParaRPr lang="en-US" dirty="0"/>
          </a:p>
        </p:txBody>
      </p:sp>
      <p:sp>
        <p:nvSpPr>
          <p:cNvPr id="3" name="Content Placeholder 2">
            <a:extLst>
              <a:ext uri="{FF2B5EF4-FFF2-40B4-BE49-F238E27FC236}">
                <a16:creationId xmlns="" xmlns:a16="http://schemas.microsoft.com/office/drawing/2014/main" id="{AC16DA37-B59D-4666-B78D-B3E8130BAC99}"/>
              </a:ext>
            </a:extLst>
          </p:cNvPr>
          <p:cNvSpPr>
            <a:spLocks noGrp="1"/>
          </p:cNvSpPr>
          <p:nvPr>
            <p:ph idx="1"/>
          </p:nvPr>
        </p:nvSpPr>
        <p:spPr/>
        <p:txBody>
          <a:bodyPr/>
          <a:lstStyle/>
          <a:p>
            <a:r>
              <a:rPr lang="en-US" dirty="0"/>
              <a:t>INPUT FORMS</a:t>
            </a:r>
          </a:p>
          <a:p>
            <a:r>
              <a:rPr lang="en-US" dirty="0"/>
              <a:t>OUTPUT FORMS</a:t>
            </a:r>
          </a:p>
        </p:txBody>
      </p:sp>
    </p:spTree>
    <p:extLst>
      <p:ext uri="{BB962C8B-B14F-4D97-AF65-F5344CB8AC3E}">
        <p14:creationId xmlns:p14="http://schemas.microsoft.com/office/powerpoint/2010/main" val="2068356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59277" y="195262"/>
            <a:ext cx="11364685" cy="331538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59278" y="3510643"/>
            <a:ext cx="11364685" cy="3280002"/>
          </a:xfrm>
          <a:prstGeom prst="rect">
            <a:avLst/>
          </a:prstGeom>
        </p:spPr>
      </p:pic>
      <p:sp>
        <p:nvSpPr>
          <p:cNvPr id="2" name="Title 1"/>
          <p:cNvSpPr>
            <a:spLocks noGrp="1"/>
          </p:cNvSpPr>
          <p:nvPr>
            <p:ph type="title"/>
          </p:nvPr>
        </p:nvSpPr>
        <p:spPr>
          <a:xfrm rot="16200000">
            <a:off x="-2134964" y="3086100"/>
            <a:ext cx="5004707" cy="391886"/>
          </a:xfrm>
        </p:spPr>
        <p:txBody>
          <a:bodyPr>
            <a:normAutofit/>
          </a:bodyPr>
          <a:lstStyle/>
          <a:p>
            <a:r>
              <a:rPr lang="en-US" sz="2000" dirty="0" smtClean="0"/>
              <a:t>School-Wise Student enrollment comparison</a:t>
            </a:r>
            <a:endParaRPr lang="en-US" sz="2000" dirty="0"/>
          </a:p>
        </p:txBody>
      </p:sp>
    </p:spTree>
    <p:extLst>
      <p:ext uri="{BB962C8B-B14F-4D97-AF65-F5344CB8AC3E}">
        <p14:creationId xmlns:p14="http://schemas.microsoft.com/office/powerpoint/2010/main" val="9118127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49073" y="114662"/>
            <a:ext cx="11383056" cy="336296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749073" y="3477622"/>
            <a:ext cx="11383056" cy="3105785"/>
          </a:xfrm>
          <a:prstGeom prst="rect">
            <a:avLst/>
          </a:prstGeom>
        </p:spPr>
      </p:pic>
      <p:sp>
        <p:nvSpPr>
          <p:cNvPr id="4" name="Rectangle 3"/>
          <p:cNvSpPr/>
          <p:nvPr/>
        </p:nvSpPr>
        <p:spPr>
          <a:xfrm rot="16200000">
            <a:off x="-2161159" y="3097377"/>
            <a:ext cx="5010731" cy="369332"/>
          </a:xfrm>
          <a:prstGeom prst="rect">
            <a:avLst/>
          </a:prstGeom>
        </p:spPr>
        <p:txBody>
          <a:bodyPr wrap="none">
            <a:spAutoFit/>
          </a:bodyPr>
          <a:lstStyle/>
          <a:p>
            <a:r>
              <a:rPr lang="en-US" dirty="0" smtClean="0"/>
              <a:t>Department-Wise </a:t>
            </a:r>
            <a:r>
              <a:rPr lang="en-US" dirty="0"/>
              <a:t>Student enrollment comparison</a:t>
            </a:r>
          </a:p>
        </p:txBody>
      </p:sp>
    </p:spTree>
    <p:extLst>
      <p:ext uri="{BB962C8B-B14F-4D97-AF65-F5344CB8AC3E}">
        <p14:creationId xmlns:p14="http://schemas.microsoft.com/office/powerpoint/2010/main" val="1067188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08251" y="65315"/>
            <a:ext cx="11399385" cy="341566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792208" y="3480980"/>
            <a:ext cx="11315428" cy="3303541"/>
          </a:xfrm>
          <a:prstGeom prst="rect">
            <a:avLst/>
          </a:prstGeom>
        </p:spPr>
      </p:pic>
      <p:sp>
        <p:nvSpPr>
          <p:cNvPr id="4" name="Rectangle 3"/>
          <p:cNvSpPr/>
          <p:nvPr/>
        </p:nvSpPr>
        <p:spPr>
          <a:xfrm rot="16200000">
            <a:off x="-1948618" y="3154527"/>
            <a:ext cx="4659032" cy="369332"/>
          </a:xfrm>
          <a:prstGeom prst="rect">
            <a:avLst/>
          </a:prstGeom>
        </p:spPr>
        <p:txBody>
          <a:bodyPr wrap="none">
            <a:spAutoFit/>
          </a:bodyPr>
          <a:lstStyle/>
          <a:p>
            <a:r>
              <a:rPr lang="en-US" dirty="0" smtClean="0"/>
              <a:t>Program-Wise </a:t>
            </a:r>
            <a:r>
              <a:rPr lang="en-US" dirty="0"/>
              <a:t>Student enrollment comparison</a:t>
            </a:r>
          </a:p>
        </p:txBody>
      </p:sp>
    </p:spTree>
    <p:extLst>
      <p:ext uri="{BB962C8B-B14F-4D97-AF65-F5344CB8AC3E}">
        <p14:creationId xmlns:p14="http://schemas.microsoft.com/office/powerpoint/2010/main" val="6571578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60" y="66502"/>
            <a:ext cx="11368396" cy="29318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60" y="2998370"/>
            <a:ext cx="11368396" cy="3859630"/>
          </a:xfrm>
          <a:prstGeom prst="rect">
            <a:avLst/>
          </a:prstGeom>
        </p:spPr>
      </p:pic>
    </p:spTree>
    <p:extLst>
      <p:ext uri="{BB962C8B-B14F-4D97-AF65-F5344CB8AC3E}">
        <p14:creationId xmlns:p14="http://schemas.microsoft.com/office/powerpoint/2010/main" val="17554237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833" y="58190"/>
            <a:ext cx="11355185" cy="28429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33" y="2901142"/>
            <a:ext cx="11355185" cy="3882043"/>
          </a:xfrm>
          <a:prstGeom prst="rect">
            <a:avLst/>
          </a:prstGeom>
        </p:spPr>
      </p:pic>
    </p:spTree>
    <p:extLst>
      <p:ext uri="{BB962C8B-B14F-4D97-AF65-F5344CB8AC3E}">
        <p14:creationId xmlns:p14="http://schemas.microsoft.com/office/powerpoint/2010/main" val="23580426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91603"/>
            <a:ext cx="11389179" cy="312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7" y="3216729"/>
            <a:ext cx="11389178" cy="3641271"/>
          </a:xfrm>
          <a:prstGeom prst="rect">
            <a:avLst/>
          </a:prstGeom>
        </p:spPr>
      </p:pic>
    </p:spTree>
    <p:extLst>
      <p:ext uri="{BB962C8B-B14F-4D97-AF65-F5344CB8AC3E}">
        <p14:creationId xmlns:p14="http://schemas.microsoft.com/office/powerpoint/2010/main" val="4784918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59" y="73478"/>
            <a:ext cx="11389078" cy="6721886"/>
          </a:xfrm>
          <a:prstGeom prst="rect">
            <a:avLst/>
          </a:prstGeom>
        </p:spPr>
      </p:pic>
    </p:spTree>
    <p:extLst>
      <p:ext uri="{BB962C8B-B14F-4D97-AF65-F5344CB8AC3E}">
        <p14:creationId xmlns:p14="http://schemas.microsoft.com/office/powerpoint/2010/main" val="40393390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22" y="75770"/>
            <a:ext cx="11397342" cy="22673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22" y="2343149"/>
            <a:ext cx="11397342" cy="4433207"/>
          </a:xfrm>
          <a:prstGeom prst="rect">
            <a:avLst/>
          </a:prstGeom>
        </p:spPr>
      </p:pic>
    </p:spTree>
    <p:extLst>
      <p:ext uri="{BB962C8B-B14F-4D97-AF65-F5344CB8AC3E}">
        <p14:creationId xmlns:p14="http://schemas.microsoft.com/office/powerpoint/2010/main" val="2269761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460523" cy="622495"/>
          </a:xfrm>
        </p:spPr>
        <p:txBody>
          <a:bodyPr>
            <a:normAutofit fontScale="90000"/>
          </a:bodyPr>
          <a:lstStyle/>
          <a:p>
            <a:r>
              <a:rPr lang="en-US" sz="3600" b="1" dirty="0"/>
              <a:t>RICH PICTURE (AS-IS)</a:t>
            </a:r>
            <a:r>
              <a:rPr lang="en-US" b="1" dirty="0"/>
              <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2883877" y="1308294"/>
            <a:ext cx="7936523" cy="5189325"/>
          </a:xfrm>
          <a:prstGeom prst="rect">
            <a:avLst/>
          </a:prstGeom>
        </p:spPr>
      </p:pic>
      <p:sp>
        <p:nvSpPr>
          <p:cNvPr id="6" name="TextBox 5"/>
          <p:cNvSpPr txBox="1"/>
          <p:nvPr/>
        </p:nvSpPr>
        <p:spPr>
          <a:xfrm>
            <a:off x="5653204" y="6468012"/>
            <a:ext cx="3386294" cy="646331"/>
          </a:xfrm>
          <a:prstGeom prst="rect">
            <a:avLst/>
          </a:prstGeom>
          <a:noFill/>
        </p:spPr>
        <p:txBody>
          <a:bodyPr wrap="square" rtlCol="0">
            <a:spAutoFit/>
          </a:bodyPr>
          <a:lstStyle/>
          <a:p>
            <a:r>
              <a:rPr lang="en-US" b="1" dirty="0"/>
              <a:t>Figure: Rich Picture As-Is</a:t>
            </a:r>
          </a:p>
          <a:p>
            <a:endParaRPr lang="en-US" dirty="0"/>
          </a:p>
        </p:txBody>
      </p:sp>
    </p:spTree>
    <p:extLst>
      <p:ext uri="{BB962C8B-B14F-4D97-AF65-F5344CB8AC3E}">
        <p14:creationId xmlns:p14="http://schemas.microsoft.com/office/powerpoint/2010/main" val="13072599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80" y="63665"/>
            <a:ext cx="11359920" cy="330818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81" y="3371850"/>
            <a:ext cx="11359920" cy="3393180"/>
          </a:xfrm>
          <a:prstGeom prst="rect">
            <a:avLst/>
          </a:prstGeom>
        </p:spPr>
      </p:pic>
    </p:spTree>
    <p:extLst>
      <p:ext uri="{BB962C8B-B14F-4D97-AF65-F5344CB8AC3E}">
        <p14:creationId xmlns:p14="http://schemas.microsoft.com/office/powerpoint/2010/main" val="6456310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02" y="94188"/>
            <a:ext cx="11358005" cy="26739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02" y="2857946"/>
            <a:ext cx="11358005" cy="3926576"/>
          </a:xfrm>
          <a:prstGeom prst="rect">
            <a:avLst/>
          </a:prstGeom>
        </p:spPr>
      </p:pic>
      <p:sp>
        <p:nvSpPr>
          <p:cNvPr id="6" name="Title 5"/>
          <p:cNvSpPr>
            <a:spLocks noGrp="1"/>
          </p:cNvSpPr>
          <p:nvPr>
            <p:ph type="title"/>
          </p:nvPr>
        </p:nvSpPr>
        <p:spPr>
          <a:xfrm rot="16200000">
            <a:off x="-890055" y="2666086"/>
            <a:ext cx="2506436" cy="383721"/>
          </a:xfrm>
        </p:spPr>
        <p:txBody>
          <a:bodyPr>
            <a:normAutofit/>
          </a:bodyPr>
          <a:lstStyle/>
          <a:p>
            <a:r>
              <a:rPr lang="en-US" sz="2000" dirty="0" smtClean="0">
                <a:solidFill>
                  <a:schemeClr val="tx1">
                    <a:lumMod val="95000"/>
                    <a:lumOff val="5000"/>
                  </a:schemeClr>
                </a:solidFill>
              </a:rPr>
              <a:t>Analytics Dashboard</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38511759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FB0ED7-2AF1-476C-9C60-A000635BA4A7}"/>
              </a:ext>
            </a:extLst>
          </p:cNvPr>
          <p:cNvSpPr>
            <a:spLocks noGrp="1"/>
          </p:cNvSpPr>
          <p:nvPr>
            <p:ph type="ctrTitle"/>
          </p:nvPr>
        </p:nvSpPr>
        <p:spPr/>
        <p:txBody>
          <a:bodyPr/>
          <a:lstStyle/>
          <a:p>
            <a:r>
              <a:rPr lang="en-US" sz="1800" b="1" kern="100" dirty="0">
                <a:effectLst/>
                <a:latin typeface="Arial" panose="020B0604020202020204" pitchFamily="34" charset="0"/>
                <a:ea typeface="Noto Serif CJK SC"/>
                <a:cs typeface="Lohit Devanagari"/>
              </a:rPr>
              <a:t>CHAPTER 5</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Subtitle 2">
            <a:extLst>
              <a:ext uri="{FF2B5EF4-FFF2-40B4-BE49-F238E27FC236}">
                <a16:creationId xmlns="" xmlns:a16="http://schemas.microsoft.com/office/drawing/2014/main" id="{2E04C689-99B5-42B6-B4BE-661898DB0B73}"/>
              </a:ext>
            </a:extLst>
          </p:cNvPr>
          <p:cNvSpPr>
            <a:spLocks noGrp="1"/>
          </p:cNvSpPr>
          <p:nvPr>
            <p:ph type="subTitle" idx="1"/>
          </p:nvPr>
        </p:nvSpPr>
        <p:spPr/>
        <p:txBody>
          <a:bodyPr/>
          <a:lstStyle/>
          <a:p>
            <a:r>
              <a:rPr lang="en-US" sz="2400" b="1" kern="100" dirty="0">
                <a:effectLst/>
                <a:latin typeface="Arial" panose="020B0604020202020204" pitchFamily="34" charset="0"/>
                <a:ea typeface="Noto Serif CJK SC"/>
                <a:cs typeface="Lohit Devanagari"/>
              </a:rPr>
              <a:t>CONCLUSION</a:t>
            </a:r>
            <a:endParaRPr lang="en-US" dirty="0"/>
          </a:p>
        </p:txBody>
      </p:sp>
    </p:spTree>
    <p:extLst>
      <p:ext uri="{BB962C8B-B14F-4D97-AF65-F5344CB8AC3E}">
        <p14:creationId xmlns:p14="http://schemas.microsoft.com/office/powerpoint/2010/main" val="9927364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9ADA70-27D5-43EF-A236-BEDD52013370}"/>
              </a:ext>
            </a:extLst>
          </p:cNvPr>
          <p:cNvSpPr>
            <a:spLocks noGrp="1"/>
          </p:cNvSpPr>
          <p:nvPr>
            <p:ph type="title"/>
          </p:nvPr>
        </p:nvSpPr>
        <p:spPr>
          <a:xfrm>
            <a:off x="1371600" y="685800"/>
            <a:ext cx="9601200" cy="685800"/>
          </a:xfrm>
        </p:spPr>
        <p:txBody>
          <a:bodyPr>
            <a:normAutofit fontScale="90000"/>
          </a:bodyPr>
          <a:lstStyle/>
          <a:p>
            <a:r>
              <a:rPr lang="en-US" sz="3200" b="1" kern="100" dirty="0">
                <a:effectLst/>
                <a:latin typeface="Arial" panose="020B0604020202020204" pitchFamily="34" charset="0"/>
                <a:ea typeface="Noto Serif CJK SC"/>
                <a:cs typeface="Arial" panose="020B0604020202020204" pitchFamily="34" charset="0"/>
              </a:rPr>
              <a:t>                             Problem &amp; Solution</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Content Placeholder 2">
            <a:extLst>
              <a:ext uri="{FF2B5EF4-FFF2-40B4-BE49-F238E27FC236}">
                <a16:creationId xmlns="" xmlns:a16="http://schemas.microsoft.com/office/drawing/2014/main" id="{FE1370AA-CE66-4DE5-86EC-473F0B38AB91}"/>
              </a:ext>
            </a:extLst>
          </p:cNvPr>
          <p:cNvSpPr>
            <a:spLocks noGrp="1"/>
          </p:cNvSpPr>
          <p:nvPr>
            <p:ph idx="1"/>
          </p:nvPr>
        </p:nvSpPr>
        <p:spPr>
          <a:xfrm>
            <a:off x="1371600" y="1371600"/>
            <a:ext cx="9601200" cy="5047488"/>
          </a:xfrm>
        </p:spPr>
        <p:txBody>
          <a:bodyPr>
            <a:normAutofit fontScale="92500" lnSpcReduction="10000"/>
          </a:bodyPr>
          <a:lstStyle/>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drawing the Rich Picture, we had to face the challenge of keeping the sequence in the right order.</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Had </a:t>
            </a:r>
            <a:r>
              <a:rPr lang="en-US" kern="100" dirty="0">
                <a:effectLst/>
                <a:latin typeface="Arial" panose="020B0604020202020204" pitchFamily="34" charset="0"/>
                <a:ea typeface="Noto Serif CJK SC"/>
                <a:cs typeface="Arial" panose="020B0604020202020204" pitchFamily="34" charset="0"/>
              </a:rPr>
              <a:t>to take decisions on groups meetings for the BCNF part in Normalizations as we were not sure that it will exist or not.</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used draw.io for BPMN and had difficulties understanding the sequence.</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creating the database, we had to find the exact entity and attributes but we were not sure to include it from our report that we already created or the project templates which had been provided. We still have confusions in this specific part but we think it is perfect as the project template is only for data entry and our report is based on overall SPEMS system...  </a:t>
            </a:r>
          </a:p>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    </a:t>
            </a: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had problems understanding the exact relation for the Entity in ERD. We had to go through our class sides to get an idea.</a:t>
            </a:r>
            <a:endParaRPr lang="en-US" kern="100" dirty="0">
              <a:effectLst/>
              <a:latin typeface="Arial" panose="020B0604020202020204" pitchFamily="34" charset="0"/>
              <a:ea typeface="Noto Serif CJK SC"/>
              <a:cs typeface="Lohit Devanagari"/>
            </a:endParaRPr>
          </a:p>
          <a:p>
            <a:endParaRPr lang="en-US" dirty="0"/>
          </a:p>
        </p:txBody>
      </p:sp>
    </p:spTree>
    <p:extLst>
      <p:ext uri="{BB962C8B-B14F-4D97-AF65-F5344CB8AC3E}">
        <p14:creationId xmlns:p14="http://schemas.microsoft.com/office/powerpoint/2010/main" val="593802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691" y="129345"/>
            <a:ext cx="2710999"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ELEMENTS (AS-IS)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90" y="498677"/>
            <a:ext cx="5420440" cy="6097580"/>
          </a:xfrm>
          <a:prstGeom prst="rect">
            <a:avLst/>
          </a:prstGeom>
        </p:spPr>
      </p:pic>
    </p:spTree>
    <p:extLst>
      <p:ext uri="{BB962C8B-B14F-4D97-AF65-F5344CB8AC3E}">
        <p14:creationId xmlns:p14="http://schemas.microsoft.com/office/powerpoint/2010/main" val="1676784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1" y="129727"/>
            <a:ext cx="5295481" cy="6547402"/>
          </a:xfrm>
          <a:prstGeom prst="rect">
            <a:avLst/>
          </a:prstGeom>
        </p:spPr>
      </p:pic>
    </p:spTree>
    <p:extLst>
      <p:ext uri="{BB962C8B-B14F-4D97-AF65-F5344CB8AC3E}">
        <p14:creationId xmlns:p14="http://schemas.microsoft.com/office/powerpoint/2010/main" val="67451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70" y="169628"/>
            <a:ext cx="5265336" cy="6618033"/>
          </a:xfrm>
          <a:prstGeom prst="rect">
            <a:avLst/>
          </a:prstGeom>
        </p:spPr>
      </p:pic>
    </p:spTree>
    <p:extLst>
      <p:ext uri="{BB962C8B-B14F-4D97-AF65-F5344CB8AC3E}">
        <p14:creationId xmlns:p14="http://schemas.microsoft.com/office/powerpoint/2010/main" val="2203279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6" y="112855"/>
            <a:ext cx="5235190" cy="6604468"/>
          </a:xfrm>
          <a:prstGeom prst="rect">
            <a:avLst/>
          </a:prstGeom>
        </p:spPr>
      </p:pic>
    </p:spTree>
    <p:extLst>
      <p:ext uri="{BB962C8B-B14F-4D97-AF65-F5344CB8AC3E}">
        <p14:creationId xmlns:p14="http://schemas.microsoft.com/office/powerpoint/2010/main" val="4175553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1011</TotalTime>
  <Words>1068</Words>
  <Application>Microsoft Office PowerPoint</Application>
  <PresentationFormat>Widescreen</PresentationFormat>
  <Paragraphs>106</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Franklin Gothic Book</vt:lpstr>
      <vt:lpstr>Lohit Devanagari</vt:lpstr>
      <vt:lpstr>Mangal</vt:lpstr>
      <vt:lpstr>Noto Serif CJK SC</vt:lpstr>
      <vt:lpstr>Times New Roman</vt:lpstr>
      <vt:lpstr>Crop</vt:lpstr>
      <vt:lpstr>STUDENT PERFORMANCE MONITORING SYSTEM </vt:lpstr>
      <vt:lpstr>                           GROUP 3 </vt:lpstr>
      <vt:lpstr>CONTENT</vt:lpstr>
      <vt:lpstr>Chapter 1: Introduction</vt:lpstr>
      <vt:lpstr>RICH PICTURE (AS-IS)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 LOGICAL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 PHYSICAL SYSTEM DESIGN </vt:lpstr>
      <vt:lpstr>School-Wise Student enrollment comparison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Analytics Dashboard</vt:lpstr>
      <vt:lpstr>CHAPTER 5 </vt:lpstr>
      <vt:lpstr>                             Problem &amp; Solution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44</cp:revision>
  <dcterms:created xsi:type="dcterms:W3CDTF">2021-05-09T17:50:14Z</dcterms:created>
  <dcterms:modified xsi:type="dcterms:W3CDTF">2021-05-23T06:16:23Z</dcterms:modified>
</cp:coreProperties>
</file>