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5" d="100"/>
          <a:sy n="115" d="100"/>
        </p:scale>
        <p:origin x="173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6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5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3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8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3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2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2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8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1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DFCA1-6601-C943-AA02-89F09BE97B91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4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9CC776-B9E2-A542-BC9C-74AEFDF04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744575"/>
              </p:ext>
            </p:extLst>
          </p:nvPr>
        </p:nvGraphicFramePr>
        <p:xfrm>
          <a:off x="0" y="0"/>
          <a:ext cx="9144002" cy="6855365"/>
        </p:xfrm>
        <a:graphic>
          <a:graphicData uri="http://schemas.openxmlformats.org/drawingml/2006/table">
            <a:tbl>
              <a:tblPr firstRow="1" bandRow="1" bandCol="1">
                <a:tableStyleId>{F2DE63D5-997A-4646-A377-4702673A728D}</a:tableStyleId>
              </a:tblPr>
              <a:tblGrid>
                <a:gridCol w="1298825">
                  <a:extLst>
                    <a:ext uri="{9D8B030D-6E8A-4147-A177-3AD203B41FA5}">
                      <a16:colId xmlns:a16="http://schemas.microsoft.com/office/drawing/2014/main" val="3049745298"/>
                    </a:ext>
                  </a:extLst>
                </a:gridCol>
                <a:gridCol w="5977046">
                  <a:extLst>
                    <a:ext uri="{9D8B030D-6E8A-4147-A177-3AD203B41FA5}">
                      <a16:colId xmlns:a16="http://schemas.microsoft.com/office/drawing/2014/main" val="3141381812"/>
                    </a:ext>
                  </a:extLst>
                </a:gridCol>
                <a:gridCol w="1868131">
                  <a:extLst>
                    <a:ext uri="{9D8B030D-6E8A-4147-A177-3AD203B41FA5}">
                      <a16:colId xmlns:a16="http://schemas.microsoft.com/office/drawing/2014/main" val="2516319591"/>
                    </a:ext>
                  </a:extLst>
                </a:gridCol>
              </a:tblGrid>
              <a:tr h="208368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Coursework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extLst>
                  <a:ext uri="{0D108BD9-81ED-4DB2-BD59-A6C34878D82A}">
                    <a16:rowId xmlns:a16="http://schemas.microsoft.com/office/drawing/2014/main" val="1094461806"/>
                  </a:ext>
                </a:extLst>
              </a:tr>
              <a:tr h="416736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Aug 21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 and course overview.</a:t>
                      </a:r>
                    </a:p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Getting started with Anaconda.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2484527875"/>
                  </a:ext>
                </a:extLst>
              </a:tr>
              <a:tr h="416736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2: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Aug 28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 for beginners (packages, data structures, file paths, operators, functions, loops etc.).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3329571202"/>
                  </a:ext>
                </a:extLst>
              </a:tr>
              <a:tr h="416736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3: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Sept 4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What is an image? Metadata. Reading and writing multiband images. Compression.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(NB. Labor Day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Sept)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3287750248"/>
                  </a:ext>
                </a:extLst>
              </a:tr>
              <a:tr h="45456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4: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Sept 11</a:t>
                      </a:r>
                      <a:r>
                        <a:rPr lang="en-US" sz="1400" b="1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Coordinate Reference Systems. Image reprojection.</a:t>
                      </a: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3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2824917692"/>
                  </a:ext>
                </a:extLst>
              </a:tr>
              <a:tr h="416736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5: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 18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Obtaining satellite imagery via API scripting. </a:t>
                      </a: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4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2485139219"/>
                  </a:ext>
                </a:extLst>
              </a:tr>
              <a:tr h="416736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6: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Sept 25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Clipping (from single images to looping over multiple images). </a:t>
                      </a: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5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3885921381"/>
                  </a:ext>
                </a:extLst>
              </a:tr>
              <a:tr h="416736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7: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 2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Image enhancement. </a:t>
                      </a: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6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1930035529"/>
                  </a:ext>
                </a:extLst>
              </a:tr>
              <a:tr h="208368">
                <a:tc gridSpan="3"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Fall Break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3986344043"/>
                  </a:ext>
                </a:extLst>
              </a:tr>
              <a:tr h="416736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8: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 16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Histograms and panel plots (Matplotlib).</a:t>
                      </a: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7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3862366649"/>
                  </a:ext>
                </a:extLst>
              </a:tr>
              <a:tr h="416736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9: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 23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Git version control. </a:t>
                      </a: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8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2233390585"/>
                  </a:ext>
                </a:extLst>
              </a:tr>
              <a:tr h="416736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10: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 30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extraction from imagery.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9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1322627347"/>
                  </a:ext>
                </a:extLst>
              </a:tr>
              <a:tr h="416736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11: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 6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 to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GeoPandas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(manipulation of spatial imagery layers and data). Coursework planning.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10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2536298045"/>
                  </a:ext>
                </a:extLst>
              </a:tr>
              <a:tr h="416736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12: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 13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processing using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GeoPandas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functions and tools.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Coursework project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1373517362"/>
                  </a:ext>
                </a:extLst>
              </a:tr>
              <a:tr h="416736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13: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 21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 research project practical time.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Coursework project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1165365623"/>
                  </a:ext>
                </a:extLst>
              </a:tr>
              <a:tr h="416736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14: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 27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 research project practical time. Coursework submission.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Coursework project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3509286896"/>
                  </a:ext>
                </a:extLst>
              </a:tr>
              <a:tr h="416736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Finals: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 4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Finals week.</a:t>
                      </a: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Coursework project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3651470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20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8F02D7-3E70-067E-BF48-3821716A87C0}"/>
              </a:ext>
            </a:extLst>
          </p:cNvPr>
          <p:cNvSpPr txBox="1"/>
          <p:nvPr/>
        </p:nvSpPr>
        <p:spPr>
          <a:xfrm>
            <a:off x="6975834" y="1369342"/>
            <a:ext cx="1508289" cy="1282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Intro to API Extraction of Imagery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C408E3-135E-CD36-8F25-D33C9C0CAB91}"/>
              </a:ext>
            </a:extLst>
          </p:cNvPr>
          <p:cNvSpPr txBox="1"/>
          <p:nvPr/>
        </p:nvSpPr>
        <p:spPr>
          <a:xfrm>
            <a:off x="2828040" y="1340669"/>
            <a:ext cx="1508289" cy="1282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Intro to Python Programing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622EC-D694-02EF-3EB1-7F9B8BE25303}"/>
              </a:ext>
            </a:extLst>
          </p:cNvPr>
          <p:cNvSpPr txBox="1"/>
          <p:nvPr/>
        </p:nvSpPr>
        <p:spPr>
          <a:xfrm>
            <a:off x="6975833" y="3064005"/>
            <a:ext cx="1508289" cy="1282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Intro to Visualizing Multi-Band Imagery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3C827-0715-2108-88D4-8B64FF2AB0B1}"/>
              </a:ext>
            </a:extLst>
          </p:cNvPr>
          <p:cNvSpPr txBox="1"/>
          <p:nvPr/>
        </p:nvSpPr>
        <p:spPr>
          <a:xfrm>
            <a:off x="2828039" y="3064005"/>
            <a:ext cx="1508289" cy="1282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Intro to Pixel/Object Extraction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85287F-C703-3311-EB51-740C0BEB6155}"/>
              </a:ext>
            </a:extLst>
          </p:cNvPr>
          <p:cNvSpPr txBox="1"/>
          <p:nvPr/>
        </p:nvSpPr>
        <p:spPr>
          <a:xfrm>
            <a:off x="763567" y="3071075"/>
            <a:ext cx="1508289" cy="1282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Intro to Visualizing Extracted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16F1E-41A8-22EF-8517-D405CAD42563}"/>
              </a:ext>
            </a:extLst>
          </p:cNvPr>
          <p:cNvSpPr txBox="1"/>
          <p:nvPr/>
        </p:nvSpPr>
        <p:spPr>
          <a:xfrm>
            <a:off x="4901939" y="1340669"/>
            <a:ext cx="1508289" cy="1272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Intro to Imagery 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08A37D-62DB-6A76-7972-B234A5FA2116}"/>
              </a:ext>
            </a:extLst>
          </p:cNvPr>
          <p:cNvSpPr txBox="1"/>
          <p:nvPr/>
        </p:nvSpPr>
        <p:spPr>
          <a:xfrm>
            <a:off x="763567" y="4801480"/>
            <a:ext cx="1508289" cy="1282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Intro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Spatio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-Temporal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86E894-D470-6554-A012-02F207E17C5B}"/>
              </a:ext>
            </a:extLst>
          </p:cNvPr>
          <p:cNvSpPr txBox="1"/>
          <p:nvPr/>
        </p:nvSpPr>
        <p:spPr>
          <a:xfrm>
            <a:off x="4901937" y="4796768"/>
            <a:ext cx="1508289" cy="1282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Coursework Project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8BFEC5-76A9-8FB7-D268-AA1042986ADA}"/>
              </a:ext>
            </a:extLst>
          </p:cNvPr>
          <p:cNvSpPr txBox="1"/>
          <p:nvPr/>
        </p:nvSpPr>
        <p:spPr>
          <a:xfrm>
            <a:off x="763568" y="1340670"/>
            <a:ext cx="1508289" cy="1282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Intro to Scientific Computing via Anaconda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E89388-6D56-0A93-67A2-4D0088C4B740}"/>
              </a:ext>
            </a:extLst>
          </p:cNvPr>
          <p:cNvSpPr txBox="1"/>
          <p:nvPr/>
        </p:nvSpPr>
        <p:spPr>
          <a:xfrm>
            <a:off x="2828040" y="4796768"/>
            <a:ext cx="1508289" cy="1282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Intro to Git and GitHub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FF8CBD-20AE-EF4F-5C32-4EAE456AD600}"/>
              </a:ext>
            </a:extLst>
          </p:cNvPr>
          <p:cNvSpPr txBox="1"/>
          <p:nvPr/>
        </p:nvSpPr>
        <p:spPr>
          <a:xfrm>
            <a:off x="4883083" y="3064005"/>
            <a:ext cx="1508289" cy="1282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Intro to Clipping Imagery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360C28-7307-6619-E595-7FB07FBFDDCE}"/>
              </a:ext>
            </a:extLst>
          </p:cNvPr>
          <p:cNvCxnSpPr>
            <a:stCxn id="12" idx="3"/>
            <a:endCxn id="5" idx="1"/>
          </p:cNvCxnSpPr>
          <p:nvPr/>
        </p:nvCxnSpPr>
        <p:spPr>
          <a:xfrm flipV="1">
            <a:off x="2271857" y="1981692"/>
            <a:ext cx="55618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A75634-707B-B6D2-E84F-BC6958F215BC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4336329" y="1976979"/>
            <a:ext cx="565610" cy="4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305074-9C0E-3D21-39CD-0146D84195A7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6410226" y="2010365"/>
            <a:ext cx="565608" cy="4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9A9F0B-DE06-817A-82F6-0F7DE2BC677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7729978" y="2651387"/>
            <a:ext cx="1" cy="412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152508-2766-3CA9-558D-81FA18C0FA8D}"/>
              </a:ext>
            </a:extLst>
          </p:cNvPr>
          <p:cNvCxnSpPr>
            <a:cxnSpLocks/>
            <a:stCxn id="6" idx="1"/>
            <a:endCxn id="14" idx="3"/>
          </p:cNvCxnSpPr>
          <p:nvPr/>
        </p:nvCxnSpPr>
        <p:spPr>
          <a:xfrm flipH="1">
            <a:off x="6391372" y="3705028"/>
            <a:ext cx="5844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B752EA-755A-F587-839F-B0997F5265D8}"/>
              </a:ext>
            </a:extLst>
          </p:cNvPr>
          <p:cNvCxnSpPr>
            <a:cxnSpLocks/>
            <a:stCxn id="14" idx="1"/>
            <a:endCxn id="7" idx="3"/>
          </p:cNvCxnSpPr>
          <p:nvPr/>
        </p:nvCxnSpPr>
        <p:spPr>
          <a:xfrm flipH="1">
            <a:off x="4336328" y="3705028"/>
            <a:ext cx="5467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94D74BB-904A-5C83-7606-F624362A24A9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2271856" y="3705028"/>
            <a:ext cx="556183" cy="70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267108-5AC0-7572-B0C8-323047BB7C29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517712" y="4353120"/>
            <a:ext cx="0" cy="4483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CBAB1A9-F887-B0D9-72BA-7685BD4F92AC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2271856" y="5437791"/>
            <a:ext cx="556184" cy="47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482EF9-0E9B-C375-4627-218393D11254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4336329" y="5437791"/>
            <a:ext cx="5656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0239838-330B-6FE2-83C9-AC46DF490000}"/>
              </a:ext>
            </a:extLst>
          </p:cNvPr>
          <p:cNvSpPr txBox="1"/>
          <p:nvPr/>
        </p:nvSpPr>
        <p:spPr>
          <a:xfrm>
            <a:off x="0" y="272024"/>
            <a:ext cx="9144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GGS416 – Satellite Image Analysis</a:t>
            </a:r>
          </a:p>
        </p:txBody>
      </p:sp>
    </p:spTree>
    <p:extLst>
      <p:ext uri="{BB962C8B-B14F-4D97-AF65-F5344CB8AC3E}">
        <p14:creationId xmlns:p14="http://schemas.microsoft.com/office/powerpoint/2010/main" val="3276349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300</Words>
  <Application>Microsoft Office PowerPoint</Application>
  <PresentationFormat>On-screen Show (4:3)</PresentationFormat>
  <Paragraphs>76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John Oughton</dc:creator>
  <cp:lastModifiedBy>Edward John Oughton</cp:lastModifiedBy>
  <cp:revision>22</cp:revision>
  <dcterms:created xsi:type="dcterms:W3CDTF">2022-01-24T16:19:39Z</dcterms:created>
  <dcterms:modified xsi:type="dcterms:W3CDTF">2023-08-21T02:15:13Z</dcterms:modified>
</cp:coreProperties>
</file>