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4" r:id="rId15"/>
    <p:sldId id="275" r:id="rId16"/>
    <p:sldId id="276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76CCD4-A1A4-4EAF-8AFB-03C77A295B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1E2B54-9DC8-4C27-949F-F483A876D347}">
      <dgm:prSet/>
      <dgm:spPr/>
      <dgm:t>
        <a:bodyPr/>
        <a:lstStyle/>
        <a:p>
          <a:r>
            <a:rPr lang="en-US"/>
            <a:t>1. Introduce a </a:t>
          </a:r>
          <a:r>
            <a:rPr lang="en-US" b="1"/>
            <a:t>weekend-only membership </a:t>
          </a:r>
          <a:r>
            <a:rPr lang="en-US"/>
            <a:t>at a different price point than the full annual membership to entice casual users towards a full annual membership that is valid from Fridays to Sundays. </a:t>
          </a:r>
        </a:p>
      </dgm:t>
    </dgm:pt>
    <dgm:pt modelId="{19CCFAAA-C419-4661-A890-C142B1951428}" type="parTrans" cxnId="{77123268-394C-4014-9F5F-4C2C23991876}">
      <dgm:prSet/>
      <dgm:spPr/>
      <dgm:t>
        <a:bodyPr/>
        <a:lstStyle/>
        <a:p>
          <a:endParaRPr lang="en-US"/>
        </a:p>
      </dgm:t>
    </dgm:pt>
    <dgm:pt modelId="{6A23B452-28D0-4981-A7E7-CD6DC44678B6}" type="sibTrans" cxnId="{77123268-394C-4014-9F5F-4C2C23991876}">
      <dgm:prSet/>
      <dgm:spPr/>
      <dgm:t>
        <a:bodyPr/>
        <a:lstStyle/>
        <a:p>
          <a:endParaRPr lang="en-US"/>
        </a:p>
      </dgm:t>
    </dgm:pt>
    <dgm:pt modelId="{4844B5F6-2EAC-4B7C-932C-9FF78E61846E}">
      <dgm:prSet/>
      <dgm:spPr/>
      <dgm:t>
        <a:bodyPr/>
        <a:lstStyle/>
        <a:p>
          <a:r>
            <a:rPr lang="en-US"/>
            <a:t>2. Introduce a </a:t>
          </a:r>
          <a:r>
            <a:rPr lang="en-US" b="1"/>
            <a:t>half year only membership </a:t>
          </a:r>
          <a:r>
            <a:rPr lang="en-US"/>
            <a:t>from May to October instead of the full year annual membership. </a:t>
          </a:r>
        </a:p>
      </dgm:t>
    </dgm:pt>
    <dgm:pt modelId="{E2CD2BEB-0C72-4EE4-88ED-AF3FFA52CB13}" type="parTrans" cxnId="{72F9F545-156E-4657-AB83-558B28AE8440}">
      <dgm:prSet/>
      <dgm:spPr/>
      <dgm:t>
        <a:bodyPr/>
        <a:lstStyle/>
        <a:p>
          <a:endParaRPr lang="en-US"/>
        </a:p>
      </dgm:t>
    </dgm:pt>
    <dgm:pt modelId="{AEEDF5DC-38F0-4611-8F81-34D51B4BB111}" type="sibTrans" cxnId="{72F9F545-156E-4657-AB83-558B28AE8440}">
      <dgm:prSet/>
      <dgm:spPr/>
      <dgm:t>
        <a:bodyPr/>
        <a:lstStyle/>
        <a:p>
          <a:endParaRPr lang="en-US"/>
        </a:p>
      </dgm:t>
    </dgm:pt>
    <dgm:pt modelId="{E4C71625-6CCB-487C-BDAF-CC7959B68F4B}">
      <dgm:prSet/>
      <dgm:spPr/>
      <dgm:t>
        <a:bodyPr/>
        <a:lstStyle/>
        <a:p>
          <a:r>
            <a:rPr lang="en-US"/>
            <a:t>3. Combining the above-described recommendations, a third option would be to create a </a:t>
          </a:r>
          <a:r>
            <a:rPr lang="en-US" b="1"/>
            <a:t>half year only membership that is only valid on Friday to Sunday</a:t>
          </a:r>
          <a:r>
            <a:rPr lang="en-US"/>
            <a:t>. </a:t>
          </a:r>
        </a:p>
      </dgm:t>
    </dgm:pt>
    <dgm:pt modelId="{3A6808FE-5A03-4316-A89F-5F7616B5492F}" type="parTrans" cxnId="{0F1C9B03-1CB4-49E3-9DA0-672CF369E160}">
      <dgm:prSet/>
      <dgm:spPr/>
      <dgm:t>
        <a:bodyPr/>
        <a:lstStyle/>
        <a:p>
          <a:endParaRPr lang="en-US"/>
        </a:p>
      </dgm:t>
    </dgm:pt>
    <dgm:pt modelId="{6478FC01-4C5D-4E8D-8352-49766EA7E876}" type="sibTrans" cxnId="{0F1C9B03-1CB4-49E3-9DA0-672CF369E160}">
      <dgm:prSet/>
      <dgm:spPr/>
      <dgm:t>
        <a:bodyPr/>
        <a:lstStyle/>
        <a:p>
          <a:endParaRPr lang="en-US"/>
        </a:p>
      </dgm:t>
    </dgm:pt>
    <dgm:pt modelId="{89F6806B-5983-4887-B523-B22F54644390}" type="pres">
      <dgm:prSet presAssocID="{0176CCD4-A1A4-4EAF-8AFB-03C77A295BF0}" presName="linear" presStyleCnt="0">
        <dgm:presLayoutVars>
          <dgm:animLvl val="lvl"/>
          <dgm:resizeHandles val="exact"/>
        </dgm:presLayoutVars>
      </dgm:prSet>
      <dgm:spPr/>
    </dgm:pt>
    <dgm:pt modelId="{A66DC0E9-9326-458A-9514-14544DC145F8}" type="pres">
      <dgm:prSet presAssocID="{F01E2B54-9DC8-4C27-949F-F483A876D3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0A20E19-E411-45D9-96ED-2CC62BC2237C}" type="pres">
      <dgm:prSet presAssocID="{6A23B452-28D0-4981-A7E7-CD6DC44678B6}" presName="spacer" presStyleCnt="0"/>
      <dgm:spPr/>
    </dgm:pt>
    <dgm:pt modelId="{DBC73A13-AC01-454E-81EA-BB0012B7A3F4}" type="pres">
      <dgm:prSet presAssocID="{4844B5F6-2EAC-4B7C-932C-9FF78E61846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233377-F7B6-4A0E-BA17-9D92ACCC6B58}" type="pres">
      <dgm:prSet presAssocID="{AEEDF5DC-38F0-4611-8F81-34D51B4BB111}" presName="spacer" presStyleCnt="0"/>
      <dgm:spPr/>
    </dgm:pt>
    <dgm:pt modelId="{82CAD842-D589-46C1-AE97-52830246033B}" type="pres">
      <dgm:prSet presAssocID="{E4C71625-6CCB-487C-BDAF-CC7959B68F4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F1C9B03-1CB4-49E3-9DA0-672CF369E160}" srcId="{0176CCD4-A1A4-4EAF-8AFB-03C77A295BF0}" destId="{E4C71625-6CCB-487C-BDAF-CC7959B68F4B}" srcOrd="2" destOrd="0" parTransId="{3A6808FE-5A03-4316-A89F-5F7616B5492F}" sibTransId="{6478FC01-4C5D-4E8D-8352-49766EA7E876}"/>
    <dgm:cxn modelId="{A2BF3A1F-04F3-4AB2-A7B7-154BD7A76B5F}" type="presOf" srcId="{E4C71625-6CCB-487C-BDAF-CC7959B68F4B}" destId="{82CAD842-D589-46C1-AE97-52830246033B}" srcOrd="0" destOrd="0" presId="urn:microsoft.com/office/officeart/2005/8/layout/vList2"/>
    <dgm:cxn modelId="{FD52F01F-7AC3-4AEF-B7B2-7CFAC8C7C36E}" type="presOf" srcId="{4844B5F6-2EAC-4B7C-932C-9FF78E61846E}" destId="{DBC73A13-AC01-454E-81EA-BB0012B7A3F4}" srcOrd="0" destOrd="0" presId="urn:microsoft.com/office/officeart/2005/8/layout/vList2"/>
    <dgm:cxn modelId="{72F9F545-156E-4657-AB83-558B28AE8440}" srcId="{0176CCD4-A1A4-4EAF-8AFB-03C77A295BF0}" destId="{4844B5F6-2EAC-4B7C-932C-9FF78E61846E}" srcOrd="1" destOrd="0" parTransId="{E2CD2BEB-0C72-4EE4-88ED-AF3FFA52CB13}" sibTransId="{AEEDF5DC-38F0-4611-8F81-34D51B4BB111}"/>
    <dgm:cxn modelId="{77123268-394C-4014-9F5F-4C2C23991876}" srcId="{0176CCD4-A1A4-4EAF-8AFB-03C77A295BF0}" destId="{F01E2B54-9DC8-4C27-949F-F483A876D347}" srcOrd="0" destOrd="0" parTransId="{19CCFAAA-C419-4661-A890-C142B1951428}" sibTransId="{6A23B452-28D0-4981-A7E7-CD6DC44678B6}"/>
    <dgm:cxn modelId="{2D99AD81-8241-4E58-B4B8-70F7BAA88C1F}" type="presOf" srcId="{0176CCD4-A1A4-4EAF-8AFB-03C77A295BF0}" destId="{89F6806B-5983-4887-B523-B22F54644390}" srcOrd="0" destOrd="0" presId="urn:microsoft.com/office/officeart/2005/8/layout/vList2"/>
    <dgm:cxn modelId="{AB01D4E1-C411-4843-A79C-1FB3A81F494A}" type="presOf" srcId="{F01E2B54-9DC8-4C27-949F-F483A876D347}" destId="{A66DC0E9-9326-458A-9514-14544DC145F8}" srcOrd="0" destOrd="0" presId="urn:microsoft.com/office/officeart/2005/8/layout/vList2"/>
    <dgm:cxn modelId="{3A8C0E76-BCC6-44B6-BBEB-72247657A59E}" type="presParOf" srcId="{89F6806B-5983-4887-B523-B22F54644390}" destId="{A66DC0E9-9326-458A-9514-14544DC145F8}" srcOrd="0" destOrd="0" presId="urn:microsoft.com/office/officeart/2005/8/layout/vList2"/>
    <dgm:cxn modelId="{43EDDB16-3D78-4906-B4BC-142988C2A9B8}" type="presParOf" srcId="{89F6806B-5983-4887-B523-B22F54644390}" destId="{80A20E19-E411-45D9-96ED-2CC62BC2237C}" srcOrd="1" destOrd="0" presId="urn:microsoft.com/office/officeart/2005/8/layout/vList2"/>
    <dgm:cxn modelId="{C483F85B-37B5-4B73-8868-434D17EB5382}" type="presParOf" srcId="{89F6806B-5983-4887-B523-B22F54644390}" destId="{DBC73A13-AC01-454E-81EA-BB0012B7A3F4}" srcOrd="2" destOrd="0" presId="urn:microsoft.com/office/officeart/2005/8/layout/vList2"/>
    <dgm:cxn modelId="{66BB07F1-1121-4649-9B93-C7012932FC56}" type="presParOf" srcId="{89F6806B-5983-4887-B523-B22F54644390}" destId="{A9233377-F7B6-4A0E-BA17-9D92ACCC6B58}" srcOrd="3" destOrd="0" presId="urn:microsoft.com/office/officeart/2005/8/layout/vList2"/>
    <dgm:cxn modelId="{095E795C-5D7F-4A80-9588-CDF292BC0803}" type="presParOf" srcId="{89F6806B-5983-4887-B523-B22F54644390}" destId="{82CAD842-D589-46C1-AE97-52830246033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54F372-96B5-4E45-B907-8D945BB083E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5397CA-0BF7-4E6B-9215-FCE49403A600}">
      <dgm:prSet/>
      <dgm:spPr/>
      <dgm:t>
        <a:bodyPr/>
        <a:lstStyle/>
        <a:p>
          <a:r>
            <a:rPr lang="nl-NL" dirty="0" err="1"/>
            <a:t>To</a:t>
          </a:r>
          <a:r>
            <a:rPr lang="nl-NL" dirty="0"/>
            <a:t> </a:t>
          </a:r>
          <a:r>
            <a:rPr lang="nl-NL" dirty="0" err="1"/>
            <a:t>effectively</a:t>
          </a:r>
          <a:r>
            <a:rPr lang="nl-NL" dirty="0"/>
            <a:t> design </a:t>
          </a:r>
          <a:r>
            <a:rPr lang="nl-NL" dirty="0" err="1"/>
            <a:t>future</a:t>
          </a:r>
          <a:r>
            <a:rPr lang="nl-NL" dirty="0"/>
            <a:t> marketing </a:t>
          </a:r>
          <a:r>
            <a:rPr lang="nl-NL" dirty="0" err="1"/>
            <a:t>strategies</a:t>
          </a:r>
          <a:r>
            <a:rPr lang="nl-NL" dirty="0"/>
            <a:t> </a:t>
          </a:r>
          <a:r>
            <a:rPr lang="nl-NL" dirty="0" err="1"/>
            <a:t>please</a:t>
          </a:r>
          <a:r>
            <a:rPr lang="nl-NL" dirty="0"/>
            <a:t> keep in mind:</a:t>
          </a:r>
          <a:endParaRPr lang="en-US" dirty="0"/>
        </a:p>
      </dgm:t>
    </dgm:pt>
    <dgm:pt modelId="{7ECAAB84-7D60-46E8-A93D-C7136F44A493}" type="parTrans" cxnId="{AA32CE2F-409F-4158-9E37-D12C96D1857B}">
      <dgm:prSet/>
      <dgm:spPr/>
      <dgm:t>
        <a:bodyPr/>
        <a:lstStyle/>
        <a:p>
          <a:endParaRPr lang="en-US"/>
        </a:p>
      </dgm:t>
    </dgm:pt>
    <dgm:pt modelId="{00593D1F-96D6-4DCA-8A75-87AFCDB7C50A}" type="sibTrans" cxnId="{AA32CE2F-409F-4158-9E37-D12C96D1857B}">
      <dgm:prSet/>
      <dgm:spPr/>
      <dgm:t>
        <a:bodyPr/>
        <a:lstStyle/>
        <a:p>
          <a:endParaRPr lang="en-US"/>
        </a:p>
      </dgm:t>
    </dgm:pt>
    <dgm:pt modelId="{12DF7826-F989-4C6E-BEB6-F3F64FA40A33}">
      <dgm:prSet/>
      <dgm:spPr/>
      <dgm:t>
        <a:bodyPr/>
        <a:lstStyle/>
        <a:p>
          <a:r>
            <a:rPr lang="nl-NL"/>
            <a:t>Between May and October most trips occur, peaking between July and September</a:t>
          </a:r>
          <a:endParaRPr lang="en-US"/>
        </a:p>
      </dgm:t>
    </dgm:pt>
    <dgm:pt modelId="{4501FEA7-C87C-47B4-903E-4ECD92B2D4BB}" type="parTrans" cxnId="{B151C3C0-6472-4BAB-82DC-FB2824F71226}">
      <dgm:prSet/>
      <dgm:spPr/>
      <dgm:t>
        <a:bodyPr/>
        <a:lstStyle/>
        <a:p>
          <a:endParaRPr lang="en-US"/>
        </a:p>
      </dgm:t>
    </dgm:pt>
    <dgm:pt modelId="{DE6C271D-EE7E-418C-8B0B-A74764EE54B6}" type="sibTrans" cxnId="{B151C3C0-6472-4BAB-82DC-FB2824F71226}">
      <dgm:prSet/>
      <dgm:spPr/>
      <dgm:t>
        <a:bodyPr/>
        <a:lstStyle/>
        <a:p>
          <a:endParaRPr lang="en-US"/>
        </a:p>
      </dgm:t>
    </dgm:pt>
    <dgm:pt modelId="{660FDC04-0D99-4874-BA7C-502071CD1169}">
      <dgm:prSet/>
      <dgm:spPr/>
      <dgm:t>
        <a:bodyPr/>
        <a:lstStyle/>
        <a:p>
          <a:r>
            <a:rPr lang="nl-NL"/>
            <a:t>On Friday, Saturday and Sundays most trips occur. Peaking on Saturday</a:t>
          </a:r>
          <a:endParaRPr lang="en-US"/>
        </a:p>
      </dgm:t>
    </dgm:pt>
    <dgm:pt modelId="{9E115C5A-BE11-4AC4-B922-21058BBCB3A7}" type="parTrans" cxnId="{3C7B4E1C-3E6A-46BC-9C27-7B08B9864E42}">
      <dgm:prSet/>
      <dgm:spPr/>
      <dgm:t>
        <a:bodyPr/>
        <a:lstStyle/>
        <a:p>
          <a:endParaRPr lang="en-US"/>
        </a:p>
      </dgm:t>
    </dgm:pt>
    <dgm:pt modelId="{734D6594-58B9-41DF-A124-3B6C9C3A2F39}" type="sibTrans" cxnId="{3C7B4E1C-3E6A-46BC-9C27-7B08B9864E42}">
      <dgm:prSet/>
      <dgm:spPr/>
      <dgm:t>
        <a:bodyPr/>
        <a:lstStyle/>
        <a:p>
          <a:endParaRPr lang="en-US"/>
        </a:p>
      </dgm:t>
    </dgm:pt>
    <dgm:pt modelId="{3DFFE93E-0480-4B45-B79E-2406FA4323F7}">
      <dgm:prSet/>
      <dgm:spPr/>
      <dgm:t>
        <a:bodyPr/>
        <a:lstStyle/>
        <a:p>
          <a:r>
            <a:rPr lang="nl-NL"/>
            <a:t>Most trips start around 17:00 in the afternoon</a:t>
          </a:r>
          <a:endParaRPr lang="en-US"/>
        </a:p>
      </dgm:t>
    </dgm:pt>
    <dgm:pt modelId="{80CA2F65-BCB2-487C-A85E-CFCB8F7C8FC8}" type="parTrans" cxnId="{7C5C9185-9009-4EA4-8F22-3E8A64D50377}">
      <dgm:prSet/>
      <dgm:spPr/>
      <dgm:t>
        <a:bodyPr/>
        <a:lstStyle/>
        <a:p>
          <a:endParaRPr lang="en-US"/>
        </a:p>
      </dgm:t>
    </dgm:pt>
    <dgm:pt modelId="{620AA2CA-876D-4776-AFB8-0F3BCED4A31B}" type="sibTrans" cxnId="{7C5C9185-9009-4EA4-8F22-3E8A64D50377}">
      <dgm:prSet/>
      <dgm:spPr/>
      <dgm:t>
        <a:bodyPr/>
        <a:lstStyle/>
        <a:p>
          <a:endParaRPr lang="en-US"/>
        </a:p>
      </dgm:t>
    </dgm:pt>
    <dgm:pt modelId="{7EF2D94E-B517-4C93-8559-334619ACD117}">
      <dgm:prSet/>
      <dgm:spPr/>
      <dgm:t>
        <a:bodyPr/>
        <a:lstStyle/>
        <a:p>
          <a:r>
            <a:rPr lang="nl-NL" dirty="0"/>
            <a:t>In </a:t>
          </a:r>
          <a:r>
            <a:rPr lang="nl-NL" dirty="0" err="1"/>
            <a:t>the</a:t>
          </a:r>
          <a:r>
            <a:rPr lang="nl-NL" dirty="0"/>
            <a:t> appendix </a:t>
          </a:r>
          <a:r>
            <a:rPr lang="nl-NL" dirty="0" err="1"/>
            <a:t>you</a:t>
          </a:r>
          <a:r>
            <a:rPr lang="nl-NL" dirty="0"/>
            <a:t> </a:t>
          </a:r>
          <a:r>
            <a:rPr lang="nl-NL" dirty="0" err="1"/>
            <a:t>will</a:t>
          </a:r>
          <a:r>
            <a:rPr lang="nl-NL" dirty="0"/>
            <a:t> </a:t>
          </a:r>
          <a:r>
            <a:rPr lang="nl-NL" dirty="0" err="1"/>
            <a:t>find</a:t>
          </a:r>
          <a:r>
            <a:rPr lang="nl-NL" dirty="0"/>
            <a:t> </a:t>
          </a:r>
          <a:r>
            <a:rPr lang="nl-NL" dirty="0" err="1"/>
            <a:t>the</a:t>
          </a:r>
          <a:r>
            <a:rPr lang="nl-NL" dirty="0"/>
            <a:t> top 20 most </a:t>
          </a:r>
          <a:r>
            <a:rPr lang="nl-NL" dirty="0" err="1"/>
            <a:t>used</a:t>
          </a:r>
          <a:r>
            <a:rPr lang="nl-NL" dirty="0"/>
            <a:t> start/end stations </a:t>
          </a:r>
          <a:r>
            <a:rPr lang="nl-NL" dirty="0" err="1"/>
            <a:t>and</a:t>
          </a:r>
          <a:r>
            <a:rPr lang="nl-NL" dirty="0"/>
            <a:t> </a:t>
          </a:r>
          <a:r>
            <a:rPr lang="nl-NL" dirty="0" err="1"/>
            <a:t>the</a:t>
          </a:r>
          <a:r>
            <a:rPr lang="nl-NL" dirty="0"/>
            <a:t> most </a:t>
          </a:r>
          <a:r>
            <a:rPr lang="nl-NL" dirty="0" err="1"/>
            <a:t>popular</a:t>
          </a:r>
          <a:r>
            <a:rPr lang="nl-NL" dirty="0"/>
            <a:t> routes </a:t>
          </a:r>
          <a:r>
            <a:rPr lang="nl-NL" dirty="0" err="1"/>
            <a:t>for</a:t>
          </a:r>
          <a:r>
            <a:rPr lang="nl-NL" dirty="0"/>
            <a:t> casual </a:t>
          </a:r>
          <a:r>
            <a:rPr lang="nl-NL" dirty="0" err="1"/>
            <a:t>riders</a:t>
          </a:r>
          <a:endParaRPr lang="en-US" dirty="0"/>
        </a:p>
      </dgm:t>
    </dgm:pt>
    <dgm:pt modelId="{987C9D65-F7BD-4752-9DAB-262188F6D731}" type="parTrans" cxnId="{0232E82C-23DA-45DC-BFC0-D97A26139A5A}">
      <dgm:prSet/>
      <dgm:spPr/>
      <dgm:t>
        <a:bodyPr/>
        <a:lstStyle/>
        <a:p>
          <a:endParaRPr lang="en-US"/>
        </a:p>
      </dgm:t>
    </dgm:pt>
    <dgm:pt modelId="{980AB5F1-2A54-46EC-821F-0376D007F974}" type="sibTrans" cxnId="{0232E82C-23DA-45DC-BFC0-D97A26139A5A}">
      <dgm:prSet/>
      <dgm:spPr/>
      <dgm:t>
        <a:bodyPr/>
        <a:lstStyle/>
        <a:p>
          <a:endParaRPr lang="en-US"/>
        </a:p>
      </dgm:t>
    </dgm:pt>
    <dgm:pt modelId="{D5113278-AFB5-4F9D-96BE-F7044FFFCFEE}" type="pres">
      <dgm:prSet presAssocID="{2054F372-96B5-4E45-B907-8D945BB083E5}" presName="linear" presStyleCnt="0">
        <dgm:presLayoutVars>
          <dgm:animLvl val="lvl"/>
          <dgm:resizeHandles val="exact"/>
        </dgm:presLayoutVars>
      </dgm:prSet>
      <dgm:spPr/>
    </dgm:pt>
    <dgm:pt modelId="{4968955E-FAAD-4B33-A7F6-D3163D47BD52}" type="pres">
      <dgm:prSet presAssocID="{E95397CA-0BF7-4E6B-9215-FCE49403A600}" presName="parentText" presStyleLbl="node1" presStyleIdx="0" presStyleCnt="5" custLinFactY="-92434" custLinFactNeighborX="-1034" custLinFactNeighborY="-100000">
        <dgm:presLayoutVars>
          <dgm:chMax val="0"/>
          <dgm:bulletEnabled val="1"/>
        </dgm:presLayoutVars>
      </dgm:prSet>
      <dgm:spPr/>
    </dgm:pt>
    <dgm:pt modelId="{6A8BF599-C875-4A46-8626-28731D56624E}" type="pres">
      <dgm:prSet presAssocID="{00593D1F-96D6-4DCA-8A75-87AFCDB7C50A}" presName="spacer" presStyleCnt="0"/>
      <dgm:spPr/>
    </dgm:pt>
    <dgm:pt modelId="{98090291-6FDF-4E15-8727-D71E71DBEBBC}" type="pres">
      <dgm:prSet presAssocID="{12DF7826-F989-4C6E-BEB6-F3F64FA40A3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67E8FB5-244A-4E20-ACAD-5BF2F0D19EFB}" type="pres">
      <dgm:prSet presAssocID="{DE6C271D-EE7E-418C-8B0B-A74764EE54B6}" presName="spacer" presStyleCnt="0"/>
      <dgm:spPr/>
    </dgm:pt>
    <dgm:pt modelId="{8B8E6152-A74E-4B74-9038-ADDACEE3EDF6}" type="pres">
      <dgm:prSet presAssocID="{660FDC04-0D99-4874-BA7C-502071CD116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E33185-FA9D-4C6B-95A8-E9218EB6564C}" type="pres">
      <dgm:prSet presAssocID="{734D6594-58B9-41DF-A124-3B6C9C3A2F39}" presName="spacer" presStyleCnt="0"/>
      <dgm:spPr/>
    </dgm:pt>
    <dgm:pt modelId="{A64B16A6-32E7-4C53-B835-A91EB1C86EE2}" type="pres">
      <dgm:prSet presAssocID="{3DFFE93E-0480-4B45-B79E-2406FA4323F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7CF32AB-D9A3-44A7-B527-5358DAFD68A8}" type="pres">
      <dgm:prSet presAssocID="{620AA2CA-876D-4776-AFB8-0F3BCED4A31B}" presName="spacer" presStyleCnt="0"/>
      <dgm:spPr/>
    </dgm:pt>
    <dgm:pt modelId="{211D7749-0C4C-4EE0-86FB-E85D35407B3F}" type="pres">
      <dgm:prSet presAssocID="{7EF2D94E-B517-4C93-8559-334619ACD117}" presName="parentText" presStyleLbl="node1" presStyleIdx="4" presStyleCnt="5" custLinFactY="92434" custLinFactNeighborX="139" custLinFactNeighborY="100000">
        <dgm:presLayoutVars>
          <dgm:chMax val="0"/>
          <dgm:bulletEnabled val="1"/>
        </dgm:presLayoutVars>
      </dgm:prSet>
      <dgm:spPr/>
    </dgm:pt>
  </dgm:ptLst>
  <dgm:cxnLst>
    <dgm:cxn modelId="{06891909-F025-4AAC-8399-6882BE5F83CB}" type="presOf" srcId="{E95397CA-0BF7-4E6B-9215-FCE49403A600}" destId="{4968955E-FAAD-4B33-A7F6-D3163D47BD52}" srcOrd="0" destOrd="0" presId="urn:microsoft.com/office/officeart/2005/8/layout/vList2"/>
    <dgm:cxn modelId="{4775681B-3667-4ABD-B677-C9F7D8574F28}" type="presOf" srcId="{660FDC04-0D99-4874-BA7C-502071CD1169}" destId="{8B8E6152-A74E-4B74-9038-ADDACEE3EDF6}" srcOrd="0" destOrd="0" presId="urn:microsoft.com/office/officeart/2005/8/layout/vList2"/>
    <dgm:cxn modelId="{3C7B4E1C-3E6A-46BC-9C27-7B08B9864E42}" srcId="{2054F372-96B5-4E45-B907-8D945BB083E5}" destId="{660FDC04-0D99-4874-BA7C-502071CD1169}" srcOrd="2" destOrd="0" parTransId="{9E115C5A-BE11-4AC4-B922-21058BBCB3A7}" sibTransId="{734D6594-58B9-41DF-A124-3B6C9C3A2F39}"/>
    <dgm:cxn modelId="{0232E82C-23DA-45DC-BFC0-D97A26139A5A}" srcId="{2054F372-96B5-4E45-B907-8D945BB083E5}" destId="{7EF2D94E-B517-4C93-8559-334619ACD117}" srcOrd="4" destOrd="0" parTransId="{987C9D65-F7BD-4752-9DAB-262188F6D731}" sibTransId="{980AB5F1-2A54-46EC-821F-0376D007F974}"/>
    <dgm:cxn modelId="{AA32CE2F-409F-4158-9E37-D12C96D1857B}" srcId="{2054F372-96B5-4E45-B907-8D945BB083E5}" destId="{E95397CA-0BF7-4E6B-9215-FCE49403A600}" srcOrd="0" destOrd="0" parTransId="{7ECAAB84-7D60-46E8-A93D-C7136F44A493}" sibTransId="{00593D1F-96D6-4DCA-8A75-87AFCDB7C50A}"/>
    <dgm:cxn modelId="{576EBA3E-5922-42BE-93E5-26FFF7771DDB}" type="presOf" srcId="{12DF7826-F989-4C6E-BEB6-F3F64FA40A33}" destId="{98090291-6FDF-4E15-8727-D71E71DBEBBC}" srcOrd="0" destOrd="0" presId="urn:microsoft.com/office/officeart/2005/8/layout/vList2"/>
    <dgm:cxn modelId="{873E6D64-4792-4C71-BB1B-2749219BA1FA}" type="presOf" srcId="{3DFFE93E-0480-4B45-B79E-2406FA4323F7}" destId="{A64B16A6-32E7-4C53-B835-A91EB1C86EE2}" srcOrd="0" destOrd="0" presId="urn:microsoft.com/office/officeart/2005/8/layout/vList2"/>
    <dgm:cxn modelId="{0D5F0F81-8479-4147-878F-D487B4BBBACF}" type="presOf" srcId="{2054F372-96B5-4E45-B907-8D945BB083E5}" destId="{D5113278-AFB5-4F9D-96BE-F7044FFFCFEE}" srcOrd="0" destOrd="0" presId="urn:microsoft.com/office/officeart/2005/8/layout/vList2"/>
    <dgm:cxn modelId="{7C5C9185-9009-4EA4-8F22-3E8A64D50377}" srcId="{2054F372-96B5-4E45-B907-8D945BB083E5}" destId="{3DFFE93E-0480-4B45-B79E-2406FA4323F7}" srcOrd="3" destOrd="0" parTransId="{80CA2F65-BCB2-487C-A85E-CFCB8F7C8FC8}" sibTransId="{620AA2CA-876D-4776-AFB8-0F3BCED4A31B}"/>
    <dgm:cxn modelId="{AFB592AD-A1D7-47F5-B30E-C7A864234DA2}" type="presOf" srcId="{7EF2D94E-B517-4C93-8559-334619ACD117}" destId="{211D7749-0C4C-4EE0-86FB-E85D35407B3F}" srcOrd="0" destOrd="0" presId="urn:microsoft.com/office/officeart/2005/8/layout/vList2"/>
    <dgm:cxn modelId="{B151C3C0-6472-4BAB-82DC-FB2824F71226}" srcId="{2054F372-96B5-4E45-B907-8D945BB083E5}" destId="{12DF7826-F989-4C6E-BEB6-F3F64FA40A33}" srcOrd="1" destOrd="0" parTransId="{4501FEA7-C87C-47B4-903E-4ECD92B2D4BB}" sibTransId="{DE6C271D-EE7E-418C-8B0B-A74764EE54B6}"/>
    <dgm:cxn modelId="{A1411AA3-C466-4B2B-932B-BAE782EE68D1}" type="presParOf" srcId="{D5113278-AFB5-4F9D-96BE-F7044FFFCFEE}" destId="{4968955E-FAAD-4B33-A7F6-D3163D47BD52}" srcOrd="0" destOrd="0" presId="urn:microsoft.com/office/officeart/2005/8/layout/vList2"/>
    <dgm:cxn modelId="{48F6D236-F43D-4B3D-9C57-211DB33B91FF}" type="presParOf" srcId="{D5113278-AFB5-4F9D-96BE-F7044FFFCFEE}" destId="{6A8BF599-C875-4A46-8626-28731D56624E}" srcOrd="1" destOrd="0" presId="urn:microsoft.com/office/officeart/2005/8/layout/vList2"/>
    <dgm:cxn modelId="{DEDD8777-418E-4875-8D2B-025D9EE3BDAE}" type="presParOf" srcId="{D5113278-AFB5-4F9D-96BE-F7044FFFCFEE}" destId="{98090291-6FDF-4E15-8727-D71E71DBEBBC}" srcOrd="2" destOrd="0" presId="urn:microsoft.com/office/officeart/2005/8/layout/vList2"/>
    <dgm:cxn modelId="{FB1A636A-4514-4DF1-8914-12A886018EBE}" type="presParOf" srcId="{D5113278-AFB5-4F9D-96BE-F7044FFFCFEE}" destId="{767E8FB5-244A-4E20-ACAD-5BF2F0D19EFB}" srcOrd="3" destOrd="0" presId="urn:microsoft.com/office/officeart/2005/8/layout/vList2"/>
    <dgm:cxn modelId="{4422EBE5-83A2-466A-BCAD-81925B05BE88}" type="presParOf" srcId="{D5113278-AFB5-4F9D-96BE-F7044FFFCFEE}" destId="{8B8E6152-A74E-4B74-9038-ADDACEE3EDF6}" srcOrd="4" destOrd="0" presId="urn:microsoft.com/office/officeart/2005/8/layout/vList2"/>
    <dgm:cxn modelId="{899E34B5-0359-40F8-A056-C8ABC4E8A636}" type="presParOf" srcId="{D5113278-AFB5-4F9D-96BE-F7044FFFCFEE}" destId="{FAE33185-FA9D-4C6B-95A8-E9218EB6564C}" srcOrd="5" destOrd="0" presId="urn:microsoft.com/office/officeart/2005/8/layout/vList2"/>
    <dgm:cxn modelId="{A3941AE7-FA76-4B9C-8503-2A580073E325}" type="presParOf" srcId="{D5113278-AFB5-4F9D-96BE-F7044FFFCFEE}" destId="{A64B16A6-32E7-4C53-B835-A91EB1C86EE2}" srcOrd="6" destOrd="0" presId="urn:microsoft.com/office/officeart/2005/8/layout/vList2"/>
    <dgm:cxn modelId="{479B6D4D-4002-4AA6-9C29-1CF94489A96F}" type="presParOf" srcId="{D5113278-AFB5-4F9D-96BE-F7044FFFCFEE}" destId="{E7CF32AB-D9A3-44A7-B527-5358DAFD68A8}" srcOrd="7" destOrd="0" presId="urn:microsoft.com/office/officeart/2005/8/layout/vList2"/>
    <dgm:cxn modelId="{52D06FA6-D16D-43D6-9C10-59C57E1A3089}" type="presParOf" srcId="{D5113278-AFB5-4F9D-96BE-F7044FFFCFEE}" destId="{211D7749-0C4C-4EE0-86FB-E85D35407B3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DC0E9-9326-458A-9514-14544DC145F8}">
      <dsp:nvSpPr>
        <dsp:cNvPr id="0" name=""/>
        <dsp:cNvSpPr/>
      </dsp:nvSpPr>
      <dsp:spPr>
        <a:xfrm>
          <a:off x="0" y="443708"/>
          <a:ext cx="6263640" cy="14987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 Introduce a </a:t>
          </a:r>
          <a:r>
            <a:rPr lang="en-US" sz="2100" b="1" kern="1200"/>
            <a:t>weekend-only membership </a:t>
          </a:r>
          <a:r>
            <a:rPr lang="en-US" sz="2100" kern="1200"/>
            <a:t>at a different price point than the full annual membership to entice casual users towards a full annual membership that is valid from Fridays to Sundays. </a:t>
          </a:r>
        </a:p>
      </dsp:txBody>
      <dsp:txXfrm>
        <a:off x="73164" y="516872"/>
        <a:ext cx="6117312" cy="1352442"/>
      </dsp:txXfrm>
    </dsp:sp>
    <dsp:sp modelId="{DBC73A13-AC01-454E-81EA-BB0012B7A3F4}">
      <dsp:nvSpPr>
        <dsp:cNvPr id="0" name=""/>
        <dsp:cNvSpPr/>
      </dsp:nvSpPr>
      <dsp:spPr>
        <a:xfrm>
          <a:off x="0" y="2002959"/>
          <a:ext cx="6263640" cy="149877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 Introduce a </a:t>
          </a:r>
          <a:r>
            <a:rPr lang="en-US" sz="2100" b="1" kern="1200"/>
            <a:t>half year only membership </a:t>
          </a:r>
          <a:r>
            <a:rPr lang="en-US" sz="2100" kern="1200"/>
            <a:t>from May to October instead of the full year annual membership. </a:t>
          </a:r>
        </a:p>
      </dsp:txBody>
      <dsp:txXfrm>
        <a:off x="73164" y="2076123"/>
        <a:ext cx="6117312" cy="1352442"/>
      </dsp:txXfrm>
    </dsp:sp>
    <dsp:sp modelId="{82CAD842-D589-46C1-AE97-52830246033B}">
      <dsp:nvSpPr>
        <dsp:cNvPr id="0" name=""/>
        <dsp:cNvSpPr/>
      </dsp:nvSpPr>
      <dsp:spPr>
        <a:xfrm>
          <a:off x="0" y="3562209"/>
          <a:ext cx="6263640" cy="14987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 Combining the above-described recommendations, a third option would be to create a </a:t>
          </a:r>
          <a:r>
            <a:rPr lang="en-US" sz="2100" b="1" kern="1200"/>
            <a:t>half year only membership that is only valid on Friday to Sunday</a:t>
          </a:r>
          <a:r>
            <a:rPr lang="en-US" sz="2100" kern="1200"/>
            <a:t>. </a:t>
          </a:r>
        </a:p>
      </dsp:txBody>
      <dsp:txXfrm>
        <a:off x="73164" y="3635373"/>
        <a:ext cx="6117312" cy="13524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8955E-FAAD-4B33-A7F6-D3163D47BD52}">
      <dsp:nvSpPr>
        <dsp:cNvPr id="0" name=""/>
        <dsp:cNvSpPr/>
      </dsp:nvSpPr>
      <dsp:spPr>
        <a:xfrm>
          <a:off x="0" y="0"/>
          <a:ext cx="6263640" cy="755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 err="1"/>
            <a:t>To</a:t>
          </a:r>
          <a:r>
            <a:rPr lang="nl-NL" sz="1900" kern="1200" dirty="0"/>
            <a:t> </a:t>
          </a:r>
          <a:r>
            <a:rPr lang="nl-NL" sz="1900" kern="1200" dirty="0" err="1"/>
            <a:t>effectively</a:t>
          </a:r>
          <a:r>
            <a:rPr lang="nl-NL" sz="1900" kern="1200" dirty="0"/>
            <a:t> design </a:t>
          </a:r>
          <a:r>
            <a:rPr lang="nl-NL" sz="1900" kern="1200" dirty="0" err="1"/>
            <a:t>future</a:t>
          </a:r>
          <a:r>
            <a:rPr lang="nl-NL" sz="1900" kern="1200" dirty="0"/>
            <a:t> marketing </a:t>
          </a:r>
          <a:r>
            <a:rPr lang="nl-NL" sz="1900" kern="1200" dirty="0" err="1"/>
            <a:t>strategies</a:t>
          </a:r>
          <a:r>
            <a:rPr lang="nl-NL" sz="1900" kern="1200" dirty="0"/>
            <a:t> </a:t>
          </a:r>
          <a:r>
            <a:rPr lang="nl-NL" sz="1900" kern="1200" dirty="0" err="1"/>
            <a:t>please</a:t>
          </a:r>
          <a:r>
            <a:rPr lang="nl-NL" sz="1900" kern="1200" dirty="0"/>
            <a:t> keep in mind:</a:t>
          </a:r>
          <a:endParaRPr lang="en-US" sz="1900" kern="1200" dirty="0"/>
        </a:p>
      </dsp:txBody>
      <dsp:txXfrm>
        <a:off x="36896" y="36896"/>
        <a:ext cx="6189848" cy="682028"/>
      </dsp:txXfrm>
    </dsp:sp>
    <dsp:sp modelId="{98090291-6FDF-4E15-8727-D71E71DBEBBC}">
      <dsp:nvSpPr>
        <dsp:cNvPr id="0" name=""/>
        <dsp:cNvSpPr/>
      </dsp:nvSpPr>
      <dsp:spPr>
        <a:xfrm>
          <a:off x="0" y="1563893"/>
          <a:ext cx="6263640" cy="75582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Between May and October most trips occur, peaking between July and September</a:t>
          </a:r>
          <a:endParaRPr lang="en-US" sz="1900" kern="1200"/>
        </a:p>
      </dsp:txBody>
      <dsp:txXfrm>
        <a:off x="36896" y="1600789"/>
        <a:ext cx="6189848" cy="682028"/>
      </dsp:txXfrm>
    </dsp:sp>
    <dsp:sp modelId="{8B8E6152-A74E-4B74-9038-ADDACEE3EDF6}">
      <dsp:nvSpPr>
        <dsp:cNvPr id="0" name=""/>
        <dsp:cNvSpPr/>
      </dsp:nvSpPr>
      <dsp:spPr>
        <a:xfrm>
          <a:off x="0" y="2374434"/>
          <a:ext cx="6263640" cy="7558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On Friday, Saturday and Sundays most trips occur. Peaking on Saturday</a:t>
          </a:r>
          <a:endParaRPr lang="en-US" sz="1900" kern="1200"/>
        </a:p>
      </dsp:txBody>
      <dsp:txXfrm>
        <a:off x="36896" y="2411330"/>
        <a:ext cx="6189848" cy="682028"/>
      </dsp:txXfrm>
    </dsp:sp>
    <dsp:sp modelId="{A64B16A6-32E7-4C53-B835-A91EB1C86EE2}">
      <dsp:nvSpPr>
        <dsp:cNvPr id="0" name=""/>
        <dsp:cNvSpPr/>
      </dsp:nvSpPr>
      <dsp:spPr>
        <a:xfrm>
          <a:off x="0" y="3184973"/>
          <a:ext cx="6263640" cy="75582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Most trips start around 17:00 in the afternoon</a:t>
          </a:r>
          <a:endParaRPr lang="en-US" sz="1900" kern="1200"/>
        </a:p>
      </dsp:txBody>
      <dsp:txXfrm>
        <a:off x="36896" y="3221869"/>
        <a:ext cx="6189848" cy="682028"/>
      </dsp:txXfrm>
    </dsp:sp>
    <dsp:sp modelId="{211D7749-0C4C-4EE0-86FB-E85D35407B3F}">
      <dsp:nvSpPr>
        <dsp:cNvPr id="0" name=""/>
        <dsp:cNvSpPr/>
      </dsp:nvSpPr>
      <dsp:spPr>
        <a:xfrm>
          <a:off x="0" y="4748868"/>
          <a:ext cx="6263640" cy="7558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In </a:t>
          </a:r>
          <a:r>
            <a:rPr lang="nl-NL" sz="1900" kern="1200" dirty="0" err="1"/>
            <a:t>the</a:t>
          </a:r>
          <a:r>
            <a:rPr lang="nl-NL" sz="1900" kern="1200" dirty="0"/>
            <a:t> appendix </a:t>
          </a:r>
          <a:r>
            <a:rPr lang="nl-NL" sz="1900" kern="1200" dirty="0" err="1"/>
            <a:t>you</a:t>
          </a:r>
          <a:r>
            <a:rPr lang="nl-NL" sz="1900" kern="1200" dirty="0"/>
            <a:t> </a:t>
          </a:r>
          <a:r>
            <a:rPr lang="nl-NL" sz="1900" kern="1200" dirty="0" err="1"/>
            <a:t>will</a:t>
          </a:r>
          <a:r>
            <a:rPr lang="nl-NL" sz="1900" kern="1200" dirty="0"/>
            <a:t> </a:t>
          </a:r>
          <a:r>
            <a:rPr lang="nl-NL" sz="1900" kern="1200" dirty="0" err="1"/>
            <a:t>find</a:t>
          </a:r>
          <a:r>
            <a:rPr lang="nl-NL" sz="1900" kern="1200" dirty="0"/>
            <a:t> </a:t>
          </a:r>
          <a:r>
            <a:rPr lang="nl-NL" sz="1900" kern="1200" dirty="0" err="1"/>
            <a:t>the</a:t>
          </a:r>
          <a:r>
            <a:rPr lang="nl-NL" sz="1900" kern="1200" dirty="0"/>
            <a:t> top 20 most </a:t>
          </a:r>
          <a:r>
            <a:rPr lang="nl-NL" sz="1900" kern="1200" dirty="0" err="1"/>
            <a:t>used</a:t>
          </a:r>
          <a:r>
            <a:rPr lang="nl-NL" sz="1900" kern="1200" dirty="0"/>
            <a:t> start/end stations </a:t>
          </a:r>
          <a:r>
            <a:rPr lang="nl-NL" sz="1900" kern="1200" dirty="0" err="1"/>
            <a:t>and</a:t>
          </a:r>
          <a:r>
            <a:rPr lang="nl-NL" sz="1900" kern="1200" dirty="0"/>
            <a:t> </a:t>
          </a:r>
          <a:r>
            <a:rPr lang="nl-NL" sz="1900" kern="1200" dirty="0" err="1"/>
            <a:t>the</a:t>
          </a:r>
          <a:r>
            <a:rPr lang="nl-NL" sz="1900" kern="1200" dirty="0"/>
            <a:t> most </a:t>
          </a:r>
          <a:r>
            <a:rPr lang="nl-NL" sz="1900" kern="1200" dirty="0" err="1"/>
            <a:t>popular</a:t>
          </a:r>
          <a:r>
            <a:rPr lang="nl-NL" sz="1900" kern="1200" dirty="0"/>
            <a:t> routes </a:t>
          </a:r>
          <a:r>
            <a:rPr lang="nl-NL" sz="1900" kern="1200" dirty="0" err="1"/>
            <a:t>for</a:t>
          </a:r>
          <a:r>
            <a:rPr lang="nl-NL" sz="1900" kern="1200" dirty="0"/>
            <a:t> casual </a:t>
          </a:r>
          <a:r>
            <a:rPr lang="nl-NL" sz="1900" kern="1200" dirty="0" err="1"/>
            <a:t>riders</a:t>
          </a:r>
          <a:endParaRPr lang="en-US" sz="1900" kern="1200" dirty="0"/>
        </a:p>
      </dsp:txBody>
      <dsp:txXfrm>
        <a:off x="36896" y="4785764"/>
        <a:ext cx="6189848" cy="682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yclistic_powerpoint/tripsperweekda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Cyclistic_completed/Ridelengthtota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5ADAB316-C285-4359-BD7D-FCC9CC73E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hlinkClick r:id="rId2"/>
              </a:rPr>
              <a:t>Cyclistic_powerpoint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0348807-B28E-4D51-840D-A51CB05C9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File created on: 3/1/2022 8:16:15 AM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lide7" descr="Ride length per month">
            <a:extLst>
              <a:ext uri="{FF2B5EF4-FFF2-40B4-BE49-F238E27FC236}">
                <a16:creationId xmlns:a16="http://schemas.microsoft.com/office/drawing/2014/main" id="{EFB232F5-1AB4-4DA4-83B7-5BD788F2E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391" y="2179021"/>
            <a:ext cx="7728984" cy="3859610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17781-FC3D-411B-8083-702C242C4410}"/>
              </a:ext>
            </a:extLst>
          </p:cNvPr>
          <p:cNvSpPr txBox="1"/>
          <p:nvPr/>
        </p:nvSpPr>
        <p:spPr>
          <a:xfrm>
            <a:off x="4796390" y="1643185"/>
            <a:ext cx="7395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1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Average ride length per month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52123-2D09-409E-874D-E27627EB71F5}"/>
              </a:ext>
            </a:extLst>
          </p:cNvPr>
          <p:cNvSpPr txBox="1"/>
          <p:nvPr/>
        </p:nvSpPr>
        <p:spPr>
          <a:xfrm>
            <a:off x="337458" y="2012517"/>
            <a:ext cx="6265816" cy="2151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0F496F"/>
                </a:solidFill>
              </a:rPr>
              <a:t>Insight #6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0F496F"/>
                </a:solidFill>
              </a:rPr>
              <a:t>Casual riders take significantly longer trips </a:t>
            </a:r>
            <a:br>
              <a:rPr lang="en-US" dirty="0">
                <a:solidFill>
                  <a:srgbClr val="0F496F"/>
                </a:solidFill>
              </a:rPr>
            </a:br>
            <a:r>
              <a:rPr lang="en-US" dirty="0">
                <a:solidFill>
                  <a:srgbClr val="0F496F"/>
                </a:solidFill>
              </a:rPr>
              <a:t>between may and august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0F496F"/>
                </a:solidFill>
              </a:rPr>
              <a:t>Member trips trip duration stay relatively</a:t>
            </a:r>
            <a:br>
              <a:rPr lang="en-US" dirty="0">
                <a:solidFill>
                  <a:srgbClr val="0F496F"/>
                </a:solidFill>
              </a:rPr>
            </a:br>
            <a:r>
              <a:rPr lang="en-US" dirty="0">
                <a:solidFill>
                  <a:srgbClr val="0F496F"/>
                </a:solidFill>
              </a:rPr>
              <a:t>the same throughout the year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lide8" descr="Ride length per week day">
            <a:extLst>
              <a:ext uri="{FF2B5EF4-FFF2-40B4-BE49-F238E27FC236}">
                <a16:creationId xmlns:a16="http://schemas.microsoft.com/office/drawing/2014/main" id="{11D178A6-F549-4496-9BF3-E97F2D696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91" y="2363687"/>
            <a:ext cx="8835829" cy="4494314"/>
          </a:xfrm>
          <a:prstGeom prst="rect">
            <a:avLst/>
          </a:prstGeom>
          <a:ln>
            <a:noFill/>
          </a:ln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E7B39-0625-4371-8AFE-7892C4ACB6E6}"/>
              </a:ext>
            </a:extLst>
          </p:cNvPr>
          <p:cNvSpPr txBox="1"/>
          <p:nvPr/>
        </p:nvSpPr>
        <p:spPr>
          <a:xfrm>
            <a:off x="4278539" y="1994354"/>
            <a:ext cx="7395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1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Average ride length per weekday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313BC0-193F-46BC-B501-7B65918880A6}"/>
              </a:ext>
            </a:extLst>
          </p:cNvPr>
          <p:cNvSpPr txBox="1"/>
          <p:nvPr/>
        </p:nvSpPr>
        <p:spPr>
          <a:xfrm>
            <a:off x="337458" y="2012517"/>
            <a:ext cx="6265816" cy="270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0F496F"/>
                </a:solidFill>
              </a:rPr>
              <a:t>Insight #7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0F496F"/>
                </a:solidFill>
              </a:rPr>
              <a:t>Casual riders take significantly </a:t>
            </a:r>
            <a:br>
              <a:rPr lang="en-US" dirty="0">
                <a:solidFill>
                  <a:srgbClr val="0F496F"/>
                </a:solidFill>
              </a:rPr>
            </a:br>
            <a:r>
              <a:rPr lang="en-US" dirty="0">
                <a:solidFill>
                  <a:srgbClr val="0F496F"/>
                </a:solidFill>
              </a:rPr>
              <a:t>longer trips every day of the week </a:t>
            </a:r>
            <a:br>
              <a:rPr lang="en-US" dirty="0">
                <a:solidFill>
                  <a:srgbClr val="0F496F"/>
                </a:solidFill>
              </a:rPr>
            </a:br>
            <a:r>
              <a:rPr lang="en-US" dirty="0">
                <a:solidFill>
                  <a:srgbClr val="0F496F"/>
                </a:solidFill>
              </a:rPr>
              <a:t>compared to </a:t>
            </a:r>
            <a:br>
              <a:rPr lang="en-US" dirty="0">
                <a:solidFill>
                  <a:srgbClr val="0F496F"/>
                </a:solidFill>
              </a:rPr>
            </a:br>
            <a:r>
              <a:rPr lang="en-US" dirty="0">
                <a:solidFill>
                  <a:srgbClr val="0F496F"/>
                </a:solidFill>
              </a:rPr>
              <a:t>members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0F496F"/>
                </a:solidFill>
              </a:rPr>
              <a:t>Casual riders take the longest trips </a:t>
            </a:r>
            <a:br>
              <a:rPr lang="en-US" dirty="0">
                <a:solidFill>
                  <a:srgbClr val="0F496F"/>
                </a:solidFill>
              </a:rPr>
            </a:br>
            <a:r>
              <a:rPr lang="en-US" dirty="0">
                <a:solidFill>
                  <a:srgbClr val="0F496F"/>
                </a:solidFill>
              </a:rPr>
              <a:t>during the weekend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lide9" descr="Total bike types">
            <a:extLst>
              <a:ext uri="{FF2B5EF4-FFF2-40B4-BE49-F238E27FC236}">
                <a16:creationId xmlns:a16="http://schemas.microsoft.com/office/drawing/2014/main" id="{D977C8A8-B589-4423-ABB0-741F1F8DA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123" y="2257863"/>
            <a:ext cx="6865877" cy="4600137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8F511-6404-43A0-B4CB-F363BD8A8548}"/>
              </a:ext>
            </a:extLst>
          </p:cNvPr>
          <p:cNvSpPr txBox="1"/>
          <p:nvPr/>
        </p:nvSpPr>
        <p:spPr>
          <a:xfrm>
            <a:off x="4796391" y="1888531"/>
            <a:ext cx="7395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1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Bike type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A1CBC4-6750-4D41-8465-4F07EF13D0D9}"/>
              </a:ext>
            </a:extLst>
          </p:cNvPr>
          <p:cNvSpPr txBox="1"/>
          <p:nvPr/>
        </p:nvSpPr>
        <p:spPr>
          <a:xfrm>
            <a:off x="337458" y="2012517"/>
            <a:ext cx="6265816" cy="118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0F496F"/>
                </a:solidFill>
              </a:rPr>
              <a:t>Insight #8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0F496F"/>
                </a:solidFill>
              </a:rPr>
              <a:t>The docked bike is the most used bike type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lide10" descr="bike types members and casuals">
            <a:extLst>
              <a:ext uri="{FF2B5EF4-FFF2-40B4-BE49-F238E27FC236}">
                <a16:creationId xmlns:a16="http://schemas.microsoft.com/office/drawing/2014/main" id="{868E1A39-2EB1-41A1-B523-A3527C04E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171" y="1855499"/>
            <a:ext cx="9778576" cy="2721429"/>
          </a:xfrm>
          <a:prstGeom prst="rect">
            <a:avLst/>
          </a:prstGeom>
          <a:ln>
            <a:noFill/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948A2-4D17-467F-BDDE-92F98230E2DA}"/>
              </a:ext>
            </a:extLst>
          </p:cNvPr>
          <p:cNvSpPr txBox="1"/>
          <p:nvPr/>
        </p:nvSpPr>
        <p:spPr>
          <a:xfrm>
            <a:off x="2977140" y="1480837"/>
            <a:ext cx="9388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1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Bike type distribution per group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9BC95-B445-4DB7-B791-FB6E8638EA53}"/>
              </a:ext>
            </a:extLst>
          </p:cNvPr>
          <p:cNvSpPr txBox="1"/>
          <p:nvPr/>
        </p:nvSpPr>
        <p:spPr>
          <a:xfrm>
            <a:off x="537663" y="3265982"/>
            <a:ext cx="6339840" cy="1597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0F496F"/>
                </a:solidFill>
              </a:rPr>
              <a:t>Insight #9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0F496F"/>
                </a:solidFill>
              </a:rPr>
              <a:t>The classic bike is the least used bike type by both groups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dirty="0">
                <a:solidFill>
                  <a:srgbClr val="0F496F"/>
                </a:solidFill>
              </a:rPr>
              <a:t>But casual riders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DD61-FE7C-459B-AA25-C28E2A27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82511"/>
            <a:ext cx="3505495" cy="1622321"/>
          </a:xfrm>
        </p:spPr>
        <p:txBody>
          <a:bodyPr>
            <a:normAutofit/>
          </a:bodyPr>
          <a:lstStyle/>
          <a:p>
            <a:r>
              <a:rPr lang="nl-NL" dirty="0"/>
              <a:t>SUMMARY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1A69-4ED1-40C8-B7C4-D6983667D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2" y="1319754"/>
            <a:ext cx="4497653" cy="490406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nl-NL" sz="3500" b="1" dirty="0" err="1">
                <a:solidFill>
                  <a:prstClr val="black"/>
                </a:solidFill>
                <a:ea typeface="+mj-ea"/>
                <a:cs typeface="+mj-cs"/>
              </a:rPr>
              <a:t>Bussines</a:t>
            </a:r>
            <a:r>
              <a:rPr lang="nl-NL" sz="3500" b="1" dirty="0">
                <a:solidFill>
                  <a:prstClr val="black"/>
                </a:solidFill>
                <a:ea typeface="+mj-ea"/>
                <a:cs typeface="+mj-cs"/>
              </a:rPr>
              <a:t> </a:t>
            </a:r>
            <a:r>
              <a:rPr lang="nl-NL" sz="3500" b="1" dirty="0" err="1">
                <a:solidFill>
                  <a:prstClr val="black"/>
                </a:solidFill>
                <a:ea typeface="+mj-ea"/>
                <a:cs typeface="+mj-cs"/>
              </a:rPr>
              <a:t>task</a:t>
            </a:r>
            <a:r>
              <a:rPr lang="nl-NL" sz="3500" b="1" dirty="0">
                <a:solidFill>
                  <a:prstClr val="black"/>
                </a:solidFill>
                <a:ea typeface="+mj-ea"/>
                <a:cs typeface="+mj-cs"/>
              </a:rPr>
              <a:t>: </a:t>
            </a:r>
          </a:p>
          <a:p>
            <a:pPr marL="0" indent="0">
              <a:buNone/>
            </a:pPr>
            <a:r>
              <a:rPr kumimoji="0" lang="nl-NL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How do </a:t>
            </a:r>
            <a:r>
              <a:rPr kumimoji="0" lang="nl-NL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annual</a:t>
            </a:r>
            <a:r>
              <a:rPr kumimoji="0" lang="nl-NL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 members </a:t>
            </a:r>
            <a:r>
              <a:rPr kumimoji="0" lang="nl-NL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and</a:t>
            </a:r>
            <a:r>
              <a:rPr kumimoji="0" lang="nl-NL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 casual </a:t>
            </a:r>
            <a:r>
              <a:rPr kumimoji="0" lang="nl-NL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riders</a:t>
            </a:r>
            <a:r>
              <a:rPr kumimoji="0" lang="nl-NL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 </a:t>
            </a:r>
            <a:r>
              <a:rPr kumimoji="0" lang="nl-NL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use</a:t>
            </a:r>
            <a:r>
              <a:rPr kumimoji="0" lang="nl-NL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 </a:t>
            </a:r>
            <a:r>
              <a:rPr kumimoji="0" lang="nl-NL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Cyclistic</a:t>
            </a:r>
            <a:r>
              <a:rPr kumimoji="0" lang="nl-NL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 bikes </a:t>
            </a:r>
            <a:r>
              <a:rPr kumimoji="0" lang="nl-NL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differently</a:t>
            </a:r>
            <a:r>
              <a:rPr kumimoji="0" lang="nl-NL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?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j-ea"/>
              <a:cs typeface="+mj-cs"/>
            </a:endParaRPr>
          </a:p>
          <a:p>
            <a:endParaRPr lang="en-US" sz="3300" dirty="0"/>
          </a:p>
          <a:p>
            <a:pPr marL="0" indent="0">
              <a:buNone/>
            </a:pPr>
            <a:r>
              <a:rPr lang="en-US" sz="3300" b="1" dirty="0"/>
              <a:t>Trip comparison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3300" dirty="0"/>
              <a:t>Members take 14% more trips than casual riders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3300" dirty="0"/>
              <a:t>Most trips are taken between June and October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3300" dirty="0"/>
              <a:t>Casual riders take more trips during the weekend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3300" dirty="0"/>
              <a:t>Both groups take most trips between 16:00 and 19:00 but there is an early morning peak for members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endParaRPr lang="en-US" sz="3300" dirty="0"/>
          </a:p>
          <a:p>
            <a:pPr marL="0" inden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US" sz="3300" b="1" dirty="0"/>
              <a:t>Ride length comparison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3300" dirty="0"/>
              <a:t>Casual riders take 2.3 times longer trips than members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3300" dirty="0"/>
              <a:t>Casual riders take significantly longer trips </a:t>
            </a:r>
            <a:br>
              <a:rPr lang="en-US" sz="3300" dirty="0"/>
            </a:br>
            <a:r>
              <a:rPr lang="en-US" sz="3300" dirty="0"/>
              <a:t>between may and august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3300" dirty="0"/>
              <a:t>Member trips trip duration stay relatively</a:t>
            </a:r>
            <a:br>
              <a:rPr lang="en-US" sz="3300" dirty="0"/>
            </a:br>
            <a:r>
              <a:rPr lang="en-US" sz="3300" dirty="0"/>
              <a:t>the same throughout the year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3300" dirty="0"/>
          </a:p>
          <a:p>
            <a:pPr marL="0" inden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US" sz="3300" b="1" dirty="0"/>
              <a:t>Bike-type comparison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3300" dirty="0"/>
              <a:t>The docked bike is the most used bike type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3300" dirty="0"/>
              <a:t>The classic bike is the least used bike type by both groups</a:t>
            </a:r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E921E4-8990-4CB0-B430-8A69FDC4FE0D}"/>
              </a:ext>
            </a:extLst>
          </p:cNvPr>
          <p:cNvSpPr/>
          <p:nvPr/>
        </p:nvSpPr>
        <p:spPr>
          <a:xfrm>
            <a:off x="5795743" y="807593"/>
            <a:ext cx="5239569" cy="5239568"/>
          </a:xfrm>
          <a:prstGeom prst="ellipse">
            <a:avLst/>
          </a:prstGeom>
          <a:solidFill>
            <a:prstClr val="ltGray"/>
          </a:solidFill>
        </p:spPr>
      </p:sp>
      <p:sp>
        <p:nvSpPr>
          <p:cNvPr id="14" name="Partial Circle 13">
            <a:extLst>
              <a:ext uri="{FF2B5EF4-FFF2-40B4-BE49-F238E27FC236}">
                <a16:creationId xmlns:a16="http://schemas.microsoft.com/office/drawing/2014/main" id="{F01BE424-2C7D-44D7-BD65-5AAB9DF315F5}"/>
              </a:ext>
            </a:extLst>
          </p:cNvPr>
          <p:cNvSpPr/>
          <p:nvPr/>
        </p:nvSpPr>
        <p:spPr>
          <a:xfrm>
            <a:off x="5795743" y="807593"/>
            <a:ext cx="5239569" cy="5239568"/>
          </a:xfrm>
          <a:prstGeom prst="pie">
            <a:avLst>
              <a:gd name="adj1" fmla="val 16200000"/>
              <a:gd name="adj2" fmla="val 19200000"/>
            </a:avLst>
          </a:prstGeom>
          <a:solidFill>
            <a:schemeClr val="accent1"/>
          </a:solidFill>
        </p:spPr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25D3BD-567E-4843-A219-052F74B50B0F}"/>
              </a:ext>
            </a:extLst>
          </p:cNvPr>
          <p:cNvSpPr/>
          <p:nvPr/>
        </p:nvSpPr>
        <p:spPr>
          <a:xfrm>
            <a:off x="6188710" y="1200560"/>
            <a:ext cx="4453635" cy="4453634"/>
          </a:xfrm>
          <a:prstGeom prst="ellipse">
            <a:avLst/>
          </a:prstGeom>
          <a:solidFill>
            <a:prstClr val="white"/>
          </a:solidFill>
        </p:spPr>
      </p:sp>
      <p:pic>
        <p:nvPicPr>
          <p:cNvPr id="7" name="Graphic 6" descr="Bike">
            <a:extLst>
              <a:ext uri="{FF2B5EF4-FFF2-40B4-BE49-F238E27FC236}">
                <a16:creationId xmlns:a16="http://schemas.microsoft.com/office/drawing/2014/main" id="{F867BFB7-D4E9-4CDC-B59A-B9C6037D7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6052" y="1907902"/>
            <a:ext cx="3038951" cy="3038950"/>
          </a:xfrm>
          <a:prstGeom prst="rect">
            <a:avLst/>
          </a:prstGeom>
          <a:solidFill>
            <a:prstClr val="white"/>
          </a:solidFill>
        </p:spPr>
      </p:pic>
    </p:spTree>
    <p:extLst>
      <p:ext uri="{BB962C8B-B14F-4D97-AF65-F5344CB8AC3E}">
        <p14:creationId xmlns:p14="http://schemas.microsoft.com/office/powerpoint/2010/main" val="366157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DC840-E1D6-4E82-9B0B-19B5A17A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Top 3 recommendations: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52B230E-A116-4A8F-ABFD-0820927F6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56311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1462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3C983-EA5A-4346-B784-14F93B10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nl-NL" sz="5600">
                <a:solidFill>
                  <a:schemeClr val="bg1"/>
                </a:solidFill>
              </a:rPr>
              <a:t>To the marketing department</a:t>
            </a:r>
            <a:endParaRPr lang="en-US" sz="5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B96E24-AFBD-4A9C-9728-AF873998F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29035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001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lide11" descr="most used start stations">
            <a:extLst>
              <a:ext uri="{FF2B5EF4-FFF2-40B4-BE49-F238E27FC236}">
                <a16:creationId xmlns:a16="http://schemas.microsoft.com/office/drawing/2014/main" id="{A83E4C1C-0C09-4E01-BEAE-4B31E6C19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921"/>
            <a:ext cx="12126549" cy="3903735"/>
          </a:xfrm>
          <a:prstGeom prst="rect">
            <a:avLst/>
          </a:prstGeom>
          <a:ln>
            <a:noFill/>
          </a:ln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slide12" descr="most used end stations">
            <a:extLst>
              <a:ext uri="{FF2B5EF4-FFF2-40B4-BE49-F238E27FC236}">
                <a16:creationId xmlns:a16="http://schemas.microsoft.com/office/drawing/2014/main" id="{1869EEE6-0CF7-4769-9A96-6A121C8FE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" y="1567833"/>
            <a:ext cx="12139812" cy="4268006"/>
          </a:xfrm>
          <a:prstGeom prst="rect">
            <a:avLst/>
          </a:prstGeom>
          <a:ln>
            <a:noFill/>
          </a:ln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slide13" descr="most used routes and average ride length">
            <a:extLst>
              <a:ext uri="{FF2B5EF4-FFF2-40B4-BE49-F238E27FC236}">
                <a16:creationId xmlns:a16="http://schemas.microsoft.com/office/drawing/2014/main" id="{4D4FCEAC-934A-4271-AFD7-CA0F21FE7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4" y="1713935"/>
            <a:ext cx="12074355" cy="4121904"/>
          </a:xfrm>
          <a:prstGeom prst="rect">
            <a:avLst/>
          </a:prstGeom>
          <a:ln>
            <a:noFill/>
          </a:ln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38A30-D792-4AD0-A3FD-30456391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nl-NL" sz="3600"/>
              <a:t>TABLE OF CONTENT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DF6F-87B8-4D15-B450-20AC56276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nl-NL" sz="2000"/>
              <a:t>INTRODUCTION</a:t>
            </a:r>
          </a:p>
          <a:p>
            <a:r>
              <a:rPr lang="nl-NL" sz="2000"/>
              <a:t>DATA INSIGHTS</a:t>
            </a:r>
          </a:p>
          <a:p>
            <a:r>
              <a:rPr lang="nl-NL" sz="2000"/>
              <a:t>SUMMARY</a:t>
            </a:r>
          </a:p>
          <a:p>
            <a:r>
              <a:rPr lang="nl-NL" sz="2000"/>
              <a:t>RECOMMENDATIONS</a:t>
            </a:r>
          </a:p>
          <a:p>
            <a:r>
              <a:rPr lang="nl-NL" sz="2000"/>
              <a:t>APPENDIX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5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445A6-F222-4359-A703-1533F26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nl-NL" sz="3600" dirty="0"/>
              <a:t>“How do </a:t>
            </a:r>
            <a:r>
              <a:rPr lang="nl-NL" sz="3600" dirty="0" err="1"/>
              <a:t>annual</a:t>
            </a:r>
            <a:r>
              <a:rPr lang="nl-NL" sz="3600" dirty="0"/>
              <a:t> members </a:t>
            </a:r>
            <a:r>
              <a:rPr lang="nl-NL" sz="3600" dirty="0" err="1"/>
              <a:t>and</a:t>
            </a:r>
            <a:r>
              <a:rPr lang="nl-NL" sz="3600" dirty="0"/>
              <a:t> casual </a:t>
            </a:r>
            <a:r>
              <a:rPr lang="nl-NL" sz="3600" dirty="0" err="1"/>
              <a:t>riders</a:t>
            </a:r>
            <a:r>
              <a:rPr lang="nl-NL" sz="3600" dirty="0"/>
              <a:t> </a:t>
            </a:r>
            <a:r>
              <a:rPr lang="nl-NL" sz="3600" dirty="0" err="1"/>
              <a:t>use</a:t>
            </a:r>
            <a:r>
              <a:rPr lang="nl-NL" sz="3600" dirty="0"/>
              <a:t> </a:t>
            </a:r>
            <a:r>
              <a:rPr lang="nl-NL" sz="3600" dirty="0" err="1"/>
              <a:t>Cyclistic</a:t>
            </a:r>
            <a:r>
              <a:rPr lang="nl-NL" sz="3600" dirty="0"/>
              <a:t> bikes </a:t>
            </a:r>
            <a:r>
              <a:rPr lang="nl-NL" sz="3600" dirty="0" err="1"/>
              <a:t>differently</a:t>
            </a:r>
            <a:r>
              <a:rPr lang="nl-NL" sz="3600" dirty="0"/>
              <a:t>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BD9E1-4E83-409D-9075-E833E6A75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nl-NL" sz="2000"/>
          </a:p>
          <a:p>
            <a:r>
              <a:rPr lang="nl-NL" sz="2000"/>
              <a:t>Comparing the differences between casual riders and annual members in their usage of Cyclistic bike services</a:t>
            </a:r>
          </a:p>
          <a:p>
            <a:r>
              <a:rPr lang="nl-NL" sz="2000"/>
              <a:t>An analysis of 12 months of inhouse trip data from the Cyclistic bike share company based in Chicago</a:t>
            </a:r>
          </a:p>
          <a:p>
            <a:endParaRPr lang="nl-NL" sz="2000"/>
          </a:p>
          <a:p>
            <a:r>
              <a:rPr lang="nl-NL" sz="2000"/>
              <a:t>This analysis will assist future marketing strategies on converting casual riders to annual members</a:t>
            </a:r>
          </a:p>
          <a:p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3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a bike seat in laneway">
            <a:extLst>
              <a:ext uri="{FF2B5EF4-FFF2-40B4-BE49-F238E27FC236}">
                <a16:creationId xmlns:a16="http://schemas.microsoft.com/office/drawing/2014/main" id="{EB11E13C-FE15-478A-8781-C044B5277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7" t="6484" r="1599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1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F25B235A-5F39-48BF-8BE6-81D81A14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700">
                <a:hlinkClick r:id="rId3"/>
              </a:rPr>
            </a:br>
            <a:r>
              <a:rPr lang="en-US" sz="3700">
                <a:hlinkClick r:id="rId3"/>
              </a:rPr>
              <a:t>Insights from a full year's data</a:t>
            </a:r>
            <a:br>
              <a:rPr lang="en-US" sz="3700">
                <a:hlinkClick r:id="rId3"/>
              </a:rPr>
            </a:br>
            <a:br>
              <a:rPr lang="en-US" sz="3700">
                <a:hlinkClick r:id="rId3"/>
              </a:rPr>
            </a:br>
            <a:r>
              <a:rPr lang="en-US" sz="3700">
                <a:hlinkClick r:id="rId3"/>
              </a:rPr>
              <a:t>April 2019 ~ Arpil 2020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BCFB518-431D-4718-BB56-B9F26D2A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/>
              <a:t>Let’s dive in!</a:t>
            </a:r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01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Trips total">
            <a:extLst>
              <a:ext uri="{FF2B5EF4-FFF2-40B4-BE49-F238E27FC236}">
                <a16:creationId xmlns:a16="http://schemas.microsoft.com/office/drawing/2014/main" id="{F7248EC0-EF7F-4BFA-A03E-E4F5109B7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017" y="1286935"/>
            <a:ext cx="6477983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04C5B9-343F-4DD3-83F1-C549B9B8455E}"/>
              </a:ext>
            </a:extLst>
          </p:cNvPr>
          <p:cNvSpPr txBox="1"/>
          <p:nvPr/>
        </p:nvSpPr>
        <p:spPr>
          <a:xfrm>
            <a:off x="216816" y="1770079"/>
            <a:ext cx="471882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Insight #1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Members take 14% more trips than         casual riders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017FF-A86F-4C98-88FC-C680D599FAAB}"/>
              </a:ext>
            </a:extLst>
          </p:cNvPr>
          <p:cNvSpPr txBox="1"/>
          <p:nvPr/>
        </p:nvSpPr>
        <p:spPr>
          <a:xfrm>
            <a:off x="4591548" y="988391"/>
            <a:ext cx="7600452" cy="806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atin typeface="+mj-lt"/>
                <a:ea typeface="+mj-ea"/>
                <a:cs typeface="+mj-cs"/>
              </a:rPr>
              <a:t>Total ride share for each user group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Trips per month">
            <a:extLst>
              <a:ext uri="{FF2B5EF4-FFF2-40B4-BE49-F238E27FC236}">
                <a16:creationId xmlns:a16="http://schemas.microsoft.com/office/drawing/2014/main" id="{35075402-BEDB-47A8-A60B-1172F47F4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13" y="2279513"/>
            <a:ext cx="7419787" cy="417363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69695F-647E-466D-8A86-403A77CEE175}"/>
              </a:ext>
            </a:extLst>
          </p:cNvPr>
          <p:cNvSpPr txBox="1"/>
          <p:nvPr/>
        </p:nvSpPr>
        <p:spPr>
          <a:xfrm>
            <a:off x="421774" y="1380823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0F496F"/>
                </a:solidFill>
              </a:rPr>
              <a:t>Insight #2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0F496F"/>
                </a:solidFill>
              </a:rPr>
              <a:t>Most trips are taken between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0F496F"/>
                </a:solidFill>
              </a:rPr>
              <a:t>June and October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E4E6CC-184D-4E4D-9117-FA0AC3A68358}"/>
              </a:ext>
            </a:extLst>
          </p:cNvPr>
          <p:cNvSpPr txBox="1"/>
          <p:nvPr/>
        </p:nvSpPr>
        <p:spPr>
          <a:xfrm>
            <a:off x="4670093" y="975966"/>
            <a:ext cx="6990864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Trip distribution per month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trips per week day">
            <a:extLst>
              <a:ext uri="{FF2B5EF4-FFF2-40B4-BE49-F238E27FC236}">
                <a16:creationId xmlns:a16="http://schemas.microsoft.com/office/drawing/2014/main" id="{ADB5ACF2-318E-411A-AA1C-F0A020ACE3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"/>
          <a:stretch/>
        </p:blipFill>
        <p:spPr>
          <a:xfrm>
            <a:off x="5355771" y="2142291"/>
            <a:ext cx="6836229" cy="843408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3EEA06-50EB-4FF7-B588-8125DB3AE3F7}"/>
              </a:ext>
            </a:extLst>
          </p:cNvPr>
          <p:cNvSpPr txBox="1"/>
          <p:nvPr/>
        </p:nvSpPr>
        <p:spPr>
          <a:xfrm>
            <a:off x="5888870" y="1079712"/>
            <a:ext cx="566946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Trip distribution per WEEK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04BA04-E2AE-4677-811A-6F7E5D2738C6}"/>
              </a:ext>
            </a:extLst>
          </p:cNvPr>
          <p:cNvSpPr txBox="1"/>
          <p:nvPr/>
        </p:nvSpPr>
        <p:spPr>
          <a:xfrm>
            <a:off x="421774" y="1380823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0F496F"/>
                </a:solidFill>
              </a:rPr>
              <a:t>Insight #3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0F496F"/>
                </a:solidFill>
              </a:rPr>
              <a:t>Casual riders take more trips during the weekend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0F496F"/>
                </a:solidFill>
              </a:rPr>
              <a:t>Annual member trips are more evenly spread out during the week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trips per hour">
            <a:extLst>
              <a:ext uri="{FF2B5EF4-FFF2-40B4-BE49-F238E27FC236}">
                <a16:creationId xmlns:a16="http://schemas.microsoft.com/office/drawing/2014/main" id="{A25D6329-5E39-4A19-A8B2-8E81DA4FD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302" y="2179020"/>
            <a:ext cx="6983553" cy="467898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63E066-BAAC-4257-9179-430997C94FEC}"/>
              </a:ext>
            </a:extLst>
          </p:cNvPr>
          <p:cNvSpPr txBox="1"/>
          <p:nvPr/>
        </p:nvSpPr>
        <p:spPr>
          <a:xfrm>
            <a:off x="5150302" y="1079712"/>
            <a:ext cx="7041698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Trip distribution per 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10F34-1297-4A03-8170-7E282A0999B3}"/>
              </a:ext>
            </a:extLst>
          </p:cNvPr>
          <p:cNvSpPr txBox="1"/>
          <p:nvPr/>
        </p:nvSpPr>
        <p:spPr>
          <a:xfrm>
            <a:off x="185057" y="1808088"/>
            <a:ext cx="6100354" cy="1874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0F496F"/>
                </a:solidFill>
              </a:rPr>
              <a:t>Insight #4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0F496F"/>
                </a:solidFill>
              </a:rPr>
              <a:t>Both groups take most trips between </a:t>
            </a:r>
            <a:br>
              <a:rPr lang="en-US" dirty="0">
                <a:solidFill>
                  <a:srgbClr val="0F496F"/>
                </a:solidFill>
              </a:rPr>
            </a:br>
            <a:r>
              <a:rPr lang="en-US" dirty="0">
                <a:solidFill>
                  <a:srgbClr val="0F496F"/>
                </a:solidFill>
              </a:rPr>
              <a:t>16:00 and 19:00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0F496F"/>
                </a:solidFill>
              </a:rPr>
              <a:t>There is an early morning peak for members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6" descr="Ride length total">
            <a:extLst>
              <a:ext uri="{FF2B5EF4-FFF2-40B4-BE49-F238E27FC236}">
                <a16:creationId xmlns:a16="http://schemas.microsoft.com/office/drawing/2014/main" id="{3B69B898-29C1-40B9-A6A9-B7250941A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86" y="2277683"/>
            <a:ext cx="5094514" cy="6410083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E0A845-4FCD-41D0-BBE1-304FE60C448D}"/>
              </a:ext>
            </a:extLst>
          </p:cNvPr>
          <p:cNvSpPr txBox="1"/>
          <p:nvPr/>
        </p:nvSpPr>
        <p:spPr>
          <a:xfrm>
            <a:off x="7097486" y="1692516"/>
            <a:ext cx="5094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1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Average ride length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E08E30-F454-42D4-985F-F850D9C2071B}"/>
              </a:ext>
            </a:extLst>
          </p:cNvPr>
          <p:cNvSpPr txBox="1"/>
          <p:nvPr/>
        </p:nvSpPr>
        <p:spPr>
          <a:xfrm>
            <a:off x="498566" y="2061848"/>
            <a:ext cx="6100354" cy="118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0F496F"/>
                </a:solidFill>
              </a:rPr>
              <a:t>Insight #5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rgbClr val="0F496F"/>
                </a:solidFill>
              </a:rPr>
              <a:t>Casual riders take 2.3 times longer trips than members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578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 3</vt:lpstr>
      <vt:lpstr>Office Theme</vt:lpstr>
      <vt:lpstr>Cyclistic_powerpoint</vt:lpstr>
      <vt:lpstr>TABLE OF CONTENT</vt:lpstr>
      <vt:lpstr>“How do annual members and casual riders use Cyclistic bikes differently?”</vt:lpstr>
      <vt:lpstr> Insights from a full year's data  April 2019 ~ Arpil 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Top 3 recommendations:</vt:lpstr>
      <vt:lpstr>To the marketing department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Cyclistic_powerpoint</dc:title>
  <dc:creator/>
  <cp:lastModifiedBy>nils nijman</cp:lastModifiedBy>
  <cp:revision>3</cp:revision>
  <dcterms:created xsi:type="dcterms:W3CDTF">2022-03-01T08:16:15Z</dcterms:created>
  <dcterms:modified xsi:type="dcterms:W3CDTF">2022-03-03T06:08:54Z</dcterms:modified>
</cp:coreProperties>
</file>