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05_3CD24D76.xml" ContentType="application/vnd.ms-powerpoint.comments+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9" r:id="rId4"/>
    <p:sldId id="260" r:id="rId5"/>
    <p:sldId id="261" r:id="rId6"/>
    <p:sldId id="262" r:id="rId7"/>
    <p:sldId id="263" r:id="rId8"/>
    <p:sldId id="258"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A2AFC179-E110-411D-9BC3-36B491135CD5}">
          <p14:sldIdLst>
            <p14:sldId id="256"/>
          </p14:sldIdLst>
        </p14:section>
        <p14:section name="Volle Breite" id="{B18131A3-16CE-441D-B850-0FD0B03D3EC2}">
          <p14:sldIdLst>
            <p14:sldId id="257"/>
          </p14:sldIdLst>
        </p14:section>
        <p14:section name="Reduzierte Breite" id="{D4E4C224-CDBB-4723-A865-856EB5062D7A}">
          <p14:sldIdLst>
            <p14:sldId id="259"/>
            <p14:sldId id="260"/>
            <p14:sldId id="261"/>
            <p14:sldId id="262"/>
            <p14:sldId id="263"/>
            <p14:sldId id="258"/>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01DE64D-52B4-9400-F0D3-D873CCFA2492}" name="Justin Lotwin" initials="JL" userId="S::Justin.Lotwin@bwedu.de::8552a3c7-1e46-42b0-927a-ade332189e72"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modernComment_105_3CD24D76.xml><?xml version="1.0" encoding="utf-8"?>
<p188:cmLst xmlns:a="http://schemas.openxmlformats.org/drawingml/2006/main" xmlns:r="http://schemas.openxmlformats.org/officeDocument/2006/relationships" xmlns:p188="http://schemas.microsoft.com/office/powerpoint/2018/8/main">
  <p188:cm id="{44ECBFA2-B0A0-4E33-9476-AEDE1AEB0EF4}" authorId="{C01DE64D-52B4-9400-F0D3-D873CCFA2492}" created="2025-02-12T08:48:17.919">
    <pc:sldMkLst xmlns:pc="http://schemas.microsoft.com/office/powerpoint/2013/main/command">
      <pc:docMk/>
      <pc:sldMk cId="1020415350" sldId="261"/>
    </pc:sldMkLst>
    <p188:txBody>
      <a:bodyPr/>
      <a:lstStyle/>
      <a:p>
        <a:r>
          <a:rPr lang="de-DE"/>
          <a:t>Seitenleiste ganz unten an das dokument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DA6043-AF0F-4C3B-ABED-1813D446DFE4}" type="datetimeFigureOut">
              <a:rPr lang="de-DE" smtClean="0"/>
              <a:t>18.02.2025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44176-43AB-47FC-82FE-A98E4740998E}" type="slidenum">
              <a:rPr lang="de-DE" smtClean="0"/>
              <a:t>‹Nr.›</a:t>
            </a:fld>
            <a:endParaRPr lang="de-DE"/>
          </a:p>
        </p:txBody>
      </p:sp>
    </p:spTree>
    <p:extLst>
      <p:ext uri="{BB962C8B-B14F-4D97-AF65-F5344CB8AC3E}">
        <p14:creationId xmlns:p14="http://schemas.microsoft.com/office/powerpoint/2010/main" val="4060588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AB44176-43AB-47FC-82FE-A98E4740998E}" type="slidenum">
              <a:rPr lang="de-DE" smtClean="0"/>
              <a:t>2</a:t>
            </a:fld>
            <a:endParaRPr lang="de-DE"/>
          </a:p>
        </p:txBody>
      </p:sp>
    </p:spTree>
    <p:extLst>
      <p:ext uri="{BB962C8B-B14F-4D97-AF65-F5344CB8AC3E}">
        <p14:creationId xmlns:p14="http://schemas.microsoft.com/office/powerpoint/2010/main" val="3109277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D8BAC4-06A2-D75A-CE5E-74D0E31B6E7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0639928-780E-9AE2-BB4A-2CF9480A4DD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1A4E015-7244-8788-7627-9AD4F1320DD0}"/>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F166E01-9092-23C3-DF46-115A767EE2B4}"/>
              </a:ext>
            </a:extLst>
          </p:cNvPr>
          <p:cNvSpPr>
            <a:spLocks noGrp="1"/>
          </p:cNvSpPr>
          <p:nvPr>
            <p:ph type="sldNum" sz="quarter" idx="5"/>
          </p:nvPr>
        </p:nvSpPr>
        <p:spPr/>
        <p:txBody>
          <a:bodyPr/>
          <a:lstStyle/>
          <a:p>
            <a:fld id="{EAB44176-43AB-47FC-82FE-A98E4740998E}" type="slidenum">
              <a:rPr lang="de-DE" smtClean="0"/>
              <a:t>3</a:t>
            </a:fld>
            <a:endParaRPr lang="de-DE"/>
          </a:p>
        </p:txBody>
      </p:sp>
    </p:spTree>
    <p:extLst>
      <p:ext uri="{BB962C8B-B14F-4D97-AF65-F5344CB8AC3E}">
        <p14:creationId xmlns:p14="http://schemas.microsoft.com/office/powerpoint/2010/main" val="376164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65B874-4E68-275B-2053-2503811E982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D0E22FF-FDC4-8627-6231-EABBA2FC4B7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E4D498F-9B47-4FF5-017B-75F60DEA2E8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7234A18B-7915-2419-13AD-42A07C78DBE7}"/>
              </a:ext>
            </a:extLst>
          </p:cNvPr>
          <p:cNvSpPr>
            <a:spLocks noGrp="1"/>
          </p:cNvSpPr>
          <p:nvPr>
            <p:ph type="sldNum" sz="quarter" idx="5"/>
          </p:nvPr>
        </p:nvSpPr>
        <p:spPr/>
        <p:txBody>
          <a:bodyPr/>
          <a:lstStyle/>
          <a:p>
            <a:fld id="{EAB44176-43AB-47FC-82FE-A98E4740998E}" type="slidenum">
              <a:rPr lang="de-DE" smtClean="0"/>
              <a:t>4</a:t>
            </a:fld>
            <a:endParaRPr lang="de-DE"/>
          </a:p>
        </p:txBody>
      </p:sp>
    </p:spTree>
    <p:extLst>
      <p:ext uri="{BB962C8B-B14F-4D97-AF65-F5344CB8AC3E}">
        <p14:creationId xmlns:p14="http://schemas.microsoft.com/office/powerpoint/2010/main" val="468992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4A8C0-526D-0D79-1084-789A1FAE4CF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694E9E3-FE69-1441-89F4-D4DF021914B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2635CC6-0D67-D258-411C-9339053B3960}"/>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59159B90-4D27-EA5D-B9EA-71DFD5E25063}"/>
              </a:ext>
            </a:extLst>
          </p:cNvPr>
          <p:cNvSpPr>
            <a:spLocks noGrp="1"/>
          </p:cNvSpPr>
          <p:nvPr>
            <p:ph type="sldNum" sz="quarter" idx="5"/>
          </p:nvPr>
        </p:nvSpPr>
        <p:spPr/>
        <p:txBody>
          <a:bodyPr/>
          <a:lstStyle/>
          <a:p>
            <a:fld id="{EAB44176-43AB-47FC-82FE-A98E4740998E}" type="slidenum">
              <a:rPr lang="de-DE" smtClean="0"/>
              <a:t>5</a:t>
            </a:fld>
            <a:endParaRPr lang="de-DE"/>
          </a:p>
        </p:txBody>
      </p:sp>
    </p:spTree>
    <p:extLst>
      <p:ext uri="{BB962C8B-B14F-4D97-AF65-F5344CB8AC3E}">
        <p14:creationId xmlns:p14="http://schemas.microsoft.com/office/powerpoint/2010/main" val="2057107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1A3CA-5F11-FF73-AF08-9F5C591F93A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4CC6494-1BD3-1FD8-8FEE-DBA10C84972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28DB97C-0DD6-5975-A32C-4EFACB2A4852}"/>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E536C2E8-AE47-B256-6B4E-7C502F5D21E0}"/>
              </a:ext>
            </a:extLst>
          </p:cNvPr>
          <p:cNvSpPr>
            <a:spLocks noGrp="1"/>
          </p:cNvSpPr>
          <p:nvPr>
            <p:ph type="sldNum" sz="quarter" idx="5"/>
          </p:nvPr>
        </p:nvSpPr>
        <p:spPr/>
        <p:txBody>
          <a:bodyPr/>
          <a:lstStyle/>
          <a:p>
            <a:fld id="{EAB44176-43AB-47FC-82FE-A98E4740998E}" type="slidenum">
              <a:rPr lang="de-DE" smtClean="0"/>
              <a:t>7</a:t>
            </a:fld>
            <a:endParaRPr lang="de-DE"/>
          </a:p>
        </p:txBody>
      </p:sp>
    </p:spTree>
    <p:extLst>
      <p:ext uri="{BB962C8B-B14F-4D97-AF65-F5344CB8AC3E}">
        <p14:creationId xmlns:p14="http://schemas.microsoft.com/office/powerpoint/2010/main" val="49047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9DAF7A-19FE-6A30-C325-E73B254FB248}"/>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4E89E3B3-068E-7A84-B710-803D7A7DBB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F642DD3-66F7-DE50-B590-DB310FCE0DD9}"/>
              </a:ext>
            </a:extLst>
          </p:cNvPr>
          <p:cNvSpPr>
            <a:spLocks noGrp="1"/>
          </p:cNvSpPr>
          <p:nvPr>
            <p:ph type="dt" sz="half" idx="10"/>
          </p:nvPr>
        </p:nvSpPr>
        <p:spPr/>
        <p:txBody>
          <a:bodyPr/>
          <a:lstStyle/>
          <a:p>
            <a:fld id="{562C86B8-E84C-4FB6-94DE-2F572F1E84F7}" type="datetimeFigureOut">
              <a:rPr lang="de-DE" smtClean="0"/>
              <a:t>18.02.2025</a:t>
            </a:fld>
            <a:endParaRPr lang="de-DE"/>
          </a:p>
        </p:txBody>
      </p:sp>
      <p:sp>
        <p:nvSpPr>
          <p:cNvPr id="5" name="Fußzeilenplatzhalter 4">
            <a:extLst>
              <a:ext uri="{FF2B5EF4-FFF2-40B4-BE49-F238E27FC236}">
                <a16:creationId xmlns:a16="http://schemas.microsoft.com/office/drawing/2014/main" id="{E975AB7B-D5D3-F316-97F7-97721013CC1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D7B2067-8231-D55D-3B96-670F8A3FA342}"/>
              </a:ext>
            </a:extLst>
          </p:cNvPr>
          <p:cNvSpPr>
            <a:spLocks noGrp="1"/>
          </p:cNvSpPr>
          <p:nvPr>
            <p:ph type="sldNum" sz="quarter" idx="12"/>
          </p:nvPr>
        </p:nvSpPr>
        <p:spPr/>
        <p:txBody>
          <a:bodyPr/>
          <a:lstStyle/>
          <a:p>
            <a:fld id="{A9CED049-A3CF-4E33-AD7F-5F33173EDFE5}" type="slidenum">
              <a:rPr lang="de-DE" smtClean="0"/>
              <a:t>‹Nr.›</a:t>
            </a:fld>
            <a:endParaRPr lang="de-DE"/>
          </a:p>
        </p:txBody>
      </p:sp>
    </p:spTree>
    <p:extLst>
      <p:ext uri="{BB962C8B-B14F-4D97-AF65-F5344CB8AC3E}">
        <p14:creationId xmlns:p14="http://schemas.microsoft.com/office/powerpoint/2010/main" val="2342555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060688-6D69-E88A-6BFE-DBB7A6AE9090}"/>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FBE8E547-A389-CA71-8AC8-978C2CB3F206}"/>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7513D5F-C937-0C85-2A80-7545A8FE5D11}"/>
              </a:ext>
            </a:extLst>
          </p:cNvPr>
          <p:cNvSpPr>
            <a:spLocks noGrp="1"/>
          </p:cNvSpPr>
          <p:nvPr>
            <p:ph type="dt" sz="half" idx="10"/>
          </p:nvPr>
        </p:nvSpPr>
        <p:spPr/>
        <p:txBody>
          <a:bodyPr/>
          <a:lstStyle/>
          <a:p>
            <a:fld id="{562C86B8-E84C-4FB6-94DE-2F572F1E84F7}" type="datetimeFigureOut">
              <a:rPr lang="de-DE" smtClean="0"/>
              <a:t>18.02.2025</a:t>
            </a:fld>
            <a:endParaRPr lang="de-DE"/>
          </a:p>
        </p:txBody>
      </p:sp>
      <p:sp>
        <p:nvSpPr>
          <p:cNvPr id="5" name="Fußzeilenplatzhalter 4">
            <a:extLst>
              <a:ext uri="{FF2B5EF4-FFF2-40B4-BE49-F238E27FC236}">
                <a16:creationId xmlns:a16="http://schemas.microsoft.com/office/drawing/2014/main" id="{1D6B12F1-171E-A657-9019-70C3275E852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2A74373-8FD3-E271-F95F-B0FD9B3B2B34}"/>
              </a:ext>
            </a:extLst>
          </p:cNvPr>
          <p:cNvSpPr>
            <a:spLocks noGrp="1"/>
          </p:cNvSpPr>
          <p:nvPr>
            <p:ph type="sldNum" sz="quarter" idx="12"/>
          </p:nvPr>
        </p:nvSpPr>
        <p:spPr/>
        <p:txBody>
          <a:bodyPr/>
          <a:lstStyle/>
          <a:p>
            <a:fld id="{A9CED049-A3CF-4E33-AD7F-5F33173EDFE5}" type="slidenum">
              <a:rPr lang="de-DE" smtClean="0"/>
              <a:t>‹Nr.›</a:t>
            </a:fld>
            <a:endParaRPr lang="de-DE"/>
          </a:p>
        </p:txBody>
      </p:sp>
    </p:spTree>
    <p:extLst>
      <p:ext uri="{BB962C8B-B14F-4D97-AF65-F5344CB8AC3E}">
        <p14:creationId xmlns:p14="http://schemas.microsoft.com/office/powerpoint/2010/main" val="78342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0BD066A-779A-F95E-2960-EF670FDF6E01}"/>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1B316CFE-5CFF-4901-FE46-CE104E0CF74D}"/>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536A3E4-C24D-F9CB-CE1C-D368705900BB}"/>
              </a:ext>
            </a:extLst>
          </p:cNvPr>
          <p:cNvSpPr>
            <a:spLocks noGrp="1"/>
          </p:cNvSpPr>
          <p:nvPr>
            <p:ph type="dt" sz="half" idx="10"/>
          </p:nvPr>
        </p:nvSpPr>
        <p:spPr/>
        <p:txBody>
          <a:bodyPr/>
          <a:lstStyle/>
          <a:p>
            <a:fld id="{562C86B8-E84C-4FB6-94DE-2F572F1E84F7}" type="datetimeFigureOut">
              <a:rPr lang="de-DE" smtClean="0"/>
              <a:t>18.02.2025</a:t>
            </a:fld>
            <a:endParaRPr lang="de-DE"/>
          </a:p>
        </p:txBody>
      </p:sp>
      <p:sp>
        <p:nvSpPr>
          <p:cNvPr id="5" name="Fußzeilenplatzhalter 4">
            <a:extLst>
              <a:ext uri="{FF2B5EF4-FFF2-40B4-BE49-F238E27FC236}">
                <a16:creationId xmlns:a16="http://schemas.microsoft.com/office/drawing/2014/main" id="{35F349D3-4F5B-BFAC-A3E6-220D6F7708F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798AB51-DE2A-EC18-BA93-697A94601066}"/>
              </a:ext>
            </a:extLst>
          </p:cNvPr>
          <p:cNvSpPr>
            <a:spLocks noGrp="1"/>
          </p:cNvSpPr>
          <p:nvPr>
            <p:ph type="sldNum" sz="quarter" idx="12"/>
          </p:nvPr>
        </p:nvSpPr>
        <p:spPr/>
        <p:txBody>
          <a:bodyPr/>
          <a:lstStyle/>
          <a:p>
            <a:fld id="{A9CED049-A3CF-4E33-AD7F-5F33173EDFE5}" type="slidenum">
              <a:rPr lang="de-DE" smtClean="0"/>
              <a:t>‹Nr.›</a:t>
            </a:fld>
            <a:endParaRPr lang="de-DE"/>
          </a:p>
        </p:txBody>
      </p:sp>
    </p:spTree>
    <p:extLst>
      <p:ext uri="{BB962C8B-B14F-4D97-AF65-F5344CB8AC3E}">
        <p14:creationId xmlns:p14="http://schemas.microsoft.com/office/powerpoint/2010/main" val="119771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EDDC22-EC8C-6763-3DC5-ECA05632329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C091732-0832-C2E7-B21D-A526CABD82C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23351BA-D0B6-C4D7-82A1-2E7B52366B05}"/>
              </a:ext>
            </a:extLst>
          </p:cNvPr>
          <p:cNvSpPr>
            <a:spLocks noGrp="1"/>
          </p:cNvSpPr>
          <p:nvPr>
            <p:ph type="dt" sz="half" idx="10"/>
          </p:nvPr>
        </p:nvSpPr>
        <p:spPr/>
        <p:txBody>
          <a:bodyPr/>
          <a:lstStyle/>
          <a:p>
            <a:fld id="{562C86B8-E84C-4FB6-94DE-2F572F1E84F7}" type="datetimeFigureOut">
              <a:rPr lang="de-DE" smtClean="0"/>
              <a:t>18.02.2025</a:t>
            </a:fld>
            <a:endParaRPr lang="de-DE"/>
          </a:p>
        </p:txBody>
      </p:sp>
      <p:sp>
        <p:nvSpPr>
          <p:cNvPr id="5" name="Fußzeilenplatzhalter 4">
            <a:extLst>
              <a:ext uri="{FF2B5EF4-FFF2-40B4-BE49-F238E27FC236}">
                <a16:creationId xmlns:a16="http://schemas.microsoft.com/office/drawing/2014/main" id="{0FCB46B7-07B1-D30B-85C1-37CA2A7E820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57D4163-E150-3735-CA24-4574AFBB9340}"/>
              </a:ext>
            </a:extLst>
          </p:cNvPr>
          <p:cNvSpPr>
            <a:spLocks noGrp="1"/>
          </p:cNvSpPr>
          <p:nvPr>
            <p:ph type="sldNum" sz="quarter" idx="12"/>
          </p:nvPr>
        </p:nvSpPr>
        <p:spPr/>
        <p:txBody>
          <a:bodyPr/>
          <a:lstStyle/>
          <a:p>
            <a:fld id="{A9CED049-A3CF-4E33-AD7F-5F33173EDFE5}" type="slidenum">
              <a:rPr lang="de-DE" smtClean="0"/>
              <a:t>‹Nr.›</a:t>
            </a:fld>
            <a:endParaRPr lang="de-DE"/>
          </a:p>
        </p:txBody>
      </p:sp>
    </p:spTree>
    <p:extLst>
      <p:ext uri="{BB962C8B-B14F-4D97-AF65-F5344CB8AC3E}">
        <p14:creationId xmlns:p14="http://schemas.microsoft.com/office/powerpoint/2010/main" val="2833475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1113A8-93A5-CFBE-1973-FD784B614C9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BF29CDB-FD9B-F807-63E0-2B987B72EE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24EDCD7-9AB1-43F5-562B-77B49ECDF73A}"/>
              </a:ext>
            </a:extLst>
          </p:cNvPr>
          <p:cNvSpPr>
            <a:spLocks noGrp="1"/>
          </p:cNvSpPr>
          <p:nvPr>
            <p:ph type="dt" sz="half" idx="10"/>
          </p:nvPr>
        </p:nvSpPr>
        <p:spPr/>
        <p:txBody>
          <a:bodyPr/>
          <a:lstStyle/>
          <a:p>
            <a:fld id="{562C86B8-E84C-4FB6-94DE-2F572F1E84F7}" type="datetimeFigureOut">
              <a:rPr lang="de-DE" smtClean="0"/>
              <a:t>18.02.2025</a:t>
            </a:fld>
            <a:endParaRPr lang="de-DE"/>
          </a:p>
        </p:txBody>
      </p:sp>
      <p:sp>
        <p:nvSpPr>
          <p:cNvPr id="5" name="Fußzeilenplatzhalter 4">
            <a:extLst>
              <a:ext uri="{FF2B5EF4-FFF2-40B4-BE49-F238E27FC236}">
                <a16:creationId xmlns:a16="http://schemas.microsoft.com/office/drawing/2014/main" id="{8BC4103B-5BBF-4A6A-4924-923E1855A9C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BF6B1AF-C20B-C00E-6E69-5C0977D97A4F}"/>
              </a:ext>
            </a:extLst>
          </p:cNvPr>
          <p:cNvSpPr>
            <a:spLocks noGrp="1"/>
          </p:cNvSpPr>
          <p:nvPr>
            <p:ph type="sldNum" sz="quarter" idx="12"/>
          </p:nvPr>
        </p:nvSpPr>
        <p:spPr/>
        <p:txBody>
          <a:bodyPr/>
          <a:lstStyle/>
          <a:p>
            <a:fld id="{A9CED049-A3CF-4E33-AD7F-5F33173EDFE5}" type="slidenum">
              <a:rPr lang="de-DE" smtClean="0"/>
              <a:t>‹Nr.›</a:t>
            </a:fld>
            <a:endParaRPr lang="de-DE"/>
          </a:p>
        </p:txBody>
      </p:sp>
    </p:spTree>
    <p:extLst>
      <p:ext uri="{BB962C8B-B14F-4D97-AF65-F5344CB8AC3E}">
        <p14:creationId xmlns:p14="http://schemas.microsoft.com/office/powerpoint/2010/main" val="3008006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86CB79-EBD7-610A-03C5-71A0581A99C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48A8603-892D-EB48-5E49-DDB279BEE02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40E6251A-C93F-BD08-FCF2-FCE62B19EC36}"/>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684C7E56-E5D9-0A03-B2F2-721846D01128}"/>
              </a:ext>
            </a:extLst>
          </p:cNvPr>
          <p:cNvSpPr>
            <a:spLocks noGrp="1"/>
          </p:cNvSpPr>
          <p:nvPr>
            <p:ph type="dt" sz="half" idx="10"/>
          </p:nvPr>
        </p:nvSpPr>
        <p:spPr/>
        <p:txBody>
          <a:bodyPr/>
          <a:lstStyle/>
          <a:p>
            <a:fld id="{562C86B8-E84C-4FB6-94DE-2F572F1E84F7}" type="datetimeFigureOut">
              <a:rPr lang="de-DE" smtClean="0"/>
              <a:t>18.02.2025</a:t>
            </a:fld>
            <a:endParaRPr lang="de-DE"/>
          </a:p>
        </p:txBody>
      </p:sp>
      <p:sp>
        <p:nvSpPr>
          <p:cNvPr id="6" name="Fußzeilenplatzhalter 5">
            <a:extLst>
              <a:ext uri="{FF2B5EF4-FFF2-40B4-BE49-F238E27FC236}">
                <a16:creationId xmlns:a16="http://schemas.microsoft.com/office/drawing/2014/main" id="{D49AC313-A755-92BF-5B1B-51F92B06A82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D1C2402-E0F9-2A76-28B9-CACE6549C587}"/>
              </a:ext>
            </a:extLst>
          </p:cNvPr>
          <p:cNvSpPr>
            <a:spLocks noGrp="1"/>
          </p:cNvSpPr>
          <p:nvPr>
            <p:ph type="sldNum" sz="quarter" idx="12"/>
          </p:nvPr>
        </p:nvSpPr>
        <p:spPr/>
        <p:txBody>
          <a:bodyPr/>
          <a:lstStyle/>
          <a:p>
            <a:fld id="{A9CED049-A3CF-4E33-AD7F-5F33173EDFE5}" type="slidenum">
              <a:rPr lang="de-DE" smtClean="0"/>
              <a:t>‹Nr.›</a:t>
            </a:fld>
            <a:endParaRPr lang="de-DE"/>
          </a:p>
        </p:txBody>
      </p:sp>
    </p:spTree>
    <p:extLst>
      <p:ext uri="{BB962C8B-B14F-4D97-AF65-F5344CB8AC3E}">
        <p14:creationId xmlns:p14="http://schemas.microsoft.com/office/powerpoint/2010/main" val="181605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BDF79C-7C63-A282-3DB1-0B089F964A6A}"/>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C8D87769-1965-690B-A9CB-39A646EC00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3AF33C9-138E-076D-414F-E33BED195B5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57BA5786-4121-E5CD-6F88-258266A385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556A1B6-8518-CFD1-3ACD-B64C82B9C123}"/>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F1707C9F-C41C-0C7F-584F-50D485B60F9A}"/>
              </a:ext>
            </a:extLst>
          </p:cNvPr>
          <p:cNvSpPr>
            <a:spLocks noGrp="1"/>
          </p:cNvSpPr>
          <p:nvPr>
            <p:ph type="dt" sz="half" idx="10"/>
          </p:nvPr>
        </p:nvSpPr>
        <p:spPr/>
        <p:txBody>
          <a:bodyPr/>
          <a:lstStyle/>
          <a:p>
            <a:fld id="{562C86B8-E84C-4FB6-94DE-2F572F1E84F7}" type="datetimeFigureOut">
              <a:rPr lang="de-DE" smtClean="0"/>
              <a:t>18.02.2025</a:t>
            </a:fld>
            <a:endParaRPr lang="de-DE"/>
          </a:p>
        </p:txBody>
      </p:sp>
      <p:sp>
        <p:nvSpPr>
          <p:cNvPr id="8" name="Fußzeilenplatzhalter 7">
            <a:extLst>
              <a:ext uri="{FF2B5EF4-FFF2-40B4-BE49-F238E27FC236}">
                <a16:creationId xmlns:a16="http://schemas.microsoft.com/office/drawing/2014/main" id="{B9B7231A-EECD-32D3-5049-B6574A140CB8}"/>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57959166-9289-1464-0519-CADC8202EDFA}"/>
              </a:ext>
            </a:extLst>
          </p:cNvPr>
          <p:cNvSpPr>
            <a:spLocks noGrp="1"/>
          </p:cNvSpPr>
          <p:nvPr>
            <p:ph type="sldNum" sz="quarter" idx="12"/>
          </p:nvPr>
        </p:nvSpPr>
        <p:spPr/>
        <p:txBody>
          <a:bodyPr/>
          <a:lstStyle/>
          <a:p>
            <a:fld id="{A9CED049-A3CF-4E33-AD7F-5F33173EDFE5}" type="slidenum">
              <a:rPr lang="de-DE" smtClean="0"/>
              <a:t>‹Nr.›</a:t>
            </a:fld>
            <a:endParaRPr lang="de-DE"/>
          </a:p>
        </p:txBody>
      </p:sp>
    </p:spTree>
    <p:extLst>
      <p:ext uri="{BB962C8B-B14F-4D97-AF65-F5344CB8AC3E}">
        <p14:creationId xmlns:p14="http://schemas.microsoft.com/office/powerpoint/2010/main" val="1850976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907272-54A5-E8B0-404E-CFCD462E74E8}"/>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29F8F4D9-C49A-509F-2BA6-A960B4665997}"/>
              </a:ext>
            </a:extLst>
          </p:cNvPr>
          <p:cNvSpPr>
            <a:spLocks noGrp="1"/>
          </p:cNvSpPr>
          <p:nvPr>
            <p:ph type="dt" sz="half" idx="10"/>
          </p:nvPr>
        </p:nvSpPr>
        <p:spPr/>
        <p:txBody>
          <a:bodyPr/>
          <a:lstStyle/>
          <a:p>
            <a:fld id="{562C86B8-E84C-4FB6-94DE-2F572F1E84F7}" type="datetimeFigureOut">
              <a:rPr lang="de-DE" smtClean="0"/>
              <a:t>18.02.2025</a:t>
            </a:fld>
            <a:endParaRPr lang="de-DE"/>
          </a:p>
        </p:txBody>
      </p:sp>
      <p:sp>
        <p:nvSpPr>
          <p:cNvPr id="4" name="Fußzeilenplatzhalter 3">
            <a:extLst>
              <a:ext uri="{FF2B5EF4-FFF2-40B4-BE49-F238E27FC236}">
                <a16:creationId xmlns:a16="http://schemas.microsoft.com/office/drawing/2014/main" id="{55CA511B-69D0-6A0B-AE03-A8DF6A33C260}"/>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D21CA89-7B77-E345-D09F-FD666C00EC5C}"/>
              </a:ext>
            </a:extLst>
          </p:cNvPr>
          <p:cNvSpPr>
            <a:spLocks noGrp="1"/>
          </p:cNvSpPr>
          <p:nvPr>
            <p:ph type="sldNum" sz="quarter" idx="12"/>
          </p:nvPr>
        </p:nvSpPr>
        <p:spPr/>
        <p:txBody>
          <a:bodyPr/>
          <a:lstStyle/>
          <a:p>
            <a:fld id="{A9CED049-A3CF-4E33-AD7F-5F33173EDFE5}" type="slidenum">
              <a:rPr lang="de-DE" smtClean="0"/>
              <a:t>‹Nr.›</a:t>
            </a:fld>
            <a:endParaRPr lang="de-DE"/>
          </a:p>
        </p:txBody>
      </p:sp>
    </p:spTree>
    <p:extLst>
      <p:ext uri="{BB962C8B-B14F-4D97-AF65-F5344CB8AC3E}">
        <p14:creationId xmlns:p14="http://schemas.microsoft.com/office/powerpoint/2010/main" val="2152205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E39C4FF-4B5B-C427-4459-56C2D1277F8E}"/>
              </a:ext>
            </a:extLst>
          </p:cNvPr>
          <p:cNvSpPr>
            <a:spLocks noGrp="1"/>
          </p:cNvSpPr>
          <p:nvPr>
            <p:ph type="dt" sz="half" idx="10"/>
          </p:nvPr>
        </p:nvSpPr>
        <p:spPr/>
        <p:txBody>
          <a:bodyPr/>
          <a:lstStyle/>
          <a:p>
            <a:fld id="{562C86B8-E84C-4FB6-94DE-2F572F1E84F7}" type="datetimeFigureOut">
              <a:rPr lang="de-DE" smtClean="0"/>
              <a:t>18.02.2025</a:t>
            </a:fld>
            <a:endParaRPr lang="de-DE"/>
          </a:p>
        </p:txBody>
      </p:sp>
      <p:sp>
        <p:nvSpPr>
          <p:cNvPr id="3" name="Fußzeilenplatzhalter 2">
            <a:extLst>
              <a:ext uri="{FF2B5EF4-FFF2-40B4-BE49-F238E27FC236}">
                <a16:creationId xmlns:a16="http://schemas.microsoft.com/office/drawing/2014/main" id="{E7862946-F39E-9383-7014-6450BC8588F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2C119BF-CDEF-6347-2BF3-4BB09376B569}"/>
              </a:ext>
            </a:extLst>
          </p:cNvPr>
          <p:cNvSpPr>
            <a:spLocks noGrp="1"/>
          </p:cNvSpPr>
          <p:nvPr>
            <p:ph type="sldNum" sz="quarter" idx="12"/>
          </p:nvPr>
        </p:nvSpPr>
        <p:spPr/>
        <p:txBody>
          <a:bodyPr/>
          <a:lstStyle/>
          <a:p>
            <a:fld id="{A9CED049-A3CF-4E33-AD7F-5F33173EDFE5}" type="slidenum">
              <a:rPr lang="de-DE" smtClean="0"/>
              <a:t>‹Nr.›</a:t>
            </a:fld>
            <a:endParaRPr lang="de-DE"/>
          </a:p>
        </p:txBody>
      </p:sp>
    </p:spTree>
    <p:extLst>
      <p:ext uri="{BB962C8B-B14F-4D97-AF65-F5344CB8AC3E}">
        <p14:creationId xmlns:p14="http://schemas.microsoft.com/office/powerpoint/2010/main" val="2792809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2A51E5-9B87-68B3-F1E9-73A82E9937B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F2DE213-B9CA-BCD1-B6E3-1DF58BF904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110317B-94BE-6A6C-912A-3D2CADF7A0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2D3C0A6-48F3-8687-5F51-9810F251B589}"/>
              </a:ext>
            </a:extLst>
          </p:cNvPr>
          <p:cNvSpPr>
            <a:spLocks noGrp="1"/>
          </p:cNvSpPr>
          <p:nvPr>
            <p:ph type="dt" sz="half" idx="10"/>
          </p:nvPr>
        </p:nvSpPr>
        <p:spPr/>
        <p:txBody>
          <a:bodyPr/>
          <a:lstStyle/>
          <a:p>
            <a:fld id="{562C86B8-E84C-4FB6-94DE-2F572F1E84F7}" type="datetimeFigureOut">
              <a:rPr lang="de-DE" smtClean="0"/>
              <a:t>18.02.2025</a:t>
            </a:fld>
            <a:endParaRPr lang="de-DE"/>
          </a:p>
        </p:txBody>
      </p:sp>
      <p:sp>
        <p:nvSpPr>
          <p:cNvPr id="6" name="Fußzeilenplatzhalter 5">
            <a:extLst>
              <a:ext uri="{FF2B5EF4-FFF2-40B4-BE49-F238E27FC236}">
                <a16:creationId xmlns:a16="http://schemas.microsoft.com/office/drawing/2014/main" id="{B2F2C184-994E-27D8-791E-41A0531C0A6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322A08E-8C82-4D1D-E79C-AF3AECDBFCAE}"/>
              </a:ext>
            </a:extLst>
          </p:cNvPr>
          <p:cNvSpPr>
            <a:spLocks noGrp="1"/>
          </p:cNvSpPr>
          <p:nvPr>
            <p:ph type="sldNum" sz="quarter" idx="12"/>
          </p:nvPr>
        </p:nvSpPr>
        <p:spPr/>
        <p:txBody>
          <a:bodyPr/>
          <a:lstStyle/>
          <a:p>
            <a:fld id="{A9CED049-A3CF-4E33-AD7F-5F33173EDFE5}" type="slidenum">
              <a:rPr lang="de-DE" smtClean="0"/>
              <a:t>‹Nr.›</a:t>
            </a:fld>
            <a:endParaRPr lang="de-DE"/>
          </a:p>
        </p:txBody>
      </p:sp>
    </p:spTree>
    <p:extLst>
      <p:ext uri="{BB962C8B-B14F-4D97-AF65-F5344CB8AC3E}">
        <p14:creationId xmlns:p14="http://schemas.microsoft.com/office/powerpoint/2010/main" val="1588176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4CBFB5-571F-35B1-FC8E-9BF2701A84F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A3D0FBE-7664-7011-11BF-539BDB7ACF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651FD683-DB73-9770-C6B6-94ED906B1D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1F1B400-B0D7-171D-BE64-3CC0D3EE058F}"/>
              </a:ext>
            </a:extLst>
          </p:cNvPr>
          <p:cNvSpPr>
            <a:spLocks noGrp="1"/>
          </p:cNvSpPr>
          <p:nvPr>
            <p:ph type="dt" sz="half" idx="10"/>
          </p:nvPr>
        </p:nvSpPr>
        <p:spPr/>
        <p:txBody>
          <a:bodyPr/>
          <a:lstStyle/>
          <a:p>
            <a:fld id="{562C86B8-E84C-4FB6-94DE-2F572F1E84F7}" type="datetimeFigureOut">
              <a:rPr lang="de-DE" smtClean="0"/>
              <a:t>18.02.2025</a:t>
            </a:fld>
            <a:endParaRPr lang="de-DE"/>
          </a:p>
        </p:txBody>
      </p:sp>
      <p:sp>
        <p:nvSpPr>
          <p:cNvPr id="6" name="Fußzeilenplatzhalter 5">
            <a:extLst>
              <a:ext uri="{FF2B5EF4-FFF2-40B4-BE49-F238E27FC236}">
                <a16:creationId xmlns:a16="http://schemas.microsoft.com/office/drawing/2014/main" id="{4BF59C1A-AAB4-E231-9BD8-567912FDCC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BC2B598-A503-8DBF-51B7-5369F3F9AA0A}"/>
              </a:ext>
            </a:extLst>
          </p:cNvPr>
          <p:cNvSpPr>
            <a:spLocks noGrp="1"/>
          </p:cNvSpPr>
          <p:nvPr>
            <p:ph type="sldNum" sz="quarter" idx="12"/>
          </p:nvPr>
        </p:nvSpPr>
        <p:spPr/>
        <p:txBody>
          <a:bodyPr/>
          <a:lstStyle/>
          <a:p>
            <a:fld id="{A9CED049-A3CF-4E33-AD7F-5F33173EDFE5}" type="slidenum">
              <a:rPr lang="de-DE" smtClean="0"/>
              <a:t>‹Nr.›</a:t>
            </a:fld>
            <a:endParaRPr lang="de-DE"/>
          </a:p>
        </p:txBody>
      </p:sp>
    </p:spTree>
    <p:extLst>
      <p:ext uri="{BB962C8B-B14F-4D97-AF65-F5344CB8AC3E}">
        <p14:creationId xmlns:p14="http://schemas.microsoft.com/office/powerpoint/2010/main" val="425098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3982936-0B9D-F1E4-FD5E-78AC8487C0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AA05871-5ECC-8340-0B37-13471A334A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DDB0096-0E72-2BA2-9A03-E4BF61A559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62C86B8-E84C-4FB6-94DE-2F572F1E84F7}" type="datetimeFigureOut">
              <a:rPr lang="de-DE" smtClean="0"/>
              <a:t>18.02.2025</a:t>
            </a:fld>
            <a:endParaRPr lang="de-DE"/>
          </a:p>
        </p:txBody>
      </p:sp>
      <p:sp>
        <p:nvSpPr>
          <p:cNvPr id="5" name="Fußzeilenplatzhalter 4">
            <a:extLst>
              <a:ext uri="{FF2B5EF4-FFF2-40B4-BE49-F238E27FC236}">
                <a16:creationId xmlns:a16="http://schemas.microsoft.com/office/drawing/2014/main" id="{43702EEC-DC0F-444D-F375-9C3B49197E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6F819498-BA9F-B124-4227-D72A779A10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CED049-A3CF-4E33-AD7F-5F33173EDFE5}" type="slidenum">
              <a:rPr lang="de-DE" smtClean="0"/>
              <a:t>‹Nr.›</a:t>
            </a:fld>
            <a:endParaRPr lang="de-DE"/>
          </a:p>
        </p:txBody>
      </p:sp>
    </p:spTree>
    <p:extLst>
      <p:ext uri="{BB962C8B-B14F-4D97-AF65-F5344CB8AC3E}">
        <p14:creationId xmlns:p14="http://schemas.microsoft.com/office/powerpoint/2010/main" val="3120999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05_3CD24D76.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blog.pixelfreestudio.com/wp-content/uploads/2024/07/1_OLorod4d77ZQwOhWTs7Jdw-1024x596.jpg" TargetMode="External"/><Relationship Id="rId2" Type="http://schemas.openxmlformats.org/officeDocument/2006/relationships/hyperlink" Target="https://www.freecodecamp.org/news/content/images/2022/05/CSS-GRID-3.png" TargetMode="External"/><Relationship Id="rId1" Type="http://schemas.openxmlformats.org/officeDocument/2006/relationships/slideLayout" Target="../slideLayouts/slideLayout2.xml"/><Relationship Id="rId5" Type="http://schemas.openxmlformats.org/officeDocument/2006/relationships/hyperlink" Target="https://developer.mozilla.org/de/docs/Learn_web_development/Core/CSS_layout/Responsive_Design#media_queries" TargetMode="External"/><Relationship Id="rId4" Type="http://schemas.openxmlformats.org/officeDocument/2006/relationships/hyperlink" Target="https://www.seobility.net/de/wiki/images/6/6f/Media-Queries.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F4DA41-FDD8-8E11-CB93-82568C8B6393}"/>
              </a:ext>
            </a:extLst>
          </p:cNvPr>
          <p:cNvSpPr>
            <a:spLocks noGrp="1"/>
          </p:cNvSpPr>
          <p:nvPr>
            <p:ph type="ctrTitle"/>
          </p:nvPr>
        </p:nvSpPr>
        <p:spPr/>
        <p:txBody>
          <a:bodyPr/>
          <a:lstStyle/>
          <a:p>
            <a:r>
              <a:rPr lang="de-DE" dirty="0"/>
              <a:t>Flexibler </a:t>
            </a:r>
            <a:r>
              <a:rPr lang="de-DE" dirty="0" err="1"/>
              <a:t>Onepager</a:t>
            </a:r>
            <a:r>
              <a:rPr lang="de-DE" dirty="0"/>
              <a:t> (Sketche)</a:t>
            </a:r>
          </a:p>
        </p:txBody>
      </p:sp>
    </p:spTree>
    <p:extLst>
      <p:ext uri="{BB962C8B-B14F-4D97-AF65-F5344CB8AC3E}">
        <p14:creationId xmlns:p14="http://schemas.microsoft.com/office/powerpoint/2010/main" val="186678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69DC49F4-5E5F-4A6F-FDE1-0F7B35A03D04}"/>
              </a:ext>
            </a:extLst>
          </p:cNvPr>
          <p:cNvSpPr/>
          <p:nvPr/>
        </p:nvSpPr>
        <p:spPr>
          <a:xfrm>
            <a:off x="0" y="0"/>
            <a:ext cx="12192000" cy="803868"/>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200" b="1" dirty="0"/>
              <a:t>Flexibler </a:t>
            </a:r>
            <a:r>
              <a:rPr lang="de-DE" sz="3200" b="1" dirty="0" err="1"/>
              <a:t>Onepager</a:t>
            </a:r>
            <a:endParaRPr lang="de-DE" sz="3200" b="1" dirty="0"/>
          </a:p>
        </p:txBody>
      </p:sp>
      <p:sp>
        <p:nvSpPr>
          <p:cNvPr id="6" name="Rechteck 5">
            <a:extLst>
              <a:ext uri="{FF2B5EF4-FFF2-40B4-BE49-F238E27FC236}">
                <a16:creationId xmlns:a16="http://schemas.microsoft.com/office/drawing/2014/main" id="{DFBB0279-242D-C76A-5EA8-48A135AFBE3E}"/>
              </a:ext>
            </a:extLst>
          </p:cNvPr>
          <p:cNvSpPr/>
          <p:nvPr/>
        </p:nvSpPr>
        <p:spPr>
          <a:xfrm>
            <a:off x="0" y="803868"/>
            <a:ext cx="2035277" cy="50382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bg1"/>
                </a:solidFill>
              </a:rPr>
              <a:t>Startseite</a:t>
            </a:r>
          </a:p>
        </p:txBody>
      </p:sp>
      <p:sp>
        <p:nvSpPr>
          <p:cNvPr id="7" name="Rechteck 6">
            <a:extLst>
              <a:ext uri="{FF2B5EF4-FFF2-40B4-BE49-F238E27FC236}">
                <a16:creationId xmlns:a16="http://schemas.microsoft.com/office/drawing/2014/main" id="{2B59663C-CD7E-4ECE-8C18-2C67B1396559}"/>
              </a:ext>
            </a:extLst>
          </p:cNvPr>
          <p:cNvSpPr/>
          <p:nvPr/>
        </p:nvSpPr>
        <p:spPr>
          <a:xfrm>
            <a:off x="0" y="1307690"/>
            <a:ext cx="2035277" cy="50382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Media </a:t>
            </a:r>
            <a:r>
              <a:rPr lang="de-DE" dirty="0" err="1"/>
              <a:t>Queries</a:t>
            </a:r>
            <a:endParaRPr lang="de-DE" dirty="0"/>
          </a:p>
        </p:txBody>
      </p:sp>
      <p:sp>
        <p:nvSpPr>
          <p:cNvPr id="8" name="Rechteck 7">
            <a:extLst>
              <a:ext uri="{FF2B5EF4-FFF2-40B4-BE49-F238E27FC236}">
                <a16:creationId xmlns:a16="http://schemas.microsoft.com/office/drawing/2014/main" id="{B3ED6F20-FC80-2D29-E902-00C6A32C2A49}"/>
              </a:ext>
            </a:extLst>
          </p:cNvPr>
          <p:cNvSpPr/>
          <p:nvPr/>
        </p:nvSpPr>
        <p:spPr>
          <a:xfrm>
            <a:off x="0" y="1811512"/>
            <a:ext cx="2035277" cy="50382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t>Flexbox</a:t>
            </a:r>
            <a:endParaRPr lang="de-DE" dirty="0"/>
          </a:p>
        </p:txBody>
      </p:sp>
      <p:sp>
        <p:nvSpPr>
          <p:cNvPr id="9" name="Rechteck 8">
            <a:extLst>
              <a:ext uri="{FF2B5EF4-FFF2-40B4-BE49-F238E27FC236}">
                <a16:creationId xmlns:a16="http://schemas.microsoft.com/office/drawing/2014/main" id="{BEDC4E1E-EB01-FE45-18BC-262C9034DF1A}"/>
              </a:ext>
            </a:extLst>
          </p:cNvPr>
          <p:cNvSpPr/>
          <p:nvPr/>
        </p:nvSpPr>
        <p:spPr>
          <a:xfrm>
            <a:off x="0" y="2315334"/>
            <a:ext cx="2035277" cy="50382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CSS </a:t>
            </a:r>
            <a:r>
              <a:rPr lang="de-DE" dirty="0" err="1"/>
              <a:t>Grid</a:t>
            </a:r>
            <a:endParaRPr lang="de-DE" dirty="0"/>
          </a:p>
        </p:txBody>
      </p:sp>
      <p:cxnSp>
        <p:nvCxnSpPr>
          <p:cNvPr id="11" name="Gerader Verbinder 10">
            <a:extLst>
              <a:ext uri="{FF2B5EF4-FFF2-40B4-BE49-F238E27FC236}">
                <a16:creationId xmlns:a16="http://schemas.microsoft.com/office/drawing/2014/main" id="{215F6949-6D6E-5B9E-C97E-A0634A3242D3}"/>
              </a:ext>
            </a:extLst>
          </p:cNvPr>
          <p:cNvCxnSpPr/>
          <p:nvPr/>
        </p:nvCxnSpPr>
        <p:spPr>
          <a:xfrm flipV="1">
            <a:off x="2035277" y="803868"/>
            <a:ext cx="0" cy="605413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hteck: abgerundete Ecken 11">
            <a:extLst>
              <a:ext uri="{FF2B5EF4-FFF2-40B4-BE49-F238E27FC236}">
                <a16:creationId xmlns:a16="http://schemas.microsoft.com/office/drawing/2014/main" id="{89C24D9D-39C7-68BF-CA95-683AE6311A6B}"/>
              </a:ext>
            </a:extLst>
          </p:cNvPr>
          <p:cNvSpPr/>
          <p:nvPr/>
        </p:nvSpPr>
        <p:spPr>
          <a:xfrm>
            <a:off x="2526890" y="1120877"/>
            <a:ext cx="2084439" cy="5319252"/>
          </a:xfrm>
          <a:prstGeom prst="roundRect">
            <a:avLst>
              <a:gd name="adj" fmla="val 5346"/>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abgerundete Ecken 14">
            <a:extLst>
              <a:ext uri="{FF2B5EF4-FFF2-40B4-BE49-F238E27FC236}">
                <a16:creationId xmlns:a16="http://schemas.microsoft.com/office/drawing/2014/main" id="{A1ABD611-3A00-DE3C-173F-5F279F61FEBA}"/>
              </a:ext>
            </a:extLst>
          </p:cNvPr>
          <p:cNvSpPr/>
          <p:nvPr/>
        </p:nvSpPr>
        <p:spPr>
          <a:xfrm>
            <a:off x="4950542" y="1120877"/>
            <a:ext cx="2084439" cy="6054132"/>
          </a:xfrm>
          <a:prstGeom prst="roundRect">
            <a:avLst>
              <a:gd name="adj" fmla="val 3459"/>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abgerundete Ecken 15">
            <a:extLst>
              <a:ext uri="{FF2B5EF4-FFF2-40B4-BE49-F238E27FC236}">
                <a16:creationId xmlns:a16="http://schemas.microsoft.com/office/drawing/2014/main" id="{484F53F2-0AAC-D971-81CD-61ACBD2BB7FE}"/>
              </a:ext>
            </a:extLst>
          </p:cNvPr>
          <p:cNvSpPr/>
          <p:nvPr/>
        </p:nvSpPr>
        <p:spPr>
          <a:xfrm>
            <a:off x="7374194" y="1120876"/>
            <a:ext cx="2084439" cy="6268543"/>
          </a:xfrm>
          <a:prstGeom prst="roundRect">
            <a:avLst>
              <a:gd name="adj" fmla="val 4403"/>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10FF9083-E6E0-FEBE-5B8A-1AFF8A9243B5}"/>
              </a:ext>
            </a:extLst>
          </p:cNvPr>
          <p:cNvSpPr/>
          <p:nvPr/>
        </p:nvSpPr>
        <p:spPr>
          <a:xfrm>
            <a:off x="9950244" y="803868"/>
            <a:ext cx="2241755" cy="605413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Textfeld 17">
            <a:extLst>
              <a:ext uri="{FF2B5EF4-FFF2-40B4-BE49-F238E27FC236}">
                <a16:creationId xmlns:a16="http://schemas.microsoft.com/office/drawing/2014/main" id="{2E00D5E5-476E-B0F8-BB3F-61F7B2B74044}"/>
              </a:ext>
            </a:extLst>
          </p:cNvPr>
          <p:cNvSpPr txBox="1"/>
          <p:nvPr/>
        </p:nvSpPr>
        <p:spPr>
          <a:xfrm>
            <a:off x="2526888" y="2315334"/>
            <a:ext cx="2084437" cy="369332"/>
          </a:xfrm>
          <a:prstGeom prst="rect">
            <a:avLst/>
          </a:prstGeom>
          <a:noFill/>
        </p:spPr>
        <p:txBody>
          <a:bodyPr wrap="square" rtlCol="0">
            <a:spAutoFit/>
          </a:bodyPr>
          <a:lstStyle/>
          <a:p>
            <a:pPr algn="ctr"/>
            <a:r>
              <a:rPr lang="de-DE" b="1" dirty="0">
                <a:solidFill>
                  <a:srgbClr val="00B0F0"/>
                </a:solidFill>
              </a:rPr>
              <a:t>Media </a:t>
            </a:r>
            <a:r>
              <a:rPr lang="de-DE" b="1" dirty="0" err="1">
                <a:solidFill>
                  <a:srgbClr val="00B0F0"/>
                </a:solidFill>
              </a:rPr>
              <a:t>Queries</a:t>
            </a:r>
            <a:endParaRPr lang="de-DE" b="1" dirty="0">
              <a:solidFill>
                <a:srgbClr val="00B0F0"/>
              </a:solidFill>
            </a:endParaRPr>
          </a:p>
        </p:txBody>
      </p:sp>
      <p:sp>
        <p:nvSpPr>
          <p:cNvPr id="19" name="Textfeld 18">
            <a:extLst>
              <a:ext uri="{FF2B5EF4-FFF2-40B4-BE49-F238E27FC236}">
                <a16:creationId xmlns:a16="http://schemas.microsoft.com/office/drawing/2014/main" id="{E80A259F-10D9-BC98-34D8-9E759BE8505D}"/>
              </a:ext>
            </a:extLst>
          </p:cNvPr>
          <p:cNvSpPr txBox="1"/>
          <p:nvPr/>
        </p:nvSpPr>
        <p:spPr>
          <a:xfrm>
            <a:off x="4950542" y="2315334"/>
            <a:ext cx="2084437" cy="369332"/>
          </a:xfrm>
          <a:prstGeom prst="rect">
            <a:avLst/>
          </a:prstGeom>
          <a:noFill/>
        </p:spPr>
        <p:txBody>
          <a:bodyPr wrap="square" rtlCol="0">
            <a:spAutoFit/>
          </a:bodyPr>
          <a:lstStyle/>
          <a:p>
            <a:pPr algn="ctr"/>
            <a:r>
              <a:rPr lang="de-DE" b="1" dirty="0" err="1">
                <a:solidFill>
                  <a:srgbClr val="00B0F0"/>
                </a:solidFill>
              </a:rPr>
              <a:t>Flexbox</a:t>
            </a:r>
            <a:endParaRPr lang="de-DE" b="1" dirty="0">
              <a:solidFill>
                <a:srgbClr val="00B0F0"/>
              </a:solidFill>
            </a:endParaRPr>
          </a:p>
        </p:txBody>
      </p:sp>
      <p:sp>
        <p:nvSpPr>
          <p:cNvPr id="20" name="Textfeld 19">
            <a:extLst>
              <a:ext uri="{FF2B5EF4-FFF2-40B4-BE49-F238E27FC236}">
                <a16:creationId xmlns:a16="http://schemas.microsoft.com/office/drawing/2014/main" id="{3B7312B2-312F-6B60-949D-E0EA0083A7B2}"/>
              </a:ext>
            </a:extLst>
          </p:cNvPr>
          <p:cNvSpPr txBox="1"/>
          <p:nvPr/>
        </p:nvSpPr>
        <p:spPr>
          <a:xfrm>
            <a:off x="7374196" y="2315334"/>
            <a:ext cx="2084437" cy="369332"/>
          </a:xfrm>
          <a:prstGeom prst="rect">
            <a:avLst/>
          </a:prstGeom>
          <a:noFill/>
        </p:spPr>
        <p:txBody>
          <a:bodyPr wrap="square" rtlCol="0">
            <a:spAutoFit/>
          </a:bodyPr>
          <a:lstStyle/>
          <a:p>
            <a:pPr algn="ctr"/>
            <a:r>
              <a:rPr lang="de-DE" b="1" dirty="0">
                <a:solidFill>
                  <a:srgbClr val="00B0F0"/>
                </a:solidFill>
              </a:rPr>
              <a:t>CSS </a:t>
            </a:r>
            <a:r>
              <a:rPr lang="de-DE" b="1" dirty="0" err="1">
                <a:solidFill>
                  <a:srgbClr val="00B0F0"/>
                </a:solidFill>
              </a:rPr>
              <a:t>Grid</a:t>
            </a:r>
            <a:endParaRPr lang="de-DE" b="1" dirty="0">
              <a:solidFill>
                <a:srgbClr val="00B0F0"/>
              </a:solidFill>
            </a:endParaRPr>
          </a:p>
        </p:txBody>
      </p:sp>
      <p:pic>
        <p:nvPicPr>
          <p:cNvPr id="22" name="Grafik 21" descr="Ein Bild, das Text, Screenshot, Diagramm, Design enthält.&#10;&#10;KI-generierte Inhalte können fehlerhaft sein.">
            <a:extLst>
              <a:ext uri="{FF2B5EF4-FFF2-40B4-BE49-F238E27FC236}">
                <a16:creationId xmlns:a16="http://schemas.microsoft.com/office/drawing/2014/main" id="{DFD26149-6843-55DF-6419-BB54F4781D11}"/>
              </a:ext>
            </a:extLst>
          </p:cNvPr>
          <p:cNvPicPr>
            <a:picLocks noChangeAspect="1"/>
          </p:cNvPicPr>
          <p:nvPr/>
        </p:nvPicPr>
        <p:blipFill>
          <a:blip r:embed="rId3">
            <a:extLst>
              <a:ext uri="{28A0092B-C50C-407E-A947-70E740481C1C}">
                <a14:useLocalDpi xmlns:a14="http://schemas.microsoft.com/office/drawing/2010/main" val="0"/>
              </a:ext>
            </a:extLst>
          </a:blip>
          <a:srcRect t="11946" b="12211"/>
          <a:stretch/>
        </p:blipFill>
        <p:spPr>
          <a:xfrm>
            <a:off x="2569861" y="1170132"/>
            <a:ext cx="1998483" cy="1145202"/>
          </a:xfrm>
          <a:prstGeom prst="rect">
            <a:avLst/>
          </a:prstGeom>
        </p:spPr>
      </p:pic>
      <p:pic>
        <p:nvPicPr>
          <p:cNvPr id="24" name="Grafik 23" descr="Ein Bild, das Farbigkeit, Screenshot, Rechteck, Grafiken enthält.&#10;&#10;KI-generierte Inhalte können fehlerhaft sein.">
            <a:extLst>
              <a:ext uri="{FF2B5EF4-FFF2-40B4-BE49-F238E27FC236}">
                <a16:creationId xmlns:a16="http://schemas.microsoft.com/office/drawing/2014/main" id="{1D7A84B7-96E6-DEA2-C720-17B93E9387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0543" y="1120877"/>
            <a:ext cx="2084436" cy="1213207"/>
          </a:xfrm>
          <a:prstGeom prst="rect">
            <a:avLst/>
          </a:prstGeom>
        </p:spPr>
      </p:pic>
      <p:pic>
        <p:nvPicPr>
          <p:cNvPr id="26" name="Grafik 25" descr="Ein Bild, das Text, Screenshot, Quadrat, Rechteck enthält.&#10;&#10;KI-generierte Inhalte können fehlerhaft sein.">
            <a:extLst>
              <a:ext uri="{FF2B5EF4-FFF2-40B4-BE49-F238E27FC236}">
                <a16:creationId xmlns:a16="http://schemas.microsoft.com/office/drawing/2014/main" id="{EC427E6D-FB26-011B-8560-926CF60990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7264" y="1116917"/>
            <a:ext cx="1858297" cy="1239208"/>
          </a:xfrm>
          <a:prstGeom prst="rect">
            <a:avLst/>
          </a:prstGeom>
        </p:spPr>
      </p:pic>
      <p:sp>
        <p:nvSpPr>
          <p:cNvPr id="27" name="Textfeld 26">
            <a:extLst>
              <a:ext uri="{FF2B5EF4-FFF2-40B4-BE49-F238E27FC236}">
                <a16:creationId xmlns:a16="http://schemas.microsoft.com/office/drawing/2014/main" id="{E0FDD9CE-9EBC-1DD5-A362-4403B5F2BCCC}"/>
              </a:ext>
            </a:extLst>
          </p:cNvPr>
          <p:cNvSpPr txBox="1"/>
          <p:nvPr/>
        </p:nvSpPr>
        <p:spPr>
          <a:xfrm>
            <a:off x="2526885" y="2681599"/>
            <a:ext cx="2084436" cy="3785652"/>
          </a:xfrm>
          <a:prstGeom prst="rect">
            <a:avLst/>
          </a:prstGeom>
          <a:noFill/>
        </p:spPr>
        <p:txBody>
          <a:bodyPr wrap="square" rtlCol="0">
            <a:spAutoFit/>
          </a:bodyPr>
          <a:lstStyle/>
          <a:p>
            <a:r>
              <a:rPr lang="de-DE" sz="1600" dirty="0"/>
              <a:t>Media </a:t>
            </a:r>
            <a:r>
              <a:rPr lang="de-DE" sz="1600" dirty="0" err="1"/>
              <a:t>Queries</a:t>
            </a:r>
            <a:r>
              <a:rPr lang="de-DE" sz="1600" dirty="0"/>
              <a:t> erlauben es uns, eine Reihe von Tests durchzuführen (zum Beispiel, ob der Bildschirm des Benutzers breiter als eine bestimmte Breite oder Auflösung ist) und CSS selektiv anzuwenden, um die Seite entsprechend den Bedürfnissen des Benutzers zu gestalten.</a:t>
            </a:r>
          </a:p>
        </p:txBody>
      </p:sp>
      <p:sp>
        <p:nvSpPr>
          <p:cNvPr id="28" name="Textfeld 27">
            <a:extLst>
              <a:ext uri="{FF2B5EF4-FFF2-40B4-BE49-F238E27FC236}">
                <a16:creationId xmlns:a16="http://schemas.microsoft.com/office/drawing/2014/main" id="{7157FCCB-98A7-0103-89A3-0470BDDF4ADA}"/>
              </a:ext>
            </a:extLst>
          </p:cNvPr>
          <p:cNvSpPr txBox="1"/>
          <p:nvPr/>
        </p:nvSpPr>
        <p:spPr>
          <a:xfrm>
            <a:off x="4967753" y="2681599"/>
            <a:ext cx="2084436" cy="4524315"/>
          </a:xfrm>
          <a:prstGeom prst="rect">
            <a:avLst/>
          </a:prstGeom>
          <a:noFill/>
        </p:spPr>
        <p:txBody>
          <a:bodyPr wrap="square" rtlCol="0">
            <a:spAutoFit/>
          </a:bodyPr>
          <a:lstStyle/>
          <a:p>
            <a:r>
              <a:rPr lang="de-DE" sz="1600" dirty="0"/>
              <a:t>In </a:t>
            </a:r>
            <a:r>
              <a:rPr lang="de-DE" sz="1600" dirty="0" err="1"/>
              <a:t>Flexbox</a:t>
            </a:r>
            <a:r>
              <a:rPr lang="de-DE" sz="1600" dirty="0"/>
              <a:t> schrumpfen oder wachsen Flex-Elemente, indem sie den Platz zwischen den Elementen entsprechend dem Platz in ihrem Container verteilen. Durch Ändern der Werte für flex-</a:t>
            </a:r>
            <a:r>
              <a:rPr lang="de-DE" sz="1600" dirty="0" err="1"/>
              <a:t>grow</a:t>
            </a:r>
            <a:r>
              <a:rPr lang="de-DE" sz="1600" dirty="0"/>
              <a:t> und flex-</a:t>
            </a:r>
            <a:r>
              <a:rPr lang="de-DE" sz="1600" dirty="0" err="1"/>
              <a:t>shrink</a:t>
            </a:r>
            <a:r>
              <a:rPr lang="de-DE" sz="1600" dirty="0"/>
              <a:t> können Sie angeben, wie sich die Elemente verhalten sollen, wenn sie auf mehr oder weniger Platz rundherum stoßen.</a:t>
            </a:r>
          </a:p>
        </p:txBody>
      </p:sp>
      <p:sp>
        <p:nvSpPr>
          <p:cNvPr id="29" name="Textfeld 28">
            <a:extLst>
              <a:ext uri="{FF2B5EF4-FFF2-40B4-BE49-F238E27FC236}">
                <a16:creationId xmlns:a16="http://schemas.microsoft.com/office/drawing/2014/main" id="{AA53F98B-3783-7DE4-25C7-618C5B9DC977}"/>
              </a:ext>
            </a:extLst>
          </p:cNvPr>
          <p:cNvSpPr txBox="1"/>
          <p:nvPr/>
        </p:nvSpPr>
        <p:spPr>
          <a:xfrm>
            <a:off x="7374186" y="2618882"/>
            <a:ext cx="2084436" cy="4770537"/>
          </a:xfrm>
          <a:prstGeom prst="rect">
            <a:avLst/>
          </a:prstGeom>
          <a:noFill/>
        </p:spPr>
        <p:txBody>
          <a:bodyPr wrap="square" rtlCol="0">
            <a:spAutoFit/>
          </a:bodyPr>
          <a:lstStyle/>
          <a:p>
            <a:r>
              <a:rPr lang="de-DE" sz="1600" dirty="0"/>
              <a:t>Im CSS-</a:t>
            </a:r>
            <a:r>
              <a:rPr lang="de-DE" sz="1600" dirty="0" err="1"/>
              <a:t>Grid</a:t>
            </a:r>
            <a:r>
              <a:rPr lang="de-DE" sz="1600" dirty="0"/>
              <a:t>-Layout ermöglicht die </a:t>
            </a:r>
            <a:r>
              <a:rPr lang="de-DE" sz="1600" dirty="0" err="1"/>
              <a:t>fr</a:t>
            </a:r>
            <a:r>
              <a:rPr lang="de-DE" sz="1600" dirty="0"/>
              <a:t> Einheit die Verteilung des verfügbaren Raums über </a:t>
            </a:r>
            <a:r>
              <a:rPr lang="de-DE" sz="1600" dirty="0" err="1"/>
              <a:t>Grid</a:t>
            </a:r>
            <a:r>
              <a:rPr lang="de-DE" sz="1600" dirty="0"/>
              <a:t>-Tracks. Das nächste Beispiel erstellt einen </a:t>
            </a:r>
            <a:r>
              <a:rPr lang="de-DE" sz="1600" dirty="0" err="1"/>
              <a:t>Grid</a:t>
            </a:r>
            <a:r>
              <a:rPr lang="de-DE" sz="1600" dirty="0"/>
              <a:t>-Container mit drei Tracks, die jeweils auf 1fr gesetzt sind. Dies wird drei Spalten-Tracks erzeugen, die jeweils einen Teil des im Container verfügbaren Raumes einnehmen. Sie haben diesen Ansatz bereits gesehen.</a:t>
            </a:r>
          </a:p>
        </p:txBody>
      </p:sp>
      <p:sp>
        <p:nvSpPr>
          <p:cNvPr id="33" name="Textfeld 32">
            <a:extLst>
              <a:ext uri="{FF2B5EF4-FFF2-40B4-BE49-F238E27FC236}">
                <a16:creationId xmlns:a16="http://schemas.microsoft.com/office/drawing/2014/main" id="{AAA1EDC8-F5AD-0CD9-4B49-FA598BFF8603}"/>
              </a:ext>
            </a:extLst>
          </p:cNvPr>
          <p:cNvSpPr txBox="1"/>
          <p:nvPr/>
        </p:nvSpPr>
        <p:spPr>
          <a:xfrm>
            <a:off x="9950242" y="806578"/>
            <a:ext cx="2241756" cy="646331"/>
          </a:xfrm>
          <a:prstGeom prst="rect">
            <a:avLst/>
          </a:prstGeom>
          <a:noFill/>
        </p:spPr>
        <p:txBody>
          <a:bodyPr wrap="square" rtlCol="0">
            <a:spAutoFit/>
          </a:bodyPr>
          <a:lstStyle/>
          <a:p>
            <a:pPr algn="ctr"/>
            <a:r>
              <a:rPr lang="de-DE" b="1" dirty="0"/>
              <a:t>Responsives Design</a:t>
            </a:r>
          </a:p>
        </p:txBody>
      </p:sp>
      <p:sp>
        <p:nvSpPr>
          <p:cNvPr id="34" name="Textfeld 33">
            <a:extLst>
              <a:ext uri="{FF2B5EF4-FFF2-40B4-BE49-F238E27FC236}">
                <a16:creationId xmlns:a16="http://schemas.microsoft.com/office/drawing/2014/main" id="{C71CBFC1-5511-40B3-E153-9F92C6BFF72E}"/>
              </a:ext>
            </a:extLst>
          </p:cNvPr>
          <p:cNvSpPr txBox="1"/>
          <p:nvPr/>
        </p:nvSpPr>
        <p:spPr>
          <a:xfrm>
            <a:off x="9928124" y="1472573"/>
            <a:ext cx="2241755" cy="3539430"/>
          </a:xfrm>
          <a:prstGeom prst="rect">
            <a:avLst/>
          </a:prstGeom>
          <a:noFill/>
        </p:spPr>
        <p:txBody>
          <a:bodyPr wrap="square" rtlCol="0">
            <a:spAutoFit/>
          </a:bodyPr>
          <a:lstStyle/>
          <a:p>
            <a:r>
              <a:rPr lang="de-DE" sz="1600" dirty="0"/>
              <a:t>Responsive Web Design (RWD) ist ein Ansatz zur Webgestaltung, um Webseiten auf allen Bildschirmgrößen und Auflösungen gut darzustellen und gleichzeitig eine gute Benutzerfreundlichkeit sicherzustellen. Es ist der Weg, um für ein multi-</a:t>
            </a:r>
            <a:r>
              <a:rPr lang="de-DE" sz="1600" dirty="0" err="1"/>
              <a:t>device</a:t>
            </a:r>
            <a:r>
              <a:rPr lang="de-DE" sz="1600" dirty="0"/>
              <a:t> Web zu entwerfen.</a:t>
            </a:r>
          </a:p>
        </p:txBody>
      </p:sp>
    </p:spTree>
    <p:extLst>
      <p:ext uri="{BB962C8B-B14F-4D97-AF65-F5344CB8AC3E}">
        <p14:creationId xmlns:p14="http://schemas.microsoft.com/office/powerpoint/2010/main" val="3031762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2DDF3-03B8-2003-7D70-513BA14AF494}"/>
            </a:ext>
          </a:extLst>
        </p:cNvPr>
        <p:cNvGrpSpPr/>
        <p:nvPr/>
      </p:nvGrpSpPr>
      <p:grpSpPr>
        <a:xfrm>
          <a:off x="0" y="0"/>
          <a:ext cx="0" cy="0"/>
          <a:chOff x="0" y="0"/>
          <a:chExt cx="0" cy="0"/>
        </a:xfrm>
      </p:grpSpPr>
      <p:sp>
        <p:nvSpPr>
          <p:cNvPr id="4" name="Rechteck 3">
            <a:extLst>
              <a:ext uri="{FF2B5EF4-FFF2-40B4-BE49-F238E27FC236}">
                <a16:creationId xmlns:a16="http://schemas.microsoft.com/office/drawing/2014/main" id="{2AEA3AE4-2A04-3362-A426-F229D34CA5A0}"/>
              </a:ext>
            </a:extLst>
          </p:cNvPr>
          <p:cNvSpPr/>
          <p:nvPr/>
        </p:nvSpPr>
        <p:spPr>
          <a:xfrm>
            <a:off x="0" y="0"/>
            <a:ext cx="9615945" cy="803868"/>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200" b="1" dirty="0"/>
              <a:t>Flexibler </a:t>
            </a:r>
            <a:r>
              <a:rPr lang="de-DE" sz="3200" b="1" dirty="0" err="1"/>
              <a:t>Onepager</a:t>
            </a:r>
            <a:endParaRPr lang="de-DE" sz="3200" b="1" dirty="0"/>
          </a:p>
        </p:txBody>
      </p:sp>
      <p:sp>
        <p:nvSpPr>
          <p:cNvPr id="6" name="Rechteck 5">
            <a:extLst>
              <a:ext uri="{FF2B5EF4-FFF2-40B4-BE49-F238E27FC236}">
                <a16:creationId xmlns:a16="http://schemas.microsoft.com/office/drawing/2014/main" id="{DCAC5E79-C25F-3BD8-8A6C-E7A9A994E6B4}"/>
              </a:ext>
            </a:extLst>
          </p:cNvPr>
          <p:cNvSpPr/>
          <p:nvPr/>
        </p:nvSpPr>
        <p:spPr>
          <a:xfrm>
            <a:off x="0" y="803868"/>
            <a:ext cx="2035277" cy="50382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bg1"/>
                </a:solidFill>
              </a:rPr>
              <a:t>Startseite</a:t>
            </a:r>
          </a:p>
        </p:txBody>
      </p:sp>
      <p:sp>
        <p:nvSpPr>
          <p:cNvPr id="7" name="Rechteck 6">
            <a:extLst>
              <a:ext uri="{FF2B5EF4-FFF2-40B4-BE49-F238E27FC236}">
                <a16:creationId xmlns:a16="http://schemas.microsoft.com/office/drawing/2014/main" id="{9AB62BEE-A74D-F0ED-8B87-B2E181CD9D31}"/>
              </a:ext>
            </a:extLst>
          </p:cNvPr>
          <p:cNvSpPr/>
          <p:nvPr/>
        </p:nvSpPr>
        <p:spPr>
          <a:xfrm>
            <a:off x="0" y="1307690"/>
            <a:ext cx="2035277" cy="50382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Media </a:t>
            </a:r>
            <a:r>
              <a:rPr lang="de-DE" dirty="0" err="1"/>
              <a:t>Queries</a:t>
            </a:r>
            <a:endParaRPr lang="de-DE" dirty="0"/>
          </a:p>
        </p:txBody>
      </p:sp>
      <p:sp>
        <p:nvSpPr>
          <p:cNvPr id="8" name="Rechteck 7">
            <a:extLst>
              <a:ext uri="{FF2B5EF4-FFF2-40B4-BE49-F238E27FC236}">
                <a16:creationId xmlns:a16="http://schemas.microsoft.com/office/drawing/2014/main" id="{6230B6DC-65D2-F487-AA90-8C05D4C73B8C}"/>
              </a:ext>
            </a:extLst>
          </p:cNvPr>
          <p:cNvSpPr/>
          <p:nvPr/>
        </p:nvSpPr>
        <p:spPr>
          <a:xfrm>
            <a:off x="0" y="1811512"/>
            <a:ext cx="2035277" cy="50382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t>Flexbox</a:t>
            </a:r>
            <a:endParaRPr lang="de-DE" dirty="0"/>
          </a:p>
        </p:txBody>
      </p:sp>
      <p:sp>
        <p:nvSpPr>
          <p:cNvPr id="9" name="Rechteck 8">
            <a:extLst>
              <a:ext uri="{FF2B5EF4-FFF2-40B4-BE49-F238E27FC236}">
                <a16:creationId xmlns:a16="http://schemas.microsoft.com/office/drawing/2014/main" id="{54D913A1-DA76-E9CF-945E-7E2B59F50C09}"/>
              </a:ext>
            </a:extLst>
          </p:cNvPr>
          <p:cNvSpPr/>
          <p:nvPr/>
        </p:nvSpPr>
        <p:spPr>
          <a:xfrm>
            <a:off x="0" y="2315334"/>
            <a:ext cx="2035277" cy="50382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CSS </a:t>
            </a:r>
            <a:r>
              <a:rPr lang="de-DE" dirty="0" err="1"/>
              <a:t>Grid</a:t>
            </a:r>
            <a:endParaRPr lang="de-DE" dirty="0"/>
          </a:p>
        </p:txBody>
      </p:sp>
      <p:cxnSp>
        <p:nvCxnSpPr>
          <p:cNvPr id="11" name="Gerader Verbinder 10">
            <a:extLst>
              <a:ext uri="{FF2B5EF4-FFF2-40B4-BE49-F238E27FC236}">
                <a16:creationId xmlns:a16="http://schemas.microsoft.com/office/drawing/2014/main" id="{1B8BE694-7EE6-ED99-205A-2C5616767F49}"/>
              </a:ext>
            </a:extLst>
          </p:cNvPr>
          <p:cNvCxnSpPr/>
          <p:nvPr/>
        </p:nvCxnSpPr>
        <p:spPr>
          <a:xfrm flipV="1">
            <a:off x="2035277" y="803868"/>
            <a:ext cx="0" cy="605413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hteck: abgerundete Ecken 11">
            <a:extLst>
              <a:ext uri="{FF2B5EF4-FFF2-40B4-BE49-F238E27FC236}">
                <a16:creationId xmlns:a16="http://schemas.microsoft.com/office/drawing/2014/main" id="{53FCBBF8-F1EA-DF36-CED6-5928808BE991}"/>
              </a:ext>
            </a:extLst>
          </p:cNvPr>
          <p:cNvSpPr/>
          <p:nvPr/>
        </p:nvSpPr>
        <p:spPr>
          <a:xfrm>
            <a:off x="2526890" y="1120877"/>
            <a:ext cx="2084439" cy="5319252"/>
          </a:xfrm>
          <a:prstGeom prst="roundRect">
            <a:avLst>
              <a:gd name="adj" fmla="val 5346"/>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abgerundete Ecken 14">
            <a:extLst>
              <a:ext uri="{FF2B5EF4-FFF2-40B4-BE49-F238E27FC236}">
                <a16:creationId xmlns:a16="http://schemas.microsoft.com/office/drawing/2014/main" id="{B7C8DE07-E85D-3D27-FC3D-93451F986563}"/>
              </a:ext>
            </a:extLst>
          </p:cNvPr>
          <p:cNvSpPr/>
          <p:nvPr/>
        </p:nvSpPr>
        <p:spPr>
          <a:xfrm>
            <a:off x="4950542" y="1120877"/>
            <a:ext cx="2084439" cy="6054132"/>
          </a:xfrm>
          <a:prstGeom prst="roundRect">
            <a:avLst>
              <a:gd name="adj" fmla="val 3459"/>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A9A8D7D6-E453-8703-9425-71AB10AED332}"/>
              </a:ext>
            </a:extLst>
          </p:cNvPr>
          <p:cNvSpPr/>
          <p:nvPr/>
        </p:nvSpPr>
        <p:spPr>
          <a:xfrm>
            <a:off x="7374192" y="803868"/>
            <a:ext cx="2241755" cy="605413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Textfeld 17">
            <a:extLst>
              <a:ext uri="{FF2B5EF4-FFF2-40B4-BE49-F238E27FC236}">
                <a16:creationId xmlns:a16="http://schemas.microsoft.com/office/drawing/2014/main" id="{E527F9E7-D88B-C5AE-0796-4974C7D1061D}"/>
              </a:ext>
            </a:extLst>
          </p:cNvPr>
          <p:cNvSpPr txBox="1"/>
          <p:nvPr/>
        </p:nvSpPr>
        <p:spPr>
          <a:xfrm>
            <a:off x="2526888" y="2315334"/>
            <a:ext cx="2084437" cy="369332"/>
          </a:xfrm>
          <a:prstGeom prst="rect">
            <a:avLst/>
          </a:prstGeom>
          <a:noFill/>
        </p:spPr>
        <p:txBody>
          <a:bodyPr wrap="square" rtlCol="0">
            <a:spAutoFit/>
          </a:bodyPr>
          <a:lstStyle/>
          <a:p>
            <a:pPr algn="ctr"/>
            <a:r>
              <a:rPr lang="de-DE" b="1" dirty="0">
                <a:solidFill>
                  <a:srgbClr val="00B0F0"/>
                </a:solidFill>
              </a:rPr>
              <a:t>Media </a:t>
            </a:r>
            <a:r>
              <a:rPr lang="de-DE" b="1" dirty="0" err="1">
                <a:solidFill>
                  <a:srgbClr val="00B0F0"/>
                </a:solidFill>
              </a:rPr>
              <a:t>Queries</a:t>
            </a:r>
            <a:endParaRPr lang="de-DE" b="1" dirty="0">
              <a:solidFill>
                <a:srgbClr val="00B0F0"/>
              </a:solidFill>
            </a:endParaRPr>
          </a:p>
        </p:txBody>
      </p:sp>
      <p:sp>
        <p:nvSpPr>
          <p:cNvPr id="19" name="Textfeld 18">
            <a:extLst>
              <a:ext uri="{FF2B5EF4-FFF2-40B4-BE49-F238E27FC236}">
                <a16:creationId xmlns:a16="http://schemas.microsoft.com/office/drawing/2014/main" id="{7B3F4724-9C52-5C0F-C0F2-6F786FD81DA2}"/>
              </a:ext>
            </a:extLst>
          </p:cNvPr>
          <p:cNvSpPr txBox="1"/>
          <p:nvPr/>
        </p:nvSpPr>
        <p:spPr>
          <a:xfrm>
            <a:off x="4950542" y="2315334"/>
            <a:ext cx="2084437" cy="369332"/>
          </a:xfrm>
          <a:prstGeom prst="rect">
            <a:avLst/>
          </a:prstGeom>
          <a:noFill/>
        </p:spPr>
        <p:txBody>
          <a:bodyPr wrap="square" rtlCol="0">
            <a:spAutoFit/>
          </a:bodyPr>
          <a:lstStyle/>
          <a:p>
            <a:pPr algn="ctr"/>
            <a:r>
              <a:rPr lang="de-DE" b="1" dirty="0" err="1">
                <a:solidFill>
                  <a:srgbClr val="00B0F0"/>
                </a:solidFill>
              </a:rPr>
              <a:t>Flexbox</a:t>
            </a:r>
            <a:endParaRPr lang="de-DE" b="1" dirty="0">
              <a:solidFill>
                <a:srgbClr val="00B0F0"/>
              </a:solidFill>
            </a:endParaRPr>
          </a:p>
        </p:txBody>
      </p:sp>
      <p:pic>
        <p:nvPicPr>
          <p:cNvPr id="22" name="Grafik 21" descr="Ein Bild, das Text, Screenshot, Diagramm, Design enthält.&#10;&#10;KI-generierte Inhalte können fehlerhaft sein.">
            <a:extLst>
              <a:ext uri="{FF2B5EF4-FFF2-40B4-BE49-F238E27FC236}">
                <a16:creationId xmlns:a16="http://schemas.microsoft.com/office/drawing/2014/main" id="{228FC076-3E69-1AF8-93BB-AE1CCC615BA3}"/>
              </a:ext>
            </a:extLst>
          </p:cNvPr>
          <p:cNvPicPr>
            <a:picLocks noChangeAspect="1"/>
          </p:cNvPicPr>
          <p:nvPr/>
        </p:nvPicPr>
        <p:blipFill>
          <a:blip r:embed="rId3">
            <a:extLst>
              <a:ext uri="{28A0092B-C50C-407E-A947-70E740481C1C}">
                <a14:useLocalDpi xmlns:a14="http://schemas.microsoft.com/office/drawing/2010/main" val="0"/>
              </a:ext>
            </a:extLst>
          </a:blip>
          <a:srcRect t="11946" b="12211"/>
          <a:stretch/>
        </p:blipFill>
        <p:spPr>
          <a:xfrm>
            <a:off x="2569861" y="1170132"/>
            <a:ext cx="1998483" cy="1145202"/>
          </a:xfrm>
          <a:prstGeom prst="rect">
            <a:avLst/>
          </a:prstGeom>
        </p:spPr>
      </p:pic>
      <p:pic>
        <p:nvPicPr>
          <p:cNvPr id="24" name="Grafik 23" descr="Ein Bild, das Farbigkeit, Screenshot, Rechteck, Grafiken enthält.&#10;&#10;KI-generierte Inhalte können fehlerhaft sein.">
            <a:extLst>
              <a:ext uri="{FF2B5EF4-FFF2-40B4-BE49-F238E27FC236}">
                <a16:creationId xmlns:a16="http://schemas.microsoft.com/office/drawing/2014/main" id="{BE2B22B1-4C68-BCA0-BDD0-308980CB6F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0543" y="1120877"/>
            <a:ext cx="2084436" cy="1213207"/>
          </a:xfrm>
          <a:prstGeom prst="rect">
            <a:avLst/>
          </a:prstGeom>
        </p:spPr>
      </p:pic>
      <p:sp>
        <p:nvSpPr>
          <p:cNvPr id="27" name="Textfeld 26">
            <a:extLst>
              <a:ext uri="{FF2B5EF4-FFF2-40B4-BE49-F238E27FC236}">
                <a16:creationId xmlns:a16="http://schemas.microsoft.com/office/drawing/2014/main" id="{EA0FE1DD-A774-FBBE-DB5C-06616FD6F000}"/>
              </a:ext>
            </a:extLst>
          </p:cNvPr>
          <p:cNvSpPr txBox="1"/>
          <p:nvPr/>
        </p:nvSpPr>
        <p:spPr>
          <a:xfrm>
            <a:off x="2526885" y="2681599"/>
            <a:ext cx="2084436" cy="3785652"/>
          </a:xfrm>
          <a:prstGeom prst="rect">
            <a:avLst/>
          </a:prstGeom>
          <a:noFill/>
        </p:spPr>
        <p:txBody>
          <a:bodyPr wrap="square" rtlCol="0">
            <a:spAutoFit/>
          </a:bodyPr>
          <a:lstStyle/>
          <a:p>
            <a:r>
              <a:rPr lang="de-DE" sz="1600" dirty="0"/>
              <a:t>Media </a:t>
            </a:r>
            <a:r>
              <a:rPr lang="de-DE" sz="1600" dirty="0" err="1"/>
              <a:t>Queries</a:t>
            </a:r>
            <a:r>
              <a:rPr lang="de-DE" sz="1600" dirty="0"/>
              <a:t> erlauben es uns, eine Reihe von Tests durchzuführen (zum Beispiel, ob der Bildschirm des Benutzers breiter als eine bestimmte Breite oder Auflösung ist) und CSS selektiv anzuwenden, um die Seite entsprechend den Bedürfnissen des Benutzers zu gestalten.</a:t>
            </a:r>
          </a:p>
        </p:txBody>
      </p:sp>
      <p:sp>
        <p:nvSpPr>
          <p:cNvPr id="28" name="Textfeld 27">
            <a:extLst>
              <a:ext uri="{FF2B5EF4-FFF2-40B4-BE49-F238E27FC236}">
                <a16:creationId xmlns:a16="http://schemas.microsoft.com/office/drawing/2014/main" id="{F69174D0-1E1B-C84A-586F-D5BE422BAE3C}"/>
              </a:ext>
            </a:extLst>
          </p:cNvPr>
          <p:cNvSpPr txBox="1"/>
          <p:nvPr/>
        </p:nvSpPr>
        <p:spPr>
          <a:xfrm>
            <a:off x="4967753" y="2681599"/>
            <a:ext cx="2084436" cy="4524315"/>
          </a:xfrm>
          <a:prstGeom prst="rect">
            <a:avLst/>
          </a:prstGeom>
          <a:noFill/>
        </p:spPr>
        <p:txBody>
          <a:bodyPr wrap="square" rtlCol="0">
            <a:spAutoFit/>
          </a:bodyPr>
          <a:lstStyle/>
          <a:p>
            <a:r>
              <a:rPr lang="de-DE" sz="1600" dirty="0"/>
              <a:t>In </a:t>
            </a:r>
            <a:r>
              <a:rPr lang="de-DE" sz="1600" dirty="0" err="1"/>
              <a:t>Flexbox</a:t>
            </a:r>
            <a:r>
              <a:rPr lang="de-DE" sz="1600" dirty="0"/>
              <a:t> schrumpfen oder wachsen Flex-Elemente, indem sie den Platz zwischen den Elementen entsprechend dem Platz in ihrem Container verteilen. Durch Ändern der Werte für flex-</a:t>
            </a:r>
            <a:r>
              <a:rPr lang="de-DE" sz="1600" dirty="0" err="1"/>
              <a:t>grow</a:t>
            </a:r>
            <a:r>
              <a:rPr lang="de-DE" sz="1600" dirty="0"/>
              <a:t> und flex-</a:t>
            </a:r>
            <a:r>
              <a:rPr lang="de-DE" sz="1600" dirty="0" err="1"/>
              <a:t>shrink</a:t>
            </a:r>
            <a:r>
              <a:rPr lang="de-DE" sz="1600" dirty="0"/>
              <a:t> können Sie angeben, wie sich die Elemente verhalten sollen, wenn sie auf mehr oder weniger Platz rundherum stoßen.</a:t>
            </a:r>
          </a:p>
        </p:txBody>
      </p:sp>
      <p:sp>
        <p:nvSpPr>
          <p:cNvPr id="33" name="Textfeld 32">
            <a:extLst>
              <a:ext uri="{FF2B5EF4-FFF2-40B4-BE49-F238E27FC236}">
                <a16:creationId xmlns:a16="http://schemas.microsoft.com/office/drawing/2014/main" id="{A2B341F0-845B-EF91-D89E-ADD75E8A4FEE}"/>
              </a:ext>
            </a:extLst>
          </p:cNvPr>
          <p:cNvSpPr txBox="1"/>
          <p:nvPr/>
        </p:nvSpPr>
        <p:spPr>
          <a:xfrm>
            <a:off x="7374190" y="806578"/>
            <a:ext cx="2241756" cy="646331"/>
          </a:xfrm>
          <a:prstGeom prst="rect">
            <a:avLst/>
          </a:prstGeom>
          <a:noFill/>
        </p:spPr>
        <p:txBody>
          <a:bodyPr wrap="square" rtlCol="0">
            <a:spAutoFit/>
          </a:bodyPr>
          <a:lstStyle/>
          <a:p>
            <a:pPr algn="ctr"/>
            <a:r>
              <a:rPr lang="de-DE" b="1" dirty="0"/>
              <a:t>Responsives Design</a:t>
            </a:r>
          </a:p>
        </p:txBody>
      </p:sp>
      <p:sp>
        <p:nvSpPr>
          <p:cNvPr id="34" name="Textfeld 33">
            <a:extLst>
              <a:ext uri="{FF2B5EF4-FFF2-40B4-BE49-F238E27FC236}">
                <a16:creationId xmlns:a16="http://schemas.microsoft.com/office/drawing/2014/main" id="{C16928F2-A373-62BC-335E-20BC47297327}"/>
              </a:ext>
            </a:extLst>
          </p:cNvPr>
          <p:cNvSpPr txBox="1"/>
          <p:nvPr/>
        </p:nvSpPr>
        <p:spPr>
          <a:xfrm>
            <a:off x="7352072" y="1472573"/>
            <a:ext cx="2241755" cy="3539430"/>
          </a:xfrm>
          <a:prstGeom prst="rect">
            <a:avLst/>
          </a:prstGeom>
          <a:noFill/>
        </p:spPr>
        <p:txBody>
          <a:bodyPr wrap="square" rtlCol="0">
            <a:spAutoFit/>
          </a:bodyPr>
          <a:lstStyle/>
          <a:p>
            <a:r>
              <a:rPr lang="de-DE" sz="1600" dirty="0"/>
              <a:t>Responsive Web Design (RWD) ist ein Ansatz zur Webgestaltung, um Webseiten auf allen Bildschirmgrößen und Auflösungen gut darzustellen und gleichzeitig eine gute Benutzerfreundlichkeit sicherzustellen. Es ist der Weg, um für ein multi-</a:t>
            </a:r>
            <a:r>
              <a:rPr lang="de-DE" sz="1600" dirty="0" err="1"/>
              <a:t>device</a:t>
            </a:r>
            <a:r>
              <a:rPr lang="de-DE" sz="1600" dirty="0"/>
              <a:t> Web zu entwerfen.</a:t>
            </a:r>
          </a:p>
        </p:txBody>
      </p:sp>
      <p:sp>
        <p:nvSpPr>
          <p:cNvPr id="2" name="Textfeld 1">
            <a:extLst>
              <a:ext uri="{FF2B5EF4-FFF2-40B4-BE49-F238E27FC236}">
                <a16:creationId xmlns:a16="http://schemas.microsoft.com/office/drawing/2014/main" id="{742D5594-AB7C-CCC1-6701-D338E356F452}"/>
              </a:ext>
            </a:extLst>
          </p:cNvPr>
          <p:cNvSpPr txBox="1"/>
          <p:nvPr/>
        </p:nvSpPr>
        <p:spPr>
          <a:xfrm>
            <a:off x="9871586" y="491613"/>
            <a:ext cx="2054941" cy="369332"/>
          </a:xfrm>
          <a:prstGeom prst="rect">
            <a:avLst/>
          </a:prstGeom>
          <a:noFill/>
        </p:spPr>
        <p:txBody>
          <a:bodyPr wrap="square" rtlCol="0">
            <a:spAutoFit/>
          </a:bodyPr>
          <a:lstStyle/>
          <a:p>
            <a:r>
              <a:rPr lang="de-DE" dirty="0"/>
              <a:t>Bei Breite &lt;1000px</a:t>
            </a:r>
          </a:p>
        </p:txBody>
      </p:sp>
    </p:spTree>
    <p:extLst>
      <p:ext uri="{BB962C8B-B14F-4D97-AF65-F5344CB8AC3E}">
        <p14:creationId xmlns:p14="http://schemas.microsoft.com/office/powerpoint/2010/main" val="3607333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69CDD-51A5-F3E7-B9E0-74C2102CB571}"/>
            </a:ext>
          </a:extLst>
        </p:cNvPr>
        <p:cNvGrpSpPr/>
        <p:nvPr/>
      </p:nvGrpSpPr>
      <p:grpSpPr>
        <a:xfrm>
          <a:off x="0" y="0"/>
          <a:ext cx="0" cy="0"/>
          <a:chOff x="0" y="0"/>
          <a:chExt cx="0" cy="0"/>
        </a:xfrm>
      </p:grpSpPr>
      <p:sp>
        <p:nvSpPr>
          <p:cNvPr id="4" name="Rechteck 3">
            <a:extLst>
              <a:ext uri="{FF2B5EF4-FFF2-40B4-BE49-F238E27FC236}">
                <a16:creationId xmlns:a16="http://schemas.microsoft.com/office/drawing/2014/main" id="{0663D688-82A6-3976-B451-7E077AE5D982}"/>
              </a:ext>
            </a:extLst>
          </p:cNvPr>
          <p:cNvSpPr/>
          <p:nvPr/>
        </p:nvSpPr>
        <p:spPr>
          <a:xfrm>
            <a:off x="1" y="0"/>
            <a:ext cx="7216876" cy="803868"/>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200" b="1" dirty="0"/>
              <a:t>Flexibler </a:t>
            </a:r>
            <a:r>
              <a:rPr lang="de-DE" sz="3200" b="1" dirty="0" err="1"/>
              <a:t>Onepager</a:t>
            </a:r>
            <a:endParaRPr lang="de-DE" sz="3200" b="1" dirty="0"/>
          </a:p>
        </p:txBody>
      </p:sp>
      <p:sp>
        <p:nvSpPr>
          <p:cNvPr id="6" name="Rechteck 5">
            <a:extLst>
              <a:ext uri="{FF2B5EF4-FFF2-40B4-BE49-F238E27FC236}">
                <a16:creationId xmlns:a16="http://schemas.microsoft.com/office/drawing/2014/main" id="{D955CAAB-74D7-E014-D69F-C73E2465A613}"/>
              </a:ext>
            </a:extLst>
          </p:cNvPr>
          <p:cNvSpPr/>
          <p:nvPr/>
        </p:nvSpPr>
        <p:spPr>
          <a:xfrm>
            <a:off x="0" y="803868"/>
            <a:ext cx="2035277" cy="50382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bg1"/>
                </a:solidFill>
              </a:rPr>
              <a:t>Startseite</a:t>
            </a:r>
          </a:p>
        </p:txBody>
      </p:sp>
      <p:sp>
        <p:nvSpPr>
          <p:cNvPr id="7" name="Rechteck 6">
            <a:extLst>
              <a:ext uri="{FF2B5EF4-FFF2-40B4-BE49-F238E27FC236}">
                <a16:creationId xmlns:a16="http://schemas.microsoft.com/office/drawing/2014/main" id="{072B25D1-0684-2850-F862-1B07DCB46B55}"/>
              </a:ext>
            </a:extLst>
          </p:cNvPr>
          <p:cNvSpPr/>
          <p:nvPr/>
        </p:nvSpPr>
        <p:spPr>
          <a:xfrm>
            <a:off x="0" y="1307690"/>
            <a:ext cx="2035277" cy="50382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Media </a:t>
            </a:r>
            <a:r>
              <a:rPr lang="de-DE" dirty="0" err="1"/>
              <a:t>Queries</a:t>
            </a:r>
            <a:endParaRPr lang="de-DE" dirty="0"/>
          </a:p>
        </p:txBody>
      </p:sp>
      <p:sp>
        <p:nvSpPr>
          <p:cNvPr id="8" name="Rechteck 7">
            <a:extLst>
              <a:ext uri="{FF2B5EF4-FFF2-40B4-BE49-F238E27FC236}">
                <a16:creationId xmlns:a16="http://schemas.microsoft.com/office/drawing/2014/main" id="{E4206F90-3FE0-1D35-F39C-26A62ACAFF88}"/>
              </a:ext>
            </a:extLst>
          </p:cNvPr>
          <p:cNvSpPr/>
          <p:nvPr/>
        </p:nvSpPr>
        <p:spPr>
          <a:xfrm>
            <a:off x="0" y="1811512"/>
            <a:ext cx="2035277" cy="50382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t>Flexbox</a:t>
            </a:r>
            <a:endParaRPr lang="de-DE" dirty="0"/>
          </a:p>
        </p:txBody>
      </p:sp>
      <p:sp>
        <p:nvSpPr>
          <p:cNvPr id="9" name="Rechteck 8">
            <a:extLst>
              <a:ext uri="{FF2B5EF4-FFF2-40B4-BE49-F238E27FC236}">
                <a16:creationId xmlns:a16="http://schemas.microsoft.com/office/drawing/2014/main" id="{B7A7569C-9F7D-B74B-DD70-BE48C2DEA0EE}"/>
              </a:ext>
            </a:extLst>
          </p:cNvPr>
          <p:cNvSpPr/>
          <p:nvPr/>
        </p:nvSpPr>
        <p:spPr>
          <a:xfrm>
            <a:off x="0" y="2315334"/>
            <a:ext cx="2035277" cy="50382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CSS </a:t>
            </a:r>
            <a:r>
              <a:rPr lang="de-DE" dirty="0" err="1"/>
              <a:t>Grid</a:t>
            </a:r>
            <a:endParaRPr lang="de-DE" dirty="0"/>
          </a:p>
        </p:txBody>
      </p:sp>
      <p:cxnSp>
        <p:nvCxnSpPr>
          <p:cNvPr id="11" name="Gerader Verbinder 10">
            <a:extLst>
              <a:ext uri="{FF2B5EF4-FFF2-40B4-BE49-F238E27FC236}">
                <a16:creationId xmlns:a16="http://schemas.microsoft.com/office/drawing/2014/main" id="{6AFD30B1-ACED-02F9-0502-1A0A6D8D8E4E}"/>
              </a:ext>
            </a:extLst>
          </p:cNvPr>
          <p:cNvCxnSpPr/>
          <p:nvPr/>
        </p:nvCxnSpPr>
        <p:spPr>
          <a:xfrm flipV="1">
            <a:off x="2035277" y="803868"/>
            <a:ext cx="0" cy="605413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hteck: abgerundete Ecken 11">
            <a:extLst>
              <a:ext uri="{FF2B5EF4-FFF2-40B4-BE49-F238E27FC236}">
                <a16:creationId xmlns:a16="http://schemas.microsoft.com/office/drawing/2014/main" id="{91E31EC3-5DA8-04B9-5E48-5869F4D4E706}"/>
              </a:ext>
            </a:extLst>
          </p:cNvPr>
          <p:cNvSpPr/>
          <p:nvPr/>
        </p:nvSpPr>
        <p:spPr>
          <a:xfrm>
            <a:off x="2526890" y="1120877"/>
            <a:ext cx="2084439" cy="5319252"/>
          </a:xfrm>
          <a:prstGeom prst="roundRect">
            <a:avLst>
              <a:gd name="adj" fmla="val 5346"/>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Rechteck 16">
            <a:extLst>
              <a:ext uri="{FF2B5EF4-FFF2-40B4-BE49-F238E27FC236}">
                <a16:creationId xmlns:a16="http://schemas.microsoft.com/office/drawing/2014/main" id="{2BBA97BF-E77A-1F3A-F39C-1D42F761FB1A}"/>
              </a:ext>
            </a:extLst>
          </p:cNvPr>
          <p:cNvSpPr/>
          <p:nvPr/>
        </p:nvSpPr>
        <p:spPr>
          <a:xfrm>
            <a:off x="4975122" y="803868"/>
            <a:ext cx="2241755" cy="605413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Textfeld 17">
            <a:extLst>
              <a:ext uri="{FF2B5EF4-FFF2-40B4-BE49-F238E27FC236}">
                <a16:creationId xmlns:a16="http://schemas.microsoft.com/office/drawing/2014/main" id="{D2061647-D5F8-0F59-000F-749FE438F82B}"/>
              </a:ext>
            </a:extLst>
          </p:cNvPr>
          <p:cNvSpPr txBox="1"/>
          <p:nvPr/>
        </p:nvSpPr>
        <p:spPr>
          <a:xfrm>
            <a:off x="2526888" y="2315334"/>
            <a:ext cx="2084437" cy="369332"/>
          </a:xfrm>
          <a:prstGeom prst="rect">
            <a:avLst/>
          </a:prstGeom>
          <a:noFill/>
        </p:spPr>
        <p:txBody>
          <a:bodyPr wrap="square" rtlCol="0">
            <a:spAutoFit/>
          </a:bodyPr>
          <a:lstStyle/>
          <a:p>
            <a:pPr algn="ctr"/>
            <a:r>
              <a:rPr lang="de-DE" b="1" dirty="0">
                <a:solidFill>
                  <a:srgbClr val="00B0F0"/>
                </a:solidFill>
              </a:rPr>
              <a:t>Media </a:t>
            </a:r>
            <a:r>
              <a:rPr lang="de-DE" b="1" dirty="0" err="1">
                <a:solidFill>
                  <a:srgbClr val="00B0F0"/>
                </a:solidFill>
              </a:rPr>
              <a:t>Queries</a:t>
            </a:r>
            <a:endParaRPr lang="de-DE" b="1" dirty="0">
              <a:solidFill>
                <a:srgbClr val="00B0F0"/>
              </a:solidFill>
            </a:endParaRPr>
          </a:p>
        </p:txBody>
      </p:sp>
      <p:pic>
        <p:nvPicPr>
          <p:cNvPr id="22" name="Grafik 21" descr="Ein Bild, das Text, Screenshot, Diagramm, Design enthält.&#10;&#10;KI-generierte Inhalte können fehlerhaft sein.">
            <a:extLst>
              <a:ext uri="{FF2B5EF4-FFF2-40B4-BE49-F238E27FC236}">
                <a16:creationId xmlns:a16="http://schemas.microsoft.com/office/drawing/2014/main" id="{449EC02A-A2BA-8557-B0A3-D776D7B1D407}"/>
              </a:ext>
            </a:extLst>
          </p:cNvPr>
          <p:cNvPicPr>
            <a:picLocks noChangeAspect="1"/>
          </p:cNvPicPr>
          <p:nvPr/>
        </p:nvPicPr>
        <p:blipFill>
          <a:blip r:embed="rId3">
            <a:extLst>
              <a:ext uri="{28A0092B-C50C-407E-A947-70E740481C1C}">
                <a14:useLocalDpi xmlns:a14="http://schemas.microsoft.com/office/drawing/2010/main" val="0"/>
              </a:ext>
            </a:extLst>
          </a:blip>
          <a:srcRect t="11946" b="12211"/>
          <a:stretch/>
        </p:blipFill>
        <p:spPr>
          <a:xfrm>
            <a:off x="2569861" y="1170132"/>
            <a:ext cx="1998483" cy="1145202"/>
          </a:xfrm>
          <a:prstGeom prst="rect">
            <a:avLst/>
          </a:prstGeom>
        </p:spPr>
      </p:pic>
      <p:sp>
        <p:nvSpPr>
          <p:cNvPr id="27" name="Textfeld 26">
            <a:extLst>
              <a:ext uri="{FF2B5EF4-FFF2-40B4-BE49-F238E27FC236}">
                <a16:creationId xmlns:a16="http://schemas.microsoft.com/office/drawing/2014/main" id="{4212B783-1205-8C46-36EF-1663D8A517E9}"/>
              </a:ext>
            </a:extLst>
          </p:cNvPr>
          <p:cNvSpPr txBox="1"/>
          <p:nvPr/>
        </p:nvSpPr>
        <p:spPr>
          <a:xfrm>
            <a:off x="2526885" y="2681599"/>
            <a:ext cx="2084436" cy="3785652"/>
          </a:xfrm>
          <a:prstGeom prst="rect">
            <a:avLst/>
          </a:prstGeom>
          <a:noFill/>
        </p:spPr>
        <p:txBody>
          <a:bodyPr wrap="square" rtlCol="0">
            <a:spAutoFit/>
          </a:bodyPr>
          <a:lstStyle/>
          <a:p>
            <a:r>
              <a:rPr lang="de-DE" sz="1600" dirty="0"/>
              <a:t>Media </a:t>
            </a:r>
            <a:r>
              <a:rPr lang="de-DE" sz="1600" dirty="0" err="1"/>
              <a:t>Queries</a:t>
            </a:r>
            <a:r>
              <a:rPr lang="de-DE" sz="1600" dirty="0"/>
              <a:t> erlauben es uns, eine Reihe von Tests durchzuführen (zum Beispiel, ob der Bildschirm des Benutzers breiter als eine bestimmte Breite oder Auflösung ist) und CSS selektiv anzuwenden, um die Seite entsprechend den Bedürfnissen des Benutzers zu gestalten.</a:t>
            </a:r>
          </a:p>
        </p:txBody>
      </p:sp>
      <p:sp>
        <p:nvSpPr>
          <p:cNvPr id="33" name="Textfeld 32">
            <a:extLst>
              <a:ext uri="{FF2B5EF4-FFF2-40B4-BE49-F238E27FC236}">
                <a16:creationId xmlns:a16="http://schemas.microsoft.com/office/drawing/2014/main" id="{5365FA3B-E64B-ACEF-8820-D8C58B2CC355}"/>
              </a:ext>
            </a:extLst>
          </p:cNvPr>
          <p:cNvSpPr txBox="1"/>
          <p:nvPr/>
        </p:nvSpPr>
        <p:spPr>
          <a:xfrm>
            <a:off x="4975120" y="806578"/>
            <a:ext cx="2241756" cy="646331"/>
          </a:xfrm>
          <a:prstGeom prst="rect">
            <a:avLst/>
          </a:prstGeom>
          <a:noFill/>
        </p:spPr>
        <p:txBody>
          <a:bodyPr wrap="square" rtlCol="0">
            <a:spAutoFit/>
          </a:bodyPr>
          <a:lstStyle/>
          <a:p>
            <a:pPr algn="ctr"/>
            <a:r>
              <a:rPr lang="de-DE" b="1" dirty="0"/>
              <a:t>Responsives Design</a:t>
            </a:r>
          </a:p>
        </p:txBody>
      </p:sp>
      <p:sp>
        <p:nvSpPr>
          <p:cNvPr id="34" name="Textfeld 33">
            <a:extLst>
              <a:ext uri="{FF2B5EF4-FFF2-40B4-BE49-F238E27FC236}">
                <a16:creationId xmlns:a16="http://schemas.microsoft.com/office/drawing/2014/main" id="{914A9781-C56F-2695-2908-41D9F7F503FA}"/>
              </a:ext>
            </a:extLst>
          </p:cNvPr>
          <p:cNvSpPr txBox="1"/>
          <p:nvPr/>
        </p:nvSpPr>
        <p:spPr>
          <a:xfrm>
            <a:off x="4953002" y="1472573"/>
            <a:ext cx="2241755" cy="3539430"/>
          </a:xfrm>
          <a:prstGeom prst="rect">
            <a:avLst/>
          </a:prstGeom>
          <a:noFill/>
        </p:spPr>
        <p:txBody>
          <a:bodyPr wrap="square" rtlCol="0">
            <a:spAutoFit/>
          </a:bodyPr>
          <a:lstStyle/>
          <a:p>
            <a:r>
              <a:rPr lang="de-DE" sz="1600" dirty="0"/>
              <a:t>Responsive Web Design (RWD) ist ein Ansatz zur Webgestaltung, um Webseiten auf allen Bildschirmgrößen und Auflösungen gut darzustellen und gleichzeitig eine gute Benutzerfreundlichkeit sicherzustellen. Es ist der Weg, um für ein multi-</a:t>
            </a:r>
            <a:r>
              <a:rPr lang="de-DE" sz="1600" dirty="0" err="1"/>
              <a:t>device</a:t>
            </a:r>
            <a:r>
              <a:rPr lang="de-DE" sz="1600" dirty="0"/>
              <a:t> Web zu entwerfen.</a:t>
            </a:r>
          </a:p>
        </p:txBody>
      </p:sp>
      <p:sp>
        <p:nvSpPr>
          <p:cNvPr id="2" name="Textfeld 1">
            <a:extLst>
              <a:ext uri="{FF2B5EF4-FFF2-40B4-BE49-F238E27FC236}">
                <a16:creationId xmlns:a16="http://schemas.microsoft.com/office/drawing/2014/main" id="{D139F42B-077C-E2E0-21FA-5DDBFE270EB5}"/>
              </a:ext>
            </a:extLst>
          </p:cNvPr>
          <p:cNvSpPr txBox="1"/>
          <p:nvPr/>
        </p:nvSpPr>
        <p:spPr>
          <a:xfrm>
            <a:off x="9871586" y="491613"/>
            <a:ext cx="2054941" cy="369332"/>
          </a:xfrm>
          <a:prstGeom prst="rect">
            <a:avLst/>
          </a:prstGeom>
          <a:noFill/>
        </p:spPr>
        <p:txBody>
          <a:bodyPr wrap="square" rtlCol="0">
            <a:spAutoFit/>
          </a:bodyPr>
          <a:lstStyle/>
          <a:p>
            <a:r>
              <a:rPr lang="de-DE" dirty="0"/>
              <a:t>Bei Breite &lt;800px</a:t>
            </a:r>
          </a:p>
        </p:txBody>
      </p:sp>
    </p:spTree>
    <p:extLst>
      <p:ext uri="{BB962C8B-B14F-4D97-AF65-F5344CB8AC3E}">
        <p14:creationId xmlns:p14="http://schemas.microsoft.com/office/powerpoint/2010/main" val="1637798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42937-56B0-8F04-F2F0-005F290C17C2}"/>
            </a:ext>
          </a:extLst>
        </p:cNvPr>
        <p:cNvGrpSpPr/>
        <p:nvPr/>
      </p:nvGrpSpPr>
      <p:grpSpPr>
        <a:xfrm>
          <a:off x="0" y="0"/>
          <a:ext cx="0" cy="0"/>
          <a:chOff x="0" y="0"/>
          <a:chExt cx="0" cy="0"/>
        </a:xfrm>
      </p:grpSpPr>
      <p:sp>
        <p:nvSpPr>
          <p:cNvPr id="4" name="Rechteck 3">
            <a:extLst>
              <a:ext uri="{FF2B5EF4-FFF2-40B4-BE49-F238E27FC236}">
                <a16:creationId xmlns:a16="http://schemas.microsoft.com/office/drawing/2014/main" id="{956FAF96-1031-4C55-1AF2-3DE8A5F7AC6E}"/>
              </a:ext>
            </a:extLst>
          </p:cNvPr>
          <p:cNvSpPr/>
          <p:nvPr/>
        </p:nvSpPr>
        <p:spPr>
          <a:xfrm>
            <a:off x="1" y="0"/>
            <a:ext cx="2285999" cy="897878"/>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200" b="1" dirty="0"/>
              <a:t>Flexibler </a:t>
            </a:r>
            <a:r>
              <a:rPr lang="de-DE" sz="3200" b="1" dirty="0" err="1"/>
              <a:t>Onepager</a:t>
            </a:r>
            <a:endParaRPr lang="de-DE" sz="3200" b="1" dirty="0"/>
          </a:p>
        </p:txBody>
      </p:sp>
      <p:sp>
        <p:nvSpPr>
          <p:cNvPr id="6" name="Rechteck 5">
            <a:extLst>
              <a:ext uri="{FF2B5EF4-FFF2-40B4-BE49-F238E27FC236}">
                <a16:creationId xmlns:a16="http://schemas.microsoft.com/office/drawing/2014/main" id="{D383CADE-51B0-536D-66D0-8DB1338E2D4C}"/>
              </a:ext>
            </a:extLst>
          </p:cNvPr>
          <p:cNvSpPr/>
          <p:nvPr/>
        </p:nvSpPr>
        <p:spPr>
          <a:xfrm>
            <a:off x="0" y="897878"/>
            <a:ext cx="2286000" cy="50382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bg1"/>
                </a:solidFill>
              </a:rPr>
              <a:t>Startseite</a:t>
            </a:r>
          </a:p>
        </p:txBody>
      </p:sp>
      <p:sp>
        <p:nvSpPr>
          <p:cNvPr id="7" name="Rechteck 6">
            <a:extLst>
              <a:ext uri="{FF2B5EF4-FFF2-40B4-BE49-F238E27FC236}">
                <a16:creationId xmlns:a16="http://schemas.microsoft.com/office/drawing/2014/main" id="{713599F2-EB27-E1CA-6094-91ED22D723A7}"/>
              </a:ext>
            </a:extLst>
          </p:cNvPr>
          <p:cNvSpPr/>
          <p:nvPr/>
        </p:nvSpPr>
        <p:spPr>
          <a:xfrm>
            <a:off x="0" y="1401700"/>
            <a:ext cx="2286000" cy="50382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Media </a:t>
            </a:r>
            <a:r>
              <a:rPr lang="de-DE" dirty="0" err="1"/>
              <a:t>Queries</a:t>
            </a:r>
            <a:endParaRPr lang="de-DE" dirty="0"/>
          </a:p>
        </p:txBody>
      </p:sp>
      <p:sp>
        <p:nvSpPr>
          <p:cNvPr id="8" name="Rechteck 7">
            <a:extLst>
              <a:ext uri="{FF2B5EF4-FFF2-40B4-BE49-F238E27FC236}">
                <a16:creationId xmlns:a16="http://schemas.microsoft.com/office/drawing/2014/main" id="{3D1C8224-9A6B-7725-FDC7-ED30EB641712}"/>
              </a:ext>
            </a:extLst>
          </p:cNvPr>
          <p:cNvSpPr/>
          <p:nvPr/>
        </p:nvSpPr>
        <p:spPr>
          <a:xfrm>
            <a:off x="0" y="1905522"/>
            <a:ext cx="2286000" cy="50382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t>Flexbox</a:t>
            </a:r>
            <a:endParaRPr lang="de-DE" dirty="0"/>
          </a:p>
        </p:txBody>
      </p:sp>
      <p:sp>
        <p:nvSpPr>
          <p:cNvPr id="9" name="Rechteck 8">
            <a:extLst>
              <a:ext uri="{FF2B5EF4-FFF2-40B4-BE49-F238E27FC236}">
                <a16:creationId xmlns:a16="http://schemas.microsoft.com/office/drawing/2014/main" id="{54D66F7C-B0A3-8790-97E1-C2308ABC6289}"/>
              </a:ext>
            </a:extLst>
          </p:cNvPr>
          <p:cNvSpPr/>
          <p:nvPr/>
        </p:nvSpPr>
        <p:spPr>
          <a:xfrm>
            <a:off x="0" y="2409344"/>
            <a:ext cx="2286000" cy="50382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CSS </a:t>
            </a:r>
            <a:r>
              <a:rPr lang="de-DE" dirty="0" err="1"/>
              <a:t>Grid</a:t>
            </a:r>
            <a:endParaRPr lang="de-DE" dirty="0"/>
          </a:p>
        </p:txBody>
      </p:sp>
      <p:sp>
        <p:nvSpPr>
          <p:cNvPr id="12" name="Rechteck: abgerundete Ecken 11">
            <a:extLst>
              <a:ext uri="{FF2B5EF4-FFF2-40B4-BE49-F238E27FC236}">
                <a16:creationId xmlns:a16="http://schemas.microsoft.com/office/drawing/2014/main" id="{FBE36544-4598-321B-D8D5-4EE7EF67F147}"/>
              </a:ext>
            </a:extLst>
          </p:cNvPr>
          <p:cNvSpPr/>
          <p:nvPr/>
        </p:nvSpPr>
        <p:spPr>
          <a:xfrm>
            <a:off x="91803" y="2981945"/>
            <a:ext cx="2084439" cy="5319252"/>
          </a:xfrm>
          <a:prstGeom prst="roundRect">
            <a:avLst>
              <a:gd name="adj" fmla="val 5346"/>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Textfeld 17">
            <a:extLst>
              <a:ext uri="{FF2B5EF4-FFF2-40B4-BE49-F238E27FC236}">
                <a16:creationId xmlns:a16="http://schemas.microsoft.com/office/drawing/2014/main" id="{8E5AE594-5405-9A20-D5BE-8FA957C80440}"/>
              </a:ext>
            </a:extLst>
          </p:cNvPr>
          <p:cNvSpPr txBox="1"/>
          <p:nvPr/>
        </p:nvSpPr>
        <p:spPr>
          <a:xfrm>
            <a:off x="91801" y="4176402"/>
            <a:ext cx="2084437" cy="369332"/>
          </a:xfrm>
          <a:prstGeom prst="rect">
            <a:avLst/>
          </a:prstGeom>
          <a:noFill/>
        </p:spPr>
        <p:txBody>
          <a:bodyPr wrap="square" rtlCol="0">
            <a:spAutoFit/>
          </a:bodyPr>
          <a:lstStyle/>
          <a:p>
            <a:pPr algn="ctr"/>
            <a:r>
              <a:rPr lang="de-DE" b="1" dirty="0">
                <a:solidFill>
                  <a:srgbClr val="00B0F0"/>
                </a:solidFill>
              </a:rPr>
              <a:t>Media </a:t>
            </a:r>
            <a:r>
              <a:rPr lang="de-DE" b="1" dirty="0" err="1">
                <a:solidFill>
                  <a:srgbClr val="00B0F0"/>
                </a:solidFill>
              </a:rPr>
              <a:t>Queries</a:t>
            </a:r>
            <a:endParaRPr lang="de-DE" b="1" dirty="0">
              <a:solidFill>
                <a:srgbClr val="00B0F0"/>
              </a:solidFill>
            </a:endParaRPr>
          </a:p>
        </p:txBody>
      </p:sp>
      <p:pic>
        <p:nvPicPr>
          <p:cNvPr id="22" name="Grafik 21" descr="Ein Bild, das Text, Screenshot, Diagramm, Design enthält.&#10;&#10;KI-generierte Inhalte können fehlerhaft sein.">
            <a:extLst>
              <a:ext uri="{FF2B5EF4-FFF2-40B4-BE49-F238E27FC236}">
                <a16:creationId xmlns:a16="http://schemas.microsoft.com/office/drawing/2014/main" id="{ED37918C-727E-D5DD-60BE-6825421F5FAB}"/>
              </a:ext>
            </a:extLst>
          </p:cNvPr>
          <p:cNvPicPr>
            <a:picLocks noChangeAspect="1"/>
          </p:cNvPicPr>
          <p:nvPr/>
        </p:nvPicPr>
        <p:blipFill>
          <a:blip r:embed="rId4">
            <a:extLst>
              <a:ext uri="{28A0092B-C50C-407E-A947-70E740481C1C}">
                <a14:useLocalDpi xmlns:a14="http://schemas.microsoft.com/office/drawing/2010/main" val="0"/>
              </a:ext>
            </a:extLst>
          </a:blip>
          <a:srcRect t="11946" b="12211"/>
          <a:stretch/>
        </p:blipFill>
        <p:spPr>
          <a:xfrm>
            <a:off x="134774" y="3031200"/>
            <a:ext cx="1998483" cy="1145202"/>
          </a:xfrm>
          <a:prstGeom prst="rect">
            <a:avLst/>
          </a:prstGeom>
        </p:spPr>
      </p:pic>
      <p:sp>
        <p:nvSpPr>
          <p:cNvPr id="27" name="Textfeld 26">
            <a:extLst>
              <a:ext uri="{FF2B5EF4-FFF2-40B4-BE49-F238E27FC236}">
                <a16:creationId xmlns:a16="http://schemas.microsoft.com/office/drawing/2014/main" id="{324FF972-FBA2-F077-075E-70B85DA45279}"/>
              </a:ext>
            </a:extLst>
          </p:cNvPr>
          <p:cNvSpPr txBox="1"/>
          <p:nvPr/>
        </p:nvSpPr>
        <p:spPr>
          <a:xfrm>
            <a:off x="91798" y="4542667"/>
            <a:ext cx="2084436" cy="3785652"/>
          </a:xfrm>
          <a:prstGeom prst="rect">
            <a:avLst/>
          </a:prstGeom>
          <a:noFill/>
        </p:spPr>
        <p:txBody>
          <a:bodyPr wrap="square" rtlCol="0">
            <a:spAutoFit/>
          </a:bodyPr>
          <a:lstStyle/>
          <a:p>
            <a:r>
              <a:rPr lang="de-DE" sz="1600" dirty="0"/>
              <a:t>Media </a:t>
            </a:r>
            <a:r>
              <a:rPr lang="de-DE" sz="1600" dirty="0" err="1"/>
              <a:t>Queries</a:t>
            </a:r>
            <a:r>
              <a:rPr lang="de-DE" sz="1600" dirty="0"/>
              <a:t> erlauben es uns, eine Reihe von Tests durchzuführen (zum Beispiel, ob der Bildschirm des Benutzers breiter als eine bestimmte Breite oder Auflösung ist) und CSS selektiv anzuwenden, um die Seite entsprechend den Bedürfnissen des Benutzers zu gestalten.</a:t>
            </a:r>
          </a:p>
        </p:txBody>
      </p:sp>
      <p:sp>
        <p:nvSpPr>
          <p:cNvPr id="2" name="Textfeld 1">
            <a:extLst>
              <a:ext uri="{FF2B5EF4-FFF2-40B4-BE49-F238E27FC236}">
                <a16:creationId xmlns:a16="http://schemas.microsoft.com/office/drawing/2014/main" id="{079CC15C-87C8-6F87-5CAA-B7C367980C89}"/>
              </a:ext>
            </a:extLst>
          </p:cNvPr>
          <p:cNvSpPr txBox="1"/>
          <p:nvPr/>
        </p:nvSpPr>
        <p:spPr>
          <a:xfrm>
            <a:off x="9871586" y="491613"/>
            <a:ext cx="2054941" cy="369332"/>
          </a:xfrm>
          <a:prstGeom prst="rect">
            <a:avLst/>
          </a:prstGeom>
          <a:noFill/>
        </p:spPr>
        <p:txBody>
          <a:bodyPr wrap="square" rtlCol="0">
            <a:spAutoFit/>
          </a:bodyPr>
          <a:lstStyle/>
          <a:p>
            <a:r>
              <a:rPr lang="de-DE" dirty="0"/>
              <a:t>Bei Breite &lt;600px</a:t>
            </a:r>
          </a:p>
        </p:txBody>
      </p:sp>
    </p:spTree>
    <p:extLst>
      <p:ext uri="{BB962C8B-B14F-4D97-AF65-F5344CB8AC3E}">
        <p14:creationId xmlns:p14="http://schemas.microsoft.com/office/powerpoint/2010/main" val="1020415350"/>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3AA71-191C-424C-C909-79E7214988A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106383F-E3DD-FC57-C652-89D2215C89E7}"/>
              </a:ext>
            </a:extLst>
          </p:cNvPr>
          <p:cNvSpPr>
            <a:spLocks noGrp="1"/>
          </p:cNvSpPr>
          <p:nvPr>
            <p:ph type="ctrTitle"/>
          </p:nvPr>
        </p:nvSpPr>
        <p:spPr/>
        <p:txBody>
          <a:bodyPr/>
          <a:lstStyle/>
          <a:p>
            <a:r>
              <a:rPr lang="de-DE" dirty="0"/>
              <a:t>Flexibler </a:t>
            </a:r>
            <a:r>
              <a:rPr lang="de-DE" dirty="0" err="1"/>
              <a:t>Onepager</a:t>
            </a:r>
            <a:r>
              <a:rPr lang="de-DE" dirty="0"/>
              <a:t> (Komposition)</a:t>
            </a:r>
          </a:p>
        </p:txBody>
      </p:sp>
    </p:spTree>
    <p:extLst>
      <p:ext uri="{BB962C8B-B14F-4D97-AF65-F5344CB8AC3E}">
        <p14:creationId xmlns:p14="http://schemas.microsoft.com/office/powerpoint/2010/main" val="1338357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88B28-78E9-4FDE-0423-64184866FAEA}"/>
            </a:ext>
          </a:extLst>
        </p:cNvPr>
        <p:cNvGrpSpPr/>
        <p:nvPr/>
      </p:nvGrpSpPr>
      <p:grpSpPr>
        <a:xfrm>
          <a:off x="0" y="0"/>
          <a:ext cx="0" cy="0"/>
          <a:chOff x="0" y="0"/>
          <a:chExt cx="0" cy="0"/>
        </a:xfrm>
      </p:grpSpPr>
      <p:sp>
        <p:nvSpPr>
          <p:cNvPr id="4" name="Rechteck 3">
            <a:extLst>
              <a:ext uri="{FF2B5EF4-FFF2-40B4-BE49-F238E27FC236}">
                <a16:creationId xmlns:a16="http://schemas.microsoft.com/office/drawing/2014/main" id="{99418212-948B-D5E2-703B-F20B709C556C}"/>
              </a:ext>
            </a:extLst>
          </p:cNvPr>
          <p:cNvSpPr/>
          <p:nvPr/>
        </p:nvSpPr>
        <p:spPr>
          <a:xfrm>
            <a:off x="0" y="0"/>
            <a:ext cx="12192000" cy="803868"/>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200" b="1" dirty="0"/>
              <a:t>Titel</a:t>
            </a:r>
          </a:p>
        </p:txBody>
      </p:sp>
      <p:sp>
        <p:nvSpPr>
          <p:cNvPr id="6" name="Rechteck 5">
            <a:extLst>
              <a:ext uri="{FF2B5EF4-FFF2-40B4-BE49-F238E27FC236}">
                <a16:creationId xmlns:a16="http://schemas.microsoft.com/office/drawing/2014/main" id="{A07F13A6-4F4F-BB12-A9F2-BB09E495B300}"/>
              </a:ext>
            </a:extLst>
          </p:cNvPr>
          <p:cNvSpPr/>
          <p:nvPr/>
        </p:nvSpPr>
        <p:spPr>
          <a:xfrm>
            <a:off x="0" y="803868"/>
            <a:ext cx="2035277" cy="50382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bg1"/>
                </a:solidFill>
              </a:rPr>
              <a:t>Anker-Element</a:t>
            </a:r>
          </a:p>
        </p:txBody>
      </p:sp>
      <p:sp>
        <p:nvSpPr>
          <p:cNvPr id="7" name="Rechteck 6">
            <a:extLst>
              <a:ext uri="{FF2B5EF4-FFF2-40B4-BE49-F238E27FC236}">
                <a16:creationId xmlns:a16="http://schemas.microsoft.com/office/drawing/2014/main" id="{25F54A3D-D23E-DC27-8E87-1A18B41595C2}"/>
              </a:ext>
            </a:extLst>
          </p:cNvPr>
          <p:cNvSpPr/>
          <p:nvPr/>
        </p:nvSpPr>
        <p:spPr>
          <a:xfrm>
            <a:off x="0" y="1307690"/>
            <a:ext cx="2035277" cy="50382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bg1"/>
                </a:solidFill>
              </a:rPr>
              <a:t>Anker-Element</a:t>
            </a:r>
          </a:p>
        </p:txBody>
      </p:sp>
      <p:sp>
        <p:nvSpPr>
          <p:cNvPr id="8" name="Rechteck 7">
            <a:extLst>
              <a:ext uri="{FF2B5EF4-FFF2-40B4-BE49-F238E27FC236}">
                <a16:creationId xmlns:a16="http://schemas.microsoft.com/office/drawing/2014/main" id="{85EEA464-F21F-C8FE-0AB8-1668BEE0ED83}"/>
              </a:ext>
            </a:extLst>
          </p:cNvPr>
          <p:cNvSpPr/>
          <p:nvPr/>
        </p:nvSpPr>
        <p:spPr>
          <a:xfrm>
            <a:off x="0" y="1811512"/>
            <a:ext cx="2035277" cy="50382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bg1"/>
                </a:solidFill>
              </a:rPr>
              <a:t>Anker-Element</a:t>
            </a:r>
          </a:p>
        </p:txBody>
      </p:sp>
      <p:sp>
        <p:nvSpPr>
          <p:cNvPr id="9" name="Rechteck 8">
            <a:extLst>
              <a:ext uri="{FF2B5EF4-FFF2-40B4-BE49-F238E27FC236}">
                <a16:creationId xmlns:a16="http://schemas.microsoft.com/office/drawing/2014/main" id="{A3400876-5015-6863-28CE-2771018BF15E}"/>
              </a:ext>
            </a:extLst>
          </p:cNvPr>
          <p:cNvSpPr/>
          <p:nvPr/>
        </p:nvSpPr>
        <p:spPr>
          <a:xfrm>
            <a:off x="0" y="2315334"/>
            <a:ext cx="2035277" cy="50382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bg1"/>
                </a:solidFill>
              </a:rPr>
              <a:t>Anker-Element</a:t>
            </a:r>
          </a:p>
        </p:txBody>
      </p:sp>
      <p:cxnSp>
        <p:nvCxnSpPr>
          <p:cNvPr id="11" name="Gerader Verbinder 10">
            <a:extLst>
              <a:ext uri="{FF2B5EF4-FFF2-40B4-BE49-F238E27FC236}">
                <a16:creationId xmlns:a16="http://schemas.microsoft.com/office/drawing/2014/main" id="{740989D6-D0FC-AE40-ABE4-D4CC8E39E6FD}"/>
              </a:ext>
            </a:extLst>
          </p:cNvPr>
          <p:cNvCxnSpPr/>
          <p:nvPr/>
        </p:nvCxnSpPr>
        <p:spPr>
          <a:xfrm flipV="1">
            <a:off x="2035277" y="803868"/>
            <a:ext cx="0" cy="605413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hteck: abgerundete Ecken 11">
            <a:extLst>
              <a:ext uri="{FF2B5EF4-FFF2-40B4-BE49-F238E27FC236}">
                <a16:creationId xmlns:a16="http://schemas.microsoft.com/office/drawing/2014/main" id="{F4A0B91F-5891-4E2C-9739-5655830F894A}"/>
              </a:ext>
            </a:extLst>
          </p:cNvPr>
          <p:cNvSpPr/>
          <p:nvPr/>
        </p:nvSpPr>
        <p:spPr>
          <a:xfrm>
            <a:off x="2526890" y="1120877"/>
            <a:ext cx="2084439" cy="5319252"/>
          </a:xfrm>
          <a:prstGeom prst="roundRect">
            <a:avLst>
              <a:gd name="adj" fmla="val 5346"/>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Section</a:t>
            </a:r>
            <a:r>
              <a:rPr lang="de-DE" dirty="0">
                <a:solidFill>
                  <a:schemeClr val="tx1"/>
                </a:solidFill>
              </a:rPr>
              <a:t> mit Bild Überschrift und Text (</a:t>
            </a:r>
            <a:r>
              <a:rPr lang="de-DE" dirty="0" err="1">
                <a:solidFill>
                  <a:schemeClr val="tx1"/>
                </a:solidFill>
              </a:rPr>
              <a:t>Flexbox</a:t>
            </a:r>
            <a:r>
              <a:rPr lang="de-DE" dirty="0">
                <a:solidFill>
                  <a:schemeClr val="tx1"/>
                </a:solidFill>
              </a:rPr>
              <a:t>)</a:t>
            </a:r>
          </a:p>
        </p:txBody>
      </p:sp>
      <p:sp>
        <p:nvSpPr>
          <p:cNvPr id="17" name="Rechteck 16">
            <a:extLst>
              <a:ext uri="{FF2B5EF4-FFF2-40B4-BE49-F238E27FC236}">
                <a16:creationId xmlns:a16="http://schemas.microsoft.com/office/drawing/2014/main" id="{F27963CE-B83D-4098-2C30-FE4BA08071E3}"/>
              </a:ext>
            </a:extLst>
          </p:cNvPr>
          <p:cNvSpPr/>
          <p:nvPr/>
        </p:nvSpPr>
        <p:spPr>
          <a:xfrm>
            <a:off x="9950244" y="803868"/>
            <a:ext cx="2241755" cy="605413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Seitenleiste mit Überschrift und Text</a:t>
            </a:r>
          </a:p>
        </p:txBody>
      </p:sp>
      <p:sp>
        <p:nvSpPr>
          <p:cNvPr id="2" name="Rechteck: abgerundete Ecken 1">
            <a:extLst>
              <a:ext uri="{FF2B5EF4-FFF2-40B4-BE49-F238E27FC236}">
                <a16:creationId xmlns:a16="http://schemas.microsoft.com/office/drawing/2014/main" id="{FB4EB3C5-06C8-7A5F-F1C4-7CD31130A248}"/>
              </a:ext>
            </a:extLst>
          </p:cNvPr>
          <p:cNvSpPr/>
          <p:nvPr/>
        </p:nvSpPr>
        <p:spPr>
          <a:xfrm>
            <a:off x="4950539" y="1129743"/>
            <a:ext cx="2084439" cy="5319252"/>
          </a:xfrm>
          <a:prstGeom prst="roundRect">
            <a:avLst>
              <a:gd name="adj" fmla="val 5346"/>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Section</a:t>
            </a:r>
            <a:r>
              <a:rPr lang="de-DE" dirty="0">
                <a:solidFill>
                  <a:schemeClr val="tx1"/>
                </a:solidFill>
              </a:rPr>
              <a:t> mit Bild Überschrift und Text (</a:t>
            </a:r>
            <a:r>
              <a:rPr lang="de-DE" dirty="0" err="1">
                <a:solidFill>
                  <a:schemeClr val="tx1"/>
                </a:solidFill>
              </a:rPr>
              <a:t>Flexbox</a:t>
            </a:r>
            <a:r>
              <a:rPr lang="de-DE" dirty="0">
                <a:solidFill>
                  <a:schemeClr val="tx1"/>
                </a:solidFill>
              </a:rPr>
              <a:t>)</a:t>
            </a:r>
          </a:p>
        </p:txBody>
      </p:sp>
      <p:sp>
        <p:nvSpPr>
          <p:cNvPr id="3" name="Rechteck: abgerundete Ecken 2">
            <a:extLst>
              <a:ext uri="{FF2B5EF4-FFF2-40B4-BE49-F238E27FC236}">
                <a16:creationId xmlns:a16="http://schemas.microsoft.com/office/drawing/2014/main" id="{AE6106C0-D275-5396-4141-98003D5B6114}"/>
              </a:ext>
            </a:extLst>
          </p:cNvPr>
          <p:cNvSpPr/>
          <p:nvPr/>
        </p:nvSpPr>
        <p:spPr>
          <a:xfrm>
            <a:off x="7374188" y="1138609"/>
            <a:ext cx="2084439" cy="5319252"/>
          </a:xfrm>
          <a:prstGeom prst="roundRect">
            <a:avLst>
              <a:gd name="adj" fmla="val 5346"/>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tx1"/>
                </a:solidFill>
              </a:rPr>
              <a:t>Section</a:t>
            </a:r>
            <a:r>
              <a:rPr lang="de-DE" dirty="0">
                <a:solidFill>
                  <a:schemeClr val="tx1"/>
                </a:solidFill>
              </a:rPr>
              <a:t> mit Bild Überschrift und Text (</a:t>
            </a:r>
            <a:r>
              <a:rPr lang="de-DE" dirty="0" err="1">
                <a:solidFill>
                  <a:schemeClr val="tx1"/>
                </a:solidFill>
              </a:rPr>
              <a:t>Flexbox</a:t>
            </a:r>
            <a:r>
              <a:rPr lang="de-DE" dirty="0">
                <a:solidFill>
                  <a:schemeClr val="tx1"/>
                </a:solidFill>
              </a:rPr>
              <a:t>)</a:t>
            </a:r>
          </a:p>
        </p:txBody>
      </p:sp>
      <p:sp>
        <p:nvSpPr>
          <p:cNvPr id="5" name="Textfeld 4">
            <a:extLst>
              <a:ext uri="{FF2B5EF4-FFF2-40B4-BE49-F238E27FC236}">
                <a16:creationId xmlns:a16="http://schemas.microsoft.com/office/drawing/2014/main" id="{5059A5CD-3368-B4BA-A5DF-70E26CF7B282}"/>
              </a:ext>
            </a:extLst>
          </p:cNvPr>
          <p:cNvSpPr txBox="1"/>
          <p:nvPr/>
        </p:nvSpPr>
        <p:spPr>
          <a:xfrm>
            <a:off x="2812029" y="777185"/>
            <a:ext cx="6253314" cy="369332"/>
          </a:xfrm>
          <a:prstGeom prst="rect">
            <a:avLst/>
          </a:prstGeom>
          <a:noFill/>
        </p:spPr>
        <p:txBody>
          <a:bodyPr wrap="square" rtlCol="0">
            <a:spAutoFit/>
          </a:bodyPr>
          <a:lstStyle/>
          <a:p>
            <a:pPr algn="ctr"/>
            <a:r>
              <a:rPr lang="de-DE" dirty="0"/>
              <a:t>Container für die </a:t>
            </a:r>
            <a:r>
              <a:rPr lang="de-DE" dirty="0" err="1"/>
              <a:t>sections</a:t>
            </a:r>
            <a:r>
              <a:rPr lang="de-DE" dirty="0"/>
              <a:t> (</a:t>
            </a:r>
            <a:r>
              <a:rPr lang="de-DE" dirty="0" err="1"/>
              <a:t>Grid</a:t>
            </a:r>
            <a:r>
              <a:rPr lang="de-DE" dirty="0"/>
              <a:t>)</a:t>
            </a:r>
          </a:p>
        </p:txBody>
      </p:sp>
      <p:sp>
        <p:nvSpPr>
          <p:cNvPr id="10" name="Textfeld 9">
            <a:extLst>
              <a:ext uri="{FF2B5EF4-FFF2-40B4-BE49-F238E27FC236}">
                <a16:creationId xmlns:a16="http://schemas.microsoft.com/office/drawing/2014/main" id="{526D3E90-2D75-D10A-1424-C0455AF6C9F8}"/>
              </a:ext>
            </a:extLst>
          </p:cNvPr>
          <p:cNvSpPr txBox="1"/>
          <p:nvPr/>
        </p:nvSpPr>
        <p:spPr>
          <a:xfrm>
            <a:off x="0" y="3115515"/>
            <a:ext cx="2035278" cy="923330"/>
          </a:xfrm>
          <a:prstGeom prst="rect">
            <a:avLst/>
          </a:prstGeom>
          <a:noFill/>
        </p:spPr>
        <p:txBody>
          <a:bodyPr wrap="square" rtlCol="0">
            <a:spAutoFit/>
          </a:bodyPr>
          <a:lstStyle/>
          <a:p>
            <a:pPr algn="ctr"/>
            <a:r>
              <a:rPr lang="de-DE" dirty="0"/>
              <a:t>Seitenleiste mit Anker-Elementen (Flex)</a:t>
            </a:r>
          </a:p>
        </p:txBody>
      </p:sp>
      <p:sp>
        <p:nvSpPr>
          <p:cNvPr id="13" name="Textfeld 12">
            <a:extLst>
              <a:ext uri="{FF2B5EF4-FFF2-40B4-BE49-F238E27FC236}">
                <a16:creationId xmlns:a16="http://schemas.microsoft.com/office/drawing/2014/main" id="{F2D462E6-E89A-570E-67DE-E687FEA967D4}"/>
              </a:ext>
            </a:extLst>
          </p:cNvPr>
          <p:cNvSpPr txBox="1"/>
          <p:nvPr/>
        </p:nvSpPr>
        <p:spPr>
          <a:xfrm>
            <a:off x="-1927124" y="611183"/>
            <a:ext cx="1769812" cy="1200329"/>
          </a:xfrm>
          <a:prstGeom prst="rect">
            <a:avLst/>
          </a:prstGeom>
          <a:noFill/>
        </p:spPr>
        <p:txBody>
          <a:bodyPr wrap="square" rtlCol="0">
            <a:spAutoFit/>
          </a:bodyPr>
          <a:lstStyle/>
          <a:p>
            <a:r>
              <a:rPr lang="de-DE" dirty="0"/>
              <a:t>Gesamte Seite:</a:t>
            </a:r>
          </a:p>
          <a:p>
            <a:r>
              <a:rPr lang="de-DE" dirty="0" err="1"/>
              <a:t>Flexbox</a:t>
            </a:r>
            <a:r>
              <a:rPr lang="de-DE" dirty="0"/>
              <a:t> mit Titel und Content (</a:t>
            </a:r>
            <a:r>
              <a:rPr lang="de-DE" dirty="0" err="1"/>
              <a:t>Flexbox</a:t>
            </a:r>
            <a:r>
              <a:rPr lang="de-DE" dirty="0"/>
              <a:t>)</a:t>
            </a:r>
          </a:p>
        </p:txBody>
      </p:sp>
    </p:spTree>
    <p:extLst>
      <p:ext uri="{BB962C8B-B14F-4D97-AF65-F5344CB8AC3E}">
        <p14:creationId xmlns:p14="http://schemas.microsoft.com/office/powerpoint/2010/main" val="1598239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6ED0E6-2CDC-D9D1-5794-7E80EFB8EBE5}"/>
              </a:ext>
            </a:extLst>
          </p:cNvPr>
          <p:cNvSpPr>
            <a:spLocks noGrp="1"/>
          </p:cNvSpPr>
          <p:nvPr>
            <p:ph type="title"/>
          </p:nvPr>
        </p:nvSpPr>
        <p:spPr/>
        <p:txBody>
          <a:bodyPr/>
          <a:lstStyle/>
          <a:p>
            <a:r>
              <a:rPr lang="de-DE" dirty="0"/>
              <a:t>Quellen</a:t>
            </a:r>
          </a:p>
        </p:txBody>
      </p:sp>
      <p:sp>
        <p:nvSpPr>
          <p:cNvPr id="3" name="Inhaltsplatzhalter 2">
            <a:extLst>
              <a:ext uri="{FF2B5EF4-FFF2-40B4-BE49-F238E27FC236}">
                <a16:creationId xmlns:a16="http://schemas.microsoft.com/office/drawing/2014/main" id="{67BC9EE5-E6C6-A7D4-F453-857C1EECA093}"/>
              </a:ext>
            </a:extLst>
          </p:cNvPr>
          <p:cNvSpPr>
            <a:spLocks noGrp="1"/>
          </p:cNvSpPr>
          <p:nvPr>
            <p:ph idx="1"/>
          </p:nvPr>
        </p:nvSpPr>
        <p:spPr/>
        <p:txBody>
          <a:bodyPr/>
          <a:lstStyle/>
          <a:p>
            <a:r>
              <a:rPr lang="de-DE" dirty="0">
                <a:hlinkClick r:id="rId2"/>
              </a:rPr>
              <a:t>https://www.freecodecamp.org/news/content/images/2022/05/CSS-GRID-3.png</a:t>
            </a:r>
            <a:endParaRPr lang="de-DE" dirty="0"/>
          </a:p>
          <a:p>
            <a:r>
              <a:rPr lang="de-DE" dirty="0">
                <a:hlinkClick r:id="rId3"/>
              </a:rPr>
              <a:t>https://blog.pixelfreestudio.com/wp-content/uploads/2024/07/1_OLorod4d77ZQwOhWTs7Jdw-1024x596.jpg</a:t>
            </a:r>
            <a:endParaRPr lang="de-DE" dirty="0"/>
          </a:p>
          <a:p>
            <a:r>
              <a:rPr lang="de-DE" dirty="0">
                <a:hlinkClick r:id="rId4"/>
              </a:rPr>
              <a:t>https://www.seobility.net/de/wiki/images/6/6f/Media-Queries.png</a:t>
            </a:r>
            <a:endParaRPr lang="de-DE" dirty="0"/>
          </a:p>
          <a:p>
            <a:r>
              <a:rPr lang="de-DE" dirty="0">
                <a:hlinkClick r:id="rId5"/>
              </a:rPr>
              <a:t>https://developer.mozilla.org/de/docs/Learn_web_development/Core/CSS_layout/Responsive_Design#media_queries</a:t>
            </a:r>
            <a:endParaRPr lang="de-DE" dirty="0"/>
          </a:p>
          <a:p>
            <a:endParaRPr lang="de-DE" dirty="0"/>
          </a:p>
          <a:p>
            <a:endParaRPr lang="de-DE" dirty="0"/>
          </a:p>
        </p:txBody>
      </p:sp>
    </p:spTree>
    <p:extLst>
      <p:ext uri="{BB962C8B-B14F-4D97-AF65-F5344CB8AC3E}">
        <p14:creationId xmlns:p14="http://schemas.microsoft.com/office/powerpoint/2010/main" val="108184529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685</Words>
  <Application>Microsoft Office PowerPoint</Application>
  <PresentationFormat>Breitbild</PresentationFormat>
  <Paragraphs>68</Paragraphs>
  <Slides>8</Slides>
  <Notes>5</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8</vt:i4>
      </vt:variant>
    </vt:vector>
  </HeadingPairs>
  <TitlesOfParts>
    <vt:vector size="12" baseType="lpstr">
      <vt:lpstr>Aptos</vt:lpstr>
      <vt:lpstr>Aptos Display</vt:lpstr>
      <vt:lpstr>Arial</vt:lpstr>
      <vt:lpstr>Office</vt:lpstr>
      <vt:lpstr>Flexibler Onepager (Sketche)</vt:lpstr>
      <vt:lpstr>PowerPoint-Präsentation</vt:lpstr>
      <vt:lpstr>PowerPoint-Präsentation</vt:lpstr>
      <vt:lpstr>PowerPoint-Präsentation</vt:lpstr>
      <vt:lpstr>PowerPoint-Präsentation</vt:lpstr>
      <vt:lpstr>Flexibler Onepager (Komposition)</vt:lpstr>
      <vt:lpstr>PowerPoint-Präsentation</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Justin Lotwin</dc:creator>
  <cp:lastModifiedBy>Justin Lotwin</cp:lastModifiedBy>
  <cp:revision>4</cp:revision>
  <dcterms:created xsi:type="dcterms:W3CDTF">2025-02-12T08:09:20Z</dcterms:created>
  <dcterms:modified xsi:type="dcterms:W3CDTF">2025-02-18T10:38:10Z</dcterms:modified>
</cp:coreProperties>
</file>