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196">
          <p15:clr>
            <a:srgbClr val="747775"/>
          </p15:clr>
        </p15:guide>
        <p15:guide id="3" pos="2976">
          <p15:clr>
            <a:srgbClr val="747775"/>
          </p15:clr>
        </p15:guide>
        <p15:guide id="4" pos="556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8C3509-69CB-4750-A3A9-925AD3CFE215}">
  <a:tblStyle styleId="{B78C3509-69CB-4750-A3A9-925AD3CFE21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196"/>
        <p:guide pos="2976"/>
        <p:guide pos="55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chem.ncbi.nlm.nih.gov/compound/59944238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2667cde1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2667cde1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2667cde1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2667cde1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2667cde18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2667cde18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Compound CID: 12676609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SMILES: COc1ccc(-c2nnc(OC)nc2-c2ccc(OC)cc2)cc1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Formula: C18H17N3O3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2667cde18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12667cde18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Compound CID: 137797151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SMILES: COc1ccc(-c2nnc(C)nc2C)cc1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Formula: C12H13N3O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Compound CID: 59944238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SMILES: Cc1nnc2nc(C)nnc2n1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Formula: C6H6N6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Compound CID: 12676609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SMILES: COc1ccc(-c2nnc(OC)nc2-c2ccc(OC)cc2)cc1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Formula: C18H17N3O3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2756a3a5e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12756a3a5e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Compound CID: </a:t>
            </a:r>
            <a:r>
              <a:rPr lang="zh-CN" sz="105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59944238</a:t>
            </a:r>
            <a:r>
              <a:rPr lang="zh-CN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SMILES: Cc1nnc2nc(C)nnc2n1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Formula: C6H6N6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Compound CID: 12676609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SMILES: COc1ccc(-c2nnc(OC)nc2-c2ccc(OC)cc2)cc1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Formula: C18H17N3O3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20a28c806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120a28c806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Compound CID: 59944238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SMILES: Cc1nnc2nc(C)nnc2n1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Formula: C6H6N6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2756a3a5e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12756a3a5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2667cde1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12667cde1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2667cde1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12667cde1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12756a3a5e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12756a3a5e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1c882270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1c882270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We are gonna to divide our presentation into 7 part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12667cde1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12667cde1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fa0bf0112e_19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fa0bf0112e_19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2756a3a5e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2756a3a5e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2667cde1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2667cde1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20a28c80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20a28c8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2148d20f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2148d20f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2667cde1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2667cde1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21145881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21145881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2667cde1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12667cde1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Relationship Id="rId5" Type="http://schemas.openxmlformats.org/officeDocument/2006/relationships/image" Target="../media/image21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17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24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31.gif"/><Relationship Id="rId5" Type="http://schemas.openxmlformats.org/officeDocument/2006/relationships/image" Target="../media/image3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9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0.png"/><Relationship Id="rId6" Type="http://schemas.openxmlformats.org/officeDocument/2006/relationships/image" Target="../media/image34.png"/><Relationship Id="rId7" Type="http://schemas.openxmlformats.org/officeDocument/2006/relationships/image" Target="../media/image3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1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9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Identifying Nearby Molecules through Fingerprint Bit Flipping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Final Presentation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10450" y="387413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Nils Dunlop, Francisco Erazo, Qi Chen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Supervisor: Shirin Tavara, </a:t>
            </a:r>
            <a:r>
              <a:rPr lang="zh-CN" sz="1800"/>
              <a:t>Christian</a:t>
            </a:r>
            <a:r>
              <a:rPr lang="zh-CN" sz="1800"/>
              <a:t> Tyrchan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Results - valid and invalid SMILES</a:t>
            </a:r>
            <a:endParaRPr/>
          </a:p>
        </p:txBody>
      </p:sp>
      <p:graphicFrame>
        <p:nvGraphicFramePr>
          <p:cNvPr id="153" name="Google Shape;153;p22"/>
          <p:cNvGraphicFramePr/>
          <p:nvPr/>
        </p:nvGraphicFramePr>
        <p:xfrm>
          <a:off x="2556725" y="159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{B78C3509-69CB-4750-A3A9-925AD3CFE215}</a:tableStyleId>
              </a:tblPr>
              <a:tblGrid>
                <a:gridCol w="1170275"/>
                <a:gridCol w="824125"/>
                <a:gridCol w="824125"/>
                <a:gridCol w="824125"/>
                <a:gridCol w="824125"/>
                <a:gridCol w="824125"/>
                <a:gridCol w="8241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Compound</a:t>
                      </a:r>
                      <a:endParaRPr b="1" sz="100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637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 bit</a:t>
                      </a:r>
                      <a:endParaRPr b="1" sz="100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637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 bits</a:t>
                      </a:r>
                      <a:endParaRPr b="1" sz="100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637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 bits</a:t>
                      </a:r>
                      <a:endParaRPr b="1" sz="100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637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 bits</a:t>
                      </a:r>
                      <a:endParaRPr b="1" sz="100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637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128 bits</a:t>
                      </a:r>
                      <a:endParaRPr b="1" sz="100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637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1024 bits</a:t>
                      </a:r>
                      <a:endParaRPr b="1" sz="100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6374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Parecoxib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2048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1024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512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255</a:t>
                      </a:r>
                      <a:endParaRPr b="1"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12</a:t>
                      </a:r>
                      <a:endParaRPr b="1"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b="1"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Celecoxib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2048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1024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512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256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</a:t>
                      </a:r>
                      <a:endParaRPr b="1"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b="1"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Cimicoxib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2048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1024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512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256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11</a:t>
                      </a:r>
                      <a:endParaRPr b="1"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b="1"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Deracoxib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2047</a:t>
                      </a:r>
                      <a:endParaRPr b="1"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1023</a:t>
                      </a:r>
                      <a:endParaRPr b="1"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511</a:t>
                      </a:r>
                      <a:endParaRPr b="1"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256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13</a:t>
                      </a:r>
                      <a:endParaRPr b="1"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b="1"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Anitrazafen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2048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1024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508</a:t>
                      </a:r>
                      <a:endParaRPr b="1"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206</a:t>
                      </a:r>
                      <a:endParaRPr b="1"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</a:t>
                      </a:r>
                      <a:endParaRPr b="1"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b="1"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Expected # FPs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2048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1024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512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256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16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4" name="Google Shape;154;p22"/>
          <p:cNvSpPr txBox="1"/>
          <p:nvPr/>
        </p:nvSpPr>
        <p:spPr>
          <a:xfrm>
            <a:off x="630000" y="2060550"/>
            <a:ext cx="9279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3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# of valid SMILES</a:t>
            </a:r>
            <a:endParaRPr b="1" sz="13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File:Eo circle green white arrow-right.svg - Wikimedia Commons"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950" y="2148325"/>
            <a:ext cx="445025" cy="4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>
            <a:off x="311700" y="1152475"/>
            <a:ext cx="85206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zh-C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As the size of the bit group increases, so the number of invalid SMILES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57" name="Google Shape;157;p22"/>
          <p:cNvGraphicFramePr/>
          <p:nvPr/>
        </p:nvGraphicFramePr>
        <p:xfrm>
          <a:off x="2556725" y="36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{B78C3509-69CB-4750-A3A9-925AD3CFE215}</a:tableStyleId>
              </a:tblPr>
              <a:tblGrid>
                <a:gridCol w="1170275"/>
                <a:gridCol w="824125"/>
                <a:gridCol w="824125"/>
                <a:gridCol w="824125"/>
                <a:gridCol w="824125"/>
                <a:gridCol w="824125"/>
                <a:gridCol w="8241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Compound</a:t>
                      </a:r>
                      <a:endParaRPr b="1" sz="100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637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 bit</a:t>
                      </a:r>
                      <a:endParaRPr b="1" sz="100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637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 bits</a:t>
                      </a:r>
                      <a:endParaRPr b="1" sz="100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637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 bits</a:t>
                      </a:r>
                      <a:endParaRPr b="1" sz="100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637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 bits</a:t>
                      </a:r>
                      <a:endParaRPr b="1" sz="100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637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128 bits</a:t>
                      </a:r>
                      <a:endParaRPr b="1" sz="100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637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1024 bits</a:t>
                      </a:r>
                      <a:endParaRPr b="1" sz="100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6374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Parecoxib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0.00%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0.00%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0.00%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0.39%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25.00%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100.00%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Celecoxib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0.00%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0.00%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0.00%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0.00%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50.00%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100.00%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Cimicoxib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0.00%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0.00%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0.00%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0.00%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31.25%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50.00%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Deracoxib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0.00%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0.10%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0.20%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0.00%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18.75%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100.00%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Anitrazafen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0.00%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0.00%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0.78%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19.53%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56.25%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100.00%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8" name="Google Shape;158;p22"/>
          <p:cNvSpPr txBox="1"/>
          <p:nvPr/>
        </p:nvSpPr>
        <p:spPr>
          <a:xfrm>
            <a:off x="630000" y="3901050"/>
            <a:ext cx="9279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3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%  of invalid SMILES</a:t>
            </a:r>
            <a:endParaRPr b="1" sz="13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File:Eo circle green white arrow-right.svg - Wikimedia Commons"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950" y="4097638"/>
            <a:ext cx="445025" cy="4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Results - unique SMILES</a:t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311700" y="1152475"/>
            <a:ext cx="85206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Font typeface="Proxima Nova"/>
              <a:buChar char="●"/>
            </a:pPr>
            <a:r>
              <a:rPr lang="zh-C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As the size of the bit group increases, the number of unique SMILES increase until a certain point.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66" name="Google Shape;166;p23"/>
          <p:cNvGraphicFramePr/>
          <p:nvPr/>
        </p:nvGraphicFramePr>
        <p:xfrm>
          <a:off x="1514488" y="173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{B78C3509-69CB-4750-A3A9-925AD3CFE215}</a:tableStyleId>
              </a:tblPr>
              <a:tblGrid>
                <a:gridCol w="1170275"/>
                <a:gridCol w="824125"/>
                <a:gridCol w="824125"/>
                <a:gridCol w="824125"/>
                <a:gridCol w="824125"/>
                <a:gridCol w="824125"/>
                <a:gridCol w="8241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Compound</a:t>
                      </a:r>
                      <a:endParaRPr b="1" sz="100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637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 bit</a:t>
                      </a:r>
                      <a:endParaRPr b="1" sz="100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637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 bits</a:t>
                      </a:r>
                      <a:endParaRPr b="1" sz="100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637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 bits</a:t>
                      </a:r>
                      <a:endParaRPr b="1" sz="100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637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 bits</a:t>
                      </a:r>
                      <a:endParaRPr b="1" sz="100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637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128 bits</a:t>
                      </a:r>
                      <a:endParaRPr b="1" sz="100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637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0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1024 bits</a:t>
                      </a:r>
                      <a:endParaRPr b="1" sz="1000">
                        <a:solidFill>
                          <a:srgbClr val="FFFF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6374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Parecoxib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63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12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Celecoxib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52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Cimicoxib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19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Deracoxib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39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13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Anitrazafen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14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24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115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67" name="Google Shape;167;p23"/>
          <p:cNvPicPr preferRelativeResize="0"/>
          <p:nvPr/>
        </p:nvPicPr>
        <p:blipFill rotWithShape="1">
          <a:blip r:embed="rId3">
            <a:alphaModFix/>
          </a:blip>
          <a:srcRect b="10807" l="1272" r="851" t="10705"/>
          <a:stretch/>
        </p:blipFill>
        <p:spPr>
          <a:xfrm>
            <a:off x="2797875" y="3266475"/>
            <a:ext cx="3636824" cy="176929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/>
          <p:nvPr/>
        </p:nvSpPr>
        <p:spPr>
          <a:xfrm>
            <a:off x="3078025" y="2989425"/>
            <a:ext cx="85206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Anitrazafen 1 Bit Change 2048 SMILES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Anitrazafen - MDS - 1 bit flipped</a:t>
            </a: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231" y="1141100"/>
            <a:ext cx="5239780" cy="37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 txBox="1"/>
          <p:nvPr/>
        </p:nvSpPr>
        <p:spPr>
          <a:xfrm>
            <a:off x="6316300" y="0"/>
            <a:ext cx="198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Original Molecule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8475" y="411600"/>
            <a:ext cx="2601049" cy="225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/>
        </p:nvSpPr>
        <p:spPr>
          <a:xfrm>
            <a:off x="6146225" y="2502350"/>
            <a:ext cx="246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Generated Molecules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1750" y="2872150"/>
            <a:ext cx="2634500" cy="21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 txBox="1"/>
          <p:nvPr/>
        </p:nvSpPr>
        <p:spPr>
          <a:xfrm>
            <a:off x="258725" y="4774200"/>
            <a:ext cx="461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Overlapping SMILES: 2034, Unique SMILES: 14 (PubChem: 1)</a:t>
            </a:r>
            <a:endParaRPr b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311700" y="326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Anitrazafen - MDS - 2 bits flipped</a:t>
            </a:r>
            <a:endParaRPr/>
          </a:p>
        </p:txBody>
      </p:sp>
      <p:pic>
        <p:nvPicPr>
          <p:cNvPr id="185" name="Google Shape;18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15075"/>
            <a:ext cx="5712525" cy="40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 txBox="1"/>
          <p:nvPr/>
        </p:nvSpPr>
        <p:spPr>
          <a:xfrm>
            <a:off x="6316300" y="0"/>
            <a:ext cx="198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Original Molecule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8475" y="411600"/>
            <a:ext cx="2601049" cy="225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91750" y="2872150"/>
            <a:ext cx="2634500" cy="21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/>
        </p:nvSpPr>
        <p:spPr>
          <a:xfrm>
            <a:off x="238025" y="4774200"/>
            <a:ext cx="464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Overlapping SMILES: 1000, Unique SMILES: 24 (PubChem: 3)</a:t>
            </a:r>
            <a:endParaRPr b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6146225" y="2502350"/>
            <a:ext cx="246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Generated Molecules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311700" y="326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Anitrazafen - MDS - 4 bits flipped</a:t>
            </a:r>
            <a:endParaRPr/>
          </a:p>
        </p:txBody>
      </p:sp>
      <p:pic>
        <p:nvPicPr>
          <p:cNvPr id="196" name="Google Shape;19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15075"/>
            <a:ext cx="5712525" cy="40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 txBox="1"/>
          <p:nvPr/>
        </p:nvSpPr>
        <p:spPr>
          <a:xfrm>
            <a:off x="6316300" y="0"/>
            <a:ext cx="198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Original Molecule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8475" y="411600"/>
            <a:ext cx="2601049" cy="225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6"/>
          <p:cNvSpPr txBox="1"/>
          <p:nvPr/>
        </p:nvSpPr>
        <p:spPr>
          <a:xfrm>
            <a:off x="217325" y="4774200"/>
            <a:ext cx="477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Overlapping SMILES: 451, Unique SMILES: 61 (PubChem: 2)</a:t>
            </a:r>
            <a:endParaRPr b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6146225" y="2624413"/>
            <a:ext cx="246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Generated Molecules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1" name="Google Shape;20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9150" y="3144475"/>
            <a:ext cx="3854850" cy="154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Anitrazafen- MDS - 8 bits flipped</a:t>
            </a:r>
            <a:endParaRPr/>
          </a:p>
        </p:txBody>
      </p:sp>
      <p:pic>
        <p:nvPicPr>
          <p:cNvPr id="207" name="Google Shape;2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3050" y="906725"/>
            <a:ext cx="1892850" cy="164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4938" y="2969725"/>
            <a:ext cx="3529074" cy="198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931" y="1101300"/>
            <a:ext cx="5239780" cy="37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7"/>
          <p:cNvSpPr txBox="1"/>
          <p:nvPr/>
        </p:nvSpPr>
        <p:spPr>
          <a:xfrm>
            <a:off x="6036775" y="445025"/>
            <a:ext cx="198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Original Molecule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2581375" y="2969725"/>
            <a:ext cx="141000" cy="13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2" name="Google Shape;212;p27"/>
          <p:cNvSpPr/>
          <p:nvPr/>
        </p:nvSpPr>
        <p:spPr>
          <a:xfrm>
            <a:off x="3173400" y="3499750"/>
            <a:ext cx="141000" cy="13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" name="Google Shape;213;p27"/>
          <p:cNvSpPr/>
          <p:nvPr/>
        </p:nvSpPr>
        <p:spPr>
          <a:xfrm>
            <a:off x="1200975" y="1318800"/>
            <a:ext cx="141000" cy="13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4" name="Google Shape;214;p27"/>
          <p:cNvSpPr txBox="1"/>
          <p:nvPr/>
        </p:nvSpPr>
        <p:spPr>
          <a:xfrm>
            <a:off x="5903038" y="2508025"/>
            <a:ext cx="246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Generated Molecules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5" name="Google Shape;215;p27"/>
          <p:cNvSpPr txBox="1"/>
          <p:nvPr/>
        </p:nvSpPr>
        <p:spPr>
          <a:xfrm>
            <a:off x="200925" y="4774200"/>
            <a:ext cx="460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Overlapping SMILES: 141, Unique SMILES: 115 (PubChem: 1) </a:t>
            </a:r>
            <a:endParaRPr b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Anitrazafen- MDS - 128 bits flipped</a:t>
            </a:r>
            <a:endParaRPr/>
          </a:p>
        </p:txBody>
      </p:sp>
      <p:sp>
        <p:nvSpPr>
          <p:cNvPr id="221" name="Google Shape;221;p28"/>
          <p:cNvSpPr txBox="1"/>
          <p:nvPr/>
        </p:nvSpPr>
        <p:spPr>
          <a:xfrm>
            <a:off x="1109300" y="1325875"/>
            <a:ext cx="198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Original Molecule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2" name="Google Shape;222;p28"/>
          <p:cNvSpPr txBox="1"/>
          <p:nvPr/>
        </p:nvSpPr>
        <p:spPr>
          <a:xfrm>
            <a:off x="5580588" y="1325875"/>
            <a:ext cx="246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Generated Molecules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3" name="Google Shape;2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600" y="1922725"/>
            <a:ext cx="3044800" cy="26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25" y="1922725"/>
            <a:ext cx="5214801" cy="2376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Atoms and Molecular Weight</a:t>
            </a:r>
            <a:endParaRPr/>
          </a:p>
        </p:txBody>
      </p:sp>
      <p:sp>
        <p:nvSpPr>
          <p:cNvPr id="230" name="Google Shape;230;p29"/>
          <p:cNvSpPr txBox="1"/>
          <p:nvPr>
            <p:ph idx="1" type="body"/>
          </p:nvPr>
        </p:nvSpPr>
        <p:spPr>
          <a:xfrm>
            <a:off x="311700" y="94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Increasing fingerprint bit flips raised average atom and molecular weight</a:t>
            </a:r>
            <a:endParaRPr/>
          </a:p>
        </p:txBody>
      </p:sp>
      <p:pic>
        <p:nvPicPr>
          <p:cNvPr id="231" name="Google Shape;2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7750"/>
            <a:ext cx="91440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Methodology - </a:t>
            </a:r>
            <a:r>
              <a:rPr lang="zh-CN"/>
              <a:t>Molecular pathway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Studied pathway from COX-2 (Anitrazafen) → Janus Kinase inhibitor (Tofacitinib)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Modified Anitrazafen’s fingerprint bits by adding and removing step-by-step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Predicted SMILES at each modification stage using MolForge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Reached Tofacitinib Fingerprint by adjusting Anitrazafens bits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Calculated Tanimoto similarity to both starting molecules</a:t>
            </a:r>
            <a:endParaRPr/>
          </a:p>
        </p:txBody>
      </p:sp>
      <p:pic>
        <p:nvPicPr>
          <p:cNvPr id="238" name="Google Shape;238;p30"/>
          <p:cNvPicPr preferRelativeResize="0"/>
          <p:nvPr/>
        </p:nvPicPr>
        <p:blipFill rotWithShape="1">
          <a:blip r:embed="rId3">
            <a:alphaModFix/>
          </a:blip>
          <a:srcRect b="0" l="0" r="911" t="0"/>
          <a:stretch/>
        </p:blipFill>
        <p:spPr>
          <a:xfrm>
            <a:off x="1851325" y="3112150"/>
            <a:ext cx="5101226" cy="193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664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Anitrazafen → </a:t>
            </a:r>
            <a:r>
              <a:rPr lang="zh-CN"/>
              <a:t>Tofacitinib Pathway</a:t>
            </a:r>
            <a:endParaRPr/>
          </a:p>
        </p:txBody>
      </p:sp>
      <p:pic>
        <p:nvPicPr>
          <p:cNvPr id="244" name="Google Shape;244;p31"/>
          <p:cNvPicPr preferRelativeResize="0"/>
          <p:nvPr/>
        </p:nvPicPr>
        <p:blipFill rotWithShape="1">
          <a:blip r:embed="rId3">
            <a:alphaModFix/>
          </a:blip>
          <a:srcRect b="-4629" l="-1200" r="1199" t="4630"/>
          <a:stretch/>
        </p:blipFill>
        <p:spPr>
          <a:xfrm>
            <a:off x="5199225" y="2571750"/>
            <a:ext cx="3930201" cy="254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1"/>
          <p:cNvPicPr preferRelativeResize="0"/>
          <p:nvPr/>
        </p:nvPicPr>
        <p:blipFill rotWithShape="1">
          <a:blip r:embed="rId4">
            <a:alphaModFix/>
          </a:blip>
          <a:srcRect b="0" l="3332" r="3332" t="0"/>
          <a:stretch/>
        </p:blipFill>
        <p:spPr>
          <a:xfrm>
            <a:off x="30681" y="943250"/>
            <a:ext cx="5239781" cy="37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1"/>
          <p:cNvSpPr txBox="1"/>
          <p:nvPr/>
        </p:nvSpPr>
        <p:spPr>
          <a:xfrm>
            <a:off x="189050" y="4685950"/>
            <a:ext cx="426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Valid </a:t>
            </a:r>
            <a:r>
              <a:rPr b="1" lang="zh-C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SMILES: 71/72, Unique SMILES: 40/71, ChEMBL: 14/71  </a:t>
            </a:r>
            <a:endParaRPr b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7" name="Google Shape;247;p31"/>
          <p:cNvSpPr txBox="1"/>
          <p:nvPr/>
        </p:nvSpPr>
        <p:spPr>
          <a:xfrm>
            <a:off x="5028475" y="145650"/>
            <a:ext cx="18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Start </a:t>
            </a:r>
            <a:r>
              <a:rPr lang="zh-C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Molecule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8" name="Google Shape;24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3063" y="500046"/>
            <a:ext cx="2101625" cy="182140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 txBox="1"/>
          <p:nvPr/>
        </p:nvSpPr>
        <p:spPr>
          <a:xfrm>
            <a:off x="7168740" y="145650"/>
            <a:ext cx="16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End</a:t>
            </a:r>
            <a:r>
              <a:rPr lang="zh-C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Molecule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0" name="Google Shape;250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58650" y="500050"/>
            <a:ext cx="2585350" cy="13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1"/>
          <p:cNvSpPr txBox="1"/>
          <p:nvPr/>
        </p:nvSpPr>
        <p:spPr>
          <a:xfrm>
            <a:off x="5957325" y="2229750"/>
            <a:ext cx="235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Generated Molecules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2" name="Google Shape;252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02712" y="2691450"/>
            <a:ext cx="2505125" cy="21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Agenda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CN"/>
              <a:t>Terminology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CN"/>
              <a:t>MolForge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CN"/>
              <a:t>Research problems 1 &amp; 2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CN"/>
              <a:t>L</a:t>
            </a:r>
            <a:r>
              <a:rPr lang="zh-CN"/>
              <a:t>iterature review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CN"/>
              <a:t>Methodology research problem 1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CN"/>
              <a:t>Results for research problem 1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zh-CN"/>
              <a:t>Valid, invalid and unique SMILES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zh-CN"/>
              <a:t>1 Bit flipping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zh-CN"/>
              <a:t>2 Bit flipping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zh-CN"/>
              <a:t>4 Bit flipping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zh-CN"/>
              <a:t>8 Bit flipping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zh-CN"/>
              <a:t>Relation to Atoms and Molecular weight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CN"/>
              <a:t>Methodology for research problem 2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CN"/>
              <a:t>Results for research problem 2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zh-CN"/>
              <a:t>Conclusions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Conclusions</a:t>
            </a:r>
            <a:endParaRPr/>
          </a:p>
        </p:txBody>
      </p:sp>
      <p:sp>
        <p:nvSpPr>
          <p:cNvPr id="258" name="Google Shape;25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MolForge is good at </a:t>
            </a:r>
            <a:r>
              <a:rPr lang="zh-CN"/>
              <a:t>reconstructing</a:t>
            </a:r>
            <a:r>
              <a:rPr lang="zh-CN"/>
              <a:t> smiles from ECFP4 vectors. However, it does not a good job at recognizing singular bit flips.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Most of generated SMILES overlap the original SMILE.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ECPF4 from the generated SMILES match in most of the cases with the ECPF4 of the original molecule rather than the flipped ECP4.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This is related in how MolForge was trained.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MolForge is able to generate unique and valid molecules. However,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Most of them are not available in PubChem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S</a:t>
            </a:r>
            <a:r>
              <a:rPr lang="zh-CN"/>
              <a:t>ingular bit flipping often results in the original molecule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Generated molecules are repeating the SMILES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More bit changes (more 1s in ECFP4) correlate with higher molecular weight and atom count on average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Final Presentation</a:t>
            </a:r>
            <a:endParaRPr/>
          </a:p>
        </p:txBody>
      </p:sp>
      <p:sp>
        <p:nvSpPr>
          <p:cNvPr id="264" name="Google Shape;264;p33"/>
          <p:cNvSpPr txBox="1"/>
          <p:nvPr>
            <p:ph idx="1" type="subTitle"/>
          </p:nvPr>
        </p:nvSpPr>
        <p:spPr>
          <a:xfrm>
            <a:off x="510450" y="387413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Nils Dunlop, Francisco Erazo, Qi Chen</a:t>
            </a:r>
            <a:endParaRPr sz="1800"/>
          </a:p>
        </p:txBody>
      </p:sp>
      <p:pic>
        <p:nvPicPr>
          <p:cNvPr id="265" name="Google Shape;265;p33"/>
          <p:cNvPicPr preferRelativeResize="0"/>
          <p:nvPr/>
        </p:nvPicPr>
        <p:blipFill rotWithShape="1">
          <a:blip r:embed="rId3">
            <a:alphaModFix/>
          </a:blip>
          <a:srcRect b="5668" l="24740" r="24841" t="5624"/>
          <a:stretch/>
        </p:blipFill>
        <p:spPr>
          <a:xfrm>
            <a:off x="3388100" y="19175"/>
            <a:ext cx="2560249" cy="2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3"/>
          <p:cNvSpPr txBox="1"/>
          <p:nvPr>
            <p:ph idx="1" type="subTitle"/>
          </p:nvPr>
        </p:nvSpPr>
        <p:spPr>
          <a:xfrm>
            <a:off x="3060375" y="2490500"/>
            <a:ext cx="32157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Thanks for listening! :)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Terminology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SMILES = Cn1c(=O)c2c(ncn2C)n(C)c1=O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Fingerprints (ECFP4) = [0 0 1 … 0 1 0]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Tanimoto Similarity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MutiDimensional Scaling (MDS) = Dimensionality reduction technique that preserves distances between points.</a:t>
            </a:r>
            <a:endParaRPr/>
          </a:p>
        </p:txBody>
      </p:sp>
      <p:pic>
        <p:nvPicPr>
          <p:cNvPr id="74" name="Google Shape;74;p15" title="[0,0,0,&quot;https://www.codecogs.com/eqnedit.php?latex=T(A%2CB)%20%3D%20%5Cfrac%7B%7CA%20%5Ccap%20B%7C%7D%7B%7CA%20%5Ccup%20B%7C%7D%20%3D%20%5Cfrac%7B%7CA%20%5Ccap%20B%7C%7D%7B%7CA%7C%20%2B%20%7CB%7C%20-%20%7CA%20%5Ccap%20B%7C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325" y="2486625"/>
            <a:ext cx="3669027" cy="4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Terminology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COX-2 inhibitors = class of drugs used for treating pain and inflammation.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Janus Kinase inhibitors =  class of drugs that block JAK enzymes to treat autoimmune and inflammatory diseases.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Molecular Weight </a:t>
            </a:r>
            <a:r>
              <a:rPr lang="zh-CN"/>
              <a:t>= the sum of atomic weights of all atoms in a molecule.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We increased the test set from 33k molecules (mid-term presentation) to 150k molecules</a:t>
            </a:r>
            <a:r>
              <a:rPr lang="zh-CN"/>
              <a:t> in order to evaluate the reconstruction capability of MolForge.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/>
              <a:t>MolForge</a:t>
            </a:r>
            <a:endParaRPr/>
          </a:p>
        </p:txBody>
      </p:sp>
      <p:pic>
        <p:nvPicPr>
          <p:cNvPr id="87" name="Google Shape;87;p1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824" y="1870650"/>
            <a:ext cx="4931151" cy="304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Research problem 1 - Nearby molecules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400" y="1107725"/>
            <a:ext cx="190500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400" y="2475100"/>
            <a:ext cx="190500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400" y="3149773"/>
            <a:ext cx="190500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400" y="3812467"/>
            <a:ext cx="190500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4400" y="4481150"/>
            <a:ext cx="190500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1537500" y="1791338"/>
            <a:ext cx="298800" cy="476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97600" y="1868875"/>
            <a:ext cx="2217874" cy="31251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18"/>
          <p:cNvGrpSpPr/>
          <p:nvPr/>
        </p:nvGrpSpPr>
        <p:grpSpPr>
          <a:xfrm>
            <a:off x="3036950" y="2512675"/>
            <a:ext cx="471900" cy="2407150"/>
            <a:chOff x="3036950" y="2512675"/>
            <a:chExt cx="471900" cy="2407150"/>
          </a:xfrm>
        </p:grpSpPr>
        <p:sp>
          <p:nvSpPr>
            <p:cNvPr id="101" name="Google Shape;101;p18"/>
            <p:cNvSpPr/>
            <p:nvPr/>
          </p:nvSpPr>
          <p:spPr>
            <a:xfrm>
              <a:off x="3036950" y="2512675"/>
              <a:ext cx="471900" cy="4011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3036950" y="3187348"/>
              <a:ext cx="471900" cy="4011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3036950" y="3850038"/>
              <a:ext cx="471900" cy="4011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3036950" y="4518725"/>
              <a:ext cx="471900" cy="4011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105" name="Google Shape;105;p18"/>
          <p:cNvSpPr txBox="1"/>
          <p:nvPr/>
        </p:nvSpPr>
        <p:spPr>
          <a:xfrm>
            <a:off x="4142038" y="1281950"/>
            <a:ext cx="1329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MolForge</a:t>
            </a:r>
            <a:endParaRPr b="1"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06" name="Google Shape;106;p18"/>
          <p:cNvGrpSpPr/>
          <p:nvPr/>
        </p:nvGrpSpPr>
        <p:grpSpPr>
          <a:xfrm>
            <a:off x="5915475" y="2512675"/>
            <a:ext cx="471900" cy="2407150"/>
            <a:chOff x="3036950" y="2512675"/>
            <a:chExt cx="471900" cy="2407150"/>
          </a:xfrm>
        </p:grpSpPr>
        <p:sp>
          <p:nvSpPr>
            <p:cNvPr id="107" name="Google Shape;107;p18"/>
            <p:cNvSpPr/>
            <p:nvPr/>
          </p:nvSpPr>
          <p:spPr>
            <a:xfrm>
              <a:off x="3036950" y="2512675"/>
              <a:ext cx="471900" cy="4011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3036950" y="3187348"/>
              <a:ext cx="471900" cy="4011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3036950" y="3850038"/>
              <a:ext cx="471900" cy="4011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3036950" y="4518725"/>
              <a:ext cx="471900" cy="4011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pic>
        <p:nvPicPr>
          <p:cNvPr descr="Silhuett av ett frågetecken | Public domain vektorer" id="111" name="Google Shape;111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55500" y="2490338"/>
            <a:ext cx="2451825" cy="24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Research problem 2 - Molecular pathway</a:t>
            </a:r>
            <a:endParaRPr/>
          </a:p>
        </p:txBody>
      </p:sp>
      <p:grpSp>
        <p:nvGrpSpPr>
          <p:cNvPr id="117" name="Google Shape;117;p19"/>
          <p:cNvGrpSpPr/>
          <p:nvPr/>
        </p:nvGrpSpPr>
        <p:grpSpPr>
          <a:xfrm>
            <a:off x="418050" y="872850"/>
            <a:ext cx="1434300" cy="4171900"/>
            <a:chOff x="1408650" y="872850"/>
            <a:chExt cx="1434300" cy="4171900"/>
          </a:xfrm>
        </p:grpSpPr>
        <p:sp>
          <p:nvSpPr>
            <p:cNvPr id="118" name="Google Shape;118;p19"/>
            <p:cNvSpPr txBox="1"/>
            <p:nvPr/>
          </p:nvSpPr>
          <p:spPr>
            <a:xfrm>
              <a:off x="1408650" y="872850"/>
              <a:ext cx="1434300" cy="31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Molecule # 1</a:t>
              </a:r>
              <a:endPara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pic>
          <p:nvPicPr>
            <p:cNvPr id="119" name="Google Shape;119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87675" y="1234750"/>
              <a:ext cx="476250" cy="381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" name="Google Shape;120;p19"/>
          <p:cNvGrpSpPr/>
          <p:nvPr/>
        </p:nvGrpSpPr>
        <p:grpSpPr>
          <a:xfrm>
            <a:off x="7238775" y="872850"/>
            <a:ext cx="1505400" cy="4171900"/>
            <a:chOff x="6705375" y="872850"/>
            <a:chExt cx="1505400" cy="4171900"/>
          </a:xfrm>
        </p:grpSpPr>
        <p:sp>
          <p:nvSpPr>
            <p:cNvPr id="121" name="Google Shape;121;p19"/>
            <p:cNvSpPr txBox="1"/>
            <p:nvPr/>
          </p:nvSpPr>
          <p:spPr>
            <a:xfrm>
              <a:off x="6705375" y="872850"/>
              <a:ext cx="1505400" cy="31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Molecule # 2</a:t>
              </a:r>
              <a:endPara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pic>
          <p:nvPicPr>
            <p:cNvPr id="122" name="Google Shape;122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19950" y="1234750"/>
              <a:ext cx="476250" cy="38100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23" name="Google Shape;123;p19"/>
          <p:cNvCxnSpPr>
            <a:stCxn id="119" idx="3"/>
            <a:endCxn id="122" idx="1"/>
          </p:cNvCxnSpPr>
          <p:nvPr/>
        </p:nvCxnSpPr>
        <p:spPr>
          <a:xfrm>
            <a:off x="1373325" y="3139750"/>
            <a:ext cx="6380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grpSp>
        <p:nvGrpSpPr>
          <p:cNvPr id="124" name="Google Shape;124;p19"/>
          <p:cNvGrpSpPr/>
          <p:nvPr/>
        </p:nvGrpSpPr>
        <p:grpSpPr>
          <a:xfrm>
            <a:off x="2576525" y="1177650"/>
            <a:ext cx="1003800" cy="3607800"/>
            <a:chOff x="2576525" y="1177650"/>
            <a:chExt cx="1003800" cy="3607800"/>
          </a:xfrm>
        </p:grpSpPr>
        <p:pic>
          <p:nvPicPr>
            <p:cNvPr id="125" name="Google Shape;12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72700" y="1493975"/>
              <a:ext cx="411450" cy="3291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19"/>
            <p:cNvSpPr txBox="1"/>
            <p:nvPr/>
          </p:nvSpPr>
          <p:spPr>
            <a:xfrm>
              <a:off x="2576525" y="1177650"/>
              <a:ext cx="1003800" cy="31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Step </a:t>
              </a:r>
              <a:r>
                <a:rPr lang="zh-CN" sz="1500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# 1</a:t>
              </a:r>
              <a:endParaRPr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27" name="Google Shape;127;p19"/>
          <p:cNvGrpSpPr/>
          <p:nvPr/>
        </p:nvGrpSpPr>
        <p:grpSpPr>
          <a:xfrm>
            <a:off x="4025100" y="1177650"/>
            <a:ext cx="1093800" cy="3607825"/>
            <a:chOff x="4025100" y="1177650"/>
            <a:chExt cx="1093800" cy="3607825"/>
          </a:xfrm>
        </p:grpSpPr>
        <p:pic>
          <p:nvPicPr>
            <p:cNvPr id="128" name="Google Shape;128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339849" y="1494024"/>
              <a:ext cx="411450" cy="32914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19"/>
            <p:cNvSpPr txBox="1"/>
            <p:nvPr/>
          </p:nvSpPr>
          <p:spPr>
            <a:xfrm>
              <a:off x="4025100" y="1177650"/>
              <a:ext cx="1093800" cy="31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Step # 2</a:t>
              </a:r>
              <a:endParaRPr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30" name="Google Shape;130;p19"/>
          <p:cNvGrpSpPr/>
          <p:nvPr/>
        </p:nvGrpSpPr>
        <p:grpSpPr>
          <a:xfrm>
            <a:off x="5465800" y="1177650"/>
            <a:ext cx="1093800" cy="3607880"/>
            <a:chOff x="5465800" y="1177650"/>
            <a:chExt cx="1093800" cy="3607880"/>
          </a:xfrm>
        </p:grpSpPr>
        <p:pic>
          <p:nvPicPr>
            <p:cNvPr id="131" name="Google Shape;131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806976" y="1493973"/>
              <a:ext cx="411450" cy="32915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19"/>
            <p:cNvSpPr txBox="1"/>
            <p:nvPr/>
          </p:nvSpPr>
          <p:spPr>
            <a:xfrm>
              <a:off x="5465800" y="1177650"/>
              <a:ext cx="1093800" cy="31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Step # 3</a:t>
              </a:r>
              <a:endParaRPr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Literature review findings</a:t>
            </a:r>
            <a:endParaRPr/>
          </a:p>
        </p:txBody>
      </p:sp>
      <p:graphicFrame>
        <p:nvGraphicFramePr>
          <p:cNvPr id="138" name="Google Shape;138;p20"/>
          <p:cNvGraphicFramePr/>
          <p:nvPr/>
        </p:nvGraphicFramePr>
        <p:xfrm>
          <a:off x="64300" y="11446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{B78C3509-69CB-4750-A3A9-925AD3CFE215}</a:tableStyleId>
              </a:tblPr>
              <a:tblGrid>
                <a:gridCol w="1541725"/>
                <a:gridCol w="1193900"/>
                <a:gridCol w="1691025"/>
                <a:gridCol w="1651650"/>
                <a:gridCol w="2937075"/>
              </a:tblGrid>
              <a:tr h="352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zh-CN" sz="1050">
                          <a:solidFill>
                            <a:srgbClr val="373D49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Paper</a:t>
                      </a:r>
                      <a:endParaRPr b="1" sz="1050">
                        <a:solidFill>
                          <a:srgbClr val="373D4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b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zh-CN" sz="1050">
                          <a:solidFill>
                            <a:srgbClr val="373D49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Method</a:t>
                      </a:r>
                      <a:endParaRPr b="1" sz="1050">
                        <a:solidFill>
                          <a:srgbClr val="373D4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b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zh-CN" sz="1050">
                          <a:solidFill>
                            <a:srgbClr val="373D49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Method</a:t>
                      </a:r>
                      <a:endParaRPr b="1" sz="1050">
                        <a:solidFill>
                          <a:srgbClr val="373D4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b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zh-CN" sz="1050">
                          <a:solidFill>
                            <a:srgbClr val="373D49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Data</a:t>
                      </a:r>
                      <a:r>
                        <a:rPr b="1" lang="zh-CN" sz="1050">
                          <a:solidFill>
                            <a:srgbClr val="373D49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set</a:t>
                      </a:r>
                      <a:endParaRPr b="1" sz="1050">
                        <a:solidFill>
                          <a:srgbClr val="373D4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b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b="1" lang="zh-CN" sz="1050">
                          <a:solidFill>
                            <a:srgbClr val="373D49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Key Results</a:t>
                      </a:r>
                      <a:endParaRPr b="1" sz="1050">
                        <a:solidFill>
                          <a:srgbClr val="373D4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 anchor="b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zh-CN" sz="1050">
                          <a:solidFill>
                            <a:srgbClr val="373D49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Bit Silencing in Fingerprints</a:t>
                      </a:r>
                      <a:r>
                        <a:rPr lang="zh-CN" sz="1050">
                          <a:solidFill>
                            <a:srgbClr val="373D49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(Wang and Bajorath, 2008)</a:t>
                      </a:r>
                      <a:endParaRPr sz="1050">
                        <a:solidFill>
                          <a:srgbClr val="373D4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zh-CN" sz="1050">
                          <a:solidFill>
                            <a:srgbClr val="373D49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"Bit silencing" to assess the contribution of each bit in molecular fingerprints to </a:t>
                      </a:r>
                      <a:r>
                        <a:rPr lang="zh-CN" sz="1050">
                          <a:solidFill>
                            <a:srgbClr val="373D49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similarity</a:t>
                      </a:r>
                      <a:r>
                        <a:rPr lang="zh-CN" sz="1050">
                          <a:solidFill>
                            <a:srgbClr val="373D49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search performance. </a:t>
                      </a:r>
                      <a:endParaRPr sz="1050">
                        <a:solidFill>
                          <a:srgbClr val="373D4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50">
                          <a:solidFill>
                            <a:srgbClr val="373D49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MACCS (166 structural fragments) </a:t>
                      </a:r>
                      <a:endParaRPr sz="1050">
                        <a:solidFill>
                          <a:srgbClr val="373D4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50">
                          <a:solidFill>
                            <a:srgbClr val="373D49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Hit rate profile</a:t>
                      </a:r>
                      <a:endParaRPr sz="1050">
                        <a:solidFill>
                          <a:srgbClr val="373D4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50">
                          <a:solidFill>
                            <a:srgbClr val="373D49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Weight vector</a:t>
                      </a:r>
                      <a:endParaRPr sz="1050">
                        <a:solidFill>
                          <a:srgbClr val="373D4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rgbClr val="373D4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zh-CN" sz="1050">
                          <a:solidFill>
                            <a:srgbClr val="373D49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Weighted Tanimoto Similarity</a:t>
                      </a:r>
                      <a:endParaRPr sz="1050">
                        <a:solidFill>
                          <a:srgbClr val="373D4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50">
                          <a:solidFill>
                            <a:srgbClr val="373D49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21 activity classes from MDDR (Molecular Drug Data Report)</a:t>
                      </a:r>
                      <a:endParaRPr sz="1050">
                        <a:solidFill>
                          <a:srgbClr val="373D4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zh-CN" sz="1050">
                          <a:solidFill>
                            <a:srgbClr val="373D49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5000 compounds randomly selected from ZINC as background set</a:t>
                      </a:r>
                      <a:endParaRPr sz="1050">
                        <a:solidFill>
                          <a:srgbClr val="373D4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50">
                          <a:solidFill>
                            <a:srgbClr val="373D49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Average hit rate increased from 5% (conventional Tc) to 12% (bw_Tc)</a:t>
                      </a:r>
                      <a:endParaRPr sz="1050">
                        <a:solidFill>
                          <a:srgbClr val="373D4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50">
                          <a:solidFill>
                            <a:srgbClr val="373D49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Average recovery rate increased from 8% to 20%</a:t>
                      </a:r>
                      <a:endParaRPr sz="1050">
                        <a:solidFill>
                          <a:srgbClr val="373D4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50">
                          <a:solidFill>
                            <a:srgbClr val="373D49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Not all bits are equally useful</a:t>
                      </a:r>
                      <a:endParaRPr sz="1050">
                        <a:solidFill>
                          <a:srgbClr val="373D4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None/>
                      </a:pPr>
                      <a:r>
                        <a:rPr lang="zh-CN" sz="1050">
                          <a:solidFill>
                            <a:srgbClr val="373D49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For 8 classes where Tc failed to identify active compounds, bw_Tc achieved hit rates up to 20% and recovery rates up to 40%</a:t>
                      </a:r>
                      <a:endParaRPr sz="1050">
                        <a:solidFill>
                          <a:srgbClr val="373D49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pic>
        <p:nvPicPr>
          <p:cNvPr id="139" name="Google Shape;139;p20" title="[55,61,73,&quot;https://www.codecogs.com/eqnedit.php?latex=w_i%20%3D%20%5Cleft(1%20%2B%20(hr_o%20-%20hr_i)%20%5Ccdot%20sf%20%5Cright)%20%5Ccdot%20100%5C%25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100" y="3247263"/>
            <a:ext cx="1561675" cy="11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Methodology </a:t>
            </a:r>
            <a:r>
              <a:rPr lang="zh-CN"/>
              <a:t>- Nearby molecules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135400" y="1313450"/>
            <a:ext cx="6235500" cy="3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Flipped ECFP4 fingerprint bits (1, 2, 4, 8, 128, 1024) times to examine nearby molecules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Reduced dimensionality for singular flips by flipping only 10, 100, 1000 and 2048 bits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Used MolForge to predict SMILES from modified fingerprints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Calculated Tanimoto similarity between original and generated fingerprints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zh-CN"/>
              <a:t>Visualized similarity using MDS (Multi-Dimensional Scaling)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 rotWithShape="1">
          <a:blip r:embed="rId3">
            <a:alphaModFix/>
          </a:blip>
          <a:srcRect b="7017" l="8447" r="20088" t="6342"/>
          <a:stretch/>
        </p:blipFill>
        <p:spPr>
          <a:xfrm>
            <a:off x="5864175" y="46000"/>
            <a:ext cx="3168925" cy="274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1425" y="2633075"/>
            <a:ext cx="2392475" cy="239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