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2"/>
  </p:sldMasterIdLst>
  <p:notesMasterIdLst>
    <p:notesMasterId r:id="rId31"/>
  </p:notesMasterIdLst>
  <p:handoutMasterIdLst>
    <p:handoutMasterId r:id="rId32"/>
  </p:handoutMasterIdLst>
  <p:sldIdLst>
    <p:sldId id="261" r:id="rId13"/>
    <p:sldId id="286" r:id="rId14"/>
    <p:sldId id="288" r:id="rId15"/>
    <p:sldId id="274" r:id="rId16"/>
    <p:sldId id="289" r:id="rId17"/>
    <p:sldId id="275" r:id="rId18"/>
    <p:sldId id="279" r:id="rId19"/>
    <p:sldId id="280" r:id="rId20"/>
    <p:sldId id="281" r:id="rId21"/>
    <p:sldId id="276" r:id="rId22"/>
    <p:sldId id="262" r:id="rId23"/>
    <p:sldId id="287" r:id="rId24"/>
    <p:sldId id="290" r:id="rId25"/>
    <p:sldId id="291" r:id="rId26"/>
    <p:sldId id="292" r:id="rId27"/>
    <p:sldId id="263" r:id="rId28"/>
    <p:sldId id="285" r:id="rId29"/>
    <p:sldId id="266" r:id="rId30"/>
  </p:sldIdLst>
  <p:sldSz cx="12190413" cy="6858000"/>
  <p:notesSz cx="6858000" cy="9144000"/>
  <p:custDataLst>
    <p:tags r:id="rId33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37"/>
    <a:srgbClr val="F7BCB3"/>
    <a:srgbClr val="FC7634"/>
    <a:srgbClr val="F6D04D"/>
    <a:srgbClr val="171748"/>
    <a:srgbClr val="1FD082"/>
    <a:srgbClr val="2F3EEA"/>
    <a:srgbClr val="FFFFFF"/>
    <a:srgbClr val="99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AAB4B-F5EE-44DA-8B4F-548DCE4DD36A}" v="519" dt="2021-09-26T18:55:06.447"/>
    <p1510:client id="{5573627B-3E8A-4980-9878-63EC37D31231}" vWet="4" dt="2021-09-26T17:03:08.341"/>
    <p1510:client id="{5AE5AE30-7DBD-49FA-AABE-E49198100082}" v="678" dt="2021-09-26T17:12:41.621"/>
    <p1510:client id="{8077162D-3BA9-4F24-8AC1-2A8838D56A29}" v="38" dt="2021-09-26T15:28:38.769"/>
    <p1510:client id="{955EB9AD-0B08-47B3-8334-10C49D2C0205}" v="15" dt="2021-09-26T20:05:39.838"/>
    <p1510:client id="{BACA9AD0-B86E-4E52-AE21-9232292C8876}" v="380" dt="2021-09-26T20:05:21.787"/>
    <p1510:client id="{D1E6DC7B-7CBC-46F9-B627-AD3AC997337D}" v="62" dt="2021-09-26T18:53:51.862"/>
    <p1510:client id="{E70112A2-AFAD-4D7F-92EE-0B1BA532AD24}" v="38" dt="2021-09-26T19:18:09.424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ags" Target="tags/tag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err="1"/>
              <a:t>Click</a:t>
            </a:r>
            <a:r>
              <a:rPr lang="da-DK"/>
              <a:t> to </a:t>
            </a:r>
            <a:r>
              <a:rPr lang="da-DK" err="1"/>
              <a:t>edit</a:t>
            </a:r>
            <a:r>
              <a:rPr lang="da-DK"/>
              <a:t> Master </a:t>
            </a:r>
            <a:r>
              <a:rPr lang="da-DK" err="1"/>
              <a:t>text</a:t>
            </a:r>
            <a:r>
              <a:rPr lang="da-DK"/>
              <a:t> </a:t>
            </a:r>
            <a:r>
              <a:rPr lang="da-DK" err="1"/>
              <a:t>styles</a:t>
            </a:r>
            <a:endParaRPr lang="da-DK"/>
          </a:p>
          <a:p>
            <a:pPr lvl="1"/>
            <a:r>
              <a:rPr lang="da-DK"/>
              <a:t>Second </a:t>
            </a:r>
            <a:r>
              <a:rPr lang="da-DK" err="1"/>
              <a:t>level</a:t>
            </a:r>
            <a:endParaRPr lang="da-DK"/>
          </a:p>
          <a:p>
            <a:pPr lvl="2"/>
            <a:r>
              <a:rPr lang="da-DK"/>
              <a:t>Third </a:t>
            </a:r>
            <a:r>
              <a:rPr lang="da-DK" err="1"/>
              <a:t>level</a:t>
            </a:r>
            <a:endParaRPr lang="da-DK"/>
          </a:p>
          <a:p>
            <a:pPr lvl="3"/>
            <a:r>
              <a:rPr lang="da-DK" err="1"/>
              <a:t>Fourth</a:t>
            </a:r>
            <a:r>
              <a:rPr lang="da-DK"/>
              <a:t> </a:t>
            </a:r>
            <a:r>
              <a:rPr lang="da-DK" err="1"/>
              <a:t>level</a:t>
            </a:r>
            <a:endParaRPr lang="da-DK"/>
          </a:p>
          <a:p>
            <a:pPr lvl="4"/>
            <a:r>
              <a:rPr lang="da-DK"/>
              <a:t>Fifth </a:t>
            </a:r>
            <a:r>
              <a:rPr lang="da-DK" err="1"/>
              <a:t>level</a:t>
            </a:r>
            <a:endParaRPr lang="da-DK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rgbClr val="008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-14069"/>
            <a:ext cx="0" cy="0"/>
          </a:xfrm>
          <a:prstGeom prst="rect">
            <a:avLst/>
          </a:prstGeom>
          <a:solidFill>
            <a:srgbClr val="0087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-3600"/>
            <a:ext cx="12193200" cy="6861600"/>
          </a:xfrm>
          <a:prstGeom prst="rect">
            <a:avLst/>
          </a:prstGeom>
          <a:solidFill>
            <a:srgbClr val="0087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00873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008737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008737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602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00873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008737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/>
          </a:p>
        </p:txBody>
      </p:sp>
      <p:sp>
        <p:nvSpPr>
          <p:cNvPr id="113676" name="text" descr="{&quot;templafy&quot;:{&quot;id&quot;:&quot;a5b81585-9d7b-477c-83d2-a00daec75025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>
                <a:solidFill>
                  <a:schemeClr val="bg1"/>
                </a:solidFill>
                <a:latin typeface="+mn-lt"/>
              </a:rPr>
              <a:t>46320 - Loads, Aerodynamics</a:t>
            </a:r>
            <a:r>
              <a:rPr lang="en-GB" sz="700" b="1" baseline="0">
                <a:solidFill>
                  <a:schemeClr val="bg1"/>
                </a:solidFill>
                <a:latin typeface="+mn-lt"/>
              </a:rPr>
              <a:t> and Control of Wind Turbines</a:t>
            </a:r>
            <a:endParaRPr lang="en-GB" sz="700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ate" descr="{&quot;templafy&quot;:{&quot;id&quot;:&quot;b0061c55-c395-4a8d-a0eb-5b48ed11c2a6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9E20762-89B0-4E61-A5C8-B9BC7A635DFD}" type="datetime4">
              <a:rPr kumimoji="0" lang="en-GB" sz="7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26 September 2021</a:t>
            </a:fld>
            <a:endParaRPr kumimoji="0" lang="en-GB" sz="7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id&quot;:&quot;dabd038d-fc80-4f7a-9347-fb691d21a9fa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008737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59" y="2708920"/>
            <a:ext cx="10840028" cy="2232248"/>
          </a:xfrm>
        </p:spPr>
        <p:txBody>
          <a:bodyPr/>
          <a:lstStyle/>
          <a:p>
            <a:r>
              <a:rPr lang="en-GB" sz="7200"/>
              <a:t>Assignment 1</a:t>
            </a:r>
            <a:br>
              <a:rPr lang="en-GB" sz="7200"/>
            </a:br>
            <a:r>
              <a:rPr lang="en-GB" sz="6000" b="0"/>
              <a:t>Aerodynamic rotor design for Class IIIB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77366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280D-F604-44A0-A245-3454861C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boto"/>
                <a:ea typeface="Roboto"/>
              </a:rPr>
              <a:t>Part 2: Spanwise values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42C48-6EF9-4923-8FD0-FDB96A4B1D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EF60A-91A2-446E-8862-7DB16C50BB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35A9230-13A1-4A9E-B60C-495650835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726" y="1818355"/>
            <a:ext cx="9307640" cy="4321524"/>
          </a:xfrm>
        </p:spPr>
      </p:pic>
    </p:spTree>
    <p:extLst>
      <p:ext uri="{BB962C8B-B14F-4D97-AF65-F5344CB8AC3E}">
        <p14:creationId xmlns:p14="http://schemas.microsoft.com/office/powerpoint/2010/main" val="105524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Appendix</a:t>
            </a:r>
            <a:endParaRPr lang="en-US" b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37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5544-B58D-47D1-9209-275C4D6D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boto"/>
                <a:ea typeface="Roboto"/>
              </a:rPr>
              <a:t>Part 1: Aerofoil polars (cl vs. cd)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85A36-ABC1-4DEC-99C6-8223F68E92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7C209-01CA-4014-B1A1-0FA6288039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5EAA3B84-D0CB-4625-B870-6581CCEDD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4726" y="1818355"/>
            <a:ext cx="9307640" cy="432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80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F9D2-B95C-4114-B0A9-CBE58CBB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boto"/>
                <a:ea typeface="Roboto"/>
              </a:rPr>
              <a:t>Part 1: CP vs. TSR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983D7-773E-4DB2-8B72-D1C414307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9827C-427F-43A4-A9BE-5982655706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6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8095A41-CE73-42A2-9744-EA495ED8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07" y="1600696"/>
            <a:ext cx="8504791" cy="427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4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2DF7-EED9-4033-9A0A-0FE01F47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boto"/>
                <a:ea typeface="Roboto"/>
              </a:rPr>
              <a:t>Part 2: Rotor speed and pitch vs. wind speed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98F33-84A9-4C6A-8910-547255E3AA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24B7-9633-4A22-AF4E-9B2218B1F3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7" name="Picture 8" descr="Chart&#10;&#10;Description automatically generated">
            <a:extLst>
              <a:ext uri="{FF2B5EF4-FFF2-40B4-BE49-F238E27FC236}">
                <a16:creationId xmlns:a16="http://schemas.microsoft.com/office/drawing/2014/main" id="{8F99F87C-5D94-4D63-A70C-837D6FC4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4726" y="1818355"/>
            <a:ext cx="9307640" cy="432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75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A527-C1B0-4D5B-B047-BE5EF182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boto"/>
                <a:ea typeface="Roboto"/>
              </a:rPr>
              <a:t>Part 2: Power, CP, thrust, and CT vs. wind speed</a:t>
            </a:r>
            <a:endParaRPr lang="en-GB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0AD713D-FE10-44BC-9DA6-1DD7871B2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726" y="1818355"/>
            <a:ext cx="9307640" cy="432152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D2D51-ECBC-4128-813B-9503734908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FDA13-D98F-4A84-8981-791124AC64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7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</a:rPr>
              <a:t>Part 1: Design polynomials</a:t>
            </a:r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BC7B6C2E-ACEB-4025-AFB5-AC7CA0A492D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2882153"/>
                  </p:ext>
                </p:extLst>
              </p:nvPr>
            </p:nvGraphicFramePr>
            <p:xfrm>
              <a:off x="1578731" y="2089118"/>
              <a:ext cx="9704363" cy="172212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99591">
                      <a:extLst>
                        <a:ext uri="{9D8B030D-6E8A-4147-A177-3AD203B41FA5}">
                          <a16:colId xmlns:a16="http://schemas.microsoft.com/office/drawing/2014/main" val="3075768259"/>
                        </a:ext>
                      </a:extLst>
                    </a:gridCol>
                    <a:gridCol w="5738326">
                      <a:extLst>
                        <a:ext uri="{9D8B030D-6E8A-4147-A177-3AD203B41FA5}">
                          <a16:colId xmlns:a16="http://schemas.microsoft.com/office/drawing/2014/main" val="1960224495"/>
                        </a:ext>
                      </a:extLst>
                    </a:gridCol>
                    <a:gridCol w="2566446">
                      <a:extLst>
                        <a:ext uri="{9D8B030D-6E8A-4147-A177-3AD203B41FA5}">
                          <a16:colId xmlns:a16="http://schemas.microsoft.com/office/drawing/2014/main" val="10520809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𝟐𝟒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%≤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acc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%≤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acc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𝟏𝟎𝟎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637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mtClean="0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mtClean="0"/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−2.2962∗</m:t>
                                </m:r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r>
                                      <a:rPr lang="en-US" smtClean="0"/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mtClean="0"/>
                                      <m:t>−4</m:t>
                                    </m:r>
                                  </m:sup>
                                </m:sSup>
                                <m:r>
                                  <a:rPr lang="en-US" smtClean="0"/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mtClean="0"/>
                                        </m:ctrlPr>
                                      </m:accPr>
                                      <m:e>
                                        <m:r>
                                          <a:rPr lang="en-US" smtClean="0"/>
                                          <m:t>𝑡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mtClean="0"/>
                                      <m:t>3</m:t>
                                    </m:r>
                                  </m:sup>
                                </m:sSup>
                                <m:r>
                                  <a:rPr lang="en-US" smtClean="0"/>
                                  <m:t>+0.0226∗</m:t>
                                </m:r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mtClean="0"/>
                                        </m:ctrlPr>
                                      </m:accPr>
                                      <m:e>
                                        <m:r>
                                          <a:rPr lang="en-US" smtClean="0"/>
                                          <m:t>𝑡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mtClean="0"/>
                                      <m:t>2</m:t>
                                    </m:r>
                                  </m:sup>
                                </m:sSup>
                                <m:r>
                                  <a:rPr lang="en-US" smtClean="0"/>
                                  <m:t>−0.7430∗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mtClean="0"/>
                                    </m:ctrlPr>
                                  </m:accPr>
                                  <m:e>
                                    <m:r>
                                      <a:rPr lang="en-US" smtClean="0"/>
                                      <m:t>𝑡</m:t>
                                    </m:r>
                                  </m:e>
                                </m:acc>
                                <m:r>
                                  <a:rPr lang="en-US" smtClean="0"/>
                                  <m:t>+9.499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−0.0104∗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mtClean="0"/>
                                    </m:ctrlPr>
                                  </m:accPr>
                                  <m:e>
                                    <m:r>
                                      <a:rPr lang="en-US" smtClean="0"/>
                                      <m:t>𝑡</m:t>
                                    </m:r>
                                  </m:e>
                                </m:acc>
                                <m:r>
                                  <a:rPr lang="en-US" smtClean="0"/>
                                  <m:t>+1.0442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4302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0.0015∗</m:t>
                                </m:r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mtClean="0"/>
                                        </m:ctrlPr>
                                      </m:accPr>
                                      <m:e>
                                        <m:r>
                                          <a:rPr lang="en-US" smtClean="0"/>
                                          <m:t>𝑡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mtClean="0"/>
                                      <m:t>3</m:t>
                                    </m:r>
                                  </m:sup>
                                </m:sSup>
                                <m:r>
                                  <a:rPr lang="en-US" smtClean="0"/>
                                  <m:t>−0.1604∗</m:t>
                                </m:r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mtClean="0"/>
                                        </m:ctrlPr>
                                      </m:accPr>
                                      <m:e>
                                        <m:r>
                                          <a:rPr lang="en-US" smtClean="0"/>
                                          <m:t>𝑡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mtClean="0"/>
                                      <m:t>2</m:t>
                                    </m:r>
                                  </m:sup>
                                </m:sSup>
                                <m:r>
                                  <a:rPr lang="en-US" smtClean="0"/>
                                  <m:t>+5.137∗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mtClean="0"/>
                                    </m:ctrlPr>
                                  </m:accPr>
                                  <m:e>
                                    <m:r>
                                      <a:rPr lang="en-US" smtClean="0"/>
                                      <m:t>𝑡</m:t>
                                    </m:r>
                                  </m:e>
                                </m:acc>
                                <m:r>
                                  <a:rPr lang="en-US" smtClean="0"/>
                                  <m:t>−41.5476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−0.0348∗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mtClean="0"/>
                                    </m:ctrlPr>
                                  </m:accPr>
                                  <m:e>
                                    <m:r>
                                      <a:rPr lang="en-US" smtClean="0"/>
                                      <m:t>𝑡</m:t>
                                    </m:r>
                                  </m:e>
                                </m:acc>
                                <m:r>
                                  <a:rPr lang="en-US" smtClean="0"/>
                                  <m:t>+3.4783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9185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mtClean="0"/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mtClean="0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a:rPr lang="en-US" smtClean="0"/>
                                          <m:t>𝑙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mtClean="0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0" smtClean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a:rPr lang="en-US" smtClean="0"/>
                                          <m:t>𝑑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−0.0027∗</m:t>
                                </m:r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mtClean="0"/>
                                        </m:ctrlPr>
                                      </m:accPr>
                                      <m:e>
                                        <m:r>
                                          <a:rPr lang="en-US" smtClean="0"/>
                                          <m:t>𝑡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mtClean="0"/>
                                      <m:t>3</m:t>
                                    </m:r>
                                  </m:sup>
                                </m:sSup>
                                <m:r>
                                  <a:rPr lang="en-US" smtClean="0"/>
                                  <m:t>+0.2707∗</m:t>
                                </m:r>
                                <m:sSup>
                                  <m:sSupPr>
                                    <m:ctrlPr>
                                      <a:rPr lang="en-US" smtClean="0"/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mtClean="0"/>
                                        </m:ctrlPr>
                                      </m:accPr>
                                      <m:e>
                                        <m:r>
                                          <a:rPr lang="en-US" smtClean="0"/>
                                          <m:t>𝑡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mtClean="0"/>
                                      <m:t>2</m:t>
                                    </m:r>
                                  </m:sup>
                                </m:sSup>
                                <m:r>
                                  <a:rPr lang="en-US" smtClean="0"/>
                                  <m:t>−12.4438∗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mtClean="0"/>
                                    </m:ctrlPr>
                                  </m:accPr>
                                  <m:e>
                                    <m:r>
                                      <a:rPr lang="en-US" smtClean="0"/>
                                      <m:t>𝑡</m:t>
                                    </m:r>
                                  </m:e>
                                </m:acc>
                                <m:r>
                                  <a:rPr lang="en-US" smtClean="0"/>
                                  <m:t>+286.7328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/>
                                  <m:t>−0.3244∗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mtClean="0"/>
                                    </m:ctrlPr>
                                  </m:accPr>
                                  <m:e>
                                    <m:r>
                                      <a:rPr lang="en-US" smtClean="0"/>
                                      <m:t>𝑡</m:t>
                                    </m:r>
                                  </m:e>
                                </m:acc>
                                <m:r>
                                  <a:rPr lang="en-US" smtClean="0"/>
                                  <m:t>+32.4383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56714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BC7B6C2E-ACEB-4025-AFB5-AC7CA0A492D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2882153"/>
                  </p:ext>
                </p:extLst>
              </p:nvPr>
            </p:nvGraphicFramePr>
            <p:xfrm>
              <a:off x="1578731" y="2089118"/>
              <a:ext cx="9704363" cy="172212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99591">
                      <a:extLst>
                        <a:ext uri="{9D8B030D-6E8A-4147-A177-3AD203B41FA5}">
                          <a16:colId xmlns:a16="http://schemas.microsoft.com/office/drawing/2014/main" val="3075768259"/>
                        </a:ext>
                      </a:extLst>
                    </a:gridCol>
                    <a:gridCol w="5738326">
                      <a:extLst>
                        <a:ext uri="{9D8B030D-6E8A-4147-A177-3AD203B41FA5}">
                          <a16:colId xmlns:a16="http://schemas.microsoft.com/office/drawing/2014/main" val="1960224495"/>
                        </a:ext>
                      </a:extLst>
                    </a:gridCol>
                    <a:gridCol w="2566446">
                      <a:extLst>
                        <a:ext uri="{9D8B030D-6E8A-4147-A177-3AD203B41FA5}">
                          <a16:colId xmlns:a16="http://schemas.microsoft.com/office/drawing/2014/main" val="10520809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22" t="-9836" r="-45223" b="-3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8622" t="-9836" r="-1188" b="-3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2637191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5" t="-109836" r="-594783" b="-2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22" t="-109836" r="-45223" b="-2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8622" t="-109836" r="-1188" b="-268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302627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5" t="-206452" r="-594783" b="-16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22" t="-206452" r="-45223" b="-16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8622" t="-206452" r="-1188" b="-16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185029"/>
                      </a:ext>
                    </a:extLst>
                  </a:tr>
                  <a:tr h="6074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5" t="-190000" r="-594783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22" t="-190000" r="-45223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8622" t="-190000" r="-1188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6714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3651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boto"/>
                <a:ea typeface="Roboto"/>
              </a:rPr>
              <a:t>Chord and twist distributions for various TSRs</a:t>
            </a:r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11" name="Billede 11">
            <a:extLst>
              <a:ext uri="{FF2B5EF4-FFF2-40B4-BE49-F238E27FC236}">
                <a16:creationId xmlns:a16="http://schemas.microsoft.com/office/drawing/2014/main" id="{D0C4D724-BA9C-43B7-BDB8-4CDD10EEE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208" y="1520544"/>
            <a:ext cx="10499032" cy="4917147"/>
          </a:xfrm>
        </p:spPr>
      </p:pic>
    </p:spTree>
    <p:extLst>
      <p:ext uri="{BB962C8B-B14F-4D97-AF65-F5344CB8AC3E}">
        <p14:creationId xmlns:p14="http://schemas.microsoft.com/office/powerpoint/2010/main" val="2267312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idefod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7" name="Titel 1"/>
          <p:cNvSpPr txBox="1">
            <a:spLocks/>
          </p:cNvSpPr>
          <p:nvPr/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8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r>
              <a:rPr lang="en-GB" sz="3000" kern="0"/>
              <a:t>Group 7 work distribution.</a:t>
            </a:r>
            <a:endParaRPr lang="en-US" sz="3000" kern="0"/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FontTx/>
              <a:buNone/>
              <a:defRPr sz="3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b="1" kern="0">
                <a:latin typeface="Roboto"/>
                <a:ea typeface="Roboto"/>
              </a:rPr>
              <a:t>Stef</a:t>
            </a:r>
            <a:r>
              <a:rPr lang="en-US" sz="2000" kern="0">
                <a:latin typeface="Roboto"/>
                <a:ea typeface="Roboto"/>
              </a:rPr>
              <a:t>: Worked on producing a geometry with his own MATLAB script, found out about problems before the rest and allowed us to anticipate things as a group. Wrote inputs for HAWC2 first and then helped Nick with the second version.</a:t>
            </a:r>
            <a:endParaRPr lang="en-US"/>
          </a:p>
          <a:p>
            <a:endParaRPr lang="en-US" sz="2000" kern="0">
              <a:latin typeface="Roboto"/>
              <a:ea typeface="Roboto"/>
            </a:endParaRPr>
          </a:p>
          <a:p>
            <a:r>
              <a:rPr lang="en-US" sz="2000" b="1" kern="0">
                <a:latin typeface="Roboto"/>
                <a:ea typeface="Roboto"/>
              </a:rPr>
              <a:t>Nils</a:t>
            </a:r>
            <a:r>
              <a:rPr lang="en-US" sz="2000" kern="0">
                <a:latin typeface="Roboto"/>
                <a:ea typeface="Roboto"/>
              </a:rPr>
              <a:t>: Worked on a second version of the geometry with the others, writing a MATLAB script. Wrote a post-processing script to evaluate the results from HAWC2.</a:t>
            </a:r>
          </a:p>
          <a:p>
            <a:endParaRPr lang="en-US" sz="2000" kern="0">
              <a:latin typeface="Roboto"/>
              <a:ea typeface="Roboto"/>
            </a:endParaRPr>
          </a:p>
          <a:p>
            <a:r>
              <a:rPr lang="en-US" sz="2000" b="1" kern="0">
                <a:latin typeface="Roboto"/>
                <a:ea typeface="Roboto"/>
              </a:rPr>
              <a:t>Nick</a:t>
            </a:r>
            <a:r>
              <a:rPr lang="en-US" sz="2000" kern="0">
                <a:latin typeface="Roboto"/>
                <a:ea typeface="Roboto"/>
              </a:rPr>
              <a:t>: Pair coded and debugged Nils' script. Wrote the second geometry into HAWC2 and produced results for post-processing.</a:t>
            </a:r>
          </a:p>
          <a:p>
            <a:endParaRPr lang="en-US" sz="2000" kern="0">
              <a:latin typeface="Roboto"/>
              <a:ea typeface="Roboto"/>
            </a:endParaRPr>
          </a:p>
          <a:p>
            <a:r>
              <a:rPr lang="en-US" sz="2000" b="1" kern="0">
                <a:latin typeface="Roboto"/>
                <a:ea typeface="Roboto"/>
              </a:rPr>
              <a:t>Eduardo</a:t>
            </a:r>
            <a:r>
              <a:rPr lang="en-US" sz="2000" kern="0">
                <a:latin typeface="Roboto"/>
                <a:ea typeface="Roboto"/>
              </a:rPr>
              <a:t>: Picked up the pieces. Helped improve the splines for the geometry, wrote a script to make inputs to HAWC easier and was all round very helpful with the trickier bits of code.</a:t>
            </a:r>
          </a:p>
        </p:txBody>
      </p:sp>
    </p:spTree>
    <p:extLst>
      <p:ext uri="{BB962C8B-B14F-4D97-AF65-F5344CB8AC3E}">
        <p14:creationId xmlns:p14="http://schemas.microsoft.com/office/powerpoint/2010/main" val="141899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D931-4F33-44D8-AA31-01C4A36A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boto"/>
                <a:ea typeface="Roboto"/>
              </a:rPr>
              <a:t>Part 1: Aerofoil polars (cl vs. AoA)</a:t>
            </a:r>
            <a:endParaRPr lang="en-GB" b="0">
              <a:latin typeface="Roboto"/>
              <a:ea typeface="Roboto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72FA3-9D15-4EB7-890D-DB0F69A226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85A99-EF31-4D8A-AACF-DEBB22B138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7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2EE4E2A-7865-4EC0-A750-98CE6540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4726" y="1818355"/>
            <a:ext cx="9307640" cy="432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26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C52D-65EE-4578-B7A2-7B234C8B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boto"/>
                <a:ea typeface="Roboto"/>
              </a:rPr>
              <a:t>Part 1: Design polynomials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95579-6EB6-4B97-80B6-D36376FB38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CAF0C-D334-4320-B6F9-013BD636E5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7" name="Picture 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57A5D6CB-7C3A-4834-AA29-8273C756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4726" y="1818355"/>
            <a:ext cx="9307640" cy="432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59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8448-AEC1-410E-96FC-8C301DEE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boto"/>
                <a:ea typeface="Roboto"/>
              </a:rPr>
              <a:t>Part 1: Absolute thickness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3AEC2-90F6-4A59-B68A-C28BE88D7E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6402A-22B4-4E05-A132-E2BB02A4C6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F85F23A-C16B-4B4C-B61D-13493CFE3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726" y="1818355"/>
            <a:ext cx="9307640" cy="4321524"/>
          </a:xfrm>
        </p:spPr>
      </p:pic>
    </p:spTree>
    <p:extLst>
      <p:ext uri="{BB962C8B-B14F-4D97-AF65-F5344CB8AC3E}">
        <p14:creationId xmlns:p14="http://schemas.microsoft.com/office/powerpoint/2010/main" val="174637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6223-06E6-439F-A88F-F7BC964C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boto"/>
                <a:ea typeface="Roboto"/>
              </a:rPr>
              <a:t>Part 1: Final geometry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E7E35-B237-4A39-BB09-2FB2E7FA5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38D86-ECBF-46E4-8237-B5FF55EE75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7" name="Picture 8" descr="Chart&#10;&#10;Description automatically generated">
            <a:extLst>
              <a:ext uri="{FF2B5EF4-FFF2-40B4-BE49-F238E27FC236}">
                <a16:creationId xmlns:a16="http://schemas.microsoft.com/office/drawing/2014/main" id="{99AE644F-0EFA-49C0-85F9-CD6DC3369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9443" y="1706328"/>
            <a:ext cx="9059039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13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AC3B-291D-4C82-800D-4BB5FDC7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boto"/>
                <a:ea typeface="Roboto"/>
              </a:rPr>
              <a:t>Part 2: CP and CT vs. TSR</a:t>
            </a:r>
            <a:endParaRPr lang="en-GB"/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E6F4B032-7D89-45A7-82B7-4194B4C8C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726" y="1818355"/>
            <a:ext cx="9307640" cy="432152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33A11-97A1-4E83-87D6-9428444BA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E649B-02D7-4D3C-90D4-A988177B6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32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7AE6-A653-4CE0-9390-24F199B9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boto"/>
                <a:ea typeface="Roboto"/>
              </a:rPr>
              <a:t>Part 2: Actual and design lift coefficients</a:t>
            </a:r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4AFFBB4-2615-4065-9633-E8F69A408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726" y="1818355"/>
            <a:ext cx="9307640" cy="432152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EF527-A960-484E-B337-EF72A66C82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B9715-E5A3-4AAE-9685-D70E4573CC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7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8FF1-1F36-47C2-9A0D-139939A4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boto"/>
                <a:ea typeface="Roboto"/>
              </a:rPr>
              <a:t>Part 2: Actual and design angle of attack</a:t>
            </a:r>
            <a:endParaRPr lang="en-GB" b="0">
              <a:latin typeface="Roboto"/>
              <a:ea typeface="Roboto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B8BFCA4-FC85-4742-808C-A1D4AFFFC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726" y="1818355"/>
            <a:ext cx="9307640" cy="432152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9F154-CA8B-49BA-BAEA-1441A771AA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A57A9-E141-4260-8248-F983DD4E4F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35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BB23-16DE-42A9-80BC-DEF7E2D8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Roboto"/>
                <a:ea typeface="Roboto"/>
              </a:rPr>
              <a:t>Part 2: Actual and design lift-drag ratio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55174-B827-4F68-AF67-64A3083F9B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05043-60D7-4785-B3AF-7CF8B6742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789C9E1F-DB97-425B-8DC8-7508B3AD7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726" y="1818355"/>
            <a:ext cx="9307640" cy="4321524"/>
          </a:xfrm>
        </p:spPr>
      </p:pic>
    </p:spTree>
    <p:extLst>
      <p:ext uri="{BB962C8B-B14F-4D97-AF65-F5344CB8AC3E}">
        <p14:creationId xmlns:p14="http://schemas.microsoft.com/office/powerpoint/2010/main" val="4270665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8737"/>
        </a:solidFill>
        <a:ln w="9525" cap="flat" cmpd="sng" algn="ctr">
          <a:solidFill>
            <a:srgbClr val="008737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dObUPSd4QkOzivDPa2Gipw=="}]}]]></TemplafyFormConfiguration>
</file>

<file path=customXml/item10.xml><?xml version="1.0" encoding="utf-8"?>
<TemplafySlideTemplateConfiguration><![CDATA[{"elementsMetadata":[],"documentContentValidatorConfiguration":{"enableDocumentContentValidator":false,"documentContentValidatorVersion":0},"slideId":"636964369970985159","enableDocumentContentUpdater":true,"version":"1.2"}]]></TemplafySlideTemplateConfiguration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TemplafySlideFormConfiguration><![CDATA[{"formFields":[],"formDataEntries":[]}]]></TemplafySlideFormConfiguratio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TemplateConfiguration><![CDATA[{"elementsMetadata":[{"type":"shape","id":"a5b81585-9d7b-477c-83d2-a00daec75025","elementConfiguration":{"binding":"UserProfile.Offices.Workarea_{{DocumentLanguage}}","disableUpdates":false,"type":"text"}},{"type":"shape","id":"b0061c55-c395-4a8d-a0eb-5b48ed11c2a6","elementConfiguration":{"binding":"Form.Date","format":"{{DateFormats.GeneralDate}}","disableUpdates":false,"type":"date"}},{"type":"shape","id":"dabd038d-fc80-4f7a-9347-fb691d21a9fa","elementConfiguration":{"binding":"Form.PresentationTitle","disableUpdates":false,"type":"text"}}],"transformationConfigurations":[{"language":"{{DocumentLanguage}}","disableUpdates":false,"type":"proofingLanguage"}],"templateName":"DTU Template 16_9 - Green","templateDescription":"","enableDocumentContentUpdater":true,"version":"1.2"}]]></TemplafyTemplateConfiguration>
</file>

<file path=customXml/item6.xml><?xml version="1.0" encoding="utf-8"?>
<TemplafySlideTemplateConfiguration><![CDATA[{"elementsMetadata":[],"documentContentValidatorConfiguration":{"enableDocumentContentValidator":false,"documentContentValidatorVersion":0},"slideId":"636964369970985159","enableDocumentContentUpdater":true,"version":"1.2"}]]></TemplafySlideTemplateConfiguration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59287B23B54641A40F1640B60E8526" ma:contentTypeVersion="6" ma:contentTypeDescription="Opret et nyt dokument." ma:contentTypeScope="" ma:versionID="6374be9cbf7daf874ffc3a901ca1ab4a">
  <xsd:schema xmlns:xsd="http://www.w3.org/2001/XMLSchema" xmlns:xs="http://www.w3.org/2001/XMLSchema" xmlns:p="http://schemas.microsoft.com/office/2006/metadata/properties" xmlns:ns2="e330bd26-f961-492c-8cc0-ca95af528c84" targetNamespace="http://schemas.microsoft.com/office/2006/metadata/properties" ma:root="true" ma:fieldsID="0948e427ebd29bafb939abd5de52a519" ns2:_="">
    <xsd:import namespace="e330bd26-f961-492c-8cc0-ca95af528c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bd26-f961-492c-8cc0-ca95af528c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elementsMetadata":[],"documentContentValidatorConfiguration":{"enableDocumentContentValidator":false,"documentContentValidatorVersion":0},"slideId":"636964369972556417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ABF51F55-B004-46D7-A679-5A180B2299D4}">
  <ds:schemaRefs/>
</ds:datastoreItem>
</file>

<file path=customXml/itemProps10.xml><?xml version="1.0" encoding="utf-8"?>
<ds:datastoreItem xmlns:ds="http://schemas.openxmlformats.org/officeDocument/2006/customXml" ds:itemID="{9A75AE2F-93CA-4972-86BB-29AB79ACCA1E}">
  <ds:schemaRefs/>
</ds:datastoreItem>
</file>

<file path=customXml/itemProps11.xml><?xml version="1.0" encoding="utf-8"?>
<ds:datastoreItem xmlns:ds="http://schemas.openxmlformats.org/officeDocument/2006/customXml" ds:itemID="{578C9B5F-4910-4F9C-A066-DA694738FA84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e330bd26-f961-492c-8cc0-ca95af528c84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41C4FCC-FE53-49E7-9F37-E29C7960942C}">
  <ds:schemaRefs/>
</ds:datastoreItem>
</file>

<file path=customXml/itemProps3.xml><?xml version="1.0" encoding="utf-8"?>
<ds:datastoreItem xmlns:ds="http://schemas.openxmlformats.org/officeDocument/2006/customXml" ds:itemID="{0310B6B1-33AF-4176-9BD1-2597C14A154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0BF509C-78FA-46F5-B5D7-7488E351E3B9}">
  <ds:schemaRefs/>
</ds:datastoreItem>
</file>

<file path=customXml/itemProps5.xml><?xml version="1.0" encoding="utf-8"?>
<ds:datastoreItem xmlns:ds="http://schemas.openxmlformats.org/officeDocument/2006/customXml" ds:itemID="{1334258C-C3E7-4029-A615-C886A240FB15}">
  <ds:schemaRefs/>
</ds:datastoreItem>
</file>

<file path=customXml/itemProps6.xml><?xml version="1.0" encoding="utf-8"?>
<ds:datastoreItem xmlns:ds="http://schemas.openxmlformats.org/officeDocument/2006/customXml" ds:itemID="{AB68ABBB-8CE7-4AFC-9F98-438C1775238D}">
  <ds:schemaRefs/>
</ds:datastoreItem>
</file>

<file path=customXml/itemProps7.xml><?xml version="1.0" encoding="utf-8"?>
<ds:datastoreItem xmlns:ds="http://schemas.openxmlformats.org/officeDocument/2006/customXml" ds:itemID="{5E55C534-7BC6-43BF-92C9-2C95FF01D769}">
  <ds:schemaRefs>
    <ds:schemaRef ds:uri="e330bd26-f961-492c-8cc0-ca95af528c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8.xml><?xml version="1.0" encoding="utf-8"?>
<ds:datastoreItem xmlns:ds="http://schemas.openxmlformats.org/officeDocument/2006/customXml" ds:itemID="{2EC7F700-61ED-4B80-87B6-9BB5615B6931}">
  <ds:schemaRefs/>
</ds:datastoreItem>
</file>

<file path=customXml/itemProps9.xml><?xml version="1.0" encoding="utf-8"?>
<ds:datastoreItem xmlns:ds="http://schemas.openxmlformats.org/officeDocument/2006/customXml" ds:itemID="{422E078D-F3C6-43D1-9F4A-CC93FA330CC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0</TotalTime>
  <Words>369</Words>
  <Application>Microsoft Office PowerPoint</Application>
  <PresentationFormat>Custom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Roboto</vt:lpstr>
      <vt:lpstr>Verdana</vt:lpstr>
      <vt:lpstr>Blank</vt:lpstr>
      <vt:lpstr>Assignment 1 Aerodynamic rotor design for Class IIIB</vt:lpstr>
      <vt:lpstr>Part 1: Aerofoil polars (cl vs. AoA)</vt:lpstr>
      <vt:lpstr>Part 1: Design polynomials</vt:lpstr>
      <vt:lpstr>Part 1: Absolute thickness distribution</vt:lpstr>
      <vt:lpstr>Part 1: Final geometry</vt:lpstr>
      <vt:lpstr>Part 2: CP and CT vs. TSR</vt:lpstr>
      <vt:lpstr>Part 2: Actual and design lift coefficients</vt:lpstr>
      <vt:lpstr>Part 2: Actual and design angle of attack</vt:lpstr>
      <vt:lpstr>Part 2: Actual and design lift-drag ratio</vt:lpstr>
      <vt:lpstr>Part 2: Spanwise values</vt:lpstr>
      <vt:lpstr>Appendix</vt:lpstr>
      <vt:lpstr>Part 1: Aerofoil polars (cl vs. cd)</vt:lpstr>
      <vt:lpstr>Part 1: CP vs. TSR</vt:lpstr>
      <vt:lpstr>Part 2: Rotor speed and pitch vs. wind speed</vt:lpstr>
      <vt:lpstr>Part 2: Power, CP, thrust, and CT vs. wind speed</vt:lpstr>
      <vt:lpstr>Part 1: Design polynomials</vt:lpstr>
      <vt:lpstr>Chord and twist distributions for various TSRs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Nils Gaukroger</cp:lastModifiedBy>
  <cp:revision>3</cp:revision>
  <dcterms:created xsi:type="dcterms:W3CDTF">2017-07-31T08:31:56Z</dcterms:created>
  <dcterms:modified xsi:type="dcterms:W3CDTF">2021-09-26T20:18:31Z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2019-06-10T12:55:42.8581309Z</vt:lpwstr>
  </property>
  <property fmtid="{D5CDD505-2E9C-101B-9397-08002B2CF9AE}" pid="4" name="TemplafyTenantId">
    <vt:lpwstr>dtu</vt:lpwstr>
  </property>
  <property fmtid="{D5CDD505-2E9C-101B-9397-08002B2CF9AE}" pid="5" name="TemplafyTemplateId">
    <vt:lpwstr>636964369962321026</vt:lpwstr>
  </property>
  <property fmtid="{D5CDD505-2E9C-101B-9397-08002B2CF9AE}" pid="6" name="TemplafyUserProfileId">
    <vt:lpwstr>636470381058133489</vt:lpwstr>
  </property>
  <property fmtid="{D5CDD505-2E9C-101B-9397-08002B2CF9AE}" pid="7" name="TemplafyLanguageCode">
    <vt:lpwstr>en-GB</vt:lpwstr>
  </property>
  <property fmtid="{D5CDD505-2E9C-101B-9397-08002B2CF9AE}" pid="8" name="ContentTypeId">
    <vt:lpwstr>0x0101001459287B23B54641A40F1640B60E8526</vt:lpwstr>
  </property>
</Properties>
</file>