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0" r:id="rId3"/>
    <p:sldId id="355" r:id="rId4"/>
    <p:sldId id="356" r:id="rId5"/>
    <p:sldId id="357" r:id="rId6"/>
    <p:sldId id="358" r:id="rId7"/>
    <p:sldId id="360" r:id="rId8"/>
    <p:sldId id="359" r:id="rId9"/>
    <p:sldId id="35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900"/>
    <a:srgbClr val="DA3C43"/>
    <a:srgbClr val="DD4A68"/>
    <a:srgbClr val="0177AB"/>
    <a:srgbClr val="990054"/>
    <a:srgbClr val="0077AA"/>
    <a:srgbClr val="292930"/>
    <a:srgbClr val="002352"/>
    <a:srgbClr val="FF6347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82" autoAdjust="0"/>
    <p:restoredTop sz="78556" autoAdjust="0"/>
  </p:normalViewPr>
  <p:slideViewPr>
    <p:cSldViewPr>
      <p:cViewPr varScale="1">
        <p:scale>
          <a:sx n="119" d="100"/>
          <a:sy n="119" d="100"/>
        </p:scale>
        <p:origin x="22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15.06.25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15.06.25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3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1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EDBC3-9FF1-97A4-45F7-1F8C31206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EBE6DB-5403-4364-EAE2-DB39EAFB67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D44779-9316-BCA0-2172-FD2C187AD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9D972C-7E3C-BC31-D579-5E0469275D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70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CEAFF-ADB4-CCD0-67F3-FEABA4602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B4E2183-C117-EA00-5B6E-27EF828E7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5CBFFF0-DB18-F4FA-458A-BEC79AB3D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F0B08C-2F9D-9A64-CEFE-249D73A79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50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D3734-926A-22C7-0939-A1CEF284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5DC6EA8-33BF-F991-2E57-0A02A0BE1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CD60853-872B-B1C3-C353-E566A38AB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7A0472-29AF-D012-D736-8018BA891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951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5393B-08B4-E1B6-7006-F89C85EC7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D38A4F0-B486-2CFD-BDC0-88BB8E99F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48A5DC9-0748-6BC8-AD23-C7D43A458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C9DFD9-E925-E243-461B-B2AE49DE7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72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43F1D-39F6-3DDA-BE6F-74DDA5CEB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BF20E5B-0BE0-63BC-7DB6-28842FD6F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16C5297-30FF-C890-EE10-3618ECAE3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C7C888-8583-ED97-71C5-7CDE2EE3D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32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>
            <a:extLst>
              <a:ext uri="{FF2B5EF4-FFF2-40B4-BE49-F238E27FC236}">
                <a16:creationId xmlns:a16="http://schemas.microsoft.com/office/drawing/2014/main" id="{04BC79FD-BB4A-8B2F-C08D-6393841DFA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941168"/>
            <a:ext cx="4547066" cy="1916834"/>
          </a:xfrm>
          <a:prstGeom prst="rect">
            <a:avLst/>
          </a:prstGeom>
          <a:noFill/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</a:lstStyle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7031603" y="692151"/>
            <a:ext cx="430318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Verwaltung</a:t>
            </a:r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auto">
          <a:xfrm>
            <a:off x="4233" y="1"/>
            <a:ext cx="121877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 sz="180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4190987" y="4572008"/>
            <a:ext cx="8001013" cy="928694"/>
          </a:xfrm>
          <a:prstGeom prst="rect">
            <a:avLst/>
          </a:prstGeom>
          <a:solidFill>
            <a:srgbClr val="DA3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095789" y="2357430"/>
            <a:ext cx="7715251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600" baseline="0"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095736" y="2857496"/>
            <a:ext cx="8096264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 baseline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2A14DB9-0EFD-90FA-811A-07297A1AB79F}"/>
              </a:ext>
            </a:extLst>
          </p:cNvPr>
          <p:cNvSpPr txBox="1"/>
          <p:nvPr userDrawn="1"/>
        </p:nvSpPr>
        <p:spPr>
          <a:xfrm>
            <a:off x="4095751" y="3622972"/>
            <a:ext cx="8096249" cy="124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Nils Hellwig, </a:t>
            </a:r>
            <a:r>
              <a:rPr lang="de-DE" sz="1800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M.Sc</a:t>
            </a:r>
            <a:r>
              <a:rPr lang="de-DE" sz="18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.</a:t>
            </a:r>
            <a:br>
              <a:rPr lang="de-DE" sz="18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de-DE" sz="18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Lehrstuhl für Medieninformatik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FAKULTÄT FÜR INFORMATIK UND DATA SCIENCE</a:t>
            </a:r>
          </a:p>
          <a:p>
            <a:pPr>
              <a:defRPr/>
            </a:pPr>
            <a:endParaRPr lang="de-DE" sz="1800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6000" y="1501200"/>
            <a:ext cx="9584267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775520" y="2340000"/>
            <a:ext cx="9601067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E40C14-5C11-D161-66EE-9B40ABD28DD2}"/>
              </a:ext>
            </a:extLst>
          </p:cNvPr>
          <p:cNvSpPr txBox="1"/>
          <p:nvPr userDrawn="1"/>
        </p:nvSpPr>
        <p:spPr>
          <a:xfrm>
            <a:off x="2592371" y="6598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9B7457-0247-CDA2-8304-1BE78470DA79}"/>
              </a:ext>
            </a:extLst>
          </p:cNvPr>
          <p:cNvSpPr txBox="1"/>
          <p:nvPr userDrawn="1"/>
        </p:nvSpPr>
        <p:spPr>
          <a:xfrm>
            <a:off x="1568430" y="6483365"/>
            <a:ext cx="863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100" noProof="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AIE</a:t>
            </a:r>
            <a:r>
              <a:rPr lang="en-US" sz="1100" noProof="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· </a:t>
            </a:r>
            <a:fld id="{85E82B3B-859B-4D6B-8CED-5A9821DAD042}" type="slidenum">
              <a:rPr lang="en-US" sz="1100" noProof="0" smtClean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pPr>
                <a:defRPr/>
              </a:pPr>
              <a:t>‹Nr.›</a:t>
            </a:fld>
            <a:endParaRPr lang="en-US" sz="1100" noProof="0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75520" y="1500174"/>
            <a:ext cx="980688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75520" y="2340000"/>
            <a:ext cx="4800533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68075" y="2340000"/>
            <a:ext cx="4814325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78496" y="2130426"/>
            <a:ext cx="9598091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SF COMPACT LIGHT" panose="020B0A04030202060204" pitchFamily="34" charset="77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75520" y="3933056"/>
            <a:ext cx="9697077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SF COMPACT LIGHT" panose="020B0A04030202060204" pitchFamily="34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75521" y="1501201"/>
            <a:ext cx="4011084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SF COMPACT LIGHT" panose="020B0A04030202060204" pitchFamily="34" charset="77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75521" y="2731244"/>
            <a:ext cx="4011084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SF COMPACT LIGHT" panose="020B0A04030202060204" pitchFamily="34" charset="7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5999989" y="1501200"/>
            <a:ext cx="4992555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SF COMPACT LIGHT" panose="020B0A04030202060204" pitchFamily="34" charset="77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775884" y="0"/>
            <a:ext cx="5208059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6983943" y="0"/>
            <a:ext cx="5208059" cy="461963"/>
          </a:xfrm>
          <a:prstGeom prst="rect">
            <a:avLst/>
          </a:prstGeom>
          <a:solidFill>
            <a:srgbClr val="DA3C4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/>
          </a:p>
        </p:txBody>
      </p:sp>
      <p:pic>
        <p:nvPicPr>
          <p:cNvPr id="2" name="Picture 25">
            <a:extLst>
              <a:ext uri="{FF2B5EF4-FFF2-40B4-BE49-F238E27FC236}">
                <a16:creationId xmlns:a16="http://schemas.microsoft.com/office/drawing/2014/main" id="{E8352513-FFB7-A6FC-A079-88CE8181FE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022"/>
            <a:ext cx="1809215" cy="76268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mptingguide.ai/de/techniq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4095736" y="2276872"/>
            <a:ext cx="8192952" cy="500066"/>
          </a:xfrm>
        </p:spPr>
        <p:txBody>
          <a:bodyPr/>
          <a:lstStyle/>
          <a:p>
            <a:r>
              <a:rPr lang="de-DE" sz="3200" dirty="0"/>
              <a:t>03 Prompt Engineering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/>
              <a:t>AI Engineering </a:t>
            </a:r>
            <a:r>
              <a:rPr lang="de-DE" sz="1600" dirty="0"/>
              <a:t>– Building </a:t>
            </a:r>
            <a:r>
              <a:rPr lang="de-DE" sz="1600" dirty="0" err="1"/>
              <a:t>Applications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Foundation</a:t>
            </a:r>
            <a:r>
              <a:rPr lang="de-DE" sz="1600" dirty="0"/>
              <a:t> Models</a:t>
            </a:r>
            <a:endParaRPr lang="de-DE" sz="2400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74CDC82-1D61-9A5A-DC67-1A97D0B67E9B}"/>
              </a:ext>
            </a:extLst>
          </p:cNvPr>
          <p:cNvSpPr txBox="1">
            <a:spLocks/>
          </p:cNvSpPr>
          <p:nvPr/>
        </p:nvSpPr>
        <p:spPr>
          <a:xfrm>
            <a:off x="11712624" y="44624"/>
            <a:ext cx="433264" cy="365125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600" b="1" kern="1200" baseline="0">
                <a:solidFill>
                  <a:schemeClr val="bg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3494C6-5CEE-5043-BC22-3958F8DC3A5F}" type="slidenum">
              <a:rPr lang="de-DE" sz="1400" smtClean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pPr algn="r"/>
              <a:t>1</a:t>
            </a:fld>
            <a:endParaRPr lang="de-DE" sz="1400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84A23-F266-66F9-43BB-6A068ABC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4EF1F-CE69-B9F2-877C-AA9E972597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Grundlagen zu </a:t>
            </a:r>
            <a:r>
              <a:rPr lang="de-DE" sz="2000" dirty="0" err="1"/>
              <a:t>Prompting</a:t>
            </a:r>
            <a:endParaRPr lang="de-DE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Prompt Templates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Markdown</a:t>
            </a:r>
            <a:endParaRPr lang="de-DE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Prompting</a:t>
            </a:r>
            <a:r>
              <a:rPr lang="de-DE" sz="2000" dirty="0"/>
              <a:t> Strategien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Validation von Ausgaben: Structured Outputs and </a:t>
            </a:r>
            <a:r>
              <a:rPr lang="de-DE" sz="2000" dirty="0" err="1"/>
              <a:t>Constrained</a:t>
            </a:r>
            <a:r>
              <a:rPr lang="de-DE" sz="2000" dirty="0"/>
              <a:t> Decoding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0F77BF5-8122-A93E-1929-C649D1D94C3A}"/>
              </a:ext>
            </a:extLst>
          </p:cNvPr>
          <p:cNvSpPr txBox="1">
            <a:spLocks/>
          </p:cNvSpPr>
          <p:nvPr/>
        </p:nvSpPr>
        <p:spPr>
          <a:xfrm>
            <a:off x="11712624" y="44624"/>
            <a:ext cx="433264" cy="365125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600" b="1" kern="1200" baseline="0">
                <a:solidFill>
                  <a:schemeClr val="bg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3494C6-5CEE-5043-BC22-3958F8DC3A5F}" type="slidenum">
              <a:rPr lang="de-DE" sz="1400" smtClean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pPr algn="r"/>
              <a:t>2</a:t>
            </a:fld>
            <a:endParaRPr lang="de-DE" sz="1400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5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F7715-26F2-C753-000A-D398C3B8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78D81-107E-90E4-7840-F45A82C4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„Prompt“?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4B201-FD5F-D71C-789F-A9C223DE8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5520" y="2340000"/>
            <a:ext cx="9433048" cy="4113336"/>
          </a:xfrm>
        </p:spPr>
        <p:txBody>
          <a:bodyPr>
            <a:normAutofit/>
          </a:bodyPr>
          <a:lstStyle/>
          <a:p>
            <a:pPr marL="36353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Ein </a:t>
            </a:r>
            <a:r>
              <a:rPr lang="de-DE" sz="2000" b="1" dirty="0"/>
              <a:t>Prompt</a:t>
            </a:r>
            <a:r>
              <a:rPr lang="de-DE" sz="2000" dirty="0"/>
              <a:t> ist eine Eingabe, die dem Modell gegeben wird, um eine Antwort zu erzeugen. </a:t>
            </a:r>
          </a:p>
          <a:p>
            <a:pPr marL="36353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Bei modernen LLMs, die Konversationen unterstützen, wird der gesamte Kontext der bisherigen Unterhaltung als eine </a:t>
            </a:r>
            <a:r>
              <a:rPr lang="de-DE" sz="2000" b="1" dirty="0"/>
              <a:t>Sequenz von Text</a:t>
            </a:r>
            <a:r>
              <a:rPr lang="de-DE" sz="2000" dirty="0"/>
              <a:t> kodiert.</a:t>
            </a:r>
          </a:p>
          <a:p>
            <a:pPr marL="36353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Jeder Nachricht (Message) wird eine Rolle zugewiesen, z. B. </a:t>
            </a:r>
            <a:r>
              <a:rPr lang="de-DE" sz="2000" dirty="0" err="1">
                <a:latin typeface="SF Mono" panose="020B0009000002000000" pitchFamily="49" charset="0"/>
                <a:cs typeface="SF Mono" panose="020B0009000002000000" pitchFamily="49" charset="0"/>
              </a:rPr>
              <a:t>user</a:t>
            </a:r>
            <a:r>
              <a:rPr lang="de-DE" sz="2000" dirty="0"/>
              <a:t> (Benutzer), </a:t>
            </a:r>
            <a:r>
              <a:rPr lang="de-DE" sz="2000" dirty="0" err="1">
                <a:latin typeface="SF Mono" panose="020B0009000002000000" pitchFamily="49" charset="0"/>
                <a:cs typeface="SF Mono" panose="020B0009000002000000" pitchFamily="49" charset="0"/>
              </a:rPr>
              <a:t>assistant</a:t>
            </a:r>
            <a:r>
              <a:rPr lang="de-DE" sz="2000" dirty="0"/>
              <a:t> (Modell) oder </a:t>
            </a:r>
            <a:r>
              <a:rPr lang="de-DE" sz="2000" dirty="0" err="1">
                <a:latin typeface="SF Mono" panose="020B0009000002000000" pitchFamily="49" charset="0"/>
                <a:cs typeface="SF Mono" panose="020B0009000002000000" pitchFamily="49" charset="0"/>
              </a:rPr>
              <a:t>system</a:t>
            </a:r>
            <a:r>
              <a:rPr lang="de-DE" sz="2000" dirty="0"/>
              <a:t> (Systemanweisung).</a:t>
            </a:r>
            <a:endParaRPr lang="de-DE" sz="1800" i="1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7BA2DB5-0861-2A36-3237-D98C61C87774}"/>
              </a:ext>
            </a:extLst>
          </p:cNvPr>
          <p:cNvSpPr txBox="1">
            <a:spLocks/>
          </p:cNvSpPr>
          <p:nvPr/>
        </p:nvSpPr>
        <p:spPr>
          <a:xfrm>
            <a:off x="11712624" y="44624"/>
            <a:ext cx="433264" cy="365125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600" b="1" kern="1200" baseline="0">
                <a:solidFill>
                  <a:schemeClr val="bg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3494C6-5CEE-5043-BC22-3958F8DC3A5F}" type="slidenum">
              <a:rPr lang="de-DE" sz="1400" smtClean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pPr algn="r"/>
              <a:t>3</a:t>
            </a:fld>
            <a:endParaRPr lang="de-DE" sz="1400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46670-85C6-5A8C-A3CA-0B4BBB025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8D23A-4B00-1424-B535-C412F4A44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5520" y="2340000"/>
            <a:ext cx="9433048" cy="4113336"/>
          </a:xfrm>
        </p:spPr>
        <p:txBody>
          <a:bodyPr>
            <a:normAutofit/>
          </a:bodyPr>
          <a:lstStyle/>
          <a:p>
            <a:pPr marL="36353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Diese Nachrichten werden hintereinander angeordnet, oft mit speziellen Tokens oder Markierungen, die Rollen und Grenzen zwischen den Nachrichten signalisieren.</a:t>
            </a:r>
          </a:p>
          <a:p>
            <a:pPr marL="36353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Das Modell liest diese formatierte Eingabe (Prompt) und erzeugt dann als nächste Token seine Antwort.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1886D7D-DE09-661B-D477-D507FE27DD59}"/>
              </a:ext>
            </a:extLst>
          </p:cNvPr>
          <p:cNvSpPr txBox="1">
            <a:spLocks/>
          </p:cNvSpPr>
          <p:nvPr/>
        </p:nvSpPr>
        <p:spPr>
          <a:xfrm>
            <a:off x="11712624" y="44624"/>
            <a:ext cx="433264" cy="365125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600" b="1" kern="1200" baseline="0">
                <a:solidFill>
                  <a:schemeClr val="bg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3494C6-5CEE-5043-BC22-3958F8DC3A5F}" type="slidenum">
              <a:rPr lang="de-DE" sz="1400" smtClean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pPr algn="r"/>
              <a:t>4</a:t>
            </a:fld>
            <a:endParaRPr lang="de-DE" sz="1400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F5E0BE9-AC66-126E-5592-2D6705EE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000" y="1501200"/>
            <a:ext cx="9584267" cy="696912"/>
          </a:xfrm>
        </p:spPr>
        <p:txBody>
          <a:bodyPr/>
          <a:lstStyle/>
          <a:p>
            <a:r>
              <a:rPr lang="de-DE" dirty="0"/>
              <a:t>Was ist eine „Prompt“?</a:t>
            </a:r>
          </a:p>
        </p:txBody>
      </p:sp>
    </p:spTree>
    <p:extLst>
      <p:ext uri="{BB962C8B-B14F-4D97-AF65-F5344CB8AC3E}">
        <p14:creationId xmlns:p14="http://schemas.microsoft.com/office/powerpoint/2010/main" val="156191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7A041-A24D-60E8-3223-51CAD189C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DCA0-EAA6-8250-A367-C1C61DA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Prompt Templates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210E2E9-AD0E-A17D-57D3-170EBB52ABBE}"/>
              </a:ext>
            </a:extLst>
          </p:cNvPr>
          <p:cNvSpPr txBox="1">
            <a:spLocks/>
          </p:cNvSpPr>
          <p:nvPr/>
        </p:nvSpPr>
        <p:spPr>
          <a:xfrm>
            <a:off x="11712624" y="44624"/>
            <a:ext cx="433264" cy="365125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600" b="1" kern="1200" baseline="0">
                <a:solidFill>
                  <a:schemeClr val="bg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3494C6-5CEE-5043-BC22-3958F8DC3A5F}" type="slidenum">
              <a:rPr lang="de-DE" sz="1400" smtClean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pPr algn="r"/>
              <a:t>5</a:t>
            </a:fld>
            <a:endParaRPr lang="de-DE" sz="1400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64B98B-5DF4-AA54-A4F7-9BA8475E68CC}"/>
              </a:ext>
            </a:extLst>
          </p:cNvPr>
          <p:cNvSpPr txBox="1"/>
          <p:nvPr/>
        </p:nvSpPr>
        <p:spPr>
          <a:xfrm>
            <a:off x="1777756" y="2636912"/>
            <a:ext cx="97908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&lt;</a:t>
            </a:r>
            <a:r>
              <a:rPr lang="de-DE" dirty="0" err="1">
                <a:latin typeface="SF Mono" panose="020B0009000002000000" pitchFamily="49" charset="0"/>
                <a:cs typeface="SF Mono" panose="020B0009000002000000" pitchFamily="49" charset="0"/>
              </a:rPr>
              <a:t>start_of_turn</a:t>
            </a:r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&gt;</a:t>
            </a:r>
            <a:r>
              <a:rPr lang="de-DE" dirty="0" err="1">
                <a:latin typeface="SF Mono" panose="020B0009000002000000" pitchFamily="49" charset="0"/>
                <a:cs typeface="SF Mono" panose="020B0009000002000000" pitchFamily="49" charset="0"/>
              </a:rPr>
              <a:t>user</a:t>
            </a:r>
            <a:endParaRPr lang="de-DE" dirty="0">
              <a:latin typeface="SF Mono" panose="020B0009000002000000" pitchFamily="49" charset="0"/>
              <a:cs typeface="SF Mono" panose="020B0009000002000000" pitchFamily="49" charset="0"/>
            </a:endParaRPr>
          </a:p>
          <a:p>
            <a:r>
              <a:rPr lang="de-DE" dirty="0">
                <a:solidFill>
                  <a:srgbClr val="00B05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Hallo, wie geht es dir?</a:t>
            </a:r>
          </a:p>
          <a:p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&lt;</a:t>
            </a:r>
            <a:r>
              <a:rPr lang="de-DE" dirty="0" err="1">
                <a:latin typeface="SF Mono" panose="020B0009000002000000" pitchFamily="49" charset="0"/>
                <a:cs typeface="SF Mono" panose="020B0009000002000000" pitchFamily="49" charset="0"/>
              </a:rPr>
              <a:t>end_of_turn</a:t>
            </a:r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&gt;</a:t>
            </a:r>
          </a:p>
          <a:p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&lt;</a:t>
            </a:r>
            <a:r>
              <a:rPr lang="de-DE" dirty="0" err="1">
                <a:latin typeface="SF Mono" panose="020B0009000002000000" pitchFamily="49" charset="0"/>
                <a:cs typeface="SF Mono" panose="020B0009000002000000" pitchFamily="49" charset="0"/>
              </a:rPr>
              <a:t>start_of_turn</a:t>
            </a:r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&gt;</a:t>
            </a:r>
            <a:r>
              <a:rPr lang="de-DE" dirty="0" err="1">
                <a:latin typeface="SF Mono" panose="020B0009000002000000" pitchFamily="49" charset="0"/>
                <a:cs typeface="SF Mono" panose="020B0009000002000000" pitchFamily="49" charset="0"/>
              </a:rPr>
              <a:t>model</a:t>
            </a:r>
            <a:endParaRPr lang="de-DE" dirty="0">
              <a:latin typeface="SF Mono" panose="020B0009000002000000" pitchFamily="49" charset="0"/>
              <a:cs typeface="SF Mono" panose="020B0009000002000000" pitchFamily="49" charset="0"/>
            </a:endParaRPr>
          </a:p>
          <a:p>
            <a:r>
              <a:rPr lang="de-DE" dirty="0">
                <a:solidFill>
                  <a:srgbClr val="0070C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Mir geht es gut, danke!</a:t>
            </a:r>
          </a:p>
          <a:p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&lt;</a:t>
            </a:r>
            <a:r>
              <a:rPr lang="de-DE" dirty="0" err="1">
                <a:latin typeface="SF Mono" panose="020B0009000002000000" pitchFamily="49" charset="0"/>
                <a:cs typeface="SF Mono" panose="020B0009000002000000" pitchFamily="49" charset="0"/>
              </a:rPr>
              <a:t>end_of_turn</a:t>
            </a:r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&gt;</a:t>
            </a:r>
          </a:p>
          <a:p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&lt;</a:t>
            </a:r>
            <a:r>
              <a:rPr lang="de-DE" dirty="0" err="1">
                <a:latin typeface="SF Mono" panose="020B0009000002000000" pitchFamily="49" charset="0"/>
                <a:cs typeface="SF Mono" panose="020B0009000002000000" pitchFamily="49" charset="0"/>
              </a:rPr>
              <a:t>start_of_turn</a:t>
            </a:r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&gt;</a:t>
            </a:r>
            <a:r>
              <a:rPr lang="de-DE" dirty="0" err="1">
                <a:latin typeface="SF Mono" panose="020B0009000002000000" pitchFamily="49" charset="0"/>
                <a:cs typeface="SF Mono" panose="020B0009000002000000" pitchFamily="49" charset="0"/>
              </a:rPr>
              <a:t>user</a:t>
            </a:r>
            <a:endParaRPr lang="de-DE" dirty="0">
              <a:latin typeface="SF Mono" panose="020B0009000002000000" pitchFamily="49" charset="0"/>
              <a:cs typeface="SF Mono" panose="020B0009000002000000" pitchFamily="49" charset="0"/>
            </a:endParaRPr>
          </a:p>
          <a:p>
            <a:r>
              <a:rPr lang="de-DE" dirty="0">
                <a:solidFill>
                  <a:srgbClr val="00B05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Kannst du mir etwas über Katzen erzählen?</a:t>
            </a:r>
          </a:p>
          <a:p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&lt;</a:t>
            </a:r>
            <a:r>
              <a:rPr lang="de-DE" dirty="0" err="1">
                <a:latin typeface="SF Mono" panose="020B0009000002000000" pitchFamily="49" charset="0"/>
                <a:cs typeface="SF Mono" panose="020B0009000002000000" pitchFamily="49" charset="0"/>
              </a:rPr>
              <a:t>end_of_turn</a:t>
            </a:r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&gt;</a:t>
            </a:r>
          </a:p>
          <a:p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&lt;</a:t>
            </a:r>
            <a:r>
              <a:rPr lang="de-DE" dirty="0" err="1">
                <a:latin typeface="SF Mono" panose="020B0009000002000000" pitchFamily="49" charset="0"/>
                <a:cs typeface="SF Mono" panose="020B0009000002000000" pitchFamily="49" charset="0"/>
              </a:rPr>
              <a:t>start_of_turn</a:t>
            </a:r>
            <a:r>
              <a:rPr lang="de-DE" dirty="0">
                <a:latin typeface="SF Mono" panose="020B0009000002000000" pitchFamily="49" charset="0"/>
                <a:cs typeface="SF Mono" panose="020B0009000002000000" pitchFamily="49" charset="0"/>
              </a:rPr>
              <a:t>&gt;</a:t>
            </a:r>
            <a:r>
              <a:rPr lang="de-DE" dirty="0" err="1">
                <a:latin typeface="SF Mono" panose="020B0009000002000000" pitchFamily="49" charset="0"/>
                <a:cs typeface="SF Mono" panose="020B0009000002000000" pitchFamily="49" charset="0"/>
              </a:rPr>
              <a:t>model</a:t>
            </a:r>
            <a:endParaRPr lang="de-DE" dirty="0">
              <a:latin typeface="SF Mono" panose="020B0009000002000000" pitchFamily="49" charset="0"/>
              <a:cs typeface="SF Mono" panose="020B0009000002000000" pitchFamily="49" charset="0"/>
            </a:endParaRPr>
          </a:p>
          <a:p>
            <a:r>
              <a:rPr lang="de-DE" i="1" dirty="0">
                <a:solidFill>
                  <a:schemeClr val="accent6">
                    <a:lumMod val="50000"/>
                  </a:schemeClr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[… Start Model </a:t>
            </a:r>
            <a:r>
              <a:rPr lang="de-DE" i="1" dirty="0" err="1">
                <a:solidFill>
                  <a:schemeClr val="accent6">
                    <a:lumMod val="50000"/>
                  </a:schemeClr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Prediction</a:t>
            </a:r>
            <a:r>
              <a:rPr lang="de-DE" i="1" dirty="0">
                <a:solidFill>
                  <a:schemeClr val="accent6">
                    <a:lumMod val="50000"/>
                  </a:schemeClr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8333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C06CB-768E-0DDF-BE60-2436D1DD5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61069A2-8B6C-9482-679D-F30E33C4A169}"/>
              </a:ext>
            </a:extLst>
          </p:cNvPr>
          <p:cNvSpPr txBox="1">
            <a:spLocks/>
          </p:cNvSpPr>
          <p:nvPr/>
        </p:nvSpPr>
        <p:spPr>
          <a:xfrm>
            <a:off x="11712624" y="44624"/>
            <a:ext cx="433264" cy="365125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600" b="1" kern="1200" baseline="0">
                <a:solidFill>
                  <a:schemeClr val="bg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3494C6-5CEE-5043-BC22-3958F8DC3A5F}" type="slidenum">
              <a:rPr lang="de-DE" sz="1400" smtClean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pPr algn="r"/>
              <a:t>6</a:t>
            </a:fld>
            <a:endParaRPr lang="de-DE" sz="1400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12" name="Grafik 11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E82B6AB2-4770-1CEC-7092-278B83AA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t="9656" r="3061" b="7658"/>
          <a:stretch/>
        </p:blipFill>
        <p:spPr>
          <a:xfrm>
            <a:off x="2171564" y="1988840"/>
            <a:ext cx="7848872" cy="4777574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1D7567C0-EB4D-19E7-3434-F5729824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000" y="1501200"/>
            <a:ext cx="10872728" cy="696912"/>
          </a:xfrm>
        </p:spPr>
        <p:txBody>
          <a:bodyPr/>
          <a:lstStyle/>
          <a:p>
            <a:r>
              <a:rPr lang="de-DE" dirty="0"/>
              <a:t>Beispiel für ein Prompt Templates: Gemma 3 (Programmiersprache Go)</a:t>
            </a:r>
          </a:p>
        </p:txBody>
      </p:sp>
    </p:spTree>
    <p:extLst>
      <p:ext uri="{BB962C8B-B14F-4D97-AF65-F5344CB8AC3E}">
        <p14:creationId xmlns:p14="http://schemas.microsoft.com/office/powerpoint/2010/main" val="37324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E6AB6-6D31-B9AC-4836-170BC4971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ABAD5-DEF4-25EB-23D2-4701D09D4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5520" y="2340000"/>
            <a:ext cx="9433048" cy="4113336"/>
          </a:xfrm>
        </p:spPr>
        <p:txBody>
          <a:bodyPr>
            <a:normAutofit/>
          </a:bodyPr>
          <a:lstStyle/>
          <a:p>
            <a:pPr marL="36353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Prompt-Engineering optimiert die Eingaben für Sprachmodelle</a:t>
            </a:r>
          </a:p>
          <a:p>
            <a:pPr marL="36353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Ziel: bessere Antworten, Kontrolle, und Lösung komplexerer Aufgaben</a:t>
            </a:r>
          </a:p>
          <a:p>
            <a:pPr marL="36353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Techniken reichen von einfachen Anweisungen bis zu komplexeren Strategien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E2B4E2FC-F7CF-F1D7-0383-377020C2D19F}"/>
              </a:ext>
            </a:extLst>
          </p:cNvPr>
          <p:cNvSpPr txBox="1">
            <a:spLocks/>
          </p:cNvSpPr>
          <p:nvPr/>
        </p:nvSpPr>
        <p:spPr>
          <a:xfrm>
            <a:off x="11712624" y="44624"/>
            <a:ext cx="433264" cy="365125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600" b="1" kern="1200" baseline="0">
                <a:solidFill>
                  <a:schemeClr val="bg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3494C6-5CEE-5043-BC22-3958F8DC3A5F}" type="slidenum">
              <a:rPr lang="de-DE" sz="1400" smtClean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pPr algn="r"/>
              <a:t>7</a:t>
            </a:fld>
            <a:endParaRPr lang="de-DE" sz="1400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FE60085-A40F-A4A8-C8CC-4B8989F9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000" y="1501200"/>
            <a:ext cx="9584267" cy="696912"/>
          </a:xfrm>
        </p:spPr>
        <p:txBody>
          <a:bodyPr/>
          <a:lstStyle/>
          <a:p>
            <a:r>
              <a:rPr lang="de-DE" dirty="0" err="1"/>
              <a:t>Prompting</a:t>
            </a:r>
            <a:r>
              <a:rPr lang="de-DE" dirty="0"/>
              <a:t> Strategien /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76404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81D2D-DA63-52BD-AADC-6B84B60E8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BDB30016-D263-EDCC-181E-4417D66F29FD}"/>
              </a:ext>
            </a:extLst>
          </p:cNvPr>
          <p:cNvSpPr txBox="1">
            <a:spLocks/>
          </p:cNvSpPr>
          <p:nvPr/>
        </p:nvSpPr>
        <p:spPr>
          <a:xfrm>
            <a:off x="11712624" y="44624"/>
            <a:ext cx="433264" cy="365125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600" b="1" kern="1200" baseline="0">
                <a:solidFill>
                  <a:schemeClr val="bg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3494C6-5CEE-5043-BC22-3958F8DC3A5F}" type="slidenum">
              <a:rPr lang="de-DE" sz="1400" smtClean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pPr algn="r"/>
              <a:t>8</a:t>
            </a:fld>
            <a:endParaRPr lang="de-DE" sz="1400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BE2C10C-1D24-2B29-698D-B001DCFB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6" y="2924944"/>
            <a:ext cx="9584267" cy="1440160"/>
          </a:xfrm>
        </p:spPr>
        <p:txBody>
          <a:bodyPr/>
          <a:lstStyle/>
          <a:p>
            <a:pPr algn="ctr"/>
            <a:r>
              <a:rPr lang="de-DE" sz="4000" i="1" dirty="0" err="1"/>
              <a:t>Prompting</a:t>
            </a:r>
            <a:r>
              <a:rPr lang="de-DE" sz="4000" i="1" dirty="0"/>
              <a:t> Strategien: Notebook!</a:t>
            </a:r>
          </a:p>
        </p:txBody>
      </p:sp>
    </p:spTree>
    <p:extLst>
      <p:ext uri="{BB962C8B-B14F-4D97-AF65-F5344CB8AC3E}">
        <p14:creationId xmlns:p14="http://schemas.microsoft.com/office/powerpoint/2010/main" val="135003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84A23-F266-66F9-43BB-6A068ABC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F COMPACT SEMIBOLD" panose="020B0A04030202060204" pitchFamily="34" charset="77"/>
              </a:rPr>
              <a:t>Weitere 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4EF1F-CE69-B9F2-877C-AA9E97259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5520" y="2340000"/>
            <a:ext cx="9584267" cy="3016800"/>
          </a:xfrm>
        </p:spPr>
        <p:txBody>
          <a:bodyPr>
            <a:noAutofit/>
          </a:bodyPr>
          <a:lstStyle/>
          <a:p>
            <a:pPr marL="344488" indent="-3444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Prompting</a:t>
            </a:r>
            <a:r>
              <a:rPr lang="de-DE" sz="1800" dirty="0"/>
              <a:t> Guide: </a:t>
            </a:r>
            <a:r>
              <a:rPr lang="de-DE" sz="1800" dirty="0">
                <a:hlinkClick r:id="rId2"/>
              </a:rPr>
              <a:t>https://www.promptingguide.ai/de/techniques</a:t>
            </a:r>
            <a:endParaRPr lang="de-DE" sz="1800" dirty="0"/>
          </a:p>
          <a:p>
            <a:pPr marL="344488" indent="-34448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4488" indent="-34448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4488" indent="-34448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4488" indent="-34448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0F77BF5-8122-A93E-1929-C649D1D94C3A}"/>
              </a:ext>
            </a:extLst>
          </p:cNvPr>
          <p:cNvSpPr txBox="1">
            <a:spLocks/>
          </p:cNvSpPr>
          <p:nvPr/>
        </p:nvSpPr>
        <p:spPr>
          <a:xfrm>
            <a:off x="11712624" y="44624"/>
            <a:ext cx="433264" cy="365125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600" b="1" kern="1200" baseline="0">
                <a:solidFill>
                  <a:schemeClr val="bg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3494C6-5CEE-5043-BC22-3958F8DC3A5F}" type="slidenum">
              <a:rPr lang="de-DE" sz="1400" smtClean="0"/>
              <a:pPr algn="r"/>
              <a:t>9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1391100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Macintosh PowerPoint</Application>
  <PresentationFormat>Breitbild</PresentationFormat>
  <Paragraphs>53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SF COMPACT LIGHT</vt:lpstr>
      <vt:lpstr>SF COMPACT SEMIBOLD</vt:lpstr>
      <vt:lpstr>SF Mono</vt:lpstr>
      <vt:lpstr>SF Pro Display</vt:lpstr>
      <vt:lpstr>Verdana</vt:lpstr>
      <vt:lpstr>Larissa-Design</vt:lpstr>
      <vt:lpstr>PowerPoint-Präsentation</vt:lpstr>
      <vt:lpstr>Überblick Themen</vt:lpstr>
      <vt:lpstr>Was ist eine „Prompt“?</vt:lpstr>
      <vt:lpstr>Was ist eine „Prompt“?</vt:lpstr>
      <vt:lpstr>Prompt Templates</vt:lpstr>
      <vt:lpstr>Beispiel für ein Prompt Templates: Gemma 3 (Programmiersprache Go)</vt:lpstr>
      <vt:lpstr>Prompting Strategien / Prompt Engineering</vt:lpstr>
      <vt:lpstr>Prompting Strategien: Notebook!</vt:lpstr>
      <vt:lpstr>Weitere Ressourcen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Nils Hellwig</cp:lastModifiedBy>
  <cp:revision>729</cp:revision>
  <dcterms:modified xsi:type="dcterms:W3CDTF">2025-06-15T16:52:13Z</dcterms:modified>
</cp:coreProperties>
</file>