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20" r:id="rId3"/>
    <p:sldId id="354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3C43"/>
    <a:srgbClr val="DD4A68"/>
    <a:srgbClr val="0177AB"/>
    <a:srgbClr val="990054"/>
    <a:srgbClr val="659900"/>
    <a:srgbClr val="0077AA"/>
    <a:srgbClr val="292930"/>
    <a:srgbClr val="002352"/>
    <a:srgbClr val="FF6347"/>
    <a:srgbClr val="4F6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80" autoAdjust="0"/>
    <p:restoredTop sz="78556" autoAdjust="0"/>
  </p:normalViewPr>
  <p:slideViewPr>
    <p:cSldViewPr>
      <p:cViewPr varScale="1">
        <p:scale>
          <a:sx n="119" d="100"/>
          <a:sy n="119" d="100"/>
        </p:scale>
        <p:origin x="221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15.06.25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15.06.25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830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5">
            <a:extLst>
              <a:ext uri="{FF2B5EF4-FFF2-40B4-BE49-F238E27FC236}">
                <a16:creationId xmlns:a16="http://schemas.microsoft.com/office/drawing/2014/main" id="{04BC79FD-BB4A-8B2F-C08D-6393841DFA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941168"/>
            <a:ext cx="4547066" cy="1916834"/>
          </a:xfrm>
          <a:prstGeom prst="rect">
            <a:avLst/>
          </a:prstGeom>
          <a:noFill/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SF COMPACT LIGHT" panose="020B0A04030202060204" pitchFamily="34" charset="77"/>
              </a:defRPr>
            </a:lvl1pPr>
          </a:lstStyle>
          <a:p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7031603" y="692151"/>
            <a:ext cx="4303184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F COMPACT LIGHT" panose="020B0A04030202060204" pitchFamily="34" charset="77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F COMPACT LIGHT" panose="020B0A04030202060204" pitchFamily="34" charset="77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F COMPACT LIGHT" panose="020B0A04030202060204" pitchFamily="34" charset="77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F COMPACT LIGHT" panose="020B0A04030202060204" pitchFamily="34" charset="77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SF COMPACT LIGHT" panose="020B0A04030202060204" pitchFamily="34" charset="77"/>
                <a:ea typeface="+mn-ea"/>
                <a:cs typeface="+mn-cs"/>
              </a:rPr>
              <a:t>Verwaltung</a:t>
            </a:r>
          </a:p>
        </p:txBody>
      </p:sp>
      <p:sp>
        <p:nvSpPr>
          <p:cNvPr id="15" name="Rectangle 15"/>
          <p:cNvSpPr>
            <a:spLocks noChangeArrowheads="1"/>
          </p:cNvSpPr>
          <p:nvPr userDrawn="1"/>
        </p:nvSpPr>
        <p:spPr bwMode="auto">
          <a:xfrm>
            <a:off x="4233" y="1"/>
            <a:ext cx="12187767" cy="45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endParaRPr lang="de-DE" sz="1800">
              <a:latin typeface="SF COMPACT LIGHT" panose="020B0A04030202060204" pitchFamily="34" charset="77"/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4190987" y="4572008"/>
            <a:ext cx="8001013" cy="928694"/>
          </a:xfrm>
          <a:prstGeom prst="rect">
            <a:avLst/>
          </a:prstGeom>
          <a:solidFill>
            <a:srgbClr val="DA3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latin typeface="SF COMPACT LIGHT" panose="020B0A04030202060204" pitchFamily="34" charset="77"/>
            </a:endParaRP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4095789" y="2357430"/>
            <a:ext cx="7715251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600" baseline="0">
                <a:latin typeface="SF COMPACT LIGHT" panose="020B0A04030202060204" pitchFamily="34" charset="77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4095736" y="2857496"/>
            <a:ext cx="8096264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600" baseline="0">
                <a:solidFill>
                  <a:schemeClr val="bg1"/>
                </a:solidFill>
                <a:latin typeface="SF COMPACT LIGHT" panose="020B0A04030202060204" pitchFamily="34" charset="77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2A14DB9-0EFD-90FA-811A-07297A1AB79F}"/>
              </a:ext>
            </a:extLst>
          </p:cNvPr>
          <p:cNvSpPr txBox="1"/>
          <p:nvPr userDrawn="1"/>
        </p:nvSpPr>
        <p:spPr>
          <a:xfrm>
            <a:off x="4095751" y="3622972"/>
            <a:ext cx="8096249" cy="1246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latin typeface="SF COMPACT LIGHT" panose="020B0A04030202060204" pitchFamily="34" charset="77"/>
              </a:rPr>
              <a:t>Nils Hellwig, </a:t>
            </a:r>
            <a:r>
              <a:rPr lang="de-DE" sz="1800" dirty="0" err="1">
                <a:latin typeface="SF COMPACT LIGHT" panose="020B0A04030202060204" pitchFamily="34" charset="77"/>
              </a:rPr>
              <a:t>M.Sc</a:t>
            </a:r>
            <a:r>
              <a:rPr lang="de-DE" sz="1800" dirty="0">
                <a:latin typeface="SF COMPACT LIGHT" panose="020B0A04030202060204" pitchFamily="34" charset="77"/>
              </a:rPr>
              <a:t>.</a:t>
            </a:r>
            <a:br>
              <a:rPr lang="de-DE" sz="1800" dirty="0">
                <a:latin typeface="SF COMPACT LIGHT" panose="020B0A04030202060204" pitchFamily="34" charset="77"/>
              </a:rPr>
            </a:br>
            <a:r>
              <a:rPr lang="de-DE" sz="1800" dirty="0">
                <a:latin typeface="SF COMPACT LIGHT" panose="020B0A04030202060204" pitchFamily="34" charset="77"/>
              </a:rPr>
              <a:t>Lehrstuhl für Medieninformatik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400" b="1" dirty="0">
                <a:latin typeface="SF COMPACT LIGHT" panose="020B0A04030202060204" pitchFamily="34" charset="77"/>
              </a:rPr>
              <a:t>FAKULTÄT FÜR INFORMATIK UND DATA SCIENCE</a:t>
            </a:r>
          </a:p>
          <a:p>
            <a:pPr>
              <a:defRPr/>
            </a:pPr>
            <a:endParaRPr lang="de-DE" sz="1800" dirty="0">
              <a:latin typeface="SF COMPACT LIGHT" panose="020B0A04030202060204" pitchFamily="34" charset="7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776000" y="1501200"/>
            <a:ext cx="9584267" cy="696912"/>
          </a:xfrm>
          <a:prstGeom prst="rect">
            <a:avLst/>
          </a:prstGeom>
        </p:spPr>
        <p:txBody>
          <a:bodyPr/>
          <a:lstStyle>
            <a:lvl1pPr>
              <a:defRPr>
                <a:latin typeface="SF COMPACT LIGHT" panose="020B0A04030202060204" pitchFamily="34" charset="77"/>
              </a:defRPr>
            </a:lvl1pPr>
          </a:lstStyle>
          <a:p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de-DE" dirty="0"/>
          </a:p>
        </p:txBody>
      </p:sp>
      <p:sp>
        <p:nvSpPr>
          <p:cNvPr id="5" name="Inhaltsplatzhalter 2"/>
          <p:cNvSpPr>
            <a:spLocks noGrp="1"/>
          </p:cNvSpPr>
          <p:nvPr>
            <p:ph sz="half" idx="1"/>
          </p:nvPr>
        </p:nvSpPr>
        <p:spPr>
          <a:xfrm>
            <a:off x="1775520" y="2340000"/>
            <a:ext cx="9601067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b="0" baseline="0">
                <a:latin typeface="SF COMPACT LIGHT" panose="020B0A04030202060204" pitchFamily="34" charset="77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E40C14-5C11-D161-66EE-9B40ABD28DD2}"/>
              </a:ext>
            </a:extLst>
          </p:cNvPr>
          <p:cNvSpPr txBox="1"/>
          <p:nvPr userDrawn="1"/>
        </p:nvSpPr>
        <p:spPr>
          <a:xfrm>
            <a:off x="2592371" y="65987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>
              <a:latin typeface="SF COMPACT LIGHT" panose="020B0A04030202060204" pitchFamily="34" charset="77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9B7457-0247-CDA2-8304-1BE78470DA79}"/>
              </a:ext>
            </a:extLst>
          </p:cNvPr>
          <p:cNvSpPr txBox="1"/>
          <p:nvPr userDrawn="1"/>
        </p:nvSpPr>
        <p:spPr>
          <a:xfrm>
            <a:off x="1568430" y="6483365"/>
            <a:ext cx="863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e-DE" sz="1100" noProof="0" dirty="0">
                <a:latin typeface="SF COMPACT LIGHT" panose="020B0A04030202060204" pitchFamily="34" charset="77"/>
              </a:rPr>
              <a:t>Multimedia Engineering (MME)</a:t>
            </a:r>
            <a:r>
              <a:rPr lang="en-US" sz="1100" noProof="0" dirty="0">
                <a:latin typeface="SF COMPACT LIGHT" panose="020B0A04030202060204" pitchFamily="34" charset="77"/>
              </a:rPr>
              <a:t>· </a:t>
            </a:r>
            <a:fld id="{85E82B3B-859B-4D6B-8CED-5A9821DAD042}" type="slidenum">
              <a:rPr lang="en-US" sz="1100" noProof="0" smtClean="0">
                <a:latin typeface="SF COMPACT LIGHT" panose="020B0A04030202060204" pitchFamily="34" charset="77"/>
              </a:rPr>
              <a:pPr>
                <a:defRPr/>
              </a:pPr>
              <a:t>‹Nr.›</a:t>
            </a:fld>
            <a:endParaRPr lang="en-US" sz="1100" noProof="0" dirty="0">
              <a:latin typeface="SF COMPACT LIGHT" panose="020B0A04030202060204" pitchFamily="34" charset="7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75520" y="1500174"/>
            <a:ext cx="9806880" cy="506449"/>
          </a:xfrm>
          <a:prstGeom prst="rect">
            <a:avLst/>
          </a:prstGeom>
        </p:spPr>
        <p:txBody>
          <a:bodyPr/>
          <a:lstStyle>
            <a:lvl1pPr>
              <a:defRPr>
                <a:latin typeface="SF COMPACT LIGHT" panose="020B0A04030202060204" pitchFamily="34" charset="77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75520" y="2340000"/>
            <a:ext cx="4800533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>
                <a:latin typeface="SF COMPACT LIGHT" panose="020B0A04030202060204" pitchFamily="34" charset="77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768075" y="2340000"/>
            <a:ext cx="4814325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1600" b="0" baseline="0">
                <a:latin typeface="SF COMPACT LIGHT" panose="020B0A04030202060204" pitchFamily="34" charset="77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78496" y="2130426"/>
            <a:ext cx="9598091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SF COMPACT LIGHT" panose="020B0A04030202060204" pitchFamily="34" charset="77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775520" y="3933056"/>
            <a:ext cx="9697077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SF COMPACT LIGHT" panose="020B0A04030202060204" pitchFamily="34" charset="7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75521" y="1501201"/>
            <a:ext cx="4011084" cy="958427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SF COMPACT LIGHT" panose="020B0A04030202060204" pitchFamily="34" charset="77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75521" y="2731244"/>
            <a:ext cx="4011084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latin typeface="SF COMPACT LIGHT" panose="020B0A04030202060204" pitchFamily="34" charset="7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"/>
          </p:nvPr>
        </p:nvSpPr>
        <p:spPr>
          <a:xfrm>
            <a:off x="5999989" y="1501200"/>
            <a:ext cx="4992555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SF COMPACT LIGHT" panose="020B0A04030202060204" pitchFamily="34" charset="77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spect="1" noChangeArrowheads="1"/>
          </p:cNvSpPr>
          <p:nvPr userDrawn="1"/>
        </p:nvSpPr>
        <p:spPr bwMode="auto">
          <a:xfrm>
            <a:off x="1775884" y="0"/>
            <a:ext cx="5208059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/>
          </a:p>
        </p:txBody>
      </p:sp>
      <p:sp>
        <p:nvSpPr>
          <p:cNvPr id="10" name="Rectangle 11"/>
          <p:cNvSpPr>
            <a:spLocks noChangeAspect="1" noChangeArrowheads="1"/>
          </p:cNvSpPr>
          <p:nvPr userDrawn="1"/>
        </p:nvSpPr>
        <p:spPr bwMode="auto">
          <a:xfrm>
            <a:off x="6983943" y="0"/>
            <a:ext cx="5208059" cy="461963"/>
          </a:xfrm>
          <a:prstGeom prst="rect">
            <a:avLst/>
          </a:prstGeom>
          <a:solidFill>
            <a:srgbClr val="DA3C4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sz="1800"/>
          </a:p>
        </p:txBody>
      </p:sp>
      <p:pic>
        <p:nvPicPr>
          <p:cNvPr id="2" name="Picture 25">
            <a:extLst>
              <a:ext uri="{FF2B5EF4-FFF2-40B4-BE49-F238E27FC236}">
                <a16:creationId xmlns:a16="http://schemas.microsoft.com/office/drawing/2014/main" id="{E8352513-FFB7-A6FC-A079-88CE8181FE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2022"/>
            <a:ext cx="1809215" cy="76268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b="1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None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•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–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itchFamily="34" charset="0"/>
        <a:buChar char="»"/>
        <a:tabLst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4095736" y="2276872"/>
            <a:ext cx="8192952" cy="500066"/>
          </a:xfrm>
        </p:spPr>
        <p:txBody>
          <a:bodyPr/>
          <a:lstStyle/>
          <a:p>
            <a:r>
              <a:rPr lang="de-DE" sz="3200" dirty="0">
                <a:latin typeface="SF COMPACT SEMIBOLD" panose="020B0A04030202060204" pitchFamily="34" charset="77"/>
              </a:rPr>
              <a:t>02 Modelllandschaft</a:t>
            </a:r>
            <a:endParaRPr lang="de-DE" sz="320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sz="2400" dirty="0"/>
              <a:t>AI Engineering </a:t>
            </a:r>
            <a:r>
              <a:rPr lang="de-DE" sz="1600" dirty="0"/>
              <a:t>– Building </a:t>
            </a:r>
            <a:r>
              <a:rPr lang="de-DE" sz="1600" dirty="0" err="1"/>
              <a:t>Applications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Foundation</a:t>
            </a:r>
            <a:r>
              <a:rPr lang="de-DE" sz="1600" dirty="0"/>
              <a:t> Models</a:t>
            </a:r>
            <a:endParaRPr lang="de-DE" sz="2400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A74CDC82-1D61-9A5A-DC67-1A97D0B67E9B}"/>
              </a:ext>
            </a:extLst>
          </p:cNvPr>
          <p:cNvSpPr txBox="1">
            <a:spLocks/>
          </p:cNvSpPr>
          <p:nvPr/>
        </p:nvSpPr>
        <p:spPr>
          <a:xfrm>
            <a:off x="11712624" y="44624"/>
            <a:ext cx="433264" cy="365125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600" b="1" kern="1200" baseline="0">
                <a:solidFill>
                  <a:schemeClr val="bg1"/>
                </a:solidFill>
                <a:latin typeface="Frutiger Next LT W1G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A3494C6-5CEE-5043-BC22-3958F8DC3A5F}" type="slidenum">
              <a:rPr lang="de-DE" sz="1400" smtClean="0"/>
              <a:pPr algn="r"/>
              <a:t>1</a:t>
            </a:fld>
            <a:endParaRPr lang="de-DE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84A23-F266-66F9-43BB-6A068ABC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F COMPACT SEMIBOLD" panose="020B0A04030202060204" pitchFamily="34" charset="77"/>
              </a:rPr>
              <a:t>Überblick Themen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4EF1F-CE69-B9F2-877C-AA9E972597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Was ist Docker?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Docker Images / Container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Dockerfile</a:t>
            </a:r>
            <a:endParaRPr lang="de-DE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 err="1"/>
              <a:t>docker-compose</a:t>
            </a:r>
            <a:endParaRPr lang="de-DE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0F77BF5-8122-A93E-1929-C649D1D94C3A}"/>
              </a:ext>
            </a:extLst>
          </p:cNvPr>
          <p:cNvSpPr txBox="1">
            <a:spLocks/>
          </p:cNvSpPr>
          <p:nvPr/>
        </p:nvSpPr>
        <p:spPr>
          <a:xfrm>
            <a:off x="11712624" y="44624"/>
            <a:ext cx="433264" cy="365125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600" b="1" kern="1200" baseline="0">
                <a:solidFill>
                  <a:schemeClr val="bg1"/>
                </a:solidFill>
                <a:latin typeface="Frutiger Next LT W1G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A3494C6-5CEE-5043-BC22-3958F8DC3A5F}" type="slidenum">
              <a:rPr lang="de-DE" sz="1400" smtClean="0"/>
              <a:pPr algn="r"/>
              <a:t>2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10855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C84A23-F266-66F9-43BB-6A068ABC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SF COMPACT SEMIBOLD" panose="020B0A04030202060204" pitchFamily="34" charset="77"/>
              </a:rPr>
              <a:t>Weitere Ressourcen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4EF1F-CE69-B9F2-877C-AA9E97259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5520" y="2340000"/>
            <a:ext cx="9937104" cy="3016800"/>
          </a:xfrm>
        </p:spPr>
        <p:txBody>
          <a:bodyPr>
            <a:noAutofit/>
          </a:bodyPr>
          <a:lstStyle/>
          <a:p>
            <a:pPr marL="344488" indent="-344488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2000" dirty="0"/>
              <a:t>Docker</a:t>
            </a:r>
          </a:p>
          <a:p>
            <a:pPr marL="344488" indent="-344488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e-DE" sz="2000" dirty="0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0F77BF5-8122-A93E-1929-C649D1D94C3A}"/>
              </a:ext>
            </a:extLst>
          </p:cNvPr>
          <p:cNvSpPr txBox="1">
            <a:spLocks/>
          </p:cNvSpPr>
          <p:nvPr/>
        </p:nvSpPr>
        <p:spPr>
          <a:xfrm>
            <a:off x="11712624" y="44624"/>
            <a:ext cx="433264" cy="365125"/>
          </a:xfrm>
          <a:prstGeom prst="rect">
            <a:avLst/>
          </a:prstGeom>
        </p:spPr>
        <p:txBody>
          <a:bodyPr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600" b="1" kern="1200" baseline="0">
                <a:solidFill>
                  <a:schemeClr val="bg1"/>
                </a:solidFill>
                <a:latin typeface="Frutiger Next LT W1G" pitchFamily="34" charset="0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 sz="1600" kern="120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A3494C6-5CEE-5043-BC22-3958F8DC3A5F}" type="slidenum">
              <a:rPr lang="de-DE" sz="1400" smtClean="0"/>
              <a:pPr algn="r"/>
              <a:t>3</a:t>
            </a:fld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91391100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Macintosh PowerPoint</Application>
  <PresentationFormat>Breitbild</PresentationFormat>
  <Paragraphs>13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SF COMPACT LIGHT</vt:lpstr>
      <vt:lpstr>SF COMPACT SEMIBOLD</vt:lpstr>
      <vt:lpstr>Verdana</vt:lpstr>
      <vt:lpstr>Larissa-Design</vt:lpstr>
      <vt:lpstr>PowerPoint-Präsentation</vt:lpstr>
      <vt:lpstr>Überblick Themen</vt:lpstr>
      <vt:lpstr>Weitere Ressourcen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Nils Hellwig</cp:lastModifiedBy>
  <cp:revision>642</cp:revision>
  <dcterms:modified xsi:type="dcterms:W3CDTF">2025-06-15T07:14:22Z</dcterms:modified>
</cp:coreProperties>
</file>