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320" r:id="rId3"/>
    <p:sldId id="355" r:id="rId4"/>
    <p:sldId id="356" r:id="rId5"/>
    <p:sldId id="357" r:id="rId6"/>
    <p:sldId id="358" r:id="rId7"/>
    <p:sldId id="360" r:id="rId8"/>
    <p:sldId id="359" r:id="rId9"/>
    <p:sldId id="361" r:id="rId10"/>
    <p:sldId id="377" r:id="rId11"/>
    <p:sldId id="378" r:id="rId12"/>
    <p:sldId id="379" r:id="rId13"/>
    <p:sldId id="380" r:id="rId14"/>
    <p:sldId id="381" r:id="rId15"/>
    <p:sldId id="382" r:id="rId16"/>
    <p:sldId id="383" r:id="rId17"/>
    <p:sldId id="384" r:id="rId18"/>
    <p:sldId id="362" r:id="rId19"/>
    <p:sldId id="363" r:id="rId20"/>
    <p:sldId id="364" r:id="rId21"/>
    <p:sldId id="372" r:id="rId22"/>
    <p:sldId id="373" r:id="rId23"/>
    <p:sldId id="365" r:id="rId24"/>
    <p:sldId id="366" r:id="rId25"/>
    <p:sldId id="367" r:id="rId26"/>
    <p:sldId id="368" r:id="rId27"/>
    <p:sldId id="369" r:id="rId28"/>
    <p:sldId id="370" r:id="rId29"/>
    <p:sldId id="371" r:id="rId30"/>
    <p:sldId id="376" r:id="rId31"/>
    <p:sldId id="374" r:id="rId32"/>
    <p:sldId id="375" r:id="rId33"/>
    <p:sldId id="354"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9900"/>
    <a:srgbClr val="DA3C43"/>
    <a:srgbClr val="DD4A68"/>
    <a:srgbClr val="0177AB"/>
    <a:srgbClr val="990054"/>
    <a:srgbClr val="0077AA"/>
    <a:srgbClr val="292930"/>
    <a:srgbClr val="002352"/>
    <a:srgbClr val="FF6347"/>
    <a:srgbClr val="4F62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03" autoAdjust="0"/>
    <p:restoredTop sz="78537" autoAdjust="0"/>
  </p:normalViewPr>
  <p:slideViewPr>
    <p:cSldViewPr>
      <p:cViewPr>
        <p:scale>
          <a:sx n="106" d="100"/>
          <a:sy n="106" d="100"/>
        </p:scale>
        <p:origin x="3328" y="215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0B7780-B50B-474C-85C6-0B4009B6F014}" type="datetimeFigureOut">
              <a:rPr lang="de-DE" smtClean="0"/>
              <a:pPr/>
              <a:t>17.06.25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3DEED9-C1BB-4DBE-A071-13CC6F6B90F4}" type="slidenum">
              <a:rPr lang="de-DE" smtClean="0"/>
              <a:pPr/>
              <a:t>‹Nr.›</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FFB102-D3AF-431C-A902-ADE5B2A48608}" type="datetimeFigureOut">
              <a:rPr lang="de-DE" smtClean="0"/>
              <a:pPr/>
              <a:t>17.06.25</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C1E745-E753-4EB9-8485-6560CD204B37}"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7C1E745-E753-4EB9-8485-6560CD204B37}" type="slidenum">
              <a:rPr lang="de-DE" smtClean="0"/>
              <a:pPr/>
              <a:t>1</a:t>
            </a:fld>
            <a:endParaRPr lang="de-DE"/>
          </a:p>
        </p:txBody>
      </p:sp>
    </p:spTree>
    <p:extLst>
      <p:ext uri="{BB962C8B-B14F-4D97-AF65-F5344CB8AC3E}">
        <p14:creationId xmlns:p14="http://schemas.microsoft.com/office/powerpoint/2010/main" val="3324830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27B6D-AA72-BEC0-890A-0AB30880286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A4ED040-1E24-0FFE-2279-F06F669DAF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AF038B5-1936-2DFA-9522-B4F5BD516FC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9C65D5F-D6B7-C9C5-DFCD-F9D8676BEE99}"/>
              </a:ext>
            </a:extLst>
          </p:cNvPr>
          <p:cNvSpPr>
            <a:spLocks noGrp="1"/>
          </p:cNvSpPr>
          <p:nvPr>
            <p:ph type="sldNum" sz="quarter" idx="5"/>
          </p:nvPr>
        </p:nvSpPr>
        <p:spPr/>
        <p:txBody>
          <a:bodyPr/>
          <a:lstStyle/>
          <a:p>
            <a:fld id="{C7C1E745-E753-4EB9-8485-6560CD204B37}" type="slidenum">
              <a:rPr lang="de-DE" smtClean="0"/>
              <a:pPr/>
              <a:t>11</a:t>
            </a:fld>
            <a:endParaRPr lang="de-DE"/>
          </a:p>
        </p:txBody>
      </p:sp>
    </p:spTree>
    <p:extLst>
      <p:ext uri="{BB962C8B-B14F-4D97-AF65-F5344CB8AC3E}">
        <p14:creationId xmlns:p14="http://schemas.microsoft.com/office/powerpoint/2010/main" val="2414171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0946B-DFA4-FB76-A34D-99E76FB5FDC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8A18879-9F38-0EBC-2216-F64EE5843B4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4028B2A-CB39-A724-716B-C43AB187F5F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8F3E5ED-FF0C-29B8-5056-19DA2BBD85B0}"/>
              </a:ext>
            </a:extLst>
          </p:cNvPr>
          <p:cNvSpPr>
            <a:spLocks noGrp="1"/>
          </p:cNvSpPr>
          <p:nvPr>
            <p:ph type="sldNum" sz="quarter" idx="5"/>
          </p:nvPr>
        </p:nvSpPr>
        <p:spPr/>
        <p:txBody>
          <a:bodyPr/>
          <a:lstStyle/>
          <a:p>
            <a:fld id="{C7C1E745-E753-4EB9-8485-6560CD204B37}" type="slidenum">
              <a:rPr lang="de-DE" smtClean="0"/>
              <a:pPr/>
              <a:t>12</a:t>
            </a:fld>
            <a:endParaRPr lang="de-DE"/>
          </a:p>
        </p:txBody>
      </p:sp>
    </p:spTree>
    <p:extLst>
      <p:ext uri="{BB962C8B-B14F-4D97-AF65-F5344CB8AC3E}">
        <p14:creationId xmlns:p14="http://schemas.microsoft.com/office/powerpoint/2010/main" val="2970643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5BA7E-B486-0F6D-3BC2-3D5EDD067B1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F7E029C-306E-A970-460A-C9D9F37BBFA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D60A18A-BAE8-4717-E28E-A4F8B2609A5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C17257-0025-B814-B3AA-6E728BDE6BB1}"/>
              </a:ext>
            </a:extLst>
          </p:cNvPr>
          <p:cNvSpPr>
            <a:spLocks noGrp="1"/>
          </p:cNvSpPr>
          <p:nvPr>
            <p:ph type="sldNum" sz="quarter" idx="5"/>
          </p:nvPr>
        </p:nvSpPr>
        <p:spPr/>
        <p:txBody>
          <a:bodyPr/>
          <a:lstStyle/>
          <a:p>
            <a:fld id="{C7C1E745-E753-4EB9-8485-6560CD204B37}" type="slidenum">
              <a:rPr lang="de-DE" smtClean="0"/>
              <a:pPr/>
              <a:t>13</a:t>
            </a:fld>
            <a:endParaRPr lang="de-DE"/>
          </a:p>
        </p:txBody>
      </p:sp>
    </p:spTree>
    <p:extLst>
      <p:ext uri="{BB962C8B-B14F-4D97-AF65-F5344CB8AC3E}">
        <p14:creationId xmlns:p14="http://schemas.microsoft.com/office/powerpoint/2010/main" val="1391413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F8967-F4AC-9551-741F-DA52D38414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EB80D7F-A023-BDE0-9ABE-C0A49F8B3F2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6B6A833-828E-EC49-575B-E952A450AA1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2ECA0DE-C5BB-8390-7C49-2991E0ACF494}"/>
              </a:ext>
            </a:extLst>
          </p:cNvPr>
          <p:cNvSpPr>
            <a:spLocks noGrp="1"/>
          </p:cNvSpPr>
          <p:nvPr>
            <p:ph type="sldNum" sz="quarter" idx="5"/>
          </p:nvPr>
        </p:nvSpPr>
        <p:spPr/>
        <p:txBody>
          <a:bodyPr/>
          <a:lstStyle/>
          <a:p>
            <a:fld id="{C7C1E745-E753-4EB9-8485-6560CD204B37}" type="slidenum">
              <a:rPr lang="de-DE" smtClean="0"/>
              <a:pPr/>
              <a:t>14</a:t>
            </a:fld>
            <a:endParaRPr lang="de-DE"/>
          </a:p>
        </p:txBody>
      </p:sp>
    </p:spTree>
    <p:extLst>
      <p:ext uri="{BB962C8B-B14F-4D97-AF65-F5344CB8AC3E}">
        <p14:creationId xmlns:p14="http://schemas.microsoft.com/office/powerpoint/2010/main" val="1961616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F32E5-F82F-8444-2DF7-EAE91C03EF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55BD8C3-772B-5FBF-758A-8F2C8651E29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3B4259B-B9E6-4380-800B-183425302C2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ECD8EB3-DD6A-9B04-A671-B226F3291082}"/>
              </a:ext>
            </a:extLst>
          </p:cNvPr>
          <p:cNvSpPr>
            <a:spLocks noGrp="1"/>
          </p:cNvSpPr>
          <p:nvPr>
            <p:ph type="sldNum" sz="quarter" idx="5"/>
          </p:nvPr>
        </p:nvSpPr>
        <p:spPr/>
        <p:txBody>
          <a:bodyPr/>
          <a:lstStyle/>
          <a:p>
            <a:fld id="{C7C1E745-E753-4EB9-8485-6560CD204B37}" type="slidenum">
              <a:rPr lang="de-DE" smtClean="0"/>
              <a:pPr/>
              <a:t>15</a:t>
            </a:fld>
            <a:endParaRPr lang="de-DE"/>
          </a:p>
        </p:txBody>
      </p:sp>
    </p:spTree>
    <p:extLst>
      <p:ext uri="{BB962C8B-B14F-4D97-AF65-F5344CB8AC3E}">
        <p14:creationId xmlns:p14="http://schemas.microsoft.com/office/powerpoint/2010/main" val="631349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F205C-9E5D-A1E3-9B46-08C9D1CD2BB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BA30591-6BA6-74DC-4563-ABBE7BE9AFA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2E0D7FB-125C-3974-6FEF-AA79F576835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22EC1E4-6EE9-E1CE-4283-DFCFF44F4A31}"/>
              </a:ext>
            </a:extLst>
          </p:cNvPr>
          <p:cNvSpPr>
            <a:spLocks noGrp="1"/>
          </p:cNvSpPr>
          <p:nvPr>
            <p:ph type="sldNum" sz="quarter" idx="5"/>
          </p:nvPr>
        </p:nvSpPr>
        <p:spPr/>
        <p:txBody>
          <a:bodyPr/>
          <a:lstStyle/>
          <a:p>
            <a:fld id="{C7C1E745-E753-4EB9-8485-6560CD204B37}" type="slidenum">
              <a:rPr lang="de-DE" smtClean="0"/>
              <a:pPr/>
              <a:t>16</a:t>
            </a:fld>
            <a:endParaRPr lang="de-DE"/>
          </a:p>
        </p:txBody>
      </p:sp>
    </p:spTree>
    <p:extLst>
      <p:ext uri="{BB962C8B-B14F-4D97-AF65-F5344CB8AC3E}">
        <p14:creationId xmlns:p14="http://schemas.microsoft.com/office/powerpoint/2010/main" val="1859106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5EE2B-5AD4-6B24-7335-8CC2267A257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E05ECEE-86D8-AA29-83C3-4E05E3D1FFD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F21B77F-F214-C019-CAF6-A4745366524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CA3931B-EB63-FB2F-A761-EC4ADCAA364A}"/>
              </a:ext>
            </a:extLst>
          </p:cNvPr>
          <p:cNvSpPr>
            <a:spLocks noGrp="1"/>
          </p:cNvSpPr>
          <p:nvPr>
            <p:ph type="sldNum" sz="quarter" idx="5"/>
          </p:nvPr>
        </p:nvSpPr>
        <p:spPr/>
        <p:txBody>
          <a:bodyPr/>
          <a:lstStyle/>
          <a:p>
            <a:fld id="{C7C1E745-E753-4EB9-8485-6560CD204B37}" type="slidenum">
              <a:rPr lang="de-DE" smtClean="0"/>
              <a:pPr/>
              <a:t>17</a:t>
            </a:fld>
            <a:endParaRPr lang="de-DE"/>
          </a:p>
        </p:txBody>
      </p:sp>
    </p:spTree>
    <p:extLst>
      <p:ext uri="{BB962C8B-B14F-4D97-AF65-F5344CB8AC3E}">
        <p14:creationId xmlns:p14="http://schemas.microsoft.com/office/powerpoint/2010/main" val="3616473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B5D9D-F2AE-A2AA-7389-C789CEF05B8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FB77C51-E2DA-1E51-AF0A-E9D06AD4918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9D5069A-394E-35BE-F9D8-B2BBC7A35D4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7639840-FAC5-F280-9378-9F9FC86731D4}"/>
              </a:ext>
            </a:extLst>
          </p:cNvPr>
          <p:cNvSpPr>
            <a:spLocks noGrp="1"/>
          </p:cNvSpPr>
          <p:nvPr>
            <p:ph type="sldNum" sz="quarter" idx="5"/>
          </p:nvPr>
        </p:nvSpPr>
        <p:spPr/>
        <p:txBody>
          <a:bodyPr/>
          <a:lstStyle/>
          <a:p>
            <a:fld id="{C7C1E745-E753-4EB9-8485-6560CD204B37}" type="slidenum">
              <a:rPr lang="de-DE" smtClean="0"/>
              <a:pPr/>
              <a:t>18</a:t>
            </a:fld>
            <a:endParaRPr lang="de-DE"/>
          </a:p>
        </p:txBody>
      </p:sp>
    </p:spTree>
    <p:extLst>
      <p:ext uri="{BB962C8B-B14F-4D97-AF65-F5344CB8AC3E}">
        <p14:creationId xmlns:p14="http://schemas.microsoft.com/office/powerpoint/2010/main" val="1691146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D3DC5-1D17-F2EA-2895-18054742650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3064BF-29D9-3AFD-7348-ED2469C2775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5D29ED0-F822-E11F-45C2-186D8A47104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75C34E5-BECC-7D8F-0083-097ABDF43E3C}"/>
              </a:ext>
            </a:extLst>
          </p:cNvPr>
          <p:cNvSpPr>
            <a:spLocks noGrp="1"/>
          </p:cNvSpPr>
          <p:nvPr>
            <p:ph type="sldNum" sz="quarter" idx="5"/>
          </p:nvPr>
        </p:nvSpPr>
        <p:spPr/>
        <p:txBody>
          <a:bodyPr/>
          <a:lstStyle/>
          <a:p>
            <a:fld id="{C7C1E745-E753-4EB9-8485-6560CD204B37}" type="slidenum">
              <a:rPr lang="de-DE" smtClean="0"/>
              <a:pPr/>
              <a:t>19</a:t>
            </a:fld>
            <a:endParaRPr lang="de-DE"/>
          </a:p>
        </p:txBody>
      </p:sp>
    </p:spTree>
    <p:extLst>
      <p:ext uri="{BB962C8B-B14F-4D97-AF65-F5344CB8AC3E}">
        <p14:creationId xmlns:p14="http://schemas.microsoft.com/office/powerpoint/2010/main" val="2725911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D83CC-C27F-526D-510E-3983B1620BA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CD686D-9C94-1CDC-882D-B86AC22C128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8ECA377-A512-1957-A98B-F256C420944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B5B0763-561C-10C3-5D56-99581468B4B8}"/>
              </a:ext>
            </a:extLst>
          </p:cNvPr>
          <p:cNvSpPr>
            <a:spLocks noGrp="1"/>
          </p:cNvSpPr>
          <p:nvPr>
            <p:ph type="sldNum" sz="quarter" idx="5"/>
          </p:nvPr>
        </p:nvSpPr>
        <p:spPr/>
        <p:txBody>
          <a:bodyPr/>
          <a:lstStyle/>
          <a:p>
            <a:fld id="{C7C1E745-E753-4EB9-8485-6560CD204B37}" type="slidenum">
              <a:rPr lang="de-DE" smtClean="0"/>
              <a:pPr/>
              <a:t>20</a:t>
            </a:fld>
            <a:endParaRPr lang="de-DE"/>
          </a:p>
        </p:txBody>
      </p:sp>
    </p:spTree>
    <p:extLst>
      <p:ext uri="{BB962C8B-B14F-4D97-AF65-F5344CB8AC3E}">
        <p14:creationId xmlns:p14="http://schemas.microsoft.com/office/powerpoint/2010/main" val="574328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7C1E745-E753-4EB9-8485-6560CD204B37}" type="slidenum">
              <a:rPr lang="de-DE" smtClean="0"/>
              <a:pPr/>
              <a:t>3</a:t>
            </a:fld>
            <a:endParaRPr lang="de-DE"/>
          </a:p>
        </p:txBody>
      </p:sp>
    </p:spTree>
    <p:extLst>
      <p:ext uri="{BB962C8B-B14F-4D97-AF65-F5344CB8AC3E}">
        <p14:creationId xmlns:p14="http://schemas.microsoft.com/office/powerpoint/2010/main" val="170614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D2B58-66DF-1203-E735-F14F57F5B1C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3E588A1-ED45-3EE5-36DB-2D4E1325257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8151EF-07D0-93EC-2CBE-377D5297549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F594B82-1FCC-F5C6-9FF2-16839578F441}"/>
              </a:ext>
            </a:extLst>
          </p:cNvPr>
          <p:cNvSpPr>
            <a:spLocks noGrp="1"/>
          </p:cNvSpPr>
          <p:nvPr>
            <p:ph type="sldNum" sz="quarter" idx="5"/>
          </p:nvPr>
        </p:nvSpPr>
        <p:spPr/>
        <p:txBody>
          <a:bodyPr/>
          <a:lstStyle/>
          <a:p>
            <a:fld id="{C7C1E745-E753-4EB9-8485-6560CD204B37}" type="slidenum">
              <a:rPr lang="de-DE" smtClean="0"/>
              <a:pPr/>
              <a:t>21</a:t>
            </a:fld>
            <a:endParaRPr lang="de-DE"/>
          </a:p>
        </p:txBody>
      </p:sp>
    </p:spTree>
    <p:extLst>
      <p:ext uri="{BB962C8B-B14F-4D97-AF65-F5344CB8AC3E}">
        <p14:creationId xmlns:p14="http://schemas.microsoft.com/office/powerpoint/2010/main" val="3826254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9DCC3-30D7-165F-FC86-898FA998D3D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EFCAEDD-824F-0960-9A65-87FECAA967B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A8884C6-FAFE-E1C1-49F3-96F34F59C802}"/>
              </a:ext>
            </a:extLst>
          </p:cNvPr>
          <p:cNvSpPr>
            <a:spLocks noGrp="1"/>
          </p:cNvSpPr>
          <p:nvPr>
            <p:ph type="body" idx="1"/>
          </p:nvPr>
        </p:nvSpPr>
        <p:spPr/>
        <p:txBody>
          <a:bodyPr/>
          <a:lstStyle/>
          <a:p>
            <a:pPr>
              <a:buNone/>
            </a:pPr>
            <a:r>
              <a:rPr lang="de-DE" b="1" dirty="0"/>
              <a:t>Ja, die Kontextgröße hat direkten Einfluss auf die Größe der Attention-Matrix in </a:t>
            </a:r>
            <a:r>
              <a:rPr lang="de-DE" b="1" i="1" dirty="0"/>
              <a:t>jedem</a:t>
            </a:r>
            <a:r>
              <a:rPr lang="de-DE" b="1" dirty="0"/>
              <a:t> Transformer-Layer, aber nicht auf die Anzahl der Parameter!</a:t>
            </a:r>
            <a:endParaRPr lang="de-DE" dirty="0"/>
          </a:p>
          <a:p>
            <a:pPr>
              <a:buNone/>
            </a:pPr>
            <a:r>
              <a:rPr lang="de-DE" b="1" dirty="0"/>
              <a:t>Erklärung:</a:t>
            </a:r>
          </a:p>
          <a:p>
            <a:pPr>
              <a:buFont typeface="Arial" panose="020B0604020202020204" pitchFamily="34" charset="0"/>
              <a:buChar char="•"/>
            </a:pPr>
            <a:r>
              <a:rPr lang="de-DE" b="1" dirty="0"/>
              <a:t>Parameteranzahl (z.B. Gewichte der Linearen Layer)</a:t>
            </a:r>
            <a:br>
              <a:rPr lang="de-DE" dirty="0"/>
            </a:br>
            <a:r>
              <a:rPr lang="de-DE" dirty="0"/>
              <a:t>Diese ist </a:t>
            </a:r>
            <a:r>
              <a:rPr lang="de-DE" b="1" dirty="0"/>
              <a:t>fest</a:t>
            </a:r>
            <a:r>
              <a:rPr lang="de-DE" dirty="0"/>
              <a:t> und hängt nur von Modellgröße (Embedding-Dimension d, Anzahl Heads h, </a:t>
            </a:r>
            <a:r>
              <a:rPr lang="de-DE" dirty="0" err="1"/>
              <a:t>Layeranzahl</a:t>
            </a:r>
            <a:r>
              <a:rPr lang="de-DE" dirty="0"/>
              <a:t>) ab, </a:t>
            </a:r>
            <a:r>
              <a:rPr lang="de-DE" b="1" dirty="0"/>
              <a:t>nicht</a:t>
            </a:r>
            <a:r>
              <a:rPr lang="de-DE" dirty="0"/>
              <a:t> von der Kontextlänge n.</a:t>
            </a:r>
          </a:p>
          <a:p>
            <a:pPr>
              <a:buFont typeface="Arial" panose="020B0604020202020204" pitchFamily="34" charset="0"/>
              <a:buChar char="•"/>
            </a:pPr>
            <a:r>
              <a:rPr lang="de-DE" b="1" dirty="0"/>
              <a:t>Größe der </a:t>
            </a:r>
            <a:r>
              <a:rPr lang="de-DE" b="1" i="1" dirty="0"/>
              <a:t>Zwischenmatrizen</a:t>
            </a:r>
            <a:r>
              <a:rPr lang="de-DE" b="1" dirty="0"/>
              <a:t> (z.B. Attention-Matrizen)</a:t>
            </a:r>
            <a:br>
              <a:rPr lang="de-DE" dirty="0"/>
            </a:br>
            <a:r>
              <a:rPr lang="de-DE" dirty="0"/>
              <a:t>Diese ist </a:t>
            </a:r>
            <a:r>
              <a:rPr lang="de-DE" b="1" dirty="0"/>
              <a:t>abhängig von der Kontextlänge </a:t>
            </a:r>
            <a:r>
              <a:rPr lang="de-DE" b="1" dirty="0" err="1"/>
              <a:t>n</a:t>
            </a:r>
            <a:r>
              <a:rPr lang="de-DE" dirty="0"/>
              <a:t>, denn:</a:t>
            </a:r>
          </a:p>
          <a:p>
            <a:pPr marL="742950" lvl="1" indent="-285750">
              <a:buFont typeface="Arial" panose="020B0604020202020204" pitchFamily="34" charset="0"/>
              <a:buChar char="•"/>
            </a:pPr>
            <a:r>
              <a:rPr lang="de-DE" dirty="0"/>
              <a:t>Für jeden Layer und jeden Attention-Head wird eine Attention-Score-Matrix mit der Größe</a:t>
            </a:r>
          </a:p>
          <a:p>
            <a:pPr marL="742950" lvl="1" indent="-285750">
              <a:buFont typeface="Arial" panose="020B0604020202020204" pitchFamily="34" charset="0"/>
              <a:buChar char="•"/>
            </a:pPr>
            <a:r>
              <a:rPr lang="de-DE" dirty="0" err="1"/>
              <a:t>n×nn</a:t>
            </a:r>
            <a:r>
              <a:rPr lang="de-DE" dirty="0"/>
              <a:t> \</a:t>
            </a:r>
            <a:r>
              <a:rPr lang="de-DE" dirty="0" err="1"/>
              <a:t>times</a:t>
            </a:r>
            <a:r>
              <a:rPr lang="de-DE" dirty="0"/>
              <a:t> </a:t>
            </a:r>
            <a:r>
              <a:rPr lang="de-DE" dirty="0" err="1"/>
              <a:t>nn×n</a:t>
            </a:r>
            <a:r>
              <a:rPr lang="de-DE" dirty="0"/>
              <a:t> erzeugt (also Quadratisch in der Kontextlänge).</a:t>
            </a:r>
          </a:p>
          <a:p>
            <a:pPr marL="742950" lvl="1" indent="-285750">
              <a:buFont typeface="Arial" panose="020B0604020202020204" pitchFamily="34" charset="0"/>
              <a:buChar char="•"/>
            </a:pPr>
            <a:r>
              <a:rPr lang="de-DE" dirty="0"/>
              <a:t>Wenn z.B. </a:t>
            </a:r>
            <a:r>
              <a:rPr lang="de-DE" dirty="0" err="1"/>
              <a:t>n</a:t>
            </a:r>
            <a:r>
              <a:rPr lang="de-DE" dirty="0"/>
              <a:t> = 512, dann ist die Matrix 512×512 groß.</a:t>
            </a:r>
          </a:p>
          <a:p>
            <a:pPr marL="742950" lvl="1" indent="-285750">
              <a:buFont typeface="Arial" panose="020B0604020202020204" pitchFamily="34" charset="0"/>
              <a:buChar char="•"/>
            </a:pPr>
            <a:r>
              <a:rPr lang="de-DE" dirty="0"/>
              <a:t>Wenn </a:t>
            </a:r>
            <a:r>
              <a:rPr lang="de-DE" dirty="0" err="1"/>
              <a:t>n</a:t>
            </a:r>
            <a:r>
              <a:rPr lang="de-DE" dirty="0"/>
              <a:t> = 65.536, dann ist die Matrix 65.536×65.536 groß (also viel, viel größer).</a:t>
            </a:r>
          </a:p>
          <a:p>
            <a:pPr>
              <a:buFont typeface="Arial" panose="020B0604020202020204" pitchFamily="34" charset="0"/>
              <a:buChar char="•"/>
            </a:pPr>
            <a:r>
              <a:rPr lang="de-DE" b="1" dirty="0"/>
              <a:t>Was passiert in den Layern?</a:t>
            </a:r>
            <a:br>
              <a:rPr lang="de-DE" dirty="0"/>
            </a:br>
            <a:r>
              <a:rPr lang="de-DE" dirty="0"/>
              <a:t>Der Input pro Layer ist immer eine Matrix mit Dimension:</a:t>
            </a:r>
          </a:p>
          <a:p>
            <a:pPr>
              <a:buFont typeface="Arial" panose="020B0604020202020204" pitchFamily="34" charset="0"/>
              <a:buChar char="•"/>
            </a:pPr>
            <a:r>
              <a:rPr lang="de-DE" dirty="0" err="1"/>
              <a:t>n×dn</a:t>
            </a:r>
            <a:r>
              <a:rPr lang="de-DE" dirty="0"/>
              <a:t> \</a:t>
            </a:r>
            <a:r>
              <a:rPr lang="de-DE" dirty="0" err="1"/>
              <a:t>times</a:t>
            </a:r>
            <a:r>
              <a:rPr lang="de-DE" dirty="0"/>
              <a:t> </a:t>
            </a:r>
            <a:r>
              <a:rPr lang="de-DE" dirty="0" err="1"/>
              <a:t>dn×d</a:t>
            </a:r>
            <a:r>
              <a:rPr lang="de-DE" dirty="0"/>
              <a:t> (</a:t>
            </a:r>
            <a:r>
              <a:rPr lang="de-DE" dirty="0" err="1"/>
              <a:t>n</a:t>
            </a:r>
            <a:r>
              <a:rPr lang="de-DE" dirty="0"/>
              <a:t> Tokens, d Embedding-Dimension).</a:t>
            </a:r>
          </a:p>
          <a:p>
            <a:pPr>
              <a:buFont typeface="Arial" panose="020B0604020202020204" pitchFamily="34" charset="0"/>
              <a:buChar char="•"/>
            </a:pPr>
            <a:r>
              <a:rPr lang="de-DE" dirty="0"/>
              <a:t>Die Parameter der Layer (z.B. Gewichtsmatrizen) bleiben </a:t>
            </a:r>
            <a:r>
              <a:rPr lang="de-DE" b="1" dirty="0"/>
              <a:t>gleich groß</a:t>
            </a:r>
            <a:r>
              <a:rPr lang="de-DE" dirty="0"/>
              <a:t> (z.B. </a:t>
            </a:r>
            <a:r>
              <a:rPr lang="de-DE" dirty="0" err="1"/>
              <a:t>d×dd</a:t>
            </a:r>
            <a:r>
              <a:rPr lang="de-DE" dirty="0"/>
              <a:t> \</a:t>
            </a:r>
            <a:r>
              <a:rPr lang="de-DE" dirty="0" err="1"/>
              <a:t>times</a:t>
            </a:r>
            <a:r>
              <a:rPr lang="de-DE" dirty="0"/>
              <a:t> </a:t>
            </a:r>
            <a:r>
              <a:rPr lang="de-DE" dirty="0" err="1"/>
              <a:t>dd×d</a:t>
            </a:r>
            <a:r>
              <a:rPr lang="de-DE" dirty="0"/>
              <a:t> oder d×(d/h)d \</a:t>
            </a:r>
            <a:r>
              <a:rPr lang="de-DE" dirty="0" err="1"/>
              <a:t>times</a:t>
            </a:r>
            <a:r>
              <a:rPr lang="de-DE" dirty="0"/>
              <a:t> (d/h)d×(d/h)).</a:t>
            </a:r>
          </a:p>
          <a:p>
            <a:pPr>
              <a:buFont typeface="Arial" panose="020B0604020202020204" pitchFamily="34" charset="0"/>
              <a:buChar char="•"/>
            </a:pPr>
            <a:r>
              <a:rPr lang="de-DE" dirty="0"/>
              <a:t>Aber die </a:t>
            </a:r>
            <a:r>
              <a:rPr lang="de-DE" b="1" dirty="0"/>
              <a:t>Zwischen-Rechenmatrizen</a:t>
            </a:r>
            <a:r>
              <a:rPr lang="de-DE" dirty="0"/>
              <a:t>, besonders die Attention-Matrix, wachsen mit n2n^2n2.</a:t>
            </a:r>
          </a:p>
          <a:p>
            <a:endParaRPr lang="de-DE" dirty="0"/>
          </a:p>
        </p:txBody>
      </p:sp>
      <p:sp>
        <p:nvSpPr>
          <p:cNvPr id="4" name="Foliennummernplatzhalter 3">
            <a:extLst>
              <a:ext uri="{FF2B5EF4-FFF2-40B4-BE49-F238E27FC236}">
                <a16:creationId xmlns:a16="http://schemas.microsoft.com/office/drawing/2014/main" id="{F44C90C0-44DB-B54D-1F34-2CB4FFB25600}"/>
              </a:ext>
            </a:extLst>
          </p:cNvPr>
          <p:cNvSpPr>
            <a:spLocks noGrp="1"/>
          </p:cNvSpPr>
          <p:nvPr>
            <p:ph type="sldNum" sz="quarter" idx="5"/>
          </p:nvPr>
        </p:nvSpPr>
        <p:spPr/>
        <p:txBody>
          <a:bodyPr/>
          <a:lstStyle/>
          <a:p>
            <a:fld id="{C7C1E745-E753-4EB9-8485-6560CD204B37}" type="slidenum">
              <a:rPr lang="de-DE" smtClean="0"/>
              <a:pPr/>
              <a:t>22</a:t>
            </a:fld>
            <a:endParaRPr lang="de-DE"/>
          </a:p>
        </p:txBody>
      </p:sp>
    </p:spTree>
    <p:extLst>
      <p:ext uri="{BB962C8B-B14F-4D97-AF65-F5344CB8AC3E}">
        <p14:creationId xmlns:p14="http://schemas.microsoft.com/office/powerpoint/2010/main" val="4153449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07B02-F68A-5C25-4237-F920146FF20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929743-3D81-6877-7946-A4926FF7AA4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163349A-049A-90F5-1CA2-52EECE685C4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FEED071-0F2D-2427-5271-FFFCCF0CE422}"/>
              </a:ext>
            </a:extLst>
          </p:cNvPr>
          <p:cNvSpPr>
            <a:spLocks noGrp="1"/>
          </p:cNvSpPr>
          <p:nvPr>
            <p:ph type="sldNum" sz="quarter" idx="5"/>
          </p:nvPr>
        </p:nvSpPr>
        <p:spPr/>
        <p:txBody>
          <a:bodyPr/>
          <a:lstStyle/>
          <a:p>
            <a:fld id="{C7C1E745-E753-4EB9-8485-6560CD204B37}" type="slidenum">
              <a:rPr lang="de-DE" smtClean="0"/>
              <a:pPr/>
              <a:t>23</a:t>
            </a:fld>
            <a:endParaRPr lang="de-DE"/>
          </a:p>
        </p:txBody>
      </p:sp>
    </p:spTree>
    <p:extLst>
      <p:ext uri="{BB962C8B-B14F-4D97-AF65-F5344CB8AC3E}">
        <p14:creationId xmlns:p14="http://schemas.microsoft.com/office/powerpoint/2010/main" val="1010698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DB7-F582-00D4-1675-518A50DB3B9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46B788F-90EE-0D0B-0378-9714A511B09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DCD2931-311E-20B0-F562-248F9C7CCEC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C378200-6333-33DB-7D70-DD42B57DF4CA}"/>
              </a:ext>
            </a:extLst>
          </p:cNvPr>
          <p:cNvSpPr>
            <a:spLocks noGrp="1"/>
          </p:cNvSpPr>
          <p:nvPr>
            <p:ph type="sldNum" sz="quarter" idx="5"/>
          </p:nvPr>
        </p:nvSpPr>
        <p:spPr/>
        <p:txBody>
          <a:bodyPr/>
          <a:lstStyle/>
          <a:p>
            <a:fld id="{C7C1E745-E753-4EB9-8485-6560CD204B37}" type="slidenum">
              <a:rPr lang="de-DE" smtClean="0"/>
              <a:pPr/>
              <a:t>24</a:t>
            </a:fld>
            <a:endParaRPr lang="de-DE"/>
          </a:p>
        </p:txBody>
      </p:sp>
    </p:spTree>
    <p:extLst>
      <p:ext uri="{BB962C8B-B14F-4D97-AF65-F5344CB8AC3E}">
        <p14:creationId xmlns:p14="http://schemas.microsoft.com/office/powerpoint/2010/main" val="2070148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BC836-6D22-9856-EBA2-0FF9C6AF94C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F4A3C79-161B-341E-8973-CE7FB374AFA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AA24398-F936-AFA9-BB24-32223D369B5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4704E4D-6A93-D1B4-2F9C-29EBCDC2A830}"/>
              </a:ext>
            </a:extLst>
          </p:cNvPr>
          <p:cNvSpPr>
            <a:spLocks noGrp="1"/>
          </p:cNvSpPr>
          <p:nvPr>
            <p:ph type="sldNum" sz="quarter" idx="5"/>
          </p:nvPr>
        </p:nvSpPr>
        <p:spPr/>
        <p:txBody>
          <a:bodyPr/>
          <a:lstStyle/>
          <a:p>
            <a:fld id="{C7C1E745-E753-4EB9-8485-6560CD204B37}" type="slidenum">
              <a:rPr lang="de-DE" smtClean="0"/>
              <a:pPr/>
              <a:t>25</a:t>
            </a:fld>
            <a:endParaRPr lang="de-DE"/>
          </a:p>
        </p:txBody>
      </p:sp>
    </p:spTree>
    <p:extLst>
      <p:ext uri="{BB962C8B-B14F-4D97-AF65-F5344CB8AC3E}">
        <p14:creationId xmlns:p14="http://schemas.microsoft.com/office/powerpoint/2010/main" val="634423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CD3DE-E07E-5E1B-9D14-B2CAA34D6B8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0854FB8-66FF-886D-C5AE-615F5369B3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42E8904-A673-8EAD-59A2-D726283AD30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4966522-8B41-CED6-E3CB-B5413DE12EEB}"/>
              </a:ext>
            </a:extLst>
          </p:cNvPr>
          <p:cNvSpPr>
            <a:spLocks noGrp="1"/>
          </p:cNvSpPr>
          <p:nvPr>
            <p:ph type="sldNum" sz="quarter" idx="5"/>
          </p:nvPr>
        </p:nvSpPr>
        <p:spPr/>
        <p:txBody>
          <a:bodyPr/>
          <a:lstStyle/>
          <a:p>
            <a:fld id="{C7C1E745-E753-4EB9-8485-6560CD204B37}" type="slidenum">
              <a:rPr lang="de-DE" smtClean="0"/>
              <a:pPr/>
              <a:t>26</a:t>
            </a:fld>
            <a:endParaRPr lang="de-DE"/>
          </a:p>
        </p:txBody>
      </p:sp>
    </p:spTree>
    <p:extLst>
      <p:ext uri="{BB962C8B-B14F-4D97-AF65-F5344CB8AC3E}">
        <p14:creationId xmlns:p14="http://schemas.microsoft.com/office/powerpoint/2010/main" val="3208579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E22D4-20D7-1315-B97C-9F13BBDF2D2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3F9F15-E680-CC97-6006-A61D13D1D55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182065-7178-0CE3-35BE-8EAC27FBFE6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95A8627-E9DF-9EA0-9234-D662221E6A57}"/>
              </a:ext>
            </a:extLst>
          </p:cNvPr>
          <p:cNvSpPr>
            <a:spLocks noGrp="1"/>
          </p:cNvSpPr>
          <p:nvPr>
            <p:ph type="sldNum" sz="quarter" idx="5"/>
          </p:nvPr>
        </p:nvSpPr>
        <p:spPr/>
        <p:txBody>
          <a:bodyPr/>
          <a:lstStyle/>
          <a:p>
            <a:fld id="{C7C1E745-E753-4EB9-8485-6560CD204B37}" type="slidenum">
              <a:rPr lang="de-DE" smtClean="0"/>
              <a:pPr/>
              <a:t>27</a:t>
            </a:fld>
            <a:endParaRPr lang="de-DE"/>
          </a:p>
        </p:txBody>
      </p:sp>
    </p:spTree>
    <p:extLst>
      <p:ext uri="{BB962C8B-B14F-4D97-AF65-F5344CB8AC3E}">
        <p14:creationId xmlns:p14="http://schemas.microsoft.com/office/powerpoint/2010/main" val="2766462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9725E-5F40-F78E-0AF4-D2DDC86657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CC79210-5237-E21C-7409-BBEB8E28C6F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B91C851-5F20-87AF-8536-8EED9574BF0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3B016E6-BC1B-A466-F893-8CC6BE62F055}"/>
              </a:ext>
            </a:extLst>
          </p:cNvPr>
          <p:cNvSpPr>
            <a:spLocks noGrp="1"/>
          </p:cNvSpPr>
          <p:nvPr>
            <p:ph type="sldNum" sz="quarter" idx="5"/>
          </p:nvPr>
        </p:nvSpPr>
        <p:spPr/>
        <p:txBody>
          <a:bodyPr/>
          <a:lstStyle/>
          <a:p>
            <a:fld id="{C7C1E745-E753-4EB9-8485-6560CD204B37}" type="slidenum">
              <a:rPr lang="de-DE" smtClean="0"/>
              <a:pPr/>
              <a:t>28</a:t>
            </a:fld>
            <a:endParaRPr lang="de-DE"/>
          </a:p>
        </p:txBody>
      </p:sp>
    </p:spTree>
    <p:extLst>
      <p:ext uri="{BB962C8B-B14F-4D97-AF65-F5344CB8AC3E}">
        <p14:creationId xmlns:p14="http://schemas.microsoft.com/office/powerpoint/2010/main" val="3920553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48D4C-12B4-3085-E609-29CE4C74CF9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C874D2-DE96-606C-A28E-76CFF4130C3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BBAFFE5-0067-7A25-1286-A1D7CBFC693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3A4A38F-FF01-C417-FD26-5CF4B6319BB6}"/>
              </a:ext>
            </a:extLst>
          </p:cNvPr>
          <p:cNvSpPr>
            <a:spLocks noGrp="1"/>
          </p:cNvSpPr>
          <p:nvPr>
            <p:ph type="sldNum" sz="quarter" idx="5"/>
          </p:nvPr>
        </p:nvSpPr>
        <p:spPr/>
        <p:txBody>
          <a:bodyPr/>
          <a:lstStyle/>
          <a:p>
            <a:fld id="{C7C1E745-E753-4EB9-8485-6560CD204B37}" type="slidenum">
              <a:rPr lang="de-DE" smtClean="0"/>
              <a:pPr/>
              <a:t>29</a:t>
            </a:fld>
            <a:endParaRPr lang="de-DE"/>
          </a:p>
        </p:txBody>
      </p:sp>
    </p:spTree>
    <p:extLst>
      <p:ext uri="{BB962C8B-B14F-4D97-AF65-F5344CB8AC3E}">
        <p14:creationId xmlns:p14="http://schemas.microsoft.com/office/powerpoint/2010/main" val="91414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ADB99-2108-3E74-EC3F-3EDA0B02689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B03B1B3-E8A7-B081-1B07-12301A127DC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E63D86D-2A3C-122B-FEF1-6967E2EF952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7B70EB5-249E-AE1A-684B-A581B62314F5}"/>
              </a:ext>
            </a:extLst>
          </p:cNvPr>
          <p:cNvSpPr>
            <a:spLocks noGrp="1"/>
          </p:cNvSpPr>
          <p:nvPr>
            <p:ph type="sldNum" sz="quarter" idx="5"/>
          </p:nvPr>
        </p:nvSpPr>
        <p:spPr/>
        <p:txBody>
          <a:bodyPr/>
          <a:lstStyle/>
          <a:p>
            <a:fld id="{C7C1E745-E753-4EB9-8485-6560CD204B37}" type="slidenum">
              <a:rPr lang="de-DE" smtClean="0"/>
              <a:pPr/>
              <a:t>30</a:t>
            </a:fld>
            <a:endParaRPr lang="de-DE"/>
          </a:p>
        </p:txBody>
      </p:sp>
    </p:spTree>
    <p:extLst>
      <p:ext uri="{BB962C8B-B14F-4D97-AF65-F5344CB8AC3E}">
        <p14:creationId xmlns:p14="http://schemas.microsoft.com/office/powerpoint/2010/main" val="236025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EDBC3-9FF1-97A4-45F7-1F8C3120675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0EBE6DB-5403-4364-EAE2-DB39EAFB676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8D44779-9316-BCA0-2172-FD2C187AD1A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C9D972C-7E3C-BC31-D579-5E0469275D84}"/>
              </a:ext>
            </a:extLst>
          </p:cNvPr>
          <p:cNvSpPr>
            <a:spLocks noGrp="1"/>
          </p:cNvSpPr>
          <p:nvPr>
            <p:ph type="sldNum" sz="quarter" idx="5"/>
          </p:nvPr>
        </p:nvSpPr>
        <p:spPr/>
        <p:txBody>
          <a:bodyPr/>
          <a:lstStyle/>
          <a:p>
            <a:fld id="{C7C1E745-E753-4EB9-8485-6560CD204B37}" type="slidenum">
              <a:rPr lang="de-DE" smtClean="0"/>
              <a:pPr/>
              <a:t>4</a:t>
            </a:fld>
            <a:endParaRPr lang="de-DE"/>
          </a:p>
        </p:txBody>
      </p:sp>
    </p:spTree>
    <p:extLst>
      <p:ext uri="{BB962C8B-B14F-4D97-AF65-F5344CB8AC3E}">
        <p14:creationId xmlns:p14="http://schemas.microsoft.com/office/powerpoint/2010/main" val="26007097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7E8B8-F229-6BC1-F7CD-006936CC6BA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F0B4AC7-CC27-A18D-50C8-26E9A1F7E22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A1259DC-913B-327F-EC3F-983E2B59894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31FA7DB-E661-8ABA-4C91-3617EDC7B570}"/>
              </a:ext>
            </a:extLst>
          </p:cNvPr>
          <p:cNvSpPr>
            <a:spLocks noGrp="1"/>
          </p:cNvSpPr>
          <p:nvPr>
            <p:ph type="sldNum" sz="quarter" idx="5"/>
          </p:nvPr>
        </p:nvSpPr>
        <p:spPr/>
        <p:txBody>
          <a:bodyPr/>
          <a:lstStyle/>
          <a:p>
            <a:fld id="{C7C1E745-E753-4EB9-8485-6560CD204B37}" type="slidenum">
              <a:rPr lang="de-DE" smtClean="0"/>
              <a:pPr/>
              <a:t>31</a:t>
            </a:fld>
            <a:endParaRPr lang="de-DE"/>
          </a:p>
        </p:txBody>
      </p:sp>
    </p:spTree>
    <p:extLst>
      <p:ext uri="{BB962C8B-B14F-4D97-AF65-F5344CB8AC3E}">
        <p14:creationId xmlns:p14="http://schemas.microsoft.com/office/powerpoint/2010/main" val="3125721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94DBA-841B-0982-6690-3780F63EB07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E602372-3EDE-80F3-10F9-9D8E0751043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0F5DFDD-80C5-3A8F-DBF0-617879BD037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AE4D75B-E73C-DB1A-03B6-9A18B6F1B3E9}"/>
              </a:ext>
            </a:extLst>
          </p:cNvPr>
          <p:cNvSpPr>
            <a:spLocks noGrp="1"/>
          </p:cNvSpPr>
          <p:nvPr>
            <p:ph type="sldNum" sz="quarter" idx="5"/>
          </p:nvPr>
        </p:nvSpPr>
        <p:spPr/>
        <p:txBody>
          <a:bodyPr/>
          <a:lstStyle/>
          <a:p>
            <a:fld id="{C7C1E745-E753-4EB9-8485-6560CD204B37}" type="slidenum">
              <a:rPr lang="de-DE" smtClean="0"/>
              <a:pPr/>
              <a:t>32</a:t>
            </a:fld>
            <a:endParaRPr lang="de-DE"/>
          </a:p>
        </p:txBody>
      </p:sp>
    </p:spTree>
    <p:extLst>
      <p:ext uri="{BB962C8B-B14F-4D97-AF65-F5344CB8AC3E}">
        <p14:creationId xmlns:p14="http://schemas.microsoft.com/office/powerpoint/2010/main" val="141984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CEAFF-ADB4-CCD0-67F3-FEABA46029F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B4E2183-C117-EA00-5B6E-27EF828E737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5CBFFF0-DB18-F4FA-458A-BEC79AB3D9D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CF0B08C-2F9D-9A64-CEFE-249D73A7982A}"/>
              </a:ext>
            </a:extLst>
          </p:cNvPr>
          <p:cNvSpPr>
            <a:spLocks noGrp="1"/>
          </p:cNvSpPr>
          <p:nvPr>
            <p:ph type="sldNum" sz="quarter" idx="5"/>
          </p:nvPr>
        </p:nvSpPr>
        <p:spPr/>
        <p:txBody>
          <a:bodyPr/>
          <a:lstStyle/>
          <a:p>
            <a:fld id="{C7C1E745-E753-4EB9-8485-6560CD204B37}" type="slidenum">
              <a:rPr lang="de-DE" smtClean="0"/>
              <a:pPr/>
              <a:t>5</a:t>
            </a:fld>
            <a:endParaRPr lang="de-DE"/>
          </a:p>
        </p:txBody>
      </p:sp>
    </p:spTree>
    <p:extLst>
      <p:ext uri="{BB962C8B-B14F-4D97-AF65-F5344CB8AC3E}">
        <p14:creationId xmlns:p14="http://schemas.microsoft.com/office/powerpoint/2010/main" val="3087508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D3734-926A-22C7-0939-A1CEF284226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DC6EA8-33BF-F991-2E57-0A02A0BE12D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D60853-872B-B1C3-C353-E566A38AB31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47A0472-29AF-D012-D736-8018BA891F27}"/>
              </a:ext>
            </a:extLst>
          </p:cNvPr>
          <p:cNvSpPr>
            <a:spLocks noGrp="1"/>
          </p:cNvSpPr>
          <p:nvPr>
            <p:ph type="sldNum" sz="quarter" idx="5"/>
          </p:nvPr>
        </p:nvSpPr>
        <p:spPr/>
        <p:txBody>
          <a:bodyPr/>
          <a:lstStyle/>
          <a:p>
            <a:fld id="{C7C1E745-E753-4EB9-8485-6560CD204B37}" type="slidenum">
              <a:rPr lang="de-DE" smtClean="0"/>
              <a:pPr/>
              <a:t>6</a:t>
            </a:fld>
            <a:endParaRPr lang="de-DE"/>
          </a:p>
        </p:txBody>
      </p:sp>
    </p:spTree>
    <p:extLst>
      <p:ext uri="{BB962C8B-B14F-4D97-AF65-F5344CB8AC3E}">
        <p14:creationId xmlns:p14="http://schemas.microsoft.com/office/powerpoint/2010/main" val="289795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5393B-08B4-E1B6-7006-F89C85EC79E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D38A4F0-B486-2CFD-BDC0-88BB8E99FC2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48A5DC9-0748-6BC8-AD23-C7D43A45873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FC9DFD9-E925-E243-461B-B2AE49DE799D}"/>
              </a:ext>
            </a:extLst>
          </p:cNvPr>
          <p:cNvSpPr>
            <a:spLocks noGrp="1"/>
          </p:cNvSpPr>
          <p:nvPr>
            <p:ph type="sldNum" sz="quarter" idx="5"/>
          </p:nvPr>
        </p:nvSpPr>
        <p:spPr/>
        <p:txBody>
          <a:bodyPr/>
          <a:lstStyle/>
          <a:p>
            <a:fld id="{C7C1E745-E753-4EB9-8485-6560CD204B37}" type="slidenum">
              <a:rPr lang="de-DE" smtClean="0"/>
              <a:pPr/>
              <a:t>7</a:t>
            </a:fld>
            <a:endParaRPr lang="de-DE"/>
          </a:p>
        </p:txBody>
      </p:sp>
    </p:spTree>
    <p:extLst>
      <p:ext uri="{BB962C8B-B14F-4D97-AF65-F5344CB8AC3E}">
        <p14:creationId xmlns:p14="http://schemas.microsoft.com/office/powerpoint/2010/main" val="1350722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43F1D-39F6-3DDA-BE6F-74DDA5CEB59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BF20E5B-0BE0-63BC-7DB6-28842FD6F1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16C5297-30FF-C890-EE10-3618ECAE3D0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C7C888-8583-ED97-71C5-7CDE2EE3DA36}"/>
              </a:ext>
            </a:extLst>
          </p:cNvPr>
          <p:cNvSpPr>
            <a:spLocks noGrp="1"/>
          </p:cNvSpPr>
          <p:nvPr>
            <p:ph type="sldNum" sz="quarter" idx="5"/>
          </p:nvPr>
        </p:nvSpPr>
        <p:spPr/>
        <p:txBody>
          <a:bodyPr/>
          <a:lstStyle/>
          <a:p>
            <a:fld id="{C7C1E745-E753-4EB9-8485-6560CD204B37}" type="slidenum">
              <a:rPr lang="de-DE" smtClean="0"/>
              <a:pPr/>
              <a:t>8</a:t>
            </a:fld>
            <a:endParaRPr lang="de-DE"/>
          </a:p>
        </p:txBody>
      </p:sp>
    </p:spTree>
    <p:extLst>
      <p:ext uri="{BB962C8B-B14F-4D97-AF65-F5344CB8AC3E}">
        <p14:creationId xmlns:p14="http://schemas.microsoft.com/office/powerpoint/2010/main" val="3094321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31924-B651-3B5A-D6A4-9E1BDC4DDEE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9D7BDC9-F84F-85EB-E6CA-723034FAF2F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19150A4-CC71-2CD5-665A-0903A331743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FE9FD86-6D8D-BD6C-02BC-E99C8B38D395}"/>
              </a:ext>
            </a:extLst>
          </p:cNvPr>
          <p:cNvSpPr>
            <a:spLocks noGrp="1"/>
          </p:cNvSpPr>
          <p:nvPr>
            <p:ph type="sldNum" sz="quarter" idx="5"/>
          </p:nvPr>
        </p:nvSpPr>
        <p:spPr/>
        <p:txBody>
          <a:bodyPr/>
          <a:lstStyle/>
          <a:p>
            <a:fld id="{C7C1E745-E753-4EB9-8485-6560CD204B37}" type="slidenum">
              <a:rPr lang="de-DE" smtClean="0"/>
              <a:pPr/>
              <a:t>9</a:t>
            </a:fld>
            <a:endParaRPr lang="de-DE"/>
          </a:p>
        </p:txBody>
      </p:sp>
    </p:spTree>
    <p:extLst>
      <p:ext uri="{BB962C8B-B14F-4D97-AF65-F5344CB8AC3E}">
        <p14:creationId xmlns:p14="http://schemas.microsoft.com/office/powerpoint/2010/main" val="1605093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C3950-0DCE-09BA-9C4C-1F662AD7A5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F646C2A-17DB-3515-FCED-16162772310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9B9BDB1-E72B-5289-C39A-BE96D2DA113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12AB28F-59E3-2468-A9A9-A1E420AD2F5E}"/>
              </a:ext>
            </a:extLst>
          </p:cNvPr>
          <p:cNvSpPr>
            <a:spLocks noGrp="1"/>
          </p:cNvSpPr>
          <p:nvPr>
            <p:ph type="sldNum" sz="quarter" idx="5"/>
          </p:nvPr>
        </p:nvSpPr>
        <p:spPr/>
        <p:txBody>
          <a:bodyPr/>
          <a:lstStyle/>
          <a:p>
            <a:fld id="{C7C1E745-E753-4EB9-8485-6560CD204B37}" type="slidenum">
              <a:rPr lang="de-DE" smtClean="0"/>
              <a:pPr/>
              <a:t>10</a:t>
            </a:fld>
            <a:endParaRPr lang="de-DE"/>
          </a:p>
        </p:txBody>
      </p:sp>
    </p:spTree>
    <p:extLst>
      <p:ext uri="{BB962C8B-B14F-4D97-AF65-F5344CB8AC3E}">
        <p14:creationId xmlns:p14="http://schemas.microsoft.com/office/powerpoint/2010/main" val="2715538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3" name="Picture 25">
            <a:extLst>
              <a:ext uri="{FF2B5EF4-FFF2-40B4-BE49-F238E27FC236}">
                <a16:creationId xmlns:a16="http://schemas.microsoft.com/office/drawing/2014/main" id="{04BC79FD-BB4A-8B2F-C08D-6393841DFA7B}"/>
              </a:ext>
            </a:extLst>
          </p:cNvPr>
          <p:cNvPicPr>
            <a:picLocks noChangeAspect="1" noChangeArrowheads="1"/>
          </p:cNvPicPr>
          <p:nvPr userDrawn="1"/>
        </p:nvPicPr>
        <p:blipFill>
          <a:blip r:embed="rId2" cstate="print"/>
          <a:srcRect/>
          <a:stretch>
            <a:fillRect/>
          </a:stretch>
        </p:blipFill>
        <p:spPr bwMode="auto">
          <a:xfrm>
            <a:off x="1" y="4941168"/>
            <a:ext cx="4547066" cy="1916834"/>
          </a:xfrm>
          <a:prstGeom prst="rect">
            <a:avLst/>
          </a:prstGeom>
          <a:noFill/>
        </p:spPr>
      </p:pic>
      <p:sp>
        <p:nvSpPr>
          <p:cNvPr id="4" name="Datumsplatzhalter 3"/>
          <p:cNvSpPr>
            <a:spLocks noGrp="1"/>
          </p:cNvSpPr>
          <p:nvPr>
            <p:ph type="dt" sz="half" idx="10"/>
          </p:nvPr>
        </p:nvSpPr>
        <p:spPr>
          <a:xfrm>
            <a:off x="609600" y="6356351"/>
            <a:ext cx="2844800" cy="365125"/>
          </a:xfrm>
          <a:prstGeom prst="rect">
            <a:avLst/>
          </a:prstGeom>
        </p:spPr>
        <p:txBody>
          <a:bodyPr/>
          <a:lstStyle>
            <a:lvl1pPr>
              <a:defRPr>
                <a:latin typeface="SF Pro Display" pitchFamily="2" charset="0"/>
                <a:ea typeface="SF Pro Display" pitchFamily="2" charset="0"/>
                <a:cs typeface="SF Pro Display" pitchFamily="2" charset="0"/>
              </a:defRPr>
            </a:lvl1pPr>
          </a:lstStyle>
          <a:p>
            <a:endParaRPr lang="de-DE"/>
          </a:p>
        </p:txBody>
      </p:sp>
      <p:sp>
        <p:nvSpPr>
          <p:cNvPr id="12" name="Rectangle 16"/>
          <p:cNvSpPr txBox="1">
            <a:spLocks noChangeArrowheads="1"/>
          </p:cNvSpPr>
          <p:nvPr userDrawn="1"/>
        </p:nvSpPr>
        <p:spPr bwMode="auto">
          <a:xfrm>
            <a:off x="7031603" y="692151"/>
            <a:ext cx="4303184" cy="50482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bodyPr>
          <a:lstStyle>
            <a:lvl1pPr>
              <a:lnSpc>
                <a:spcPts val="1200"/>
              </a:lnSpc>
              <a:defRPr sz="1200" b="1">
                <a:latin typeface="+mn-lt"/>
              </a:defRPr>
            </a:lvl1pPr>
          </a:lstStyle>
          <a:p>
            <a:pPr marL="0" marR="0" lvl="0" indent="0" algn="l" defTabSz="914400" rtl="0" eaLnBrk="1" fontAlgn="auto" latinLnBrk="0" hangingPunct="1">
              <a:lnSpc>
                <a:spcPts val="1200"/>
              </a:lnSpc>
              <a:spcBef>
                <a:spcPts val="0"/>
              </a:spcBef>
              <a:spcAft>
                <a:spcPts val="0"/>
              </a:spcAft>
              <a:buClrTx/>
              <a:buSzTx/>
              <a:buFontTx/>
              <a:buNone/>
              <a:tabLst/>
              <a:defRPr/>
            </a:pPr>
            <a:r>
              <a:rPr kumimoji="0" lang="de-DE" sz="1200" b="1" i="0" u="none" strike="noStrike" kern="1200" cap="none" spc="0" normalizeH="0" baseline="0" noProof="0" dirty="0">
                <a:ln>
                  <a:noFill/>
                </a:ln>
                <a:solidFill>
                  <a:schemeClr val="tx1">
                    <a:tint val="75000"/>
                  </a:schemeClr>
                </a:solidFill>
                <a:effectLst/>
                <a:uLnTx/>
                <a:uFillTx/>
                <a:latin typeface="SF Pro Display" pitchFamily="2" charset="0"/>
                <a:ea typeface="SF Pro Display" pitchFamily="2" charset="0"/>
                <a:cs typeface="SF Pro Display" pitchFamily="2" charset="0"/>
              </a:rPr>
              <a:t>Dr. Max Mustermann</a:t>
            </a:r>
            <a:br>
              <a:rPr kumimoji="0" lang="de-DE" sz="1200" b="1" i="0" u="none" strike="noStrike" kern="1200" cap="none" spc="0" normalizeH="0" baseline="0" noProof="0" dirty="0">
                <a:ln>
                  <a:noFill/>
                </a:ln>
                <a:solidFill>
                  <a:schemeClr val="tx1">
                    <a:tint val="75000"/>
                  </a:schemeClr>
                </a:solidFill>
                <a:effectLst/>
                <a:uLnTx/>
                <a:uFillTx/>
                <a:latin typeface="SF Pro Display" pitchFamily="2" charset="0"/>
                <a:ea typeface="SF Pro Display" pitchFamily="2" charset="0"/>
                <a:cs typeface="SF Pro Display" pitchFamily="2" charset="0"/>
              </a:rPr>
            </a:br>
            <a:r>
              <a:rPr kumimoji="0" lang="de-DE" sz="1200" b="0" i="0" u="none" strike="noStrike" kern="1200" cap="none" spc="0" normalizeH="0" baseline="0" noProof="0" dirty="0">
                <a:ln>
                  <a:noFill/>
                </a:ln>
                <a:solidFill>
                  <a:schemeClr val="tx1">
                    <a:tint val="75000"/>
                  </a:schemeClr>
                </a:solidFill>
                <a:effectLst/>
                <a:uLnTx/>
                <a:uFillTx/>
                <a:latin typeface="SF Pro Display" pitchFamily="2" charset="0"/>
                <a:ea typeface="SF Pro Display" pitchFamily="2" charset="0"/>
                <a:cs typeface="SF Pro Display" pitchFamily="2" charset="0"/>
              </a:rPr>
              <a:t>Referat Kommunikation &amp; Marketing </a:t>
            </a:r>
            <a:br>
              <a:rPr kumimoji="0" lang="de-DE" sz="1200" b="0" i="0" u="none" strike="noStrike" kern="1200" cap="none" spc="0" normalizeH="0" baseline="0" noProof="0" dirty="0">
                <a:ln>
                  <a:noFill/>
                </a:ln>
                <a:solidFill>
                  <a:schemeClr val="tx1">
                    <a:tint val="75000"/>
                  </a:schemeClr>
                </a:solidFill>
                <a:effectLst/>
                <a:uLnTx/>
                <a:uFillTx/>
                <a:latin typeface="SF Pro Display" pitchFamily="2" charset="0"/>
                <a:ea typeface="SF Pro Display" pitchFamily="2" charset="0"/>
                <a:cs typeface="SF Pro Display" pitchFamily="2" charset="0"/>
              </a:rPr>
            </a:br>
            <a:r>
              <a:rPr kumimoji="0" lang="de-DE" sz="1200" b="0" i="0" u="none" strike="noStrike" kern="1200" cap="none" spc="0" normalizeH="0" baseline="0" noProof="0" dirty="0">
                <a:ln>
                  <a:noFill/>
                </a:ln>
                <a:solidFill>
                  <a:schemeClr val="tx1">
                    <a:tint val="75000"/>
                  </a:schemeClr>
                </a:solidFill>
                <a:effectLst/>
                <a:uLnTx/>
                <a:uFillTx/>
                <a:latin typeface="SF Pro Display" pitchFamily="2" charset="0"/>
                <a:ea typeface="SF Pro Display" pitchFamily="2" charset="0"/>
                <a:cs typeface="SF Pro Display" pitchFamily="2" charset="0"/>
              </a:rPr>
              <a:t>Verwaltung</a:t>
            </a:r>
          </a:p>
        </p:txBody>
      </p:sp>
      <p:sp>
        <p:nvSpPr>
          <p:cNvPr id="15" name="Rectangle 15"/>
          <p:cNvSpPr>
            <a:spLocks noChangeArrowheads="1"/>
          </p:cNvSpPr>
          <p:nvPr userDrawn="1"/>
        </p:nvSpPr>
        <p:spPr bwMode="auto">
          <a:xfrm>
            <a:off x="4233" y="1"/>
            <a:ext cx="12187767" cy="4572000"/>
          </a:xfrm>
          <a:prstGeom prst="rect">
            <a:avLst/>
          </a:prstGeom>
          <a:solidFill>
            <a:schemeClr val="bg1">
              <a:lumMod val="75000"/>
            </a:schemeClr>
          </a:solidFill>
          <a:ln w="9525">
            <a:noFill/>
            <a:miter lim="800000"/>
            <a:headEnd/>
            <a:tailEnd/>
          </a:ln>
          <a:effectLst/>
        </p:spPr>
        <p:txBody>
          <a:bodyPr wrap="none" lIns="0" tIns="0" rIns="0" bIns="0" anchor="ctr"/>
          <a:lstStyle/>
          <a:p>
            <a:pPr algn="ctr"/>
            <a:endParaRPr lang="de-DE" sz="1800">
              <a:latin typeface="SF Pro Display" pitchFamily="2" charset="0"/>
              <a:ea typeface="SF Pro Display" pitchFamily="2" charset="0"/>
              <a:cs typeface="SF Pro Display" pitchFamily="2" charset="0"/>
            </a:endParaRPr>
          </a:p>
        </p:txBody>
      </p:sp>
      <p:sp>
        <p:nvSpPr>
          <p:cNvPr id="16" name="Rechteck 15"/>
          <p:cNvSpPr/>
          <p:nvPr userDrawn="1"/>
        </p:nvSpPr>
        <p:spPr>
          <a:xfrm>
            <a:off x="4190987" y="4572008"/>
            <a:ext cx="8001013" cy="928694"/>
          </a:xfrm>
          <a:prstGeom prst="rect">
            <a:avLst/>
          </a:prstGeom>
          <a:solidFill>
            <a:srgbClr val="DA3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latin typeface="SF Pro Display" pitchFamily="2" charset="0"/>
              <a:ea typeface="SF Pro Display" pitchFamily="2" charset="0"/>
              <a:cs typeface="SF Pro Display" pitchFamily="2" charset="0"/>
            </a:endParaRPr>
          </a:p>
        </p:txBody>
      </p:sp>
      <p:sp>
        <p:nvSpPr>
          <p:cNvPr id="23" name="Textplatzhalter 22"/>
          <p:cNvSpPr>
            <a:spLocks noGrp="1"/>
          </p:cNvSpPr>
          <p:nvPr>
            <p:ph type="body" sz="quarter" idx="11" hasCustomPrompt="1"/>
          </p:nvPr>
        </p:nvSpPr>
        <p:spPr>
          <a:xfrm>
            <a:off x="4095789" y="2357430"/>
            <a:ext cx="7715251" cy="500066"/>
          </a:xfrm>
          <a:prstGeom prst="rect">
            <a:avLst/>
          </a:prstGeom>
        </p:spPr>
        <p:txBody>
          <a:bodyPr>
            <a:noAutofit/>
          </a:bodyPr>
          <a:lstStyle>
            <a:lvl1pPr marL="0" indent="0">
              <a:defRPr sz="2600" baseline="0">
                <a:latin typeface="SF Pro Display" pitchFamily="2" charset="0"/>
                <a:ea typeface="SF Pro Display" pitchFamily="2" charset="0"/>
                <a:cs typeface="SF Pro Display" pitchFamily="2" charset="0"/>
              </a:defRPr>
            </a:lvl1pPr>
          </a:lstStyle>
          <a:p>
            <a:pPr lvl="0"/>
            <a:r>
              <a:rPr lang="de-DE" dirty="0"/>
              <a:t>Titel des Vortrags</a:t>
            </a:r>
          </a:p>
        </p:txBody>
      </p:sp>
      <p:sp>
        <p:nvSpPr>
          <p:cNvPr id="24" name="Textplatzhalter 22"/>
          <p:cNvSpPr>
            <a:spLocks noGrp="1"/>
          </p:cNvSpPr>
          <p:nvPr>
            <p:ph type="body" sz="quarter" idx="12" hasCustomPrompt="1"/>
          </p:nvPr>
        </p:nvSpPr>
        <p:spPr>
          <a:xfrm>
            <a:off x="4095736" y="2857496"/>
            <a:ext cx="8096264" cy="500066"/>
          </a:xfrm>
          <a:prstGeom prst="rect">
            <a:avLst/>
          </a:prstGeom>
        </p:spPr>
        <p:txBody>
          <a:bodyPr>
            <a:noAutofit/>
          </a:bodyPr>
          <a:lstStyle>
            <a:lvl1pPr>
              <a:defRPr sz="2600" baseline="0">
                <a:solidFill>
                  <a:schemeClr val="bg1"/>
                </a:solidFill>
                <a:latin typeface="SF Pro Display" pitchFamily="2" charset="0"/>
                <a:ea typeface="SF Pro Display" pitchFamily="2" charset="0"/>
                <a:cs typeface="SF Pro Display" pitchFamily="2" charset="0"/>
              </a:defRPr>
            </a:lvl1pPr>
          </a:lstStyle>
          <a:p>
            <a:pPr lvl="0"/>
            <a:r>
              <a:rPr lang="de-DE" dirty="0"/>
              <a:t>Untertitel</a:t>
            </a:r>
          </a:p>
        </p:txBody>
      </p:sp>
      <p:sp>
        <p:nvSpPr>
          <p:cNvPr id="6" name="Textfeld 5">
            <a:extLst>
              <a:ext uri="{FF2B5EF4-FFF2-40B4-BE49-F238E27FC236}">
                <a16:creationId xmlns:a16="http://schemas.microsoft.com/office/drawing/2014/main" id="{52A14DB9-0EFD-90FA-811A-07297A1AB79F}"/>
              </a:ext>
            </a:extLst>
          </p:cNvPr>
          <p:cNvSpPr txBox="1"/>
          <p:nvPr userDrawn="1"/>
        </p:nvSpPr>
        <p:spPr>
          <a:xfrm>
            <a:off x="4095751" y="3622972"/>
            <a:ext cx="8096249" cy="1246188"/>
          </a:xfrm>
          <a:prstGeom prst="rect">
            <a:avLst/>
          </a:prstGeom>
          <a:noFill/>
        </p:spPr>
        <p:txBody>
          <a:bodyPr>
            <a:spAutoFit/>
          </a:bodyPr>
          <a:lstStyle/>
          <a:p>
            <a:pPr fontAlgn="auto">
              <a:spcBef>
                <a:spcPts val="0"/>
              </a:spcBef>
              <a:spcAft>
                <a:spcPts val="0"/>
              </a:spcAft>
              <a:defRPr/>
            </a:pPr>
            <a:r>
              <a:rPr lang="de-DE" sz="1800" dirty="0">
                <a:latin typeface="SF Pro Display" pitchFamily="2" charset="0"/>
                <a:ea typeface="SF Pro Display" pitchFamily="2" charset="0"/>
                <a:cs typeface="SF Pro Display" pitchFamily="2" charset="0"/>
              </a:rPr>
              <a:t>Nils Hellwig, </a:t>
            </a:r>
            <a:r>
              <a:rPr lang="de-DE" sz="1800" dirty="0" err="1">
                <a:latin typeface="SF Pro Display" pitchFamily="2" charset="0"/>
                <a:ea typeface="SF Pro Display" pitchFamily="2" charset="0"/>
                <a:cs typeface="SF Pro Display" pitchFamily="2" charset="0"/>
              </a:rPr>
              <a:t>M.Sc</a:t>
            </a:r>
            <a:r>
              <a:rPr lang="de-DE" sz="1800" dirty="0">
                <a:latin typeface="SF Pro Display" pitchFamily="2" charset="0"/>
                <a:ea typeface="SF Pro Display" pitchFamily="2" charset="0"/>
                <a:cs typeface="SF Pro Display" pitchFamily="2" charset="0"/>
              </a:rPr>
              <a:t>.</a:t>
            </a:r>
            <a:br>
              <a:rPr lang="de-DE" sz="1800" dirty="0">
                <a:latin typeface="SF Pro Display" pitchFamily="2" charset="0"/>
                <a:ea typeface="SF Pro Display" pitchFamily="2" charset="0"/>
                <a:cs typeface="SF Pro Display" pitchFamily="2" charset="0"/>
              </a:rPr>
            </a:br>
            <a:r>
              <a:rPr lang="de-DE" sz="1800" dirty="0">
                <a:latin typeface="SF Pro Display" pitchFamily="2" charset="0"/>
                <a:ea typeface="SF Pro Display" pitchFamily="2" charset="0"/>
                <a:cs typeface="SF Pro Display" pitchFamily="2" charset="0"/>
              </a:rPr>
              <a:t>Lehrstuhl für Medieninformatik</a:t>
            </a:r>
          </a:p>
          <a:p>
            <a:pPr fontAlgn="auto">
              <a:lnSpc>
                <a:spcPct val="150000"/>
              </a:lnSpc>
              <a:spcBef>
                <a:spcPts val="0"/>
              </a:spcBef>
              <a:spcAft>
                <a:spcPts val="0"/>
              </a:spcAft>
              <a:defRPr/>
            </a:pPr>
            <a:r>
              <a:rPr lang="de-DE" sz="1400" b="1" dirty="0">
                <a:latin typeface="SF Pro Display" pitchFamily="2" charset="0"/>
                <a:ea typeface="SF Pro Display" pitchFamily="2" charset="0"/>
                <a:cs typeface="SF Pro Display" pitchFamily="2" charset="0"/>
              </a:rPr>
              <a:t>FAKULTÄT FÜR INFORMATIK UND DATA SCIENCE</a:t>
            </a:r>
          </a:p>
          <a:p>
            <a:pPr>
              <a:defRPr/>
            </a:pPr>
            <a:endParaRPr lang="de-DE" sz="1800" dirty="0">
              <a:latin typeface="SF Pro Display" pitchFamily="2" charset="0"/>
              <a:ea typeface="SF Pro Display" pitchFamily="2" charset="0"/>
              <a:cs typeface="SF Pro Display" pitchFamily="2"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1" name="Titel 1"/>
          <p:cNvSpPr>
            <a:spLocks noGrp="1"/>
          </p:cNvSpPr>
          <p:nvPr>
            <p:ph type="title"/>
          </p:nvPr>
        </p:nvSpPr>
        <p:spPr>
          <a:xfrm>
            <a:off x="1776000" y="1501200"/>
            <a:ext cx="9584267" cy="696912"/>
          </a:xfrm>
          <a:prstGeom prst="rect">
            <a:avLst/>
          </a:prstGeom>
        </p:spPr>
        <p:txBody>
          <a:bodyPr/>
          <a:lstStyle>
            <a:lvl1pPr>
              <a:defRPr>
                <a:latin typeface="SF Pro Display" pitchFamily="2" charset="0"/>
                <a:ea typeface="SF Pro Display" pitchFamily="2" charset="0"/>
                <a:cs typeface="SF Pro Display" pitchFamily="2" charset="0"/>
              </a:defRPr>
            </a:lvl1pPr>
          </a:lstStyle>
          <a:p>
            <a:r>
              <a:rPr lang="en-US" dirty="0" err="1"/>
              <a:t>Titelmasterformat</a:t>
            </a:r>
            <a:r>
              <a:rPr lang="en-US" dirty="0"/>
              <a:t> </a:t>
            </a:r>
            <a:r>
              <a:rPr lang="en-US" dirty="0" err="1"/>
              <a:t>durch</a:t>
            </a:r>
            <a:r>
              <a:rPr lang="en-US" dirty="0"/>
              <a:t> </a:t>
            </a:r>
            <a:r>
              <a:rPr lang="en-US" dirty="0" err="1"/>
              <a:t>Klicken</a:t>
            </a:r>
            <a:r>
              <a:rPr lang="en-US" dirty="0"/>
              <a:t> </a:t>
            </a:r>
            <a:r>
              <a:rPr lang="en-US" dirty="0" err="1"/>
              <a:t>bearbeiten</a:t>
            </a:r>
            <a:endParaRPr lang="de-DE" dirty="0"/>
          </a:p>
        </p:txBody>
      </p:sp>
      <p:sp>
        <p:nvSpPr>
          <p:cNvPr id="5" name="Inhaltsplatzhalter 2"/>
          <p:cNvSpPr>
            <a:spLocks noGrp="1"/>
          </p:cNvSpPr>
          <p:nvPr>
            <p:ph sz="half" idx="1"/>
          </p:nvPr>
        </p:nvSpPr>
        <p:spPr>
          <a:xfrm>
            <a:off x="1775520" y="2340000"/>
            <a:ext cx="9601067" cy="3960440"/>
          </a:xfrm>
          <a:prstGeom prst="rect">
            <a:avLst/>
          </a:prstGeom>
        </p:spPr>
        <p:txBody>
          <a:bodyPr>
            <a:normAutofit/>
          </a:bodyPr>
          <a:lstStyle>
            <a:lvl1pPr marL="0" marR="0" indent="-342900" algn="l" defTabSz="914400" rtl="0" eaLnBrk="1" fontAlgn="auto" latinLnBrk="0" hangingPunct="1">
              <a:lnSpc>
                <a:spcPct val="100000"/>
              </a:lnSpc>
              <a:spcBef>
                <a:spcPts val="0"/>
              </a:spcBef>
              <a:spcAft>
                <a:spcPts val="0"/>
              </a:spcAft>
              <a:buClrTx/>
              <a:buSzTx/>
              <a:buFont typeface="Arial" pitchFamily="34" charset="0"/>
              <a:buNone/>
              <a:tabLst/>
              <a:defRPr sz="1600" b="0" baseline="0">
                <a:latin typeface="SF Pro Display" pitchFamily="2" charset="0"/>
                <a:ea typeface="SF Pro Display" pitchFamily="2" charset="0"/>
                <a:cs typeface="SF Pro Display" pitchFamily="2" charset="0"/>
              </a:defRPr>
            </a:lvl1pPr>
            <a:lvl2pPr>
              <a:defRPr sz="1600" b="0"/>
            </a:lvl2pPr>
            <a:lvl3pPr>
              <a:defRPr sz="1600" b="0"/>
            </a:lvl3pPr>
            <a:lvl4pPr>
              <a:defRPr sz="1600" b="0"/>
            </a:lvl4pPr>
            <a:lvl5pPr>
              <a:defRPr sz="1600" b="0"/>
            </a:lvl5pPr>
            <a:lvl6pPr>
              <a:defRPr sz="1800"/>
            </a:lvl6pPr>
            <a:lvl7pPr>
              <a:defRPr sz="1800"/>
            </a:lvl7pPr>
            <a:lvl8pPr>
              <a:defRPr sz="1800"/>
            </a:lvl8pPr>
            <a:lvl9pPr>
              <a:defRPr sz="1800"/>
            </a:lvl9pPr>
          </a:lstStyle>
          <a:p>
            <a:pPr marL="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lang="de-DE" dirty="0"/>
              <a:t>Textmasterformate durch Klicken bearbeiten</a:t>
            </a:r>
          </a:p>
        </p:txBody>
      </p:sp>
      <p:sp>
        <p:nvSpPr>
          <p:cNvPr id="6" name="Textfeld 5">
            <a:extLst>
              <a:ext uri="{FF2B5EF4-FFF2-40B4-BE49-F238E27FC236}">
                <a16:creationId xmlns:a16="http://schemas.microsoft.com/office/drawing/2014/main" id="{B4E40C14-5C11-D161-66EE-9B40ABD28DD2}"/>
              </a:ext>
            </a:extLst>
          </p:cNvPr>
          <p:cNvSpPr txBox="1"/>
          <p:nvPr userDrawn="1"/>
        </p:nvSpPr>
        <p:spPr>
          <a:xfrm>
            <a:off x="2592371" y="6598763"/>
            <a:ext cx="184731" cy="369332"/>
          </a:xfrm>
          <a:prstGeom prst="rect">
            <a:avLst/>
          </a:prstGeom>
          <a:noFill/>
        </p:spPr>
        <p:txBody>
          <a:bodyPr wrap="none" rtlCol="0">
            <a:spAutoFit/>
          </a:bodyPr>
          <a:lstStyle/>
          <a:p>
            <a:endParaRPr lang="de-DE" dirty="0">
              <a:latin typeface="SF Pro Display" pitchFamily="2" charset="0"/>
              <a:ea typeface="SF Pro Display" pitchFamily="2" charset="0"/>
              <a:cs typeface="SF Pro Display" pitchFamily="2" charset="0"/>
            </a:endParaRPr>
          </a:p>
        </p:txBody>
      </p:sp>
      <p:sp>
        <p:nvSpPr>
          <p:cNvPr id="7" name="Textfeld 6">
            <a:extLst>
              <a:ext uri="{FF2B5EF4-FFF2-40B4-BE49-F238E27FC236}">
                <a16:creationId xmlns:a16="http://schemas.microsoft.com/office/drawing/2014/main" id="{B99B7457-0247-CDA2-8304-1BE78470DA79}"/>
              </a:ext>
            </a:extLst>
          </p:cNvPr>
          <p:cNvSpPr txBox="1"/>
          <p:nvPr userDrawn="1"/>
        </p:nvSpPr>
        <p:spPr>
          <a:xfrm>
            <a:off x="1568430" y="6483365"/>
            <a:ext cx="8632025" cy="261610"/>
          </a:xfrm>
          <a:prstGeom prst="rect">
            <a:avLst/>
          </a:prstGeom>
          <a:noFill/>
        </p:spPr>
        <p:txBody>
          <a:bodyPr wrap="square" rtlCol="0">
            <a:spAutoFit/>
          </a:bodyPr>
          <a:lstStyle/>
          <a:p>
            <a:pPr>
              <a:defRPr/>
            </a:pPr>
            <a:r>
              <a:rPr lang="de-DE" sz="1100" noProof="0" dirty="0">
                <a:latin typeface="SF Pro Display" pitchFamily="2" charset="0"/>
                <a:ea typeface="SF Pro Display" pitchFamily="2" charset="0"/>
                <a:cs typeface="SF Pro Display" pitchFamily="2" charset="0"/>
              </a:rPr>
              <a:t>AIE</a:t>
            </a:r>
            <a:r>
              <a:rPr lang="en-US" sz="1100" noProof="0" dirty="0">
                <a:latin typeface="SF Pro Display" pitchFamily="2" charset="0"/>
                <a:ea typeface="SF Pro Display" pitchFamily="2" charset="0"/>
                <a:cs typeface="SF Pro Display" pitchFamily="2" charset="0"/>
              </a:rPr>
              <a:t>· </a:t>
            </a:r>
            <a:fld id="{85E82B3B-859B-4D6B-8CED-5A9821DAD042}" type="slidenum">
              <a:rPr lang="en-US" sz="1100" noProof="0" smtClean="0">
                <a:latin typeface="SF Pro Display" pitchFamily="2" charset="0"/>
                <a:ea typeface="SF Pro Display" pitchFamily="2" charset="0"/>
                <a:cs typeface="SF Pro Display" pitchFamily="2" charset="0"/>
              </a:rPr>
              <a:pPr>
                <a:defRPr/>
              </a:pPr>
              <a:t>‹Nr.›</a:t>
            </a:fld>
            <a:endParaRPr lang="en-US" sz="1100" noProof="0" dirty="0">
              <a:latin typeface="SF Pro Display" pitchFamily="2" charset="0"/>
              <a:ea typeface="SF Pro Display" pitchFamily="2" charset="0"/>
              <a:cs typeface="SF Pro Display"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775520" y="1500174"/>
            <a:ext cx="9806880" cy="506449"/>
          </a:xfrm>
          <a:prstGeom prst="rect">
            <a:avLst/>
          </a:prstGeom>
        </p:spPr>
        <p:txBody>
          <a:bodyPr/>
          <a:lstStyle>
            <a:lvl1pPr>
              <a:defRPr>
                <a:latin typeface="SF Pro Display" pitchFamily="2" charset="0"/>
                <a:ea typeface="SF Pro Display" pitchFamily="2" charset="0"/>
                <a:cs typeface="SF Pro Display" pitchFamily="2" charset="0"/>
              </a:defRPr>
            </a:lvl1pPr>
          </a:lstStyle>
          <a:p>
            <a:r>
              <a:rPr lang="de-DE" dirty="0"/>
              <a:t>Titelmasterformat durch Klicken bearbeiten</a:t>
            </a:r>
          </a:p>
        </p:txBody>
      </p:sp>
      <p:sp>
        <p:nvSpPr>
          <p:cNvPr id="3" name="Inhaltsplatzhalter 2"/>
          <p:cNvSpPr>
            <a:spLocks noGrp="1"/>
          </p:cNvSpPr>
          <p:nvPr>
            <p:ph sz="half" idx="1"/>
          </p:nvPr>
        </p:nvSpPr>
        <p:spPr>
          <a:xfrm>
            <a:off x="1775520" y="2340000"/>
            <a:ext cx="4800533" cy="4032448"/>
          </a:xfrm>
          <a:prstGeom prst="rect">
            <a:avLst/>
          </a:prstGeom>
        </p:spPr>
        <p:txBody>
          <a:bodyPr>
            <a:normAutofit/>
          </a:bodyPr>
          <a:lstStyle>
            <a:lvl1pPr marL="0">
              <a:defRPr sz="1600" b="0">
                <a:latin typeface="SF Pro Display" pitchFamily="2" charset="0"/>
                <a:ea typeface="SF Pro Display" pitchFamily="2" charset="0"/>
                <a:cs typeface="SF Pro Display" pitchFamily="2" charset="0"/>
              </a:defRPr>
            </a:lvl1pPr>
            <a:lvl2pPr>
              <a:defRPr sz="1600" b="0"/>
            </a:lvl2pPr>
            <a:lvl3pPr>
              <a:defRPr sz="1600" b="0"/>
            </a:lvl3pPr>
            <a:lvl4pPr>
              <a:defRPr sz="1600" b="0"/>
            </a:lvl4pPr>
            <a:lvl5pPr>
              <a:defRPr sz="1600" b="0"/>
            </a:lvl5pPr>
            <a:lvl6pPr>
              <a:defRPr sz="1800"/>
            </a:lvl6pPr>
            <a:lvl7pPr>
              <a:defRPr sz="1800"/>
            </a:lvl7pPr>
            <a:lvl8pPr>
              <a:defRPr sz="1800"/>
            </a:lvl8pPr>
            <a:lvl9pPr>
              <a:defRPr sz="1800"/>
            </a:lvl9pPr>
          </a:lstStyle>
          <a:p>
            <a:pPr lvl="0"/>
            <a:r>
              <a:rPr lang="de-DE" dirty="0"/>
              <a:t>Textmasterformate durch Klicken bearbeiten</a:t>
            </a:r>
          </a:p>
        </p:txBody>
      </p:sp>
      <p:sp>
        <p:nvSpPr>
          <p:cNvPr id="4" name="Inhaltsplatzhalter 3"/>
          <p:cNvSpPr>
            <a:spLocks noGrp="1"/>
          </p:cNvSpPr>
          <p:nvPr>
            <p:ph sz="half" idx="2"/>
          </p:nvPr>
        </p:nvSpPr>
        <p:spPr>
          <a:xfrm>
            <a:off x="6768075" y="2340000"/>
            <a:ext cx="4814325" cy="4032448"/>
          </a:xfrm>
          <a:prstGeom prst="rect">
            <a:avLst/>
          </a:prstGeom>
        </p:spPr>
        <p:txBody>
          <a:bodyPr>
            <a:normAutofit/>
          </a:bodyPr>
          <a:lstStyle>
            <a:lvl1pPr marL="0">
              <a:defRPr sz="1600" b="0" baseline="0">
                <a:latin typeface="SF Pro Display" pitchFamily="2" charset="0"/>
                <a:ea typeface="SF Pro Display" pitchFamily="2" charset="0"/>
                <a:cs typeface="SF Pro Display" pitchFamily="2" charset="0"/>
              </a:defRPr>
            </a:lvl1pPr>
            <a:lvl2pPr>
              <a:defRPr sz="1600" b="0"/>
            </a:lvl2pPr>
            <a:lvl3pPr>
              <a:defRPr sz="1600" b="0"/>
            </a:lvl3pPr>
            <a:lvl4pPr>
              <a:defRPr sz="1600" b="0"/>
            </a:lvl4pPr>
            <a:lvl5pPr>
              <a:defRPr sz="1600" b="0"/>
            </a:lvl5pPr>
            <a:lvl6pPr>
              <a:defRPr sz="1800"/>
            </a:lvl6pPr>
            <a:lvl7pPr>
              <a:defRPr sz="1800"/>
            </a:lvl7pPr>
            <a:lvl8pPr>
              <a:defRPr sz="1800"/>
            </a:lvl8pPr>
            <a:lvl9pPr>
              <a:defRPr sz="1800"/>
            </a:lvl9pPr>
          </a:lstStyle>
          <a:p>
            <a:pPr lvl="0"/>
            <a:r>
              <a:rPr lang="de-DE" dirty="0"/>
              <a:t>Textmasterformate durch Klicken bearbeiten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778496" y="2130426"/>
            <a:ext cx="9598091" cy="1470025"/>
          </a:xfrm>
          <a:prstGeom prst="rect">
            <a:avLst/>
          </a:prstGeom>
        </p:spPr>
        <p:txBody>
          <a:bodyPr/>
          <a:lstStyle>
            <a:lvl1pPr>
              <a:defRPr>
                <a:latin typeface="SF COMPACT LIGHT" panose="020B0A04030202060204" pitchFamily="34" charset="77"/>
              </a:defRPr>
            </a:lvl1pPr>
          </a:lstStyle>
          <a:p>
            <a:r>
              <a:rPr lang="de-DE" dirty="0"/>
              <a:t>Titelmasterformat durch Klicken bearbeiten</a:t>
            </a:r>
          </a:p>
        </p:txBody>
      </p:sp>
      <p:sp>
        <p:nvSpPr>
          <p:cNvPr id="3" name="Untertitel 2"/>
          <p:cNvSpPr>
            <a:spLocks noGrp="1"/>
          </p:cNvSpPr>
          <p:nvPr>
            <p:ph type="subTitle" idx="1"/>
          </p:nvPr>
        </p:nvSpPr>
        <p:spPr>
          <a:xfrm>
            <a:off x="1775520" y="3933056"/>
            <a:ext cx="9697077" cy="1752600"/>
          </a:xfrm>
          <a:prstGeom prst="rect">
            <a:avLst/>
          </a:prstGeom>
        </p:spPr>
        <p:txBody>
          <a:bodyPr/>
          <a:lstStyle>
            <a:lvl1pPr marL="0" indent="0" algn="l">
              <a:buNone/>
              <a:defRPr>
                <a:solidFill>
                  <a:schemeClr val="tx1">
                    <a:tint val="75000"/>
                  </a:schemeClr>
                </a:solidFill>
                <a:latin typeface="SF COMPACT LIGHT" panose="020B0A04030202060204"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75521" y="1501201"/>
            <a:ext cx="4011084" cy="958427"/>
          </a:xfrm>
          <a:prstGeom prst="rect">
            <a:avLst/>
          </a:prstGeom>
        </p:spPr>
        <p:txBody>
          <a:bodyPr anchor="b"/>
          <a:lstStyle>
            <a:lvl1pPr algn="l">
              <a:defRPr sz="1800" b="1">
                <a:latin typeface="SF COMPACT LIGHT" panose="020B0A04030202060204" pitchFamily="34" charset="77"/>
              </a:defRPr>
            </a:lvl1pPr>
          </a:lstStyle>
          <a:p>
            <a:r>
              <a:rPr lang="de-DE" dirty="0"/>
              <a:t>Titelmasterformat durch Klicken bearbeiten</a:t>
            </a:r>
          </a:p>
        </p:txBody>
      </p:sp>
      <p:sp>
        <p:nvSpPr>
          <p:cNvPr id="4" name="Textplatzhalter 3"/>
          <p:cNvSpPr>
            <a:spLocks noGrp="1"/>
          </p:cNvSpPr>
          <p:nvPr>
            <p:ph type="body" sz="half" idx="2"/>
          </p:nvPr>
        </p:nvSpPr>
        <p:spPr>
          <a:xfrm>
            <a:off x="1775521" y="2731244"/>
            <a:ext cx="4011084" cy="3362052"/>
          </a:xfrm>
          <a:prstGeom prst="rect">
            <a:avLst/>
          </a:prstGeom>
        </p:spPr>
        <p:txBody>
          <a:bodyPr>
            <a:normAutofit/>
          </a:bodyPr>
          <a:lstStyle>
            <a:lvl1pPr marL="0" indent="0">
              <a:buNone/>
              <a:defRPr sz="1600">
                <a:latin typeface="SF COMPACT LIGHT" panose="020B0A04030202060204" pitchFamily="34" charset="77"/>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dirty="0"/>
              <a:t>Textmasterformate durch Klicken bearbeiten</a:t>
            </a:r>
          </a:p>
        </p:txBody>
      </p:sp>
      <p:sp>
        <p:nvSpPr>
          <p:cNvPr id="9" name="Inhaltsplatzhalter 2"/>
          <p:cNvSpPr>
            <a:spLocks noGrp="1"/>
          </p:cNvSpPr>
          <p:nvPr>
            <p:ph sz="half" idx="1"/>
          </p:nvPr>
        </p:nvSpPr>
        <p:spPr>
          <a:xfrm>
            <a:off x="5999989" y="1501200"/>
            <a:ext cx="4992555" cy="4592096"/>
          </a:xfrm>
          <a:prstGeom prst="rect">
            <a:avLst/>
          </a:prstGeom>
        </p:spPr>
        <p:txBody>
          <a:bodyPr>
            <a:normAutofit/>
          </a:bodyPr>
          <a:lstStyle>
            <a:lvl1pPr marL="0">
              <a:defRPr sz="2400" b="1">
                <a:latin typeface="SF COMPACT LIGHT" panose="020B0A04030202060204" pitchFamily="34" charset="77"/>
              </a:defRPr>
            </a:lvl1pPr>
            <a:lvl2pPr>
              <a:defRPr sz="1600" b="0"/>
            </a:lvl2pPr>
            <a:lvl3pPr>
              <a:defRPr sz="1600" b="0"/>
            </a:lvl3pPr>
            <a:lvl4pPr>
              <a:defRPr sz="1600" b="0"/>
            </a:lvl4pPr>
            <a:lvl5pPr>
              <a:defRPr sz="1600" b="0"/>
            </a:lvl5pPr>
            <a:lvl6pPr>
              <a:defRPr sz="1800"/>
            </a:lvl6pPr>
            <a:lvl7pPr>
              <a:defRPr sz="1800"/>
            </a:lvl7pPr>
            <a:lvl8pPr>
              <a:defRPr sz="1800"/>
            </a:lvl8pPr>
            <a:lvl9pPr>
              <a:defRPr sz="1800"/>
            </a:lvl9pPr>
          </a:lstStyle>
          <a:p>
            <a:pPr lvl="0"/>
            <a:r>
              <a:rPr lang="de-DE" dirty="0"/>
              <a:t>Textmasterformate durch Klicken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10"/>
          <p:cNvSpPr>
            <a:spLocks noChangeAspect="1" noChangeArrowheads="1"/>
          </p:cNvSpPr>
          <p:nvPr userDrawn="1"/>
        </p:nvSpPr>
        <p:spPr bwMode="auto">
          <a:xfrm>
            <a:off x="1775884" y="0"/>
            <a:ext cx="5208059" cy="461963"/>
          </a:xfrm>
          <a:prstGeom prst="rect">
            <a:avLst/>
          </a:prstGeom>
          <a:solidFill>
            <a:schemeClr val="bg1">
              <a:lumMod val="50000"/>
            </a:schemeClr>
          </a:solidFill>
          <a:ln w="9525">
            <a:noFill/>
            <a:miter lim="800000"/>
            <a:headEnd/>
            <a:tailEnd/>
          </a:ln>
          <a:effectLst/>
        </p:spPr>
        <p:txBody>
          <a:bodyPr wrap="none" anchor="ctr"/>
          <a:lstStyle/>
          <a:p>
            <a:endParaRPr lang="de-DE" sz="1800"/>
          </a:p>
        </p:txBody>
      </p:sp>
      <p:sp>
        <p:nvSpPr>
          <p:cNvPr id="10" name="Rectangle 11"/>
          <p:cNvSpPr>
            <a:spLocks noChangeAspect="1" noChangeArrowheads="1"/>
          </p:cNvSpPr>
          <p:nvPr userDrawn="1"/>
        </p:nvSpPr>
        <p:spPr bwMode="auto">
          <a:xfrm>
            <a:off x="6983943" y="0"/>
            <a:ext cx="5208059" cy="461963"/>
          </a:xfrm>
          <a:prstGeom prst="rect">
            <a:avLst/>
          </a:prstGeom>
          <a:solidFill>
            <a:srgbClr val="DA3C43"/>
          </a:solidFill>
          <a:ln w="9525">
            <a:noFill/>
            <a:miter lim="800000"/>
            <a:headEnd/>
            <a:tailEnd/>
          </a:ln>
          <a:effectLst/>
        </p:spPr>
        <p:txBody>
          <a:bodyPr wrap="none" anchor="ctr"/>
          <a:lstStyle/>
          <a:p>
            <a:endParaRPr lang="de-DE" sz="1800"/>
          </a:p>
        </p:txBody>
      </p:sp>
      <p:pic>
        <p:nvPicPr>
          <p:cNvPr id="2" name="Picture 25">
            <a:extLst>
              <a:ext uri="{FF2B5EF4-FFF2-40B4-BE49-F238E27FC236}">
                <a16:creationId xmlns:a16="http://schemas.microsoft.com/office/drawing/2014/main" id="{E8352513-FFB7-A6FC-A079-88CE8181FE88}"/>
              </a:ext>
            </a:extLst>
          </p:cNvPr>
          <p:cNvPicPr>
            <a:picLocks noChangeAspect="1" noChangeArrowheads="1"/>
          </p:cNvPicPr>
          <p:nvPr userDrawn="1"/>
        </p:nvPicPr>
        <p:blipFill>
          <a:blip r:embed="rId7" cstate="print"/>
          <a:srcRect/>
          <a:stretch>
            <a:fillRect/>
          </a:stretch>
        </p:blipFill>
        <p:spPr bwMode="auto">
          <a:xfrm>
            <a:off x="0" y="2022"/>
            <a:ext cx="1809215" cy="76268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400" rtl="0" eaLnBrk="1" latinLnBrk="0" hangingPunct="1">
        <a:spcBef>
          <a:spcPct val="0"/>
        </a:spcBef>
        <a:buNone/>
        <a:defRPr sz="2400" b="1" kern="1200">
          <a:solidFill>
            <a:schemeClr val="tx1"/>
          </a:solidFill>
          <a:latin typeface="Verdana" pitchFamily="34" charset="0"/>
          <a:ea typeface="+mj-ea"/>
          <a:cs typeface="+mj-cs"/>
        </a:defRPr>
      </a:lvl1pPr>
    </p:titleStyle>
    <p:body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1600" b="1" kern="1200">
          <a:solidFill>
            <a:schemeClr val="tx1"/>
          </a:solidFill>
          <a:latin typeface="Verdana"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arxiv.org/pdf/2411.15100" TargetMode="External"/><Relationship Id="rId2" Type="http://schemas.openxmlformats.org/officeDocument/2006/relationships/hyperlink" Target="https://www.promptingguide.ai/de/techniqu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4095736" y="2276872"/>
            <a:ext cx="8192952" cy="500066"/>
          </a:xfrm>
        </p:spPr>
        <p:txBody>
          <a:bodyPr/>
          <a:lstStyle/>
          <a:p>
            <a:r>
              <a:rPr lang="de-DE" sz="3200" dirty="0"/>
              <a:t>03 Prompt Engineering</a:t>
            </a:r>
          </a:p>
        </p:txBody>
      </p:sp>
      <p:sp>
        <p:nvSpPr>
          <p:cNvPr id="3" name="Textplatzhalter 2"/>
          <p:cNvSpPr>
            <a:spLocks noGrp="1"/>
          </p:cNvSpPr>
          <p:nvPr>
            <p:ph type="body" sz="quarter" idx="12"/>
          </p:nvPr>
        </p:nvSpPr>
        <p:spPr/>
        <p:txBody>
          <a:bodyPr/>
          <a:lstStyle/>
          <a:p>
            <a:r>
              <a:rPr lang="de-DE" sz="2400" dirty="0"/>
              <a:t>AI Engineering </a:t>
            </a:r>
            <a:r>
              <a:rPr lang="de-DE" sz="1600" dirty="0"/>
              <a:t>– Building </a:t>
            </a:r>
            <a:r>
              <a:rPr lang="de-DE" sz="1600" dirty="0" err="1"/>
              <a:t>Applications</a:t>
            </a:r>
            <a:r>
              <a:rPr lang="de-DE" sz="1600" dirty="0"/>
              <a:t> </a:t>
            </a:r>
            <a:r>
              <a:rPr lang="de-DE" sz="1600" dirty="0" err="1"/>
              <a:t>with</a:t>
            </a:r>
            <a:r>
              <a:rPr lang="de-DE" sz="1600" dirty="0"/>
              <a:t> </a:t>
            </a:r>
            <a:r>
              <a:rPr lang="de-DE" sz="1600" dirty="0" err="1"/>
              <a:t>Foundation</a:t>
            </a:r>
            <a:r>
              <a:rPr lang="de-DE" sz="1600" dirty="0"/>
              <a:t> Models</a:t>
            </a:r>
            <a:endParaRPr lang="de-DE" sz="2400" dirty="0"/>
          </a:p>
        </p:txBody>
      </p:sp>
      <p:sp>
        <p:nvSpPr>
          <p:cNvPr id="4" name="Foliennummernplatzhalter 5">
            <a:extLst>
              <a:ext uri="{FF2B5EF4-FFF2-40B4-BE49-F238E27FC236}">
                <a16:creationId xmlns:a16="http://schemas.microsoft.com/office/drawing/2014/main" id="{A74CDC82-1D61-9A5A-DC67-1A97D0B67E9B}"/>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1</a:t>
            </a:fld>
            <a:endParaRPr lang="de-DE" sz="1400" dirty="0">
              <a:latin typeface="SF Pro Display" pitchFamily="2" charset="0"/>
              <a:ea typeface="SF Pro Display" pitchFamily="2" charset="0"/>
              <a:cs typeface="SF Pro Display"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5ACF4-0171-86BD-83D4-DB7BF0052FE6}"/>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58BDB8B2-4560-E0E9-36C5-B5FF7000274D}"/>
              </a:ext>
            </a:extLst>
          </p:cNvPr>
          <p:cNvSpPr>
            <a:spLocks noGrp="1"/>
          </p:cNvSpPr>
          <p:nvPr>
            <p:ph sz="half" idx="1"/>
          </p:nvPr>
        </p:nvSpPr>
        <p:spPr>
          <a:xfrm>
            <a:off x="1775520" y="2340000"/>
            <a:ext cx="10225136" cy="4113336"/>
          </a:xfrm>
        </p:spPr>
        <p:txBody>
          <a:bodyPr>
            <a:normAutofit/>
          </a:bodyPr>
          <a:lstStyle/>
          <a:p>
            <a:pPr marL="363537">
              <a:lnSpc>
                <a:spcPct val="200000"/>
              </a:lnSpc>
              <a:buFont typeface="Arial" panose="020B0604020202020204" pitchFamily="34" charset="0"/>
              <a:buChar char="•"/>
            </a:pPr>
            <a:r>
              <a:rPr lang="de-DE" sz="2000" dirty="0"/>
              <a:t>Ansatz „Prompt-Design“: klare Anweisungen, z.B. „Antworte im JSON-Format“</a:t>
            </a:r>
            <a:br>
              <a:rPr lang="de-DE" sz="2000" dirty="0"/>
            </a:br>
            <a:r>
              <a:rPr lang="de-DE" sz="2000" dirty="0"/>
              <a:t>⚠️ Problem: Es ist nicht auszuschließen, dass das JSON valide ist oder sogar, ob das LLM tatsächlich ein JSON zurückgibt!</a:t>
            </a:r>
          </a:p>
          <a:p>
            <a:pPr marL="363537">
              <a:lnSpc>
                <a:spcPct val="200000"/>
              </a:lnSpc>
              <a:buFont typeface="Arial" panose="020B0604020202020204" pitchFamily="34" charset="0"/>
              <a:buChar char="•"/>
            </a:pPr>
            <a:r>
              <a:rPr lang="de-DE" sz="2000" b="1" dirty="0"/>
              <a:t>Lösung</a:t>
            </a:r>
            <a:r>
              <a:rPr lang="de-DE" sz="2000" dirty="0"/>
              <a:t>: </a:t>
            </a:r>
            <a:r>
              <a:rPr lang="de-DE" sz="2000" dirty="0" err="1"/>
              <a:t>Constrained</a:t>
            </a:r>
            <a:r>
              <a:rPr lang="de-DE" sz="2000" dirty="0"/>
              <a:t> Generation</a:t>
            </a:r>
          </a:p>
          <a:p>
            <a:pPr marL="20637" indent="0">
              <a:lnSpc>
                <a:spcPct val="200000"/>
              </a:lnSpc>
            </a:pPr>
            <a:endParaRPr lang="de-DE" sz="2000" dirty="0"/>
          </a:p>
          <a:p>
            <a:pPr marL="363537">
              <a:lnSpc>
                <a:spcPct val="200000"/>
              </a:lnSpc>
              <a:buFont typeface="Arial" panose="020B0604020202020204" pitchFamily="34" charset="0"/>
              <a:buChar char="•"/>
            </a:pPr>
            <a:endParaRPr lang="de-DE" sz="2000" dirty="0"/>
          </a:p>
        </p:txBody>
      </p:sp>
      <p:sp>
        <p:nvSpPr>
          <p:cNvPr id="4" name="Foliennummernplatzhalter 5">
            <a:extLst>
              <a:ext uri="{FF2B5EF4-FFF2-40B4-BE49-F238E27FC236}">
                <a16:creationId xmlns:a16="http://schemas.microsoft.com/office/drawing/2014/main" id="{28179810-E109-4B73-AE1A-9BBEA823D2F5}"/>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10</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2C4D96DF-B5F0-919E-2C0C-95298D3B8CF4}"/>
              </a:ext>
            </a:extLst>
          </p:cNvPr>
          <p:cNvSpPr>
            <a:spLocks noGrp="1"/>
          </p:cNvSpPr>
          <p:nvPr>
            <p:ph type="title"/>
          </p:nvPr>
        </p:nvSpPr>
        <p:spPr>
          <a:xfrm>
            <a:off x="1776000" y="1501200"/>
            <a:ext cx="9584267" cy="696912"/>
          </a:xfrm>
        </p:spPr>
        <p:txBody>
          <a:bodyPr/>
          <a:lstStyle/>
          <a:p>
            <a:r>
              <a:rPr lang="de-DE" dirty="0"/>
              <a:t>Structured Outputs: Grundlagen</a:t>
            </a:r>
          </a:p>
        </p:txBody>
      </p:sp>
    </p:spTree>
    <p:extLst>
      <p:ext uri="{BB962C8B-B14F-4D97-AF65-F5344CB8AC3E}">
        <p14:creationId xmlns:p14="http://schemas.microsoft.com/office/powerpoint/2010/main" val="126735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07DA8-18C8-8328-DE2D-03C8DBB76B56}"/>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9D07EF03-5BF7-2F30-2A1E-F317F3013B58}"/>
              </a:ext>
            </a:extLst>
          </p:cNvPr>
          <p:cNvSpPr>
            <a:spLocks noGrp="1"/>
          </p:cNvSpPr>
          <p:nvPr>
            <p:ph sz="half" idx="1"/>
          </p:nvPr>
        </p:nvSpPr>
        <p:spPr>
          <a:xfrm>
            <a:off x="1775520" y="2340000"/>
            <a:ext cx="10225136" cy="4113336"/>
          </a:xfrm>
        </p:spPr>
        <p:txBody>
          <a:bodyPr>
            <a:normAutofit/>
          </a:bodyPr>
          <a:lstStyle/>
          <a:p>
            <a:pPr marL="363537">
              <a:lnSpc>
                <a:spcPct val="200000"/>
              </a:lnSpc>
              <a:buFont typeface="Arial" panose="020B0604020202020204" pitchFamily="34" charset="0"/>
              <a:buChar char="•"/>
            </a:pPr>
            <a:r>
              <a:rPr lang="de-DE" sz="2000" dirty="0"/>
              <a:t>Erinnerung: LLMs generieren Text Token für Token (Wort-/Zeichenfragmente).</a:t>
            </a:r>
          </a:p>
          <a:p>
            <a:pPr marL="363537">
              <a:lnSpc>
                <a:spcPct val="200000"/>
              </a:lnSpc>
              <a:buFont typeface="Arial" panose="020B0604020202020204" pitchFamily="34" charset="0"/>
              <a:buChar char="•"/>
            </a:pPr>
            <a:r>
              <a:rPr lang="de-DE" sz="2000" dirty="0"/>
              <a:t>Jeder Token wird basierend auf Wahrscheinlichkeitsverteilung über das Vokabular gewählt.</a:t>
            </a:r>
          </a:p>
          <a:p>
            <a:pPr marL="363537">
              <a:lnSpc>
                <a:spcPct val="200000"/>
              </a:lnSpc>
              <a:buFont typeface="Arial" panose="020B0604020202020204" pitchFamily="34" charset="0"/>
              <a:buChar char="•"/>
            </a:pPr>
            <a:r>
              <a:rPr lang="de-DE" sz="2000" dirty="0"/>
              <a:t>Einschränkung der erlaubten Token während der Generierung: </a:t>
            </a:r>
            <a:br>
              <a:rPr lang="de-DE" sz="2000" dirty="0"/>
            </a:br>
            <a:r>
              <a:rPr lang="de-DE" sz="2000" dirty="0"/>
              <a:t>Nur Tokens werden zugelassen, die gewünschtem Output-Schema entsprechen.</a:t>
            </a:r>
          </a:p>
          <a:p>
            <a:pPr marL="363537">
              <a:lnSpc>
                <a:spcPct val="200000"/>
              </a:lnSpc>
              <a:buFont typeface="Arial" panose="020B0604020202020204" pitchFamily="34" charset="0"/>
              <a:buChar char="•"/>
            </a:pPr>
            <a:endParaRPr lang="de-DE" sz="2000" dirty="0"/>
          </a:p>
        </p:txBody>
      </p:sp>
      <p:sp>
        <p:nvSpPr>
          <p:cNvPr id="4" name="Foliennummernplatzhalter 5">
            <a:extLst>
              <a:ext uri="{FF2B5EF4-FFF2-40B4-BE49-F238E27FC236}">
                <a16:creationId xmlns:a16="http://schemas.microsoft.com/office/drawing/2014/main" id="{00DCDE60-C738-1F66-2F98-7F199AFC7958}"/>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11</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EA16B862-CEB1-BC05-CEE9-ADADDEC5EFA4}"/>
              </a:ext>
            </a:extLst>
          </p:cNvPr>
          <p:cNvSpPr>
            <a:spLocks noGrp="1"/>
          </p:cNvSpPr>
          <p:nvPr>
            <p:ph type="title"/>
          </p:nvPr>
        </p:nvSpPr>
        <p:spPr>
          <a:xfrm>
            <a:off x="1776000" y="1501200"/>
            <a:ext cx="9584267" cy="696912"/>
          </a:xfrm>
        </p:spPr>
        <p:txBody>
          <a:bodyPr/>
          <a:lstStyle/>
          <a:p>
            <a:r>
              <a:rPr lang="de-DE" dirty="0"/>
              <a:t>Structured Outputs: Grundlagen</a:t>
            </a:r>
          </a:p>
        </p:txBody>
      </p:sp>
    </p:spTree>
    <p:extLst>
      <p:ext uri="{BB962C8B-B14F-4D97-AF65-F5344CB8AC3E}">
        <p14:creationId xmlns:p14="http://schemas.microsoft.com/office/powerpoint/2010/main" val="1078763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CC31F-D66E-9566-C649-D40E58D52868}"/>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A78A37DF-BC23-D9FA-A5A5-C6F27AFBF2C8}"/>
              </a:ext>
            </a:extLst>
          </p:cNvPr>
          <p:cNvSpPr>
            <a:spLocks noGrp="1"/>
          </p:cNvSpPr>
          <p:nvPr>
            <p:ph sz="half" idx="1"/>
          </p:nvPr>
        </p:nvSpPr>
        <p:spPr>
          <a:xfrm>
            <a:off x="1775520" y="2198112"/>
            <a:ext cx="10225136" cy="4255224"/>
          </a:xfrm>
        </p:spPr>
        <p:txBody>
          <a:bodyPr>
            <a:normAutofit lnSpcReduction="10000"/>
          </a:bodyPr>
          <a:lstStyle/>
          <a:p>
            <a:pPr marL="20637" indent="0">
              <a:lnSpc>
                <a:spcPct val="200000"/>
              </a:lnSpc>
            </a:pPr>
            <a:r>
              <a:rPr lang="de-DE" sz="1800" dirty="0"/>
              <a:t>Beispiel - JSON-Generierung Schritt für Schritt: Schema: </a:t>
            </a:r>
            <a:r>
              <a:rPr lang="de-DE" sz="1800" dirty="0">
                <a:latin typeface="SF Mono" panose="020B0009000002000000" pitchFamily="49" charset="0"/>
                <a:cs typeface="SF Mono" panose="020B0009000002000000" pitchFamily="49" charset="0"/>
              </a:rPr>
              <a:t>{"</a:t>
            </a:r>
            <a:r>
              <a:rPr lang="de-DE" sz="1800" dirty="0" err="1">
                <a:latin typeface="SF Mono" panose="020B0009000002000000" pitchFamily="49" charset="0"/>
                <a:cs typeface="SF Mono" panose="020B0009000002000000" pitchFamily="49" charset="0"/>
              </a:rPr>
              <a:t>name</a:t>
            </a:r>
            <a:r>
              <a:rPr lang="de-DE" sz="1800" dirty="0">
                <a:latin typeface="SF Mono" panose="020B0009000002000000" pitchFamily="49" charset="0"/>
                <a:cs typeface="SF Mono" panose="020B0009000002000000" pitchFamily="49" charset="0"/>
              </a:rPr>
              <a:t>": </a:t>
            </a:r>
            <a:r>
              <a:rPr lang="de-DE" sz="1800" dirty="0" err="1">
                <a:latin typeface="SF Mono" panose="020B0009000002000000" pitchFamily="49" charset="0"/>
                <a:cs typeface="SF Mono" panose="020B0009000002000000" pitchFamily="49" charset="0"/>
              </a:rPr>
              <a:t>string</a:t>
            </a:r>
            <a:r>
              <a:rPr lang="de-DE" sz="1800" dirty="0">
                <a:latin typeface="SF Mono" panose="020B0009000002000000" pitchFamily="49" charset="0"/>
                <a:cs typeface="SF Mono" panose="020B0009000002000000" pitchFamily="49" charset="0"/>
              </a:rPr>
              <a:t>, "</a:t>
            </a:r>
            <a:r>
              <a:rPr lang="de-DE" sz="1800" dirty="0" err="1">
                <a:latin typeface="SF Mono" panose="020B0009000002000000" pitchFamily="49" charset="0"/>
                <a:cs typeface="SF Mono" panose="020B0009000002000000" pitchFamily="49" charset="0"/>
              </a:rPr>
              <a:t>age</a:t>
            </a:r>
            <a:r>
              <a:rPr lang="de-DE" sz="1800" dirty="0">
                <a:latin typeface="SF Mono" panose="020B0009000002000000" pitchFamily="49" charset="0"/>
                <a:cs typeface="SF Mono" panose="020B0009000002000000" pitchFamily="49" charset="0"/>
              </a:rPr>
              <a:t>": integer}</a:t>
            </a:r>
          </a:p>
          <a:p>
            <a:pPr marL="306387" indent="-285750">
              <a:lnSpc>
                <a:spcPct val="150000"/>
              </a:lnSpc>
              <a:buFont typeface="Arial" panose="020B0604020202020204" pitchFamily="34" charset="0"/>
              <a:buChar char="•"/>
            </a:pPr>
            <a:r>
              <a:rPr lang="de-DE" sz="1800" dirty="0"/>
              <a:t>1. </a:t>
            </a:r>
            <a:r>
              <a:rPr lang="de-DE" sz="1800" dirty="0" err="1"/>
              <a:t>Predicted</a:t>
            </a:r>
            <a:r>
              <a:rPr lang="de-DE" sz="1800" dirty="0"/>
              <a:t> </a:t>
            </a:r>
            <a:r>
              <a:rPr lang="de-DE" sz="1800" dirty="0" err="1"/>
              <a:t>token</a:t>
            </a:r>
            <a:r>
              <a:rPr lang="de-DE" sz="1800" dirty="0"/>
              <a:t>: Ausschließlich "{" erlaubt</a:t>
            </a:r>
          </a:p>
          <a:p>
            <a:pPr marL="306387" indent="-285750">
              <a:lnSpc>
                <a:spcPct val="150000"/>
              </a:lnSpc>
              <a:buFont typeface="Arial" panose="020B0604020202020204" pitchFamily="34" charset="0"/>
              <a:buChar char="•"/>
            </a:pPr>
            <a:r>
              <a:rPr lang="de-DE" sz="1800" dirty="0"/>
              <a:t>2. </a:t>
            </a:r>
            <a:r>
              <a:rPr lang="de-DE" sz="1800" dirty="0" err="1"/>
              <a:t>Predicted</a:t>
            </a:r>
            <a:r>
              <a:rPr lang="de-DE" sz="1800" dirty="0"/>
              <a:t> </a:t>
            </a:r>
            <a:r>
              <a:rPr lang="de-DE" sz="1800" dirty="0" err="1"/>
              <a:t>token</a:t>
            </a:r>
            <a:r>
              <a:rPr lang="de-DE" sz="1800" dirty="0"/>
              <a:t>: Ausschließlich '"' erlaubt</a:t>
            </a:r>
          </a:p>
          <a:p>
            <a:pPr marL="306387" indent="-285750">
              <a:lnSpc>
                <a:spcPct val="150000"/>
              </a:lnSpc>
              <a:buFont typeface="Arial" panose="020B0604020202020204" pitchFamily="34" charset="0"/>
              <a:buChar char="•"/>
            </a:pPr>
            <a:r>
              <a:rPr lang="de-DE" sz="1800" dirty="0"/>
              <a:t>3. </a:t>
            </a:r>
            <a:r>
              <a:rPr lang="de-DE" sz="1800" dirty="0" err="1"/>
              <a:t>Predicted</a:t>
            </a:r>
            <a:r>
              <a:rPr lang="de-DE" sz="1800" dirty="0"/>
              <a:t> </a:t>
            </a:r>
            <a:r>
              <a:rPr lang="de-DE" sz="1800" dirty="0" err="1"/>
              <a:t>token</a:t>
            </a:r>
            <a:r>
              <a:rPr lang="de-DE" sz="1800" dirty="0"/>
              <a:t>: Ausschließlich "</a:t>
            </a:r>
            <a:r>
              <a:rPr lang="de-DE" sz="1800" dirty="0" err="1"/>
              <a:t>name</a:t>
            </a:r>
            <a:r>
              <a:rPr lang="de-DE" sz="1800" dirty="0"/>
              <a:t>" erlaubt</a:t>
            </a:r>
          </a:p>
          <a:p>
            <a:pPr marL="306387" indent="-285750">
              <a:lnSpc>
                <a:spcPct val="150000"/>
              </a:lnSpc>
              <a:buFont typeface="Arial" panose="020B0604020202020204" pitchFamily="34" charset="0"/>
              <a:buChar char="•"/>
            </a:pPr>
            <a:r>
              <a:rPr lang="de-DE" sz="1800" dirty="0"/>
              <a:t>4. </a:t>
            </a:r>
            <a:r>
              <a:rPr lang="de-DE" sz="1800" dirty="0" err="1"/>
              <a:t>Predicted</a:t>
            </a:r>
            <a:r>
              <a:rPr lang="de-DE" sz="1800" dirty="0"/>
              <a:t> </a:t>
            </a:r>
            <a:r>
              <a:rPr lang="de-DE" sz="1800" dirty="0" err="1"/>
              <a:t>token</a:t>
            </a:r>
            <a:r>
              <a:rPr lang="de-DE" sz="1800" dirty="0"/>
              <a:t>: Ausschließlich '"' erlaubt</a:t>
            </a:r>
          </a:p>
          <a:p>
            <a:pPr marL="306387" indent="-285750">
              <a:lnSpc>
                <a:spcPct val="150000"/>
              </a:lnSpc>
              <a:buFont typeface="Arial" panose="020B0604020202020204" pitchFamily="34" charset="0"/>
              <a:buChar char="•"/>
            </a:pPr>
            <a:r>
              <a:rPr lang="de-DE" sz="1800" dirty="0"/>
              <a:t>5. </a:t>
            </a:r>
            <a:r>
              <a:rPr lang="de-DE" sz="1800" dirty="0" err="1"/>
              <a:t>Predicted</a:t>
            </a:r>
            <a:r>
              <a:rPr lang="de-DE" sz="1800" dirty="0"/>
              <a:t> </a:t>
            </a:r>
            <a:r>
              <a:rPr lang="de-DE" sz="1800" dirty="0" err="1"/>
              <a:t>token</a:t>
            </a:r>
            <a:r>
              <a:rPr lang="de-DE" sz="1800" dirty="0"/>
              <a:t>: Ausschließlich ':' erlaubt</a:t>
            </a:r>
          </a:p>
          <a:p>
            <a:pPr marL="306387" indent="-285750">
              <a:lnSpc>
                <a:spcPct val="150000"/>
              </a:lnSpc>
              <a:buFont typeface="Arial" panose="020B0604020202020204" pitchFamily="34" charset="0"/>
              <a:buChar char="•"/>
            </a:pPr>
            <a:r>
              <a:rPr lang="de-DE" sz="1800" dirty="0"/>
              <a:t>6. </a:t>
            </a:r>
            <a:r>
              <a:rPr lang="de-DE" sz="1800" dirty="0" err="1"/>
              <a:t>Predicted</a:t>
            </a:r>
            <a:r>
              <a:rPr lang="de-DE" sz="1800" dirty="0"/>
              <a:t> </a:t>
            </a:r>
            <a:r>
              <a:rPr lang="de-DE" sz="1800" dirty="0" err="1"/>
              <a:t>token</a:t>
            </a:r>
            <a:r>
              <a:rPr lang="de-DE" sz="1800" dirty="0"/>
              <a:t>: Ausschließlich ' ' erlaubt</a:t>
            </a:r>
          </a:p>
          <a:p>
            <a:pPr marL="306387" indent="-285750">
              <a:lnSpc>
                <a:spcPct val="150000"/>
              </a:lnSpc>
              <a:buFont typeface="Arial" panose="020B0604020202020204" pitchFamily="34" charset="0"/>
              <a:buChar char="•"/>
            </a:pPr>
            <a:r>
              <a:rPr lang="de-DE" sz="1800" dirty="0"/>
              <a:t>7. </a:t>
            </a:r>
            <a:r>
              <a:rPr lang="de-DE" sz="1800" dirty="0" err="1"/>
              <a:t>Predicted</a:t>
            </a:r>
            <a:r>
              <a:rPr lang="de-DE" sz="1800" dirty="0"/>
              <a:t> </a:t>
            </a:r>
            <a:r>
              <a:rPr lang="de-DE" sz="1800" dirty="0" err="1"/>
              <a:t>token</a:t>
            </a:r>
            <a:r>
              <a:rPr lang="de-DE" sz="1800" dirty="0"/>
              <a:t>: Ausschließlich '"' erlaubt</a:t>
            </a:r>
          </a:p>
          <a:p>
            <a:pPr marL="306387" indent="-285750">
              <a:lnSpc>
                <a:spcPct val="150000"/>
              </a:lnSpc>
              <a:buFont typeface="Arial" panose="020B0604020202020204" pitchFamily="34" charset="0"/>
              <a:buChar char="•"/>
            </a:pPr>
            <a:r>
              <a:rPr lang="de-DE" sz="1800" dirty="0"/>
              <a:t>8. </a:t>
            </a:r>
            <a:r>
              <a:rPr lang="de-DE" sz="1800" dirty="0" err="1"/>
              <a:t>Predicted</a:t>
            </a:r>
            <a:r>
              <a:rPr lang="de-DE" sz="1800" dirty="0"/>
              <a:t> </a:t>
            </a:r>
            <a:r>
              <a:rPr lang="de-DE" sz="1800" dirty="0" err="1"/>
              <a:t>token</a:t>
            </a:r>
            <a:r>
              <a:rPr lang="de-DE" sz="1800" dirty="0"/>
              <a:t>: Beliebiger Token außer Tokens, die Teil der JSON-Struktur  sind</a:t>
            </a:r>
          </a:p>
          <a:p>
            <a:pPr marL="306387" indent="-285750">
              <a:lnSpc>
                <a:spcPct val="150000"/>
              </a:lnSpc>
              <a:buFont typeface="Arial" panose="020B0604020202020204" pitchFamily="34" charset="0"/>
              <a:buChar char="•"/>
            </a:pPr>
            <a:r>
              <a:rPr lang="de-DE" sz="1800" dirty="0"/>
              <a:t>…</a:t>
            </a:r>
          </a:p>
          <a:p>
            <a:pPr marL="306387" indent="-285750">
              <a:lnSpc>
                <a:spcPct val="150000"/>
              </a:lnSpc>
              <a:buFont typeface="Arial" panose="020B0604020202020204" pitchFamily="34" charset="0"/>
              <a:buChar char="•"/>
            </a:pPr>
            <a:endParaRPr lang="de-DE" sz="1800" dirty="0"/>
          </a:p>
          <a:p>
            <a:pPr marL="306387" indent="-285750">
              <a:lnSpc>
                <a:spcPct val="200000"/>
              </a:lnSpc>
              <a:buFont typeface="Arial" panose="020B0604020202020204" pitchFamily="34" charset="0"/>
              <a:buChar char="•"/>
            </a:pPr>
            <a:endParaRPr lang="de-DE" dirty="0"/>
          </a:p>
          <a:p>
            <a:pPr marL="306387" indent="-285750">
              <a:lnSpc>
                <a:spcPct val="200000"/>
              </a:lnSpc>
              <a:buFont typeface="Arial" panose="020B0604020202020204" pitchFamily="34" charset="0"/>
              <a:buChar char="•"/>
            </a:pPr>
            <a:endParaRPr lang="de-DE" sz="1800" dirty="0"/>
          </a:p>
        </p:txBody>
      </p:sp>
      <p:sp>
        <p:nvSpPr>
          <p:cNvPr id="4" name="Foliennummernplatzhalter 5">
            <a:extLst>
              <a:ext uri="{FF2B5EF4-FFF2-40B4-BE49-F238E27FC236}">
                <a16:creationId xmlns:a16="http://schemas.microsoft.com/office/drawing/2014/main" id="{5E969F1C-0D01-56FC-4964-E5B5960DF53F}"/>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12</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A21EE4C1-3AD3-8E54-B58C-8A02D556D40C}"/>
              </a:ext>
            </a:extLst>
          </p:cNvPr>
          <p:cNvSpPr>
            <a:spLocks noGrp="1"/>
          </p:cNvSpPr>
          <p:nvPr>
            <p:ph type="title"/>
          </p:nvPr>
        </p:nvSpPr>
        <p:spPr>
          <a:xfrm>
            <a:off x="1776000" y="1501200"/>
            <a:ext cx="9584267" cy="696912"/>
          </a:xfrm>
        </p:spPr>
        <p:txBody>
          <a:bodyPr/>
          <a:lstStyle/>
          <a:p>
            <a:r>
              <a:rPr lang="de-DE" dirty="0"/>
              <a:t>Structured Outputs: Grundlagen</a:t>
            </a:r>
          </a:p>
        </p:txBody>
      </p:sp>
    </p:spTree>
    <p:extLst>
      <p:ext uri="{BB962C8B-B14F-4D97-AF65-F5344CB8AC3E}">
        <p14:creationId xmlns:p14="http://schemas.microsoft.com/office/powerpoint/2010/main" val="242551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F43AF-8529-1241-E1BF-28FEBC463E0F}"/>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69C26A32-EBA9-2AAC-3FEB-9644D91AB824}"/>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13</a:t>
            </a:fld>
            <a:endParaRPr lang="de-DE" sz="1400" dirty="0">
              <a:latin typeface="SF Pro Display" pitchFamily="2" charset="0"/>
              <a:ea typeface="SF Pro Display" pitchFamily="2" charset="0"/>
              <a:cs typeface="SF Pro Display" pitchFamily="2" charset="0"/>
            </a:endParaRPr>
          </a:p>
        </p:txBody>
      </p:sp>
      <p:sp>
        <p:nvSpPr>
          <p:cNvPr id="6" name="Geschweifte Klammer links 5">
            <a:extLst>
              <a:ext uri="{FF2B5EF4-FFF2-40B4-BE49-F238E27FC236}">
                <a16:creationId xmlns:a16="http://schemas.microsoft.com/office/drawing/2014/main" id="{E0A7F550-4A51-D4EA-D5D5-AE7A719B9BA7}"/>
              </a:ext>
            </a:extLst>
          </p:cNvPr>
          <p:cNvSpPr/>
          <p:nvPr/>
        </p:nvSpPr>
        <p:spPr>
          <a:xfrm rot="5400000">
            <a:off x="8612182" y="980455"/>
            <a:ext cx="288032" cy="7200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 name="Geschweifte Klammer links 6">
            <a:extLst>
              <a:ext uri="{FF2B5EF4-FFF2-40B4-BE49-F238E27FC236}">
                <a16:creationId xmlns:a16="http://schemas.microsoft.com/office/drawing/2014/main" id="{D6BF9174-3EF3-30CD-ECD9-AFD66A41FAA1}"/>
              </a:ext>
            </a:extLst>
          </p:cNvPr>
          <p:cNvSpPr/>
          <p:nvPr/>
        </p:nvSpPr>
        <p:spPr>
          <a:xfrm rot="16200000">
            <a:off x="8612182" y="4844636"/>
            <a:ext cx="288032" cy="7200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 name="Textfeld 8">
            <a:extLst>
              <a:ext uri="{FF2B5EF4-FFF2-40B4-BE49-F238E27FC236}">
                <a16:creationId xmlns:a16="http://schemas.microsoft.com/office/drawing/2014/main" id="{D233EA49-AB0D-9E05-3047-F27163893883}"/>
              </a:ext>
            </a:extLst>
          </p:cNvPr>
          <p:cNvSpPr txBox="1"/>
          <p:nvPr/>
        </p:nvSpPr>
        <p:spPr>
          <a:xfrm>
            <a:off x="8420825" y="1572743"/>
            <a:ext cx="670746"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4.3</a:t>
            </a:r>
          </a:p>
        </p:txBody>
      </p:sp>
      <p:sp>
        <p:nvSpPr>
          <p:cNvPr id="10" name="Textfeld 9">
            <a:extLst>
              <a:ext uri="{FF2B5EF4-FFF2-40B4-BE49-F238E27FC236}">
                <a16:creationId xmlns:a16="http://schemas.microsoft.com/office/drawing/2014/main" id="{97866010-816D-9128-ED25-7271E46E54F8}"/>
              </a:ext>
            </a:extLst>
          </p:cNvPr>
          <p:cNvSpPr txBox="1"/>
          <p:nvPr/>
        </p:nvSpPr>
        <p:spPr>
          <a:xfrm>
            <a:off x="8445492" y="2308868"/>
            <a:ext cx="670746"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2.3</a:t>
            </a:r>
          </a:p>
        </p:txBody>
      </p:sp>
      <p:sp>
        <p:nvSpPr>
          <p:cNvPr id="11" name="Textfeld 10">
            <a:extLst>
              <a:ext uri="{FF2B5EF4-FFF2-40B4-BE49-F238E27FC236}">
                <a16:creationId xmlns:a16="http://schemas.microsoft.com/office/drawing/2014/main" id="{54BEB8AB-4F92-8ADD-BBEA-FFC3C06BDD42}"/>
              </a:ext>
            </a:extLst>
          </p:cNvPr>
          <p:cNvSpPr txBox="1"/>
          <p:nvPr/>
        </p:nvSpPr>
        <p:spPr>
          <a:xfrm>
            <a:off x="8181370" y="3044993"/>
            <a:ext cx="1198989" cy="369332"/>
          </a:xfrm>
          <a:prstGeom prst="rect">
            <a:avLst/>
          </a:prstGeom>
          <a:noFill/>
        </p:spPr>
        <p:txBody>
          <a:bodyPr wrap="square">
            <a:spAutoFit/>
          </a:bodyPr>
          <a:lstStyle/>
          <a:p>
            <a:pPr algn="ctr"/>
            <a:r>
              <a:rPr lang="de-DE" dirty="0">
                <a:solidFill>
                  <a:schemeClr val="bg1">
                    <a:lumMod val="75000"/>
                  </a:schemeClr>
                </a:solidFill>
                <a:latin typeface="SF Mono" panose="020B0009000002000000" pitchFamily="49" charset="0"/>
                <a:cs typeface="SF Mono" panose="020B0009000002000000" pitchFamily="49" charset="0"/>
              </a:rPr>
              <a:t>0.8</a:t>
            </a:r>
          </a:p>
        </p:txBody>
      </p:sp>
      <p:sp>
        <p:nvSpPr>
          <p:cNvPr id="12" name="Textfeld 11">
            <a:extLst>
              <a:ext uri="{FF2B5EF4-FFF2-40B4-BE49-F238E27FC236}">
                <a16:creationId xmlns:a16="http://schemas.microsoft.com/office/drawing/2014/main" id="{8EA151CD-2BB9-87E6-C50C-D398C14A1BC4}"/>
              </a:ext>
            </a:extLst>
          </p:cNvPr>
          <p:cNvSpPr txBox="1"/>
          <p:nvPr/>
        </p:nvSpPr>
        <p:spPr>
          <a:xfrm>
            <a:off x="8301097" y="3763251"/>
            <a:ext cx="910201" cy="369332"/>
          </a:xfrm>
          <a:prstGeom prst="rect">
            <a:avLst/>
          </a:prstGeom>
          <a:noFill/>
        </p:spPr>
        <p:txBody>
          <a:bodyPr wrap="square">
            <a:spAutoFit/>
          </a:bodyPr>
          <a:lstStyle/>
          <a:p>
            <a:pPr algn="ctr"/>
            <a:r>
              <a:rPr lang="de-DE" dirty="0">
                <a:solidFill>
                  <a:schemeClr val="bg1">
                    <a:lumMod val="75000"/>
                  </a:schemeClr>
                </a:solidFill>
                <a:latin typeface="SF Mono" panose="020B0009000002000000" pitchFamily="49" charset="0"/>
                <a:cs typeface="SF Mono" panose="020B0009000002000000" pitchFamily="49" charset="0"/>
              </a:rPr>
              <a:t>-2.2</a:t>
            </a:r>
          </a:p>
        </p:txBody>
      </p:sp>
      <p:sp>
        <p:nvSpPr>
          <p:cNvPr id="13" name="Textfeld 12">
            <a:extLst>
              <a:ext uri="{FF2B5EF4-FFF2-40B4-BE49-F238E27FC236}">
                <a16:creationId xmlns:a16="http://schemas.microsoft.com/office/drawing/2014/main" id="{3D06AFC4-B7E8-A5FE-3524-B21DA36FC71F}"/>
              </a:ext>
            </a:extLst>
          </p:cNvPr>
          <p:cNvSpPr txBox="1"/>
          <p:nvPr/>
        </p:nvSpPr>
        <p:spPr>
          <a:xfrm>
            <a:off x="9211298" y="4458807"/>
            <a:ext cx="1680371"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50.000 x 1</a:t>
            </a:r>
          </a:p>
        </p:txBody>
      </p:sp>
      <p:cxnSp>
        <p:nvCxnSpPr>
          <p:cNvPr id="14" name="Gerade Verbindung mit Pfeil 13">
            <a:extLst>
              <a:ext uri="{FF2B5EF4-FFF2-40B4-BE49-F238E27FC236}">
                <a16:creationId xmlns:a16="http://schemas.microsoft.com/office/drawing/2014/main" id="{EB490587-F349-3770-B50C-B49D5F8A0333}"/>
              </a:ext>
            </a:extLst>
          </p:cNvPr>
          <p:cNvCxnSpPr/>
          <p:nvPr/>
        </p:nvCxnSpPr>
        <p:spPr>
          <a:xfrm>
            <a:off x="9380359" y="2678200"/>
            <a:ext cx="15113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Geschweifte Klammer links 14">
            <a:extLst>
              <a:ext uri="{FF2B5EF4-FFF2-40B4-BE49-F238E27FC236}">
                <a16:creationId xmlns:a16="http://schemas.microsoft.com/office/drawing/2014/main" id="{4FF9305E-0BC8-460A-7A43-1679C0806651}"/>
              </a:ext>
            </a:extLst>
          </p:cNvPr>
          <p:cNvSpPr/>
          <p:nvPr/>
        </p:nvSpPr>
        <p:spPr>
          <a:xfrm rot="5400000">
            <a:off x="11260761" y="980455"/>
            <a:ext cx="288032" cy="7200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6" name="Geschweifte Klammer links 15">
            <a:extLst>
              <a:ext uri="{FF2B5EF4-FFF2-40B4-BE49-F238E27FC236}">
                <a16:creationId xmlns:a16="http://schemas.microsoft.com/office/drawing/2014/main" id="{589CB628-3813-074F-08D0-EE9907D52ED8}"/>
              </a:ext>
            </a:extLst>
          </p:cNvPr>
          <p:cNvSpPr/>
          <p:nvPr/>
        </p:nvSpPr>
        <p:spPr>
          <a:xfrm rot="16200000">
            <a:off x="11260761" y="4844636"/>
            <a:ext cx="288032" cy="7200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7" name="Textfeld 16">
            <a:extLst>
              <a:ext uri="{FF2B5EF4-FFF2-40B4-BE49-F238E27FC236}">
                <a16:creationId xmlns:a16="http://schemas.microsoft.com/office/drawing/2014/main" id="{F060F047-5D0C-410C-53C9-B98F2952DFDE}"/>
              </a:ext>
            </a:extLst>
          </p:cNvPr>
          <p:cNvSpPr txBox="1"/>
          <p:nvPr/>
        </p:nvSpPr>
        <p:spPr>
          <a:xfrm>
            <a:off x="10833427" y="1572743"/>
            <a:ext cx="1142698"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76,7</a:t>
            </a:r>
          </a:p>
        </p:txBody>
      </p:sp>
      <p:sp>
        <p:nvSpPr>
          <p:cNvPr id="18" name="Textfeld 17">
            <a:extLst>
              <a:ext uri="{FF2B5EF4-FFF2-40B4-BE49-F238E27FC236}">
                <a16:creationId xmlns:a16="http://schemas.microsoft.com/office/drawing/2014/main" id="{ED3348B3-2202-288C-3D89-8FA8066DF1DF}"/>
              </a:ext>
            </a:extLst>
          </p:cNvPr>
          <p:cNvSpPr txBox="1"/>
          <p:nvPr/>
        </p:nvSpPr>
        <p:spPr>
          <a:xfrm>
            <a:off x="10857476" y="2308868"/>
            <a:ext cx="1094600"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10.4</a:t>
            </a:r>
          </a:p>
        </p:txBody>
      </p:sp>
      <p:sp>
        <p:nvSpPr>
          <p:cNvPr id="19" name="Textfeld 18">
            <a:extLst>
              <a:ext uri="{FF2B5EF4-FFF2-40B4-BE49-F238E27FC236}">
                <a16:creationId xmlns:a16="http://schemas.microsoft.com/office/drawing/2014/main" id="{C2A5258A-E440-5590-BD54-1BB698F574C8}"/>
              </a:ext>
            </a:extLst>
          </p:cNvPr>
          <p:cNvSpPr txBox="1"/>
          <p:nvPr/>
        </p:nvSpPr>
        <p:spPr>
          <a:xfrm>
            <a:off x="10629547" y="3765543"/>
            <a:ext cx="1550458" cy="369332"/>
          </a:xfrm>
          <a:prstGeom prst="rect">
            <a:avLst/>
          </a:prstGeom>
          <a:noFill/>
        </p:spPr>
        <p:txBody>
          <a:bodyPr wrap="square">
            <a:spAutoFit/>
          </a:bodyPr>
          <a:lstStyle/>
          <a:p>
            <a:pPr algn="ctr"/>
            <a:r>
              <a:rPr lang="de-DE" dirty="0">
                <a:solidFill>
                  <a:schemeClr val="bg1">
                    <a:lumMod val="75000"/>
                  </a:schemeClr>
                </a:solidFill>
                <a:latin typeface="SF Mono" panose="020B0009000002000000" pitchFamily="49" charset="0"/>
                <a:cs typeface="SF Mono" panose="020B0009000002000000" pitchFamily="49" charset="0"/>
              </a:rPr>
              <a:t>-0,0011</a:t>
            </a:r>
          </a:p>
        </p:txBody>
      </p:sp>
      <p:sp>
        <p:nvSpPr>
          <p:cNvPr id="20" name="Rechteck 19">
            <a:extLst>
              <a:ext uri="{FF2B5EF4-FFF2-40B4-BE49-F238E27FC236}">
                <a16:creationId xmlns:a16="http://schemas.microsoft.com/office/drawing/2014/main" id="{C2EB4C10-556E-3328-A9EB-E3A9A2D743D1}"/>
              </a:ext>
            </a:extLst>
          </p:cNvPr>
          <p:cNvSpPr/>
          <p:nvPr/>
        </p:nvSpPr>
        <p:spPr>
          <a:xfrm>
            <a:off x="9415555" y="2122610"/>
            <a:ext cx="1271855" cy="366793"/>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i="1" dirty="0" err="1">
                <a:solidFill>
                  <a:schemeClr val="tx1"/>
                </a:solidFill>
                <a:latin typeface="SF Pro Display" pitchFamily="2" charset="0"/>
                <a:ea typeface="SF Pro Display" pitchFamily="2" charset="0"/>
                <a:cs typeface="SF Pro Display" pitchFamily="2" charset="0"/>
              </a:rPr>
              <a:t>Softmax</a:t>
            </a:r>
            <a:endParaRPr lang="de-DE" b="1" i="1" dirty="0">
              <a:solidFill>
                <a:schemeClr val="tx1"/>
              </a:solidFill>
              <a:latin typeface="SF Pro Display" pitchFamily="2" charset="0"/>
              <a:ea typeface="SF Pro Display" pitchFamily="2" charset="0"/>
              <a:cs typeface="SF Pro Display" pitchFamily="2" charset="0"/>
            </a:endParaRPr>
          </a:p>
        </p:txBody>
      </p:sp>
      <p:sp>
        <p:nvSpPr>
          <p:cNvPr id="21" name="Rechteck 20">
            <a:extLst>
              <a:ext uri="{FF2B5EF4-FFF2-40B4-BE49-F238E27FC236}">
                <a16:creationId xmlns:a16="http://schemas.microsoft.com/office/drawing/2014/main" id="{60FA7968-2218-6CBC-90A2-2054EBD5A4E6}"/>
              </a:ext>
            </a:extLst>
          </p:cNvPr>
          <p:cNvSpPr/>
          <p:nvPr/>
        </p:nvSpPr>
        <p:spPr>
          <a:xfrm>
            <a:off x="6811502" y="1575282"/>
            <a:ext cx="1271855" cy="36679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i="1" dirty="0">
                <a:solidFill>
                  <a:schemeClr val="tx1"/>
                </a:solidFill>
                <a:latin typeface="SF Pro Display" pitchFamily="2" charset="0"/>
                <a:ea typeface="SF Pro Display" pitchFamily="2" charset="0"/>
                <a:cs typeface="SF Pro Display" pitchFamily="2" charset="0"/>
              </a:rPr>
              <a:t>positive</a:t>
            </a:r>
          </a:p>
        </p:txBody>
      </p:sp>
      <p:sp>
        <p:nvSpPr>
          <p:cNvPr id="22" name="Rechteck 21">
            <a:extLst>
              <a:ext uri="{FF2B5EF4-FFF2-40B4-BE49-F238E27FC236}">
                <a16:creationId xmlns:a16="http://schemas.microsoft.com/office/drawing/2014/main" id="{C5E6F9EF-22F0-A9C7-7BD7-F669DF5A777A}"/>
              </a:ext>
            </a:extLst>
          </p:cNvPr>
          <p:cNvSpPr/>
          <p:nvPr/>
        </p:nvSpPr>
        <p:spPr>
          <a:xfrm>
            <a:off x="6811502" y="2306006"/>
            <a:ext cx="1271855" cy="36679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i="1" dirty="0">
                <a:solidFill>
                  <a:schemeClr val="tx1"/>
                </a:solidFill>
                <a:latin typeface="SF Pro Display" pitchFamily="2" charset="0"/>
                <a:ea typeface="SF Pro Display" pitchFamily="2" charset="0"/>
                <a:cs typeface="SF Pro Display" pitchFamily="2" charset="0"/>
              </a:rPr>
              <a:t>negative</a:t>
            </a:r>
          </a:p>
        </p:txBody>
      </p:sp>
      <p:sp>
        <p:nvSpPr>
          <p:cNvPr id="23" name="Rechteck 22">
            <a:extLst>
              <a:ext uri="{FF2B5EF4-FFF2-40B4-BE49-F238E27FC236}">
                <a16:creationId xmlns:a16="http://schemas.microsoft.com/office/drawing/2014/main" id="{80E30FAF-5C50-D4D8-1F8F-788ECEFECF3B}"/>
              </a:ext>
            </a:extLst>
          </p:cNvPr>
          <p:cNvSpPr/>
          <p:nvPr/>
        </p:nvSpPr>
        <p:spPr>
          <a:xfrm>
            <a:off x="6811501" y="3745384"/>
            <a:ext cx="1271855" cy="36679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i="1" dirty="0">
                <a:solidFill>
                  <a:schemeClr val="bg1">
                    <a:lumMod val="75000"/>
                  </a:schemeClr>
                </a:solidFill>
                <a:latin typeface="SF Pro Display" pitchFamily="2" charset="0"/>
                <a:ea typeface="SF Pro Display" pitchFamily="2" charset="0"/>
                <a:cs typeface="SF Pro Display" pitchFamily="2" charset="0"/>
              </a:rPr>
              <a:t>Okay</a:t>
            </a:r>
          </a:p>
        </p:txBody>
      </p:sp>
      <p:sp>
        <p:nvSpPr>
          <p:cNvPr id="24" name="Textfeld 23">
            <a:extLst>
              <a:ext uri="{FF2B5EF4-FFF2-40B4-BE49-F238E27FC236}">
                <a16:creationId xmlns:a16="http://schemas.microsoft.com/office/drawing/2014/main" id="{461547A0-6395-8C94-982A-D82D24C23356}"/>
              </a:ext>
            </a:extLst>
          </p:cNvPr>
          <p:cNvSpPr txBox="1"/>
          <p:nvPr/>
        </p:nvSpPr>
        <p:spPr>
          <a:xfrm>
            <a:off x="10805281" y="3044993"/>
            <a:ext cx="1198989" cy="369332"/>
          </a:xfrm>
          <a:prstGeom prst="rect">
            <a:avLst/>
          </a:prstGeom>
          <a:noFill/>
        </p:spPr>
        <p:txBody>
          <a:bodyPr wrap="square">
            <a:spAutoFit/>
          </a:bodyPr>
          <a:lstStyle/>
          <a:p>
            <a:pPr algn="ctr"/>
            <a:r>
              <a:rPr lang="de-DE" dirty="0">
                <a:solidFill>
                  <a:schemeClr val="bg1">
                    <a:lumMod val="75000"/>
                  </a:schemeClr>
                </a:solidFill>
                <a:latin typeface="SF Mono" panose="020B0009000002000000" pitchFamily="49" charset="0"/>
                <a:cs typeface="SF Mono" panose="020B0009000002000000" pitchFamily="49" charset="0"/>
              </a:rPr>
              <a:t>1.9</a:t>
            </a:r>
          </a:p>
        </p:txBody>
      </p:sp>
      <p:sp>
        <p:nvSpPr>
          <p:cNvPr id="25" name="Rechteck 24">
            <a:extLst>
              <a:ext uri="{FF2B5EF4-FFF2-40B4-BE49-F238E27FC236}">
                <a16:creationId xmlns:a16="http://schemas.microsoft.com/office/drawing/2014/main" id="{2FC1001C-1A91-1250-41E0-4884A6CC764F}"/>
              </a:ext>
            </a:extLst>
          </p:cNvPr>
          <p:cNvSpPr/>
          <p:nvPr/>
        </p:nvSpPr>
        <p:spPr>
          <a:xfrm>
            <a:off x="6811501" y="3014660"/>
            <a:ext cx="1271855" cy="36679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i="1" dirty="0">
                <a:solidFill>
                  <a:schemeClr val="bg1">
                    <a:lumMod val="75000"/>
                  </a:schemeClr>
                </a:solidFill>
                <a:latin typeface="SF Pro Display" pitchFamily="2" charset="0"/>
                <a:ea typeface="SF Pro Display" pitchFamily="2" charset="0"/>
                <a:cs typeface="SF Pro Display" pitchFamily="2" charset="0"/>
              </a:rPr>
              <a:t>gut</a:t>
            </a:r>
          </a:p>
        </p:txBody>
      </p:sp>
      <p:sp>
        <p:nvSpPr>
          <p:cNvPr id="28" name="Textfeld 27">
            <a:extLst>
              <a:ext uri="{FF2B5EF4-FFF2-40B4-BE49-F238E27FC236}">
                <a16:creationId xmlns:a16="http://schemas.microsoft.com/office/drawing/2014/main" id="{B92BA377-8148-3906-CD22-E5D13E5AB6C4}"/>
              </a:ext>
            </a:extLst>
          </p:cNvPr>
          <p:cNvSpPr txBox="1"/>
          <p:nvPr/>
        </p:nvSpPr>
        <p:spPr>
          <a:xfrm rot="5400000">
            <a:off x="8414548" y="4472187"/>
            <a:ext cx="910201"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a:t>
            </a:r>
          </a:p>
        </p:txBody>
      </p:sp>
      <p:sp>
        <p:nvSpPr>
          <p:cNvPr id="29" name="Textfeld 28">
            <a:extLst>
              <a:ext uri="{FF2B5EF4-FFF2-40B4-BE49-F238E27FC236}">
                <a16:creationId xmlns:a16="http://schemas.microsoft.com/office/drawing/2014/main" id="{8CF8CCA5-FA4C-0790-43DF-0E035C6A1211}"/>
              </a:ext>
            </a:extLst>
          </p:cNvPr>
          <p:cNvSpPr txBox="1"/>
          <p:nvPr/>
        </p:nvSpPr>
        <p:spPr>
          <a:xfrm rot="5400000">
            <a:off x="10742998" y="4474479"/>
            <a:ext cx="1550458"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a:t>
            </a:r>
          </a:p>
        </p:txBody>
      </p:sp>
      <p:sp>
        <p:nvSpPr>
          <p:cNvPr id="32" name="Textfeld 31">
            <a:extLst>
              <a:ext uri="{FF2B5EF4-FFF2-40B4-BE49-F238E27FC236}">
                <a16:creationId xmlns:a16="http://schemas.microsoft.com/office/drawing/2014/main" id="{EC3A6380-359A-B8FC-158C-64BDCA71BF3F}"/>
              </a:ext>
            </a:extLst>
          </p:cNvPr>
          <p:cNvSpPr txBox="1"/>
          <p:nvPr/>
        </p:nvSpPr>
        <p:spPr>
          <a:xfrm>
            <a:off x="976417" y="1282886"/>
            <a:ext cx="4491223" cy="2585323"/>
          </a:xfrm>
          <a:prstGeom prst="rect">
            <a:avLst/>
          </a:prstGeom>
          <a:noFill/>
        </p:spPr>
        <p:txBody>
          <a:bodyPr wrap="square">
            <a:spAutoFit/>
          </a:bodyPr>
          <a:lstStyle/>
          <a:p>
            <a:pPr>
              <a:buNone/>
            </a:pPr>
            <a:r>
              <a:rPr lang="de-DE" b="1" dirty="0">
                <a:latin typeface="SF Mono" panose="020B0009000002000000" pitchFamily="49" charset="0"/>
                <a:cs typeface="SF Mono" panose="020B0009000002000000" pitchFamily="49" charset="0"/>
              </a:rPr>
              <a:t>PROMPT</a:t>
            </a:r>
            <a:br>
              <a:rPr lang="de-DE" dirty="0">
                <a:latin typeface="SF Mono" panose="020B0009000002000000" pitchFamily="49" charset="0"/>
                <a:cs typeface="SF Mono" panose="020B0009000002000000" pitchFamily="49" charset="0"/>
              </a:rPr>
            </a:br>
            <a:br>
              <a:rPr lang="de-DE" dirty="0">
                <a:latin typeface="SF Mono" panose="020B0009000002000000" pitchFamily="49" charset="0"/>
                <a:cs typeface="SF Mono" panose="020B0009000002000000" pitchFamily="49" charset="0"/>
              </a:rPr>
            </a:br>
            <a:r>
              <a:rPr lang="de-DE" dirty="0">
                <a:latin typeface="SF Mono" panose="020B0009000002000000" pitchFamily="49" charset="0"/>
                <a:cs typeface="SF Mono" panose="020B0009000002000000" pitchFamily="49" charset="0"/>
              </a:rPr>
              <a:t>Analysiere die Stimmung des folgenden Textes. Gib </a:t>
            </a:r>
            <a:r>
              <a:rPr lang="de-DE" b="1" dirty="0">
                <a:latin typeface="SF Mono" panose="020B0009000002000000" pitchFamily="49" charset="0"/>
                <a:cs typeface="SF Mono" panose="020B0009000002000000" pitchFamily="49" charset="0"/>
              </a:rPr>
              <a:t>nur</a:t>
            </a:r>
            <a:r>
              <a:rPr lang="de-DE" dirty="0">
                <a:latin typeface="SF Mono" panose="020B0009000002000000" pitchFamily="49" charset="0"/>
                <a:cs typeface="SF Mono" panose="020B0009000002000000" pitchFamily="49" charset="0"/>
              </a:rPr>
              <a:t> entweder </a:t>
            </a:r>
            <a:r>
              <a:rPr lang="de-DE" dirty="0">
                <a:solidFill>
                  <a:srgbClr val="00B050"/>
                </a:solidFill>
                <a:latin typeface="SF Mono" panose="020B0009000002000000" pitchFamily="49" charset="0"/>
                <a:cs typeface="SF Mono" panose="020B0009000002000000" pitchFamily="49" charset="0"/>
              </a:rPr>
              <a:t>'positive</a:t>
            </a:r>
            <a:r>
              <a:rPr lang="de-DE" dirty="0">
                <a:latin typeface="SF Mono" panose="020B0009000002000000" pitchFamily="49" charset="0"/>
                <a:cs typeface="SF Mono" panose="020B0009000002000000" pitchFamily="49" charset="0"/>
              </a:rPr>
              <a:t>' oder </a:t>
            </a:r>
            <a:r>
              <a:rPr lang="de-DE" dirty="0">
                <a:solidFill>
                  <a:srgbClr val="FF0000"/>
                </a:solidFill>
                <a:latin typeface="SF Mono" panose="020B0009000002000000" pitchFamily="49" charset="0"/>
                <a:cs typeface="SF Mono" panose="020B0009000002000000" pitchFamily="49" charset="0"/>
              </a:rPr>
              <a:t>'negative</a:t>
            </a:r>
            <a:r>
              <a:rPr lang="de-DE" dirty="0">
                <a:latin typeface="SF Mono" panose="020B0009000002000000" pitchFamily="49" charset="0"/>
                <a:cs typeface="SF Mono" panose="020B0009000002000000" pitchFamily="49" charset="0"/>
              </a:rPr>
              <a:t>' als Antwort zurück, ohne weitere Erklärung oder zusätzliche Wörter.</a:t>
            </a:r>
          </a:p>
          <a:p>
            <a:r>
              <a:rPr lang="de-DE" dirty="0">
                <a:latin typeface="SF Mono" panose="020B0009000002000000" pitchFamily="49" charset="0"/>
                <a:cs typeface="SF Mono" panose="020B0009000002000000" pitchFamily="49" charset="0"/>
              </a:rPr>
              <a:t>Text: "Das Essen war super"</a:t>
            </a:r>
          </a:p>
        </p:txBody>
      </p:sp>
      <p:sp>
        <p:nvSpPr>
          <p:cNvPr id="34" name="Textfeld 33">
            <a:extLst>
              <a:ext uri="{FF2B5EF4-FFF2-40B4-BE49-F238E27FC236}">
                <a16:creationId xmlns:a16="http://schemas.microsoft.com/office/drawing/2014/main" id="{03116FC0-937F-3E85-FD0D-62F5B4AE5910}"/>
              </a:ext>
            </a:extLst>
          </p:cNvPr>
          <p:cNvSpPr txBox="1"/>
          <p:nvPr/>
        </p:nvSpPr>
        <p:spPr>
          <a:xfrm>
            <a:off x="6811501" y="554707"/>
            <a:ext cx="5140575" cy="369332"/>
          </a:xfrm>
          <a:prstGeom prst="rect">
            <a:avLst/>
          </a:prstGeom>
          <a:noFill/>
        </p:spPr>
        <p:txBody>
          <a:bodyPr wrap="square">
            <a:spAutoFit/>
          </a:bodyPr>
          <a:lstStyle/>
          <a:p>
            <a:pPr algn="ctr"/>
            <a:r>
              <a:rPr lang="de-DE" b="1" dirty="0">
                <a:latin typeface="SF Mono" panose="020B0009000002000000" pitchFamily="49" charset="0"/>
                <a:cs typeface="SF Mono" panose="020B0009000002000000" pitchFamily="49" charset="0"/>
              </a:rPr>
              <a:t>LLM:</a:t>
            </a:r>
            <a:endParaRPr lang="de-DE" dirty="0"/>
          </a:p>
        </p:txBody>
      </p:sp>
      <p:cxnSp>
        <p:nvCxnSpPr>
          <p:cNvPr id="36" name="Gerade Verbindung 35">
            <a:extLst>
              <a:ext uri="{FF2B5EF4-FFF2-40B4-BE49-F238E27FC236}">
                <a16:creationId xmlns:a16="http://schemas.microsoft.com/office/drawing/2014/main" id="{434A6831-CB7E-C482-564C-36E9B540F644}"/>
              </a:ext>
            </a:extLst>
          </p:cNvPr>
          <p:cNvCxnSpPr>
            <a:cxnSpLocks/>
            <a:stCxn id="25" idx="1"/>
            <a:endCxn id="24" idx="3"/>
          </p:cNvCxnSpPr>
          <p:nvPr/>
        </p:nvCxnSpPr>
        <p:spPr>
          <a:xfrm>
            <a:off x="6811501" y="3198057"/>
            <a:ext cx="5192769" cy="31602"/>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7" name="Gerade Verbindung 36">
            <a:extLst>
              <a:ext uri="{FF2B5EF4-FFF2-40B4-BE49-F238E27FC236}">
                <a16:creationId xmlns:a16="http://schemas.microsoft.com/office/drawing/2014/main" id="{21B4C651-7728-3384-F4A7-218093B69E8C}"/>
              </a:ext>
            </a:extLst>
          </p:cNvPr>
          <p:cNvCxnSpPr>
            <a:cxnSpLocks/>
          </p:cNvCxnSpPr>
          <p:nvPr/>
        </p:nvCxnSpPr>
        <p:spPr>
          <a:xfrm>
            <a:off x="6811501" y="3938247"/>
            <a:ext cx="5192769" cy="0"/>
          </a:xfrm>
          <a:prstGeom prst="line">
            <a:avLst/>
          </a:prstGeom>
          <a:ln w="38100"/>
        </p:spPr>
        <p:style>
          <a:lnRef idx="1">
            <a:schemeClr val="accent2"/>
          </a:lnRef>
          <a:fillRef idx="0">
            <a:schemeClr val="accent2"/>
          </a:fillRef>
          <a:effectRef idx="0">
            <a:schemeClr val="accent2"/>
          </a:effectRef>
          <a:fontRef idx="minor">
            <a:schemeClr val="tx1"/>
          </a:fontRef>
        </p:style>
      </p:cxnSp>
      <p:sp>
        <p:nvSpPr>
          <p:cNvPr id="42" name="Textfeld 41">
            <a:extLst>
              <a:ext uri="{FF2B5EF4-FFF2-40B4-BE49-F238E27FC236}">
                <a16:creationId xmlns:a16="http://schemas.microsoft.com/office/drawing/2014/main" id="{8DDB32BF-1FB3-7307-EDEF-09E26B3688F5}"/>
              </a:ext>
            </a:extLst>
          </p:cNvPr>
          <p:cNvSpPr txBox="1"/>
          <p:nvPr/>
        </p:nvSpPr>
        <p:spPr>
          <a:xfrm>
            <a:off x="976417" y="4364474"/>
            <a:ext cx="6100010" cy="400110"/>
          </a:xfrm>
          <a:prstGeom prst="rect">
            <a:avLst/>
          </a:prstGeom>
          <a:noFill/>
        </p:spPr>
        <p:txBody>
          <a:bodyPr wrap="square">
            <a:spAutoFit/>
          </a:bodyPr>
          <a:lstStyle/>
          <a:p>
            <a:r>
              <a:rPr lang="de-DE" sz="2000" b="1" dirty="0">
                <a:latin typeface="Frutiger Next LT W1G" panose="020B0503040204020203" pitchFamily="34" charset="0"/>
              </a:rPr>
              <a:t>„Logit-</a:t>
            </a:r>
            <a:r>
              <a:rPr lang="de-DE" sz="2000" b="1" dirty="0" err="1">
                <a:latin typeface="Frutiger Next LT W1G" panose="020B0503040204020203" pitchFamily="34" charset="0"/>
              </a:rPr>
              <a:t>Masking</a:t>
            </a:r>
            <a:r>
              <a:rPr lang="de-DE" sz="2000" b="1" dirty="0">
                <a:latin typeface="Frutiger Next LT W1G" panose="020B0503040204020203" pitchFamily="34" charset="0"/>
              </a:rPr>
              <a:t>“: </a:t>
            </a:r>
            <a:r>
              <a:rPr lang="de-DE" sz="2000" dirty="0">
                <a:latin typeface="Frutiger Next LT W1G" panose="020B0503040204020203" pitchFamily="34" charset="0"/>
              </a:rPr>
              <a:t>Ungültige Tokens auf -∞ setzen</a:t>
            </a:r>
          </a:p>
        </p:txBody>
      </p:sp>
      <p:sp>
        <p:nvSpPr>
          <p:cNvPr id="44" name="Textfeld 43">
            <a:extLst>
              <a:ext uri="{FF2B5EF4-FFF2-40B4-BE49-F238E27FC236}">
                <a16:creationId xmlns:a16="http://schemas.microsoft.com/office/drawing/2014/main" id="{4FED08FB-1479-AEB4-7ECE-1ED5CB89B171}"/>
              </a:ext>
            </a:extLst>
          </p:cNvPr>
          <p:cNvSpPr txBox="1"/>
          <p:nvPr/>
        </p:nvSpPr>
        <p:spPr>
          <a:xfrm>
            <a:off x="976416" y="4877984"/>
            <a:ext cx="6977849" cy="1424108"/>
          </a:xfrm>
          <a:prstGeom prst="rect">
            <a:avLst/>
          </a:prstGeom>
          <a:noFill/>
        </p:spPr>
        <p:txBody>
          <a:bodyPr wrap="square">
            <a:spAutoFit/>
          </a:bodyPr>
          <a:lstStyle/>
          <a:p>
            <a:pPr marL="11113">
              <a:lnSpc>
                <a:spcPct val="150000"/>
              </a:lnSpc>
            </a:pPr>
            <a:r>
              <a:rPr lang="de-DE" sz="2000" b="1" dirty="0">
                <a:latin typeface="SF Pro Display" pitchFamily="2" charset="0"/>
                <a:ea typeface="SF Pro Display" pitchFamily="2" charset="0"/>
                <a:cs typeface="SF Pro Display" pitchFamily="2" charset="0"/>
              </a:rPr>
              <a:t>Deterministisch</a:t>
            </a:r>
            <a:r>
              <a:rPr lang="de-DE" sz="2000" dirty="0">
                <a:latin typeface="SF Pro Display" pitchFamily="2" charset="0"/>
                <a:ea typeface="SF Pro Display" pitchFamily="2" charset="0"/>
                <a:cs typeface="SF Pro Display" pitchFamily="2" charset="0"/>
              </a:rPr>
              <a:t>:  </a:t>
            </a:r>
            <a:r>
              <a:rPr lang="de-DE" sz="2000" b="1" dirty="0">
                <a:latin typeface="SF Pro Display" pitchFamily="2" charset="0"/>
                <a:ea typeface="SF Pro Display" pitchFamily="2" charset="0"/>
                <a:cs typeface="SF Pro Display" pitchFamily="2" charset="0"/>
              </a:rPr>
              <a:t>Eindeutige Entscheidung, </a:t>
            </a:r>
            <a:r>
              <a:rPr lang="de-DE" sz="2000" dirty="0">
                <a:latin typeface="SF Pro Display" pitchFamily="2" charset="0"/>
                <a:ea typeface="SF Pro Display" pitchFamily="2" charset="0"/>
                <a:cs typeface="SF Pro Display" pitchFamily="2" charset="0"/>
              </a:rPr>
              <a:t> für jeden Zustand ist klar definiert, welche Tokens erlaubt sind. Ein Token ist entweder erlaubt (1) oder nicht (0).</a:t>
            </a:r>
          </a:p>
        </p:txBody>
      </p:sp>
    </p:spTree>
    <p:extLst>
      <p:ext uri="{BB962C8B-B14F-4D97-AF65-F5344CB8AC3E}">
        <p14:creationId xmlns:p14="http://schemas.microsoft.com/office/powerpoint/2010/main" val="1771271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B6B7A-2F55-E6A9-A844-CDC7609FBE90}"/>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5219FF01-6759-55D1-FB7D-C72E04E0C7F5}"/>
              </a:ext>
            </a:extLst>
          </p:cNvPr>
          <p:cNvSpPr>
            <a:spLocks noGrp="1"/>
          </p:cNvSpPr>
          <p:nvPr>
            <p:ph sz="half" idx="1"/>
          </p:nvPr>
        </p:nvSpPr>
        <p:spPr>
          <a:xfrm>
            <a:off x="1775520" y="2340000"/>
            <a:ext cx="9937104" cy="4113336"/>
          </a:xfrm>
        </p:spPr>
        <p:txBody>
          <a:bodyPr>
            <a:noAutofit/>
          </a:bodyPr>
          <a:lstStyle/>
          <a:p>
            <a:pPr marL="363537">
              <a:lnSpc>
                <a:spcPct val="200000"/>
              </a:lnSpc>
              <a:buFont typeface="Arial" panose="020B0604020202020204" pitchFamily="34" charset="0"/>
              <a:buChar char="•"/>
            </a:pPr>
            <a:r>
              <a:rPr lang="de-DE" sz="1700" dirty="0"/>
              <a:t>Deterministisch:  (=) </a:t>
            </a:r>
            <a:r>
              <a:rPr lang="de-DE" sz="1700" b="1" dirty="0"/>
              <a:t>Eindeutige Entscheidung, </a:t>
            </a:r>
            <a:r>
              <a:rPr lang="de-DE" sz="1700" dirty="0"/>
              <a:t> für jeden Zustand ist klar definiert, welche Tokens erlaubt sind. Ein Token ist entweder erlaubt (1) oder nicht (0).</a:t>
            </a:r>
          </a:p>
          <a:p>
            <a:pPr marL="363537">
              <a:lnSpc>
                <a:spcPct val="200000"/>
              </a:lnSpc>
              <a:buFont typeface="Arial" panose="020B0604020202020204" pitchFamily="34" charset="0"/>
              <a:buChar char="•"/>
            </a:pPr>
            <a:r>
              <a:rPr lang="de-DE" sz="1700" dirty="0"/>
              <a:t>Um ein Format zu definieren können </a:t>
            </a:r>
            <a:r>
              <a:rPr lang="de-DE" sz="1700" b="1" dirty="0"/>
              <a:t>kontextfreie Grammatiken (CFGs)</a:t>
            </a:r>
            <a:r>
              <a:rPr lang="de-DE" sz="1700" dirty="0"/>
              <a:t> verwendet werden. Der gesamte Output des LLMs wird auf Basis einer Grammatik generiert, die während der Generierung </a:t>
            </a:r>
            <a:r>
              <a:rPr lang="de-DE" sz="1700" b="1" dirty="0"/>
              <a:t>nicht</a:t>
            </a:r>
            <a:r>
              <a:rPr lang="de-DE" sz="1700" dirty="0"/>
              <a:t> geändert wird.</a:t>
            </a:r>
          </a:p>
          <a:p>
            <a:pPr marL="363537">
              <a:lnSpc>
                <a:spcPct val="200000"/>
              </a:lnSpc>
              <a:buFont typeface="Arial" panose="020B0604020202020204" pitchFamily="34" charset="0"/>
              <a:buChar char="•"/>
            </a:pPr>
            <a:r>
              <a:rPr lang="de-DE" sz="1700" dirty="0"/>
              <a:t>Dynamische </a:t>
            </a:r>
            <a:r>
              <a:rPr lang="de-DE" sz="1700" dirty="0" err="1"/>
              <a:t>bzw</a:t>
            </a:r>
            <a:r>
              <a:rPr lang="de-DE" sz="1700" dirty="0"/>
              <a:t> kontext-sensitive Grammatiken benötigen mehr Speicher/Rechenzeit: Bei jedem neuen Token müsste bisheriger Kontext bzw. Generierung neu analysiert werden und die Regeln aktualisieren werden.</a:t>
            </a:r>
          </a:p>
        </p:txBody>
      </p:sp>
      <p:sp>
        <p:nvSpPr>
          <p:cNvPr id="4" name="Foliennummernplatzhalter 5">
            <a:extLst>
              <a:ext uri="{FF2B5EF4-FFF2-40B4-BE49-F238E27FC236}">
                <a16:creationId xmlns:a16="http://schemas.microsoft.com/office/drawing/2014/main" id="{BD23E6BB-D914-77A8-5D82-C983D8991010}"/>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14</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4665EC22-DB9E-4319-B2C1-D3955158FA74}"/>
              </a:ext>
            </a:extLst>
          </p:cNvPr>
          <p:cNvSpPr>
            <a:spLocks noGrp="1"/>
          </p:cNvSpPr>
          <p:nvPr>
            <p:ph type="title"/>
          </p:nvPr>
        </p:nvSpPr>
        <p:spPr>
          <a:xfrm>
            <a:off x="1776000" y="1501200"/>
            <a:ext cx="9584267" cy="696912"/>
          </a:xfrm>
        </p:spPr>
        <p:txBody>
          <a:bodyPr/>
          <a:lstStyle/>
          <a:p>
            <a:r>
              <a:rPr lang="de-DE" dirty="0"/>
              <a:t>Structured Outputs: Voraussetzungen</a:t>
            </a:r>
          </a:p>
        </p:txBody>
      </p:sp>
    </p:spTree>
    <p:extLst>
      <p:ext uri="{BB962C8B-B14F-4D97-AF65-F5344CB8AC3E}">
        <p14:creationId xmlns:p14="http://schemas.microsoft.com/office/powerpoint/2010/main" val="306697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70712-10B2-2B44-FF94-6C9117A2334B}"/>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4825B948-B430-FA6E-AD52-4BADC5322D7E}"/>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15</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BAEAAAE0-63DF-0713-3B13-0772E6D952F0}"/>
              </a:ext>
            </a:extLst>
          </p:cNvPr>
          <p:cNvSpPr>
            <a:spLocks noGrp="1"/>
          </p:cNvSpPr>
          <p:nvPr>
            <p:ph type="title"/>
          </p:nvPr>
        </p:nvSpPr>
        <p:spPr>
          <a:xfrm>
            <a:off x="1776000" y="1501200"/>
            <a:ext cx="9584267" cy="696912"/>
          </a:xfrm>
        </p:spPr>
        <p:txBody>
          <a:bodyPr/>
          <a:lstStyle/>
          <a:p>
            <a:r>
              <a:rPr lang="de-DE" dirty="0"/>
              <a:t>Structured Outputs: Beispiel für eine kontextfreie Grammatik</a:t>
            </a:r>
          </a:p>
        </p:txBody>
      </p:sp>
      <p:sp>
        <p:nvSpPr>
          <p:cNvPr id="6" name="Textfeld 5">
            <a:extLst>
              <a:ext uri="{FF2B5EF4-FFF2-40B4-BE49-F238E27FC236}">
                <a16:creationId xmlns:a16="http://schemas.microsoft.com/office/drawing/2014/main" id="{E88F6A03-989C-A712-95C1-90306113C06C}"/>
              </a:ext>
            </a:extLst>
          </p:cNvPr>
          <p:cNvSpPr txBox="1"/>
          <p:nvPr/>
        </p:nvSpPr>
        <p:spPr>
          <a:xfrm>
            <a:off x="1778704" y="2420888"/>
            <a:ext cx="9933920" cy="500778"/>
          </a:xfrm>
          <a:prstGeom prst="rect">
            <a:avLst/>
          </a:prstGeom>
          <a:noFill/>
        </p:spPr>
        <p:txBody>
          <a:bodyPr wrap="square">
            <a:spAutoFit/>
          </a:bodyPr>
          <a:lstStyle/>
          <a:p>
            <a:pPr marL="11113">
              <a:lnSpc>
                <a:spcPct val="150000"/>
              </a:lnSpc>
            </a:pPr>
            <a:r>
              <a:rPr lang="de-DE" sz="2000" b="1" dirty="0">
                <a:latin typeface="SF Pro Display" pitchFamily="2" charset="0"/>
                <a:ea typeface="SF Pro Display" pitchFamily="2" charset="0"/>
                <a:cs typeface="SF Pro Display" pitchFamily="2" charset="0"/>
              </a:rPr>
              <a:t>Output Format: Liste mit Zahlen, z. B.</a:t>
            </a:r>
            <a:endParaRPr lang="de-DE" sz="2000" dirty="0">
              <a:latin typeface="SF Pro Display" pitchFamily="2" charset="0"/>
              <a:ea typeface="SF Pro Display" pitchFamily="2" charset="0"/>
              <a:cs typeface="SF Pro Display" pitchFamily="2" charset="0"/>
            </a:endParaRPr>
          </a:p>
        </p:txBody>
      </p:sp>
      <p:sp>
        <p:nvSpPr>
          <p:cNvPr id="9" name="Textfeld 8">
            <a:extLst>
              <a:ext uri="{FF2B5EF4-FFF2-40B4-BE49-F238E27FC236}">
                <a16:creationId xmlns:a16="http://schemas.microsoft.com/office/drawing/2014/main" id="{7EB0274F-8DC2-6616-F843-C664D989DC92}"/>
              </a:ext>
            </a:extLst>
          </p:cNvPr>
          <p:cNvSpPr txBox="1"/>
          <p:nvPr/>
        </p:nvSpPr>
        <p:spPr>
          <a:xfrm>
            <a:off x="1776000" y="3244334"/>
            <a:ext cx="1727712" cy="369332"/>
          </a:xfrm>
          <a:prstGeom prst="rect">
            <a:avLst/>
          </a:prstGeom>
          <a:solidFill>
            <a:schemeClr val="bg1">
              <a:lumMod val="95000"/>
            </a:schemeClr>
          </a:solidFill>
        </p:spPr>
        <p:txBody>
          <a:bodyPr wrap="square">
            <a:spAutoFit/>
          </a:bodyPr>
          <a:lstStyle/>
          <a:p>
            <a:pPr algn="ctr"/>
            <a:r>
              <a:rPr lang="de-DE" dirty="0">
                <a:latin typeface="SF Mono" panose="020B0009000002000000" pitchFamily="49" charset="0"/>
                <a:cs typeface="SF Mono" panose="020B0009000002000000" pitchFamily="49" charset="0"/>
              </a:rPr>
              <a:t>[1, 2, 3]</a:t>
            </a:r>
          </a:p>
        </p:txBody>
      </p:sp>
      <p:sp>
        <p:nvSpPr>
          <p:cNvPr id="10" name="Textfeld 9">
            <a:extLst>
              <a:ext uri="{FF2B5EF4-FFF2-40B4-BE49-F238E27FC236}">
                <a16:creationId xmlns:a16="http://schemas.microsoft.com/office/drawing/2014/main" id="{4CCC3E02-2F2E-F015-DEB4-65EAD09C067F}"/>
              </a:ext>
            </a:extLst>
          </p:cNvPr>
          <p:cNvSpPr txBox="1"/>
          <p:nvPr/>
        </p:nvSpPr>
        <p:spPr>
          <a:xfrm>
            <a:off x="1776000" y="3936334"/>
            <a:ext cx="9933920" cy="500778"/>
          </a:xfrm>
          <a:prstGeom prst="rect">
            <a:avLst/>
          </a:prstGeom>
          <a:noFill/>
        </p:spPr>
        <p:txBody>
          <a:bodyPr wrap="square">
            <a:spAutoFit/>
          </a:bodyPr>
          <a:lstStyle/>
          <a:p>
            <a:pPr marL="11113">
              <a:lnSpc>
                <a:spcPct val="150000"/>
              </a:lnSpc>
            </a:pPr>
            <a:r>
              <a:rPr lang="de-DE" sz="2000" b="1" dirty="0">
                <a:latin typeface="SF Pro Display" pitchFamily="2" charset="0"/>
                <a:ea typeface="SF Pro Display" pitchFamily="2" charset="0"/>
                <a:cs typeface="SF Pro Display" pitchFamily="2" charset="0"/>
              </a:rPr>
              <a:t>Grammatik, Backus-Naur-Form (mit Rekursion):</a:t>
            </a:r>
            <a:endParaRPr lang="de-DE" sz="2000" dirty="0">
              <a:latin typeface="SF Pro Display" pitchFamily="2" charset="0"/>
              <a:ea typeface="SF Pro Display" pitchFamily="2" charset="0"/>
              <a:cs typeface="SF Pro Display" pitchFamily="2" charset="0"/>
            </a:endParaRPr>
          </a:p>
        </p:txBody>
      </p:sp>
      <p:sp>
        <p:nvSpPr>
          <p:cNvPr id="12" name="Textfeld 11">
            <a:extLst>
              <a:ext uri="{FF2B5EF4-FFF2-40B4-BE49-F238E27FC236}">
                <a16:creationId xmlns:a16="http://schemas.microsoft.com/office/drawing/2014/main" id="{03AC7006-0797-CB82-ED9D-2608B16C7A32}"/>
              </a:ext>
            </a:extLst>
          </p:cNvPr>
          <p:cNvSpPr txBox="1"/>
          <p:nvPr/>
        </p:nvSpPr>
        <p:spPr>
          <a:xfrm>
            <a:off x="1776000" y="4659888"/>
            <a:ext cx="6840280" cy="1290931"/>
          </a:xfrm>
          <a:prstGeom prst="rect">
            <a:avLst/>
          </a:prstGeom>
          <a:solidFill>
            <a:schemeClr val="bg1">
              <a:lumMod val="95000"/>
            </a:schemeClr>
          </a:solidFill>
        </p:spPr>
        <p:txBody>
          <a:bodyPr wrap="square">
            <a:spAutoFit/>
          </a:bodyPr>
          <a:lstStyle/>
          <a:p>
            <a:pPr>
              <a:lnSpc>
                <a:spcPct val="150000"/>
              </a:lnSpc>
            </a:pPr>
            <a:r>
              <a:rPr lang="de-DE" dirty="0">
                <a:latin typeface="SF Mono" panose="020B0009000002000000" pitchFamily="49" charset="0"/>
                <a:cs typeface="SF Mono" panose="020B0009000002000000" pitchFamily="49" charset="0"/>
              </a:rPr>
              <a:t>&lt;</a:t>
            </a:r>
            <a:r>
              <a:rPr lang="de-DE" dirty="0" err="1">
                <a:latin typeface="SF Mono" panose="020B0009000002000000" pitchFamily="49" charset="0"/>
                <a:cs typeface="SF Mono" panose="020B0009000002000000" pitchFamily="49" charset="0"/>
              </a:rPr>
              <a:t>list</a:t>
            </a:r>
            <a:r>
              <a:rPr lang="de-DE" dirty="0">
                <a:latin typeface="SF Mono" panose="020B0009000002000000" pitchFamily="49" charset="0"/>
                <a:cs typeface="SF Mono" panose="020B0009000002000000" pitchFamily="49" charset="0"/>
              </a:rPr>
              <a:t>&gt; ::= "[" &lt;</a:t>
            </a:r>
            <a:r>
              <a:rPr lang="de-DE" dirty="0" err="1">
                <a:latin typeface="SF Mono" panose="020B0009000002000000" pitchFamily="49" charset="0"/>
                <a:cs typeface="SF Mono" panose="020B0009000002000000" pitchFamily="49" charset="0"/>
              </a:rPr>
              <a:t>numbers</a:t>
            </a:r>
            <a:r>
              <a:rPr lang="de-DE" dirty="0">
                <a:latin typeface="SF Mono" panose="020B0009000002000000" pitchFamily="49" charset="0"/>
                <a:cs typeface="SF Mono" panose="020B0009000002000000" pitchFamily="49" charset="0"/>
              </a:rPr>
              <a:t>&gt; "]"</a:t>
            </a:r>
          </a:p>
          <a:p>
            <a:pPr>
              <a:lnSpc>
                <a:spcPct val="150000"/>
              </a:lnSpc>
            </a:pPr>
            <a:r>
              <a:rPr lang="de-DE" dirty="0">
                <a:latin typeface="SF Mono" panose="020B0009000002000000" pitchFamily="49" charset="0"/>
                <a:cs typeface="SF Mono" panose="020B0009000002000000" pitchFamily="49" charset="0"/>
              </a:rPr>
              <a:t>&lt;</a:t>
            </a:r>
            <a:r>
              <a:rPr lang="de-DE" dirty="0" err="1">
                <a:latin typeface="SF Mono" panose="020B0009000002000000" pitchFamily="49" charset="0"/>
                <a:cs typeface="SF Mono" panose="020B0009000002000000" pitchFamily="49" charset="0"/>
              </a:rPr>
              <a:t>numbers</a:t>
            </a:r>
            <a:r>
              <a:rPr lang="de-DE" dirty="0">
                <a:latin typeface="SF Mono" panose="020B0009000002000000" pitchFamily="49" charset="0"/>
                <a:cs typeface="SF Mono" panose="020B0009000002000000" pitchFamily="49" charset="0"/>
              </a:rPr>
              <a:t>&gt; ::= </a:t>
            </a:r>
            <a:r>
              <a:rPr lang="de-DE" dirty="0">
                <a:solidFill>
                  <a:srgbClr val="FFC000"/>
                </a:solidFill>
                <a:latin typeface="SF Mono" panose="020B0009000002000000" pitchFamily="49" charset="0"/>
                <a:cs typeface="SF Mono" panose="020B0009000002000000" pitchFamily="49" charset="0"/>
              </a:rPr>
              <a:t>&lt;</a:t>
            </a:r>
            <a:r>
              <a:rPr lang="de-DE" dirty="0" err="1">
                <a:solidFill>
                  <a:srgbClr val="FFC000"/>
                </a:solidFill>
                <a:latin typeface="SF Mono" panose="020B0009000002000000" pitchFamily="49" charset="0"/>
                <a:cs typeface="SF Mono" panose="020B0009000002000000" pitchFamily="49" charset="0"/>
              </a:rPr>
              <a:t>number</a:t>
            </a:r>
            <a:r>
              <a:rPr lang="de-DE" dirty="0">
                <a:solidFill>
                  <a:srgbClr val="FFC000"/>
                </a:solidFill>
                <a:latin typeface="SF Mono" panose="020B0009000002000000" pitchFamily="49" charset="0"/>
                <a:cs typeface="SF Mono" panose="020B0009000002000000" pitchFamily="49" charset="0"/>
              </a:rPr>
              <a:t>&gt;</a:t>
            </a:r>
            <a:r>
              <a:rPr lang="de-DE" dirty="0">
                <a:latin typeface="SF Mono" panose="020B0009000002000000" pitchFamily="49" charset="0"/>
                <a:cs typeface="SF Mono" panose="020B0009000002000000" pitchFamily="49" charset="0"/>
              </a:rPr>
              <a:t> | </a:t>
            </a:r>
            <a:r>
              <a:rPr lang="de-DE" dirty="0">
                <a:solidFill>
                  <a:schemeClr val="accent3">
                    <a:lumMod val="50000"/>
                  </a:schemeClr>
                </a:solidFill>
                <a:latin typeface="SF Mono" panose="020B0009000002000000" pitchFamily="49" charset="0"/>
                <a:cs typeface="SF Mono" panose="020B0009000002000000" pitchFamily="49" charset="0"/>
              </a:rPr>
              <a:t>&lt;</a:t>
            </a:r>
            <a:r>
              <a:rPr lang="de-DE" dirty="0" err="1">
                <a:solidFill>
                  <a:schemeClr val="accent3">
                    <a:lumMod val="50000"/>
                  </a:schemeClr>
                </a:solidFill>
                <a:latin typeface="SF Mono" panose="020B0009000002000000" pitchFamily="49" charset="0"/>
                <a:cs typeface="SF Mono" panose="020B0009000002000000" pitchFamily="49" charset="0"/>
              </a:rPr>
              <a:t>number</a:t>
            </a:r>
            <a:r>
              <a:rPr lang="de-DE" dirty="0">
                <a:solidFill>
                  <a:schemeClr val="accent3">
                    <a:lumMod val="50000"/>
                  </a:schemeClr>
                </a:solidFill>
                <a:latin typeface="SF Mono" panose="020B0009000002000000" pitchFamily="49" charset="0"/>
                <a:cs typeface="SF Mono" panose="020B0009000002000000" pitchFamily="49" charset="0"/>
              </a:rPr>
              <a:t>&gt; "," &lt;</a:t>
            </a:r>
            <a:r>
              <a:rPr lang="de-DE" dirty="0" err="1">
                <a:solidFill>
                  <a:schemeClr val="accent3">
                    <a:lumMod val="50000"/>
                  </a:schemeClr>
                </a:solidFill>
                <a:latin typeface="SF Mono" panose="020B0009000002000000" pitchFamily="49" charset="0"/>
                <a:cs typeface="SF Mono" panose="020B0009000002000000" pitchFamily="49" charset="0"/>
              </a:rPr>
              <a:t>numbers</a:t>
            </a:r>
            <a:r>
              <a:rPr lang="de-DE" dirty="0">
                <a:solidFill>
                  <a:schemeClr val="accent3">
                    <a:lumMod val="50000"/>
                  </a:schemeClr>
                </a:solidFill>
                <a:latin typeface="SF Mono" panose="020B0009000002000000" pitchFamily="49" charset="0"/>
                <a:cs typeface="SF Mono" panose="020B0009000002000000" pitchFamily="49" charset="0"/>
              </a:rPr>
              <a:t>&gt;</a:t>
            </a:r>
          </a:p>
          <a:p>
            <a:pPr>
              <a:lnSpc>
                <a:spcPct val="150000"/>
              </a:lnSpc>
            </a:pPr>
            <a:r>
              <a:rPr lang="de-DE" dirty="0">
                <a:latin typeface="SF Mono" panose="020B0009000002000000" pitchFamily="49" charset="0"/>
                <a:cs typeface="SF Mono" panose="020B0009000002000000" pitchFamily="49" charset="0"/>
              </a:rPr>
              <a:t>&lt;</a:t>
            </a:r>
            <a:r>
              <a:rPr lang="de-DE" dirty="0" err="1">
                <a:latin typeface="SF Mono" panose="020B0009000002000000" pitchFamily="49" charset="0"/>
                <a:cs typeface="SF Mono" panose="020B0009000002000000" pitchFamily="49" charset="0"/>
              </a:rPr>
              <a:t>number</a:t>
            </a:r>
            <a:r>
              <a:rPr lang="de-DE" dirty="0">
                <a:latin typeface="SF Mono" panose="020B0009000002000000" pitchFamily="49" charset="0"/>
                <a:cs typeface="SF Mono" panose="020B0009000002000000" pitchFamily="49" charset="0"/>
              </a:rPr>
              <a:t>&gt; ::= "0" | "1" | "2" | ... | "9"</a:t>
            </a:r>
          </a:p>
        </p:txBody>
      </p:sp>
      <p:sp>
        <p:nvSpPr>
          <p:cNvPr id="15" name="Textfeld 14">
            <a:extLst>
              <a:ext uri="{FF2B5EF4-FFF2-40B4-BE49-F238E27FC236}">
                <a16:creationId xmlns:a16="http://schemas.microsoft.com/office/drawing/2014/main" id="{00D9E70E-9C5D-07B8-B0EB-AFB46A4EF974}"/>
              </a:ext>
            </a:extLst>
          </p:cNvPr>
          <p:cNvSpPr txBox="1"/>
          <p:nvPr/>
        </p:nvSpPr>
        <p:spPr>
          <a:xfrm>
            <a:off x="8753959" y="4401925"/>
            <a:ext cx="3324082" cy="1754326"/>
          </a:xfrm>
          <a:prstGeom prst="rect">
            <a:avLst/>
          </a:prstGeom>
          <a:noFill/>
        </p:spPr>
        <p:txBody>
          <a:bodyPr wrap="square">
            <a:spAutoFit/>
          </a:bodyPr>
          <a:lstStyle/>
          <a:p>
            <a:r>
              <a:rPr lang="de-DE" b="1" i="1" dirty="0">
                <a:latin typeface="SF Pro Display" pitchFamily="2" charset="0"/>
                <a:ea typeface="SF Pro Display" pitchFamily="2" charset="0"/>
                <a:cs typeface="SF Pro Display" pitchFamily="2" charset="0"/>
              </a:rPr>
              <a:t>eine einzelne Zahl</a:t>
            </a:r>
            <a:r>
              <a:rPr lang="de-DE" i="1" dirty="0">
                <a:latin typeface="SF Pro Display" pitchFamily="2" charset="0"/>
                <a:ea typeface="SF Pro Display" pitchFamily="2" charset="0"/>
                <a:cs typeface="SF Pro Display" pitchFamily="2" charset="0"/>
              </a:rPr>
              <a:t> (&lt;</a:t>
            </a:r>
            <a:r>
              <a:rPr lang="de-DE" i="1" dirty="0" err="1">
                <a:latin typeface="SF Pro Display" pitchFamily="2" charset="0"/>
                <a:ea typeface="SF Pro Display" pitchFamily="2" charset="0"/>
                <a:cs typeface="SF Pro Display" pitchFamily="2" charset="0"/>
              </a:rPr>
              <a:t>number</a:t>
            </a:r>
            <a:r>
              <a:rPr lang="de-DE" i="1" dirty="0">
                <a:latin typeface="SF Pro Display" pitchFamily="2" charset="0"/>
                <a:ea typeface="SF Pro Display" pitchFamily="2" charset="0"/>
                <a:cs typeface="SF Pro Display" pitchFamily="2" charset="0"/>
              </a:rPr>
              <a:t>&gt;)</a:t>
            </a:r>
            <a:br>
              <a:rPr lang="de-DE" i="1" dirty="0">
                <a:latin typeface="SF Pro Display" pitchFamily="2" charset="0"/>
                <a:ea typeface="SF Pro Display" pitchFamily="2" charset="0"/>
                <a:cs typeface="SF Pro Display" pitchFamily="2" charset="0"/>
              </a:rPr>
            </a:br>
            <a:endParaRPr lang="de-DE" b="1" i="1" dirty="0">
              <a:latin typeface="SF Pro Display" pitchFamily="2" charset="0"/>
              <a:ea typeface="SF Pro Display" pitchFamily="2" charset="0"/>
              <a:cs typeface="SF Pro Display" pitchFamily="2" charset="0"/>
            </a:endParaRPr>
          </a:p>
          <a:p>
            <a:r>
              <a:rPr lang="de-DE" dirty="0">
                <a:latin typeface="SF Pro Display" pitchFamily="2" charset="0"/>
                <a:ea typeface="SF Pro Display" pitchFamily="2" charset="0"/>
                <a:cs typeface="SF Pro Display" pitchFamily="2" charset="0"/>
              </a:rPr>
              <a:t>oder </a:t>
            </a:r>
          </a:p>
          <a:p>
            <a:endParaRPr lang="de-DE" i="1" dirty="0">
              <a:latin typeface="SF Pro Display" pitchFamily="2" charset="0"/>
              <a:ea typeface="SF Pro Display" pitchFamily="2" charset="0"/>
              <a:cs typeface="SF Pro Display" pitchFamily="2" charset="0"/>
            </a:endParaRPr>
          </a:p>
          <a:p>
            <a:r>
              <a:rPr lang="de-DE" b="1" i="1" dirty="0">
                <a:latin typeface="SF Pro Display" pitchFamily="2" charset="0"/>
                <a:ea typeface="SF Pro Display" pitchFamily="2" charset="0"/>
                <a:cs typeface="SF Pro Display" pitchFamily="2" charset="0"/>
              </a:rPr>
              <a:t>zwei oder mehr Zahlen</a:t>
            </a:r>
            <a:r>
              <a:rPr lang="de-DE" i="1" dirty="0">
                <a:latin typeface="SF Pro Display" pitchFamily="2" charset="0"/>
                <a:ea typeface="SF Pro Display" pitchFamily="2" charset="0"/>
                <a:cs typeface="SF Pro Display" pitchFamily="2" charset="0"/>
              </a:rPr>
              <a:t> (&lt;</a:t>
            </a:r>
            <a:r>
              <a:rPr lang="de-DE" i="1" dirty="0" err="1">
                <a:latin typeface="SF Pro Display" pitchFamily="2" charset="0"/>
                <a:ea typeface="SF Pro Display" pitchFamily="2" charset="0"/>
                <a:cs typeface="SF Pro Display" pitchFamily="2" charset="0"/>
              </a:rPr>
              <a:t>number</a:t>
            </a:r>
            <a:r>
              <a:rPr lang="de-DE" i="1" dirty="0">
                <a:latin typeface="SF Pro Display" pitchFamily="2" charset="0"/>
                <a:ea typeface="SF Pro Display" pitchFamily="2" charset="0"/>
                <a:cs typeface="SF Pro Display" pitchFamily="2" charset="0"/>
              </a:rPr>
              <a:t>&gt; "," &lt;</a:t>
            </a:r>
            <a:r>
              <a:rPr lang="de-DE" i="1" dirty="0" err="1">
                <a:latin typeface="SF Pro Display" pitchFamily="2" charset="0"/>
                <a:ea typeface="SF Pro Display" pitchFamily="2" charset="0"/>
                <a:cs typeface="SF Pro Display" pitchFamily="2" charset="0"/>
              </a:rPr>
              <a:t>numbers</a:t>
            </a:r>
            <a:r>
              <a:rPr lang="de-DE" i="1" dirty="0">
                <a:latin typeface="SF Pro Display" pitchFamily="2" charset="0"/>
                <a:ea typeface="SF Pro Display" pitchFamily="2" charset="0"/>
                <a:cs typeface="SF Pro Display" pitchFamily="2" charset="0"/>
              </a:rPr>
              <a:t>&gt;)</a:t>
            </a:r>
          </a:p>
        </p:txBody>
      </p:sp>
    </p:spTree>
    <p:extLst>
      <p:ext uri="{BB962C8B-B14F-4D97-AF65-F5344CB8AC3E}">
        <p14:creationId xmlns:p14="http://schemas.microsoft.com/office/powerpoint/2010/main" val="31559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EFAA2-9C12-521F-620F-349AA71FCF27}"/>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4429D25C-BA94-4096-2653-D898E490C391}"/>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16</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F6FD5C06-157C-9A47-E4AC-152B4B4F3946}"/>
              </a:ext>
            </a:extLst>
          </p:cNvPr>
          <p:cNvSpPr>
            <a:spLocks noGrp="1"/>
          </p:cNvSpPr>
          <p:nvPr>
            <p:ph type="title"/>
          </p:nvPr>
        </p:nvSpPr>
        <p:spPr>
          <a:xfrm>
            <a:off x="1776000" y="1501200"/>
            <a:ext cx="9584267" cy="696912"/>
          </a:xfrm>
        </p:spPr>
        <p:txBody>
          <a:bodyPr/>
          <a:lstStyle/>
          <a:p>
            <a:r>
              <a:rPr lang="de-DE" dirty="0"/>
              <a:t>Structured Outputs: Backus-Naur-Form</a:t>
            </a:r>
          </a:p>
        </p:txBody>
      </p:sp>
      <p:sp>
        <p:nvSpPr>
          <p:cNvPr id="6" name="Textfeld 5">
            <a:extLst>
              <a:ext uri="{FF2B5EF4-FFF2-40B4-BE49-F238E27FC236}">
                <a16:creationId xmlns:a16="http://schemas.microsoft.com/office/drawing/2014/main" id="{5A35F18F-E354-9613-53AD-E7BAA0A3DF65}"/>
              </a:ext>
            </a:extLst>
          </p:cNvPr>
          <p:cNvSpPr txBox="1"/>
          <p:nvPr/>
        </p:nvSpPr>
        <p:spPr>
          <a:xfrm>
            <a:off x="1778704" y="2420888"/>
            <a:ext cx="9933920" cy="2809102"/>
          </a:xfrm>
          <a:prstGeom prst="rect">
            <a:avLst/>
          </a:prstGeom>
          <a:noFill/>
        </p:spPr>
        <p:txBody>
          <a:bodyPr wrap="square">
            <a:spAutoFit/>
          </a:bodyPr>
          <a:lstStyle/>
          <a:p>
            <a:pPr marL="354013" indent="-342900">
              <a:lnSpc>
                <a:spcPct val="150000"/>
              </a:lnSpc>
              <a:buFont typeface="Arial" panose="020B0604020202020204" pitchFamily="34" charset="0"/>
              <a:buChar char="•"/>
            </a:pPr>
            <a:r>
              <a:rPr lang="de-DE" sz="2000" dirty="0">
                <a:latin typeface="SF Pro Display" pitchFamily="2" charset="0"/>
                <a:ea typeface="SF Pro Display" pitchFamily="2" charset="0"/>
                <a:cs typeface="SF Pro Display" pitchFamily="2" charset="0"/>
              </a:rPr>
              <a:t> Jeder reguläre Ausdruck (</a:t>
            </a:r>
            <a:r>
              <a:rPr lang="de-DE" sz="2000" dirty="0" err="1">
                <a:latin typeface="SF Pro Display" pitchFamily="2" charset="0"/>
                <a:ea typeface="SF Pro Display" pitchFamily="2" charset="0"/>
                <a:cs typeface="SF Pro Display" pitchFamily="2" charset="0"/>
              </a:rPr>
              <a:t>Regex</a:t>
            </a:r>
            <a:r>
              <a:rPr lang="de-DE" sz="2000" dirty="0">
                <a:latin typeface="SF Pro Display" pitchFamily="2" charset="0"/>
                <a:ea typeface="SF Pro Display" pitchFamily="2" charset="0"/>
                <a:cs typeface="SF Pro Display" pitchFamily="2" charset="0"/>
              </a:rPr>
              <a:t>) kann in eine kontextfreie Grammatik (CFG) umgewandelt werden.</a:t>
            </a:r>
          </a:p>
          <a:p>
            <a:pPr marL="354013" indent="-342900">
              <a:lnSpc>
                <a:spcPct val="150000"/>
              </a:lnSpc>
              <a:buFont typeface="Arial" panose="020B0604020202020204" pitchFamily="34" charset="0"/>
              <a:buChar char="•"/>
            </a:pPr>
            <a:r>
              <a:rPr lang="de-DE" sz="2000" b="1" dirty="0">
                <a:latin typeface="SF Pro Display" pitchFamily="2" charset="0"/>
                <a:ea typeface="SF Pro Display" pitchFamily="2" charset="0"/>
                <a:cs typeface="SF Pro Display" pitchFamily="2" charset="0"/>
              </a:rPr>
              <a:t>Aber: </a:t>
            </a:r>
            <a:r>
              <a:rPr lang="de-DE" sz="2000" dirty="0">
                <a:latin typeface="SF Pro Display" pitchFamily="2" charset="0"/>
                <a:ea typeface="SF Pro Display" pitchFamily="2" charset="0"/>
                <a:cs typeface="SF Pro Display" pitchFamily="2" charset="0"/>
              </a:rPr>
              <a:t>Nicht jede kontextfreie Grammatik kann in einen </a:t>
            </a:r>
            <a:r>
              <a:rPr lang="de-DE" sz="2000" dirty="0" err="1">
                <a:latin typeface="SF Pro Display" pitchFamily="2" charset="0"/>
                <a:ea typeface="SF Pro Display" pitchFamily="2" charset="0"/>
                <a:cs typeface="SF Pro Display" pitchFamily="2" charset="0"/>
              </a:rPr>
              <a:t>Regex</a:t>
            </a:r>
            <a:r>
              <a:rPr lang="de-DE" sz="2000" dirty="0">
                <a:latin typeface="SF Pro Display" pitchFamily="2" charset="0"/>
                <a:ea typeface="SF Pro Display" pitchFamily="2" charset="0"/>
                <a:cs typeface="SF Pro Display" pitchFamily="2" charset="0"/>
              </a:rPr>
              <a:t>-Ausdruck umgewandelt werden.</a:t>
            </a:r>
          </a:p>
          <a:p>
            <a:pPr marL="354013" indent="-342900">
              <a:lnSpc>
                <a:spcPct val="150000"/>
              </a:lnSpc>
              <a:buFont typeface="Arial" panose="020B0604020202020204" pitchFamily="34" charset="0"/>
              <a:buChar char="•"/>
            </a:pPr>
            <a:r>
              <a:rPr lang="de-DE" sz="2000" dirty="0">
                <a:latin typeface="SF Pro Display" pitchFamily="2" charset="0"/>
                <a:ea typeface="SF Pro Display" pitchFamily="2" charset="0"/>
                <a:cs typeface="SF Pro Display" pitchFamily="2" charset="0"/>
              </a:rPr>
              <a:t>Beispiel: Die Sprache { aⁿ bⁿ | </a:t>
            </a:r>
            <a:r>
              <a:rPr lang="de-DE" sz="2000" dirty="0" err="1">
                <a:latin typeface="SF Pro Display" pitchFamily="2" charset="0"/>
                <a:ea typeface="SF Pro Display" pitchFamily="2" charset="0"/>
                <a:cs typeface="SF Pro Display" pitchFamily="2" charset="0"/>
              </a:rPr>
              <a:t>n</a:t>
            </a:r>
            <a:r>
              <a:rPr lang="de-DE" sz="2000" dirty="0">
                <a:latin typeface="SF Pro Display" pitchFamily="2" charset="0"/>
                <a:ea typeface="SF Pro Display" pitchFamily="2" charset="0"/>
                <a:cs typeface="SF Pro Display" pitchFamily="2" charset="0"/>
              </a:rPr>
              <a:t> ≥ 1 } — also "</a:t>
            </a:r>
            <a:r>
              <a:rPr lang="de-DE" sz="2000" dirty="0">
                <a:solidFill>
                  <a:schemeClr val="accent2">
                    <a:lumMod val="75000"/>
                  </a:schemeClr>
                </a:solidFill>
                <a:latin typeface="SF Pro Display" pitchFamily="2" charset="0"/>
                <a:ea typeface="SF Pro Display" pitchFamily="2" charset="0"/>
                <a:cs typeface="SF Pro Display" pitchFamily="2" charset="0"/>
              </a:rPr>
              <a:t>a</a:t>
            </a:r>
            <a:r>
              <a:rPr lang="de-DE" sz="2000" dirty="0">
                <a:solidFill>
                  <a:schemeClr val="tx2">
                    <a:lumMod val="60000"/>
                    <a:lumOff val="40000"/>
                  </a:schemeClr>
                </a:solidFill>
                <a:latin typeface="SF Pro Display" pitchFamily="2" charset="0"/>
                <a:ea typeface="SF Pro Display" pitchFamily="2" charset="0"/>
                <a:cs typeface="SF Pro Display" pitchFamily="2" charset="0"/>
              </a:rPr>
              <a:t>b</a:t>
            </a:r>
            <a:r>
              <a:rPr lang="de-DE" sz="2000" dirty="0">
                <a:latin typeface="SF Pro Display" pitchFamily="2" charset="0"/>
                <a:ea typeface="SF Pro Display" pitchFamily="2" charset="0"/>
                <a:cs typeface="SF Pro Display" pitchFamily="2" charset="0"/>
              </a:rPr>
              <a:t>", "</a:t>
            </a:r>
            <a:r>
              <a:rPr lang="de-DE" sz="2000" dirty="0" err="1">
                <a:solidFill>
                  <a:schemeClr val="accent2">
                    <a:lumMod val="75000"/>
                  </a:schemeClr>
                </a:solidFill>
                <a:latin typeface="SF Pro Display" pitchFamily="2" charset="0"/>
                <a:ea typeface="SF Pro Display" pitchFamily="2" charset="0"/>
                <a:cs typeface="SF Pro Display" pitchFamily="2" charset="0"/>
              </a:rPr>
              <a:t>aa</a:t>
            </a:r>
            <a:r>
              <a:rPr lang="de-DE" sz="2000" dirty="0" err="1">
                <a:solidFill>
                  <a:schemeClr val="tx2">
                    <a:lumMod val="60000"/>
                    <a:lumOff val="40000"/>
                  </a:schemeClr>
                </a:solidFill>
                <a:latin typeface="SF Pro Display" pitchFamily="2" charset="0"/>
                <a:ea typeface="SF Pro Display" pitchFamily="2" charset="0"/>
                <a:cs typeface="SF Pro Display" pitchFamily="2" charset="0"/>
              </a:rPr>
              <a:t>bb</a:t>
            </a:r>
            <a:r>
              <a:rPr lang="de-DE" sz="2000" dirty="0">
                <a:latin typeface="SF Pro Display" pitchFamily="2" charset="0"/>
                <a:ea typeface="SF Pro Display" pitchFamily="2" charset="0"/>
                <a:cs typeface="SF Pro Display" pitchFamily="2" charset="0"/>
              </a:rPr>
              <a:t>", "</a:t>
            </a:r>
            <a:r>
              <a:rPr lang="de-DE" sz="2000" dirty="0" err="1">
                <a:solidFill>
                  <a:schemeClr val="accent2">
                    <a:lumMod val="75000"/>
                  </a:schemeClr>
                </a:solidFill>
                <a:latin typeface="SF Pro Display" pitchFamily="2" charset="0"/>
                <a:ea typeface="SF Pro Display" pitchFamily="2" charset="0"/>
                <a:cs typeface="SF Pro Display" pitchFamily="2" charset="0"/>
              </a:rPr>
              <a:t>aaa</a:t>
            </a:r>
            <a:r>
              <a:rPr lang="de-DE" sz="2000" dirty="0" err="1">
                <a:solidFill>
                  <a:schemeClr val="tx2">
                    <a:lumMod val="60000"/>
                    <a:lumOff val="40000"/>
                  </a:schemeClr>
                </a:solidFill>
                <a:latin typeface="SF Pro Display" pitchFamily="2" charset="0"/>
                <a:ea typeface="SF Pro Display" pitchFamily="2" charset="0"/>
                <a:cs typeface="SF Pro Display" pitchFamily="2" charset="0"/>
              </a:rPr>
              <a:t>bbb</a:t>
            </a:r>
            <a:r>
              <a:rPr lang="de-DE" sz="2000" dirty="0">
                <a:latin typeface="SF Pro Display" pitchFamily="2" charset="0"/>
                <a:ea typeface="SF Pro Display" pitchFamily="2" charset="0"/>
                <a:cs typeface="SF Pro Display" pitchFamily="2" charset="0"/>
              </a:rPr>
              <a:t>" usw. kann nicht mit einem regulären Ausdruck beschrieben werden. Mit einer CFG ist dies möglich:</a:t>
            </a:r>
          </a:p>
        </p:txBody>
      </p:sp>
      <p:sp>
        <p:nvSpPr>
          <p:cNvPr id="3" name="Textfeld 2">
            <a:extLst>
              <a:ext uri="{FF2B5EF4-FFF2-40B4-BE49-F238E27FC236}">
                <a16:creationId xmlns:a16="http://schemas.microsoft.com/office/drawing/2014/main" id="{DD0FA712-BBA6-7001-47A5-C15596C9DF06}"/>
              </a:ext>
            </a:extLst>
          </p:cNvPr>
          <p:cNvSpPr txBox="1"/>
          <p:nvPr/>
        </p:nvSpPr>
        <p:spPr>
          <a:xfrm>
            <a:off x="2135560" y="5452766"/>
            <a:ext cx="4608512" cy="400110"/>
          </a:xfrm>
          <a:prstGeom prst="rect">
            <a:avLst/>
          </a:prstGeom>
          <a:solidFill>
            <a:schemeClr val="bg1">
              <a:lumMod val="95000"/>
            </a:schemeClr>
          </a:solidFill>
          <a:ln>
            <a:noFill/>
          </a:ln>
        </p:spPr>
        <p:txBody>
          <a:bodyPr wrap="square">
            <a:spAutoFit/>
          </a:bodyPr>
          <a:lstStyle/>
          <a:p>
            <a:pPr algn="ctr"/>
            <a:r>
              <a:rPr lang="de-DE" sz="2000" dirty="0">
                <a:latin typeface="SF Mono" panose="020B0009000002000000" pitchFamily="49" charset="0"/>
                <a:ea typeface="SF Pro Display" pitchFamily="2" charset="0"/>
                <a:cs typeface="SF Mono" panose="020B0009000002000000" pitchFamily="49" charset="0"/>
              </a:rPr>
              <a:t>S&gt; ::= "a" &lt;S&gt; "b" | "a" "b"</a:t>
            </a:r>
            <a:endParaRPr lang="de-DE" sz="2000" dirty="0">
              <a:latin typeface="SF Mono" panose="020B0009000002000000" pitchFamily="49" charset="0"/>
              <a:cs typeface="SF Mono" panose="020B0009000002000000" pitchFamily="49" charset="0"/>
            </a:endParaRPr>
          </a:p>
        </p:txBody>
      </p:sp>
    </p:spTree>
    <p:extLst>
      <p:ext uri="{BB962C8B-B14F-4D97-AF65-F5344CB8AC3E}">
        <p14:creationId xmlns:p14="http://schemas.microsoft.com/office/powerpoint/2010/main" val="3405725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79595-9738-09ED-C4BE-D0E01ACE6E49}"/>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E75B449A-D5FA-6E11-1C0F-DC7ED1EA94D4}"/>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17</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FED89923-DCFA-6464-A9FF-B8FF0417CDF7}"/>
              </a:ext>
            </a:extLst>
          </p:cNvPr>
          <p:cNvSpPr>
            <a:spLocks noGrp="1"/>
          </p:cNvSpPr>
          <p:nvPr>
            <p:ph type="title"/>
          </p:nvPr>
        </p:nvSpPr>
        <p:spPr>
          <a:xfrm>
            <a:off x="1776000" y="1501200"/>
            <a:ext cx="9584267" cy="696912"/>
          </a:xfrm>
        </p:spPr>
        <p:txBody>
          <a:bodyPr/>
          <a:lstStyle/>
          <a:p>
            <a:r>
              <a:rPr lang="de-DE" dirty="0"/>
              <a:t>Structured Outputs: Ausblick auf </a:t>
            </a:r>
            <a:r>
              <a:rPr lang="de-DE" dirty="0" err="1"/>
              <a:t>XGrammar</a:t>
            </a:r>
            <a:endParaRPr lang="de-DE" dirty="0"/>
          </a:p>
        </p:txBody>
      </p:sp>
      <p:sp>
        <p:nvSpPr>
          <p:cNvPr id="6" name="Textfeld 5">
            <a:extLst>
              <a:ext uri="{FF2B5EF4-FFF2-40B4-BE49-F238E27FC236}">
                <a16:creationId xmlns:a16="http://schemas.microsoft.com/office/drawing/2014/main" id="{7EDF675A-BC27-B64C-3158-D040C17CCBCD}"/>
              </a:ext>
            </a:extLst>
          </p:cNvPr>
          <p:cNvSpPr txBox="1"/>
          <p:nvPr/>
        </p:nvSpPr>
        <p:spPr>
          <a:xfrm>
            <a:off x="1778704" y="2420888"/>
            <a:ext cx="8565768" cy="3270767"/>
          </a:xfrm>
          <a:prstGeom prst="rect">
            <a:avLst/>
          </a:prstGeom>
          <a:noFill/>
        </p:spPr>
        <p:txBody>
          <a:bodyPr wrap="square">
            <a:spAutoFit/>
          </a:bodyPr>
          <a:lstStyle/>
          <a:p>
            <a:pPr marL="354013" indent="-342900">
              <a:lnSpc>
                <a:spcPct val="150000"/>
              </a:lnSpc>
              <a:buFont typeface="Arial" panose="020B0604020202020204" pitchFamily="34" charset="0"/>
              <a:buChar char="•"/>
            </a:pPr>
            <a:r>
              <a:rPr lang="de-DE" sz="2000" dirty="0">
                <a:latin typeface="SF Pro Display" pitchFamily="2" charset="0"/>
                <a:ea typeface="SF Pro Display" pitchFamily="2" charset="0"/>
                <a:cs typeface="SF Pro Display" pitchFamily="2" charset="0"/>
              </a:rPr>
              <a:t>Wenn man ein LLM dazu zwingt, sich an eine kontextfreie Grammatik (CFG) zu halten (z. B. für JSON, XML oder DSLs), muss das Modell bei jedem erzeugten Token prüfen, ob es gültig ist.</a:t>
            </a:r>
          </a:p>
          <a:p>
            <a:pPr marL="354013" indent="-342900">
              <a:lnSpc>
                <a:spcPct val="150000"/>
              </a:lnSpc>
              <a:buFont typeface="Arial" panose="020B0604020202020204" pitchFamily="34" charset="0"/>
              <a:buChar char="•"/>
            </a:pPr>
            <a:r>
              <a:rPr lang="de-DE" sz="2000" dirty="0">
                <a:latin typeface="SF Pro Display" pitchFamily="2" charset="0"/>
                <a:ea typeface="SF Pro Display" pitchFamily="2" charset="0"/>
                <a:cs typeface="SF Pro Display" pitchFamily="2" charset="0"/>
              </a:rPr>
              <a:t>Dabei entsteht ein sehr großer Rechenaufwand (z. B. 128.000 mögliche Tokens bei </a:t>
            </a:r>
            <a:r>
              <a:rPr lang="de-DE" sz="2000" dirty="0" err="1">
                <a:latin typeface="SF Pro Display" pitchFamily="2" charset="0"/>
                <a:ea typeface="SF Pro Display" pitchFamily="2" charset="0"/>
                <a:cs typeface="SF Pro Display" pitchFamily="2" charset="0"/>
              </a:rPr>
              <a:t>Llama</a:t>
            </a:r>
            <a:r>
              <a:rPr lang="de-DE" sz="2000" dirty="0">
                <a:latin typeface="SF Pro Display" pitchFamily="2" charset="0"/>
                <a:ea typeface="SF Pro Display" pitchFamily="2" charset="0"/>
                <a:cs typeface="SF Pro Display" pitchFamily="2" charset="0"/>
              </a:rPr>
              <a:t> 3.1).</a:t>
            </a:r>
          </a:p>
          <a:p>
            <a:pPr marL="354013" indent="-342900">
              <a:lnSpc>
                <a:spcPct val="150000"/>
              </a:lnSpc>
              <a:buFont typeface="Arial" panose="020B0604020202020204" pitchFamily="34" charset="0"/>
              <a:buChar char="•"/>
            </a:pPr>
            <a:r>
              <a:rPr lang="de-DE" sz="2000" dirty="0">
                <a:latin typeface="SF Pro Display" pitchFamily="2" charset="0"/>
                <a:ea typeface="SF Pro Display" pitchFamily="2" charset="0"/>
                <a:cs typeface="SF Pro Display" pitchFamily="2" charset="0"/>
              </a:rPr>
              <a:t>Viele Tokens bestehen aus mehreren Zeichen und </a:t>
            </a:r>
            <a:r>
              <a:rPr lang="de-DE" sz="2000" b="1" dirty="0">
                <a:latin typeface="SF Pro Display" pitchFamily="2" charset="0"/>
                <a:ea typeface="SF Pro Display" pitchFamily="2" charset="0"/>
                <a:cs typeface="SF Pro Display" pitchFamily="2" charset="0"/>
              </a:rPr>
              <a:t>können Grammatikgrenzen überschreiten </a:t>
            </a:r>
            <a:r>
              <a:rPr lang="de-DE" sz="2000" dirty="0">
                <a:latin typeface="SF Pro Display" pitchFamily="2" charset="0"/>
                <a:ea typeface="SF Pro Display" pitchFamily="2" charset="0"/>
                <a:cs typeface="SF Pro Display" pitchFamily="2" charset="0"/>
              </a:rPr>
              <a:t>→ zusätzliche Komplexität.</a:t>
            </a:r>
          </a:p>
        </p:txBody>
      </p:sp>
    </p:spTree>
    <p:extLst>
      <p:ext uri="{BB962C8B-B14F-4D97-AF65-F5344CB8AC3E}">
        <p14:creationId xmlns:p14="http://schemas.microsoft.com/office/powerpoint/2010/main" val="1161138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0A710-0962-5910-8760-86F1918202C0}"/>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BA3CAA24-E4EC-F4AC-1742-ECF45DCFEFE1}"/>
              </a:ext>
            </a:extLst>
          </p:cNvPr>
          <p:cNvSpPr>
            <a:spLocks noGrp="1"/>
          </p:cNvSpPr>
          <p:nvPr>
            <p:ph sz="half" idx="1"/>
          </p:nvPr>
        </p:nvSpPr>
        <p:spPr>
          <a:xfrm>
            <a:off x="1775520" y="2340000"/>
            <a:ext cx="9433048" cy="4113336"/>
          </a:xfrm>
        </p:spPr>
        <p:txBody>
          <a:bodyPr>
            <a:normAutofit/>
          </a:bodyPr>
          <a:lstStyle/>
          <a:p>
            <a:pPr marL="20637" indent="0">
              <a:lnSpc>
                <a:spcPct val="200000"/>
              </a:lnSpc>
            </a:pPr>
            <a:r>
              <a:rPr lang="de-DE" sz="2400" b="1" dirty="0"/>
              <a:t>= Einstellungen</a:t>
            </a:r>
            <a:r>
              <a:rPr lang="de-DE" sz="2400" dirty="0"/>
              <a:t>, die beeinflussen, </a:t>
            </a:r>
            <a:r>
              <a:rPr lang="de-DE" sz="2400" b="1" dirty="0"/>
              <a:t>wie</a:t>
            </a:r>
            <a:r>
              <a:rPr lang="de-DE" sz="2400" dirty="0"/>
              <a:t> das Sprachmodell antwortet.</a:t>
            </a:r>
          </a:p>
          <a:p>
            <a:pPr marL="363537">
              <a:lnSpc>
                <a:spcPct val="200000"/>
              </a:lnSpc>
              <a:buFont typeface="Arial" panose="020B0604020202020204" pitchFamily="34" charset="0"/>
              <a:buChar char="•"/>
            </a:pPr>
            <a:r>
              <a:rPr lang="de-DE" sz="2400" dirty="0"/>
              <a:t>Mit Parametern kann man das Modell </a:t>
            </a:r>
            <a:r>
              <a:rPr lang="de-DE" sz="2400" b="1" dirty="0"/>
              <a:t>präzise steuern</a:t>
            </a:r>
            <a:r>
              <a:rPr lang="de-DE" sz="2400" dirty="0"/>
              <a:t>:</a:t>
            </a:r>
            <a:br>
              <a:rPr lang="de-DE" sz="2400" dirty="0"/>
            </a:br>
            <a:r>
              <a:rPr lang="de-DE" sz="2400" dirty="0"/>
              <a:t>Soll es kreativ sein? Kurz antworten? Fakten liefern? </a:t>
            </a:r>
            <a:endParaRPr lang="de-DE" sz="2000" dirty="0"/>
          </a:p>
        </p:txBody>
      </p:sp>
      <p:sp>
        <p:nvSpPr>
          <p:cNvPr id="4" name="Foliennummernplatzhalter 5">
            <a:extLst>
              <a:ext uri="{FF2B5EF4-FFF2-40B4-BE49-F238E27FC236}">
                <a16:creationId xmlns:a16="http://schemas.microsoft.com/office/drawing/2014/main" id="{6A36A561-77F7-BEF4-3766-CFC29489EA4B}"/>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18</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3548D9DF-C9F0-872F-50CF-917DB91BC2A8}"/>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a:t>
            </a:r>
          </a:p>
        </p:txBody>
      </p:sp>
    </p:spTree>
    <p:extLst>
      <p:ext uri="{BB962C8B-B14F-4D97-AF65-F5344CB8AC3E}">
        <p14:creationId xmlns:p14="http://schemas.microsoft.com/office/powerpoint/2010/main" val="199348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6F7B9-A0A2-15AC-7131-03AE9962AF11}"/>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22BAB491-A544-9B86-07A7-40345A4A2C9A}"/>
              </a:ext>
            </a:extLst>
          </p:cNvPr>
          <p:cNvSpPr>
            <a:spLocks noGrp="1"/>
          </p:cNvSpPr>
          <p:nvPr>
            <p:ph sz="half" idx="1"/>
          </p:nvPr>
        </p:nvSpPr>
        <p:spPr>
          <a:xfrm>
            <a:off x="1775520" y="2340000"/>
            <a:ext cx="9937104" cy="4113336"/>
          </a:xfrm>
        </p:spPr>
        <p:txBody>
          <a:bodyPr>
            <a:normAutofit fontScale="92500"/>
          </a:bodyPr>
          <a:lstStyle/>
          <a:p>
            <a:pPr marL="352425" indent="-352425">
              <a:lnSpc>
                <a:spcPct val="150000"/>
              </a:lnSpc>
              <a:buFont typeface="Arial" panose="020B0604020202020204" pitchFamily="34" charset="0"/>
              <a:buChar char="•"/>
            </a:pPr>
            <a:r>
              <a:rPr lang="de-DE" sz="2400" dirty="0"/>
              <a:t>Gibt an, wie viele Wörter/Token das Modell auf einmal „im Blick“ haben kann.</a:t>
            </a:r>
          </a:p>
          <a:p>
            <a:pPr>
              <a:lnSpc>
                <a:spcPct val="150000"/>
              </a:lnSpc>
              <a:buFont typeface="Arial" panose="020B0604020202020204" pitchFamily="34" charset="0"/>
              <a:buChar char="•"/>
            </a:pPr>
            <a:r>
              <a:rPr lang="de-DE" sz="2400" dirty="0"/>
              <a:t>Größerer Kontext = besseres Verständnis von langen Texten.</a:t>
            </a:r>
          </a:p>
          <a:p>
            <a:pPr marL="352425" indent="-352425">
              <a:lnSpc>
                <a:spcPct val="150000"/>
              </a:lnSpc>
              <a:buFont typeface="Arial" panose="020B0604020202020204" pitchFamily="34" charset="0"/>
              <a:buChar char="•"/>
            </a:pPr>
            <a:r>
              <a:rPr lang="de-DE" sz="2400" dirty="0"/>
              <a:t>Begrenzung: Alte Modelle erlaubten maximal 2048 Token, neuere eine Million oder sogar mehr.</a:t>
            </a:r>
            <a:br>
              <a:rPr lang="de-DE" sz="2400" dirty="0"/>
            </a:br>
            <a:endParaRPr lang="de-DE" sz="2400" dirty="0"/>
          </a:p>
          <a:p>
            <a:pPr indent="0">
              <a:lnSpc>
                <a:spcPct val="150000"/>
              </a:lnSpc>
            </a:pPr>
            <a:r>
              <a:rPr lang="de-DE" sz="2400" b="1" dirty="0"/>
              <a:t>Einordnung:</a:t>
            </a:r>
            <a:r>
              <a:rPr lang="de-DE" sz="2400" dirty="0"/>
              <a:t> Bei 100k Kontext kann das Modell ein ganzes Buchkapitel auf einmal lesen.</a:t>
            </a:r>
          </a:p>
        </p:txBody>
      </p:sp>
      <p:sp>
        <p:nvSpPr>
          <p:cNvPr id="4" name="Foliennummernplatzhalter 5">
            <a:extLst>
              <a:ext uri="{FF2B5EF4-FFF2-40B4-BE49-F238E27FC236}">
                <a16:creationId xmlns:a16="http://schemas.microsoft.com/office/drawing/2014/main" id="{3879F558-AC93-9556-E03E-CADA3FD6B791}"/>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19</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C8AD95CA-1029-D894-D056-77FB8C213F40}"/>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 1. Kontextgröße (</a:t>
            </a:r>
            <a:r>
              <a:rPr lang="de-DE" dirty="0" err="1"/>
              <a:t>Context</a:t>
            </a:r>
            <a:r>
              <a:rPr lang="de-DE" dirty="0"/>
              <a:t> Size)</a:t>
            </a:r>
          </a:p>
        </p:txBody>
      </p:sp>
    </p:spTree>
    <p:extLst>
      <p:ext uri="{BB962C8B-B14F-4D97-AF65-F5344CB8AC3E}">
        <p14:creationId xmlns:p14="http://schemas.microsoft.com/office/powerpoint/2010/main" val="249082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C84A23-F266-66F9-43BB-6A068ABC56C3}"/>
              </a:ext>
            </a:extLst>
          </p:cNvPr>
          <p:cNvSpPr>
            <a:spLocks noGrp="1"/>
          </p:cNvSpPr>
          <p:nvPr>
            <p:ph type="title"/>
          </p:nvPr>
        </p:nvSpPr>
        <p:spPr/>
        <p:txBody>
          <a:bodyPr/>
          <a:lstStyle/>
          <a:p>
            <a:r>
              <a:rPr lang="de-DE" dirty="0"/>
              <a:t>Überblick Themen</a:t>
            </a:r>
          </a:p>
        </p:txBody>
      </p:sp>
      <p:sp>
        <p:nvSpPr>
          <p:cNvPr id="3" name="Inhaltsplatzhalter 2">
            <a:extLst>
              <a:ext uri="{FF2B5EF4-FFF2-40B4-BE49-F238E27FC236}">
                <a16:creationId xmlns:a16="http://schemas.microsoft.com/office/drawing/2014/main" id="{3F64EF1F-CE69-B9F2-877C-AA9E9725975F}"/>
              </a:ext>
            </a:extLst>
          </p:cNvPr>
          <p:cNvSpPr>
            <a:spLocks noGrp="1"/>
          </p:cNvSpPr>
          <p:nvPr>
            <p:ph sz="half" idx="1"/>
          </p:nvPr>
        </p:nvSpPr>
        <p:spPr/>
        <p:txBody>
          <a:bodyPr>
            <a:normAutofit/>
          </a:bodyPr>
          <a:lstStyle/>
          <a:p>
            <a:pPr>
              <a:lnSpc>
                <a:spcPct val="200000"/>
              </a:lnSpc>
              <a:buFont typeface="Arial" panose="020B0604020202020204" pitchFamily="34" charset="0"/>
              <a:buChar char="•"/>
            </a:pPr>
            <a:r>
              <a:rPr lang="de-DE" sz="2000" dirty="0"/>
              <a:t>Grundlagen zu </a:t>
            </a:r>
            <a:r>
              <a:rPr lang="de-DE" sz="2000" dirty="0" err="1"/>
              <a:t>Prompting</a:t>
            </a:r>
            <a:endParaRPr lang="de-DE" sz="2000" dirty="0"/>
          </a:p>
          <a:p>
            <a:pPr>
              <a:lnSpc>
                <a:spcPct val="200000"/>
              </a:lnSpc>
              <a:buFont typeface="Arial" panose="020B0604020202020204" pitchFamily="34" charset="0"/>
              <a:buChar char="•"/>
            </a:pPr>
            <a:r>
              <a:rPr lang="de-DE" sz="2000" dirty="0"/>
              <a:t>Prompt Templates</a:t>
            </a:r>
          </a:p>
          <a:p>
            <a:pPr>
              <a:lnSpc>
                <a:spcPct val="200000"/>
              </a:lnSpc>
              <a:buFont typeface="Arial" panose="020B0604020202020204" pitchFamily="34" charset="0"/>
              <a:buChar char="•"/>
            </a:pPr>
            <a:r>
              <a:rPr lang="de-DE" sz="2000" dirty="0" err="1"/>
              <a:t>Markdown</a:t>
            </a:r>
            <a:endParaRPr lang="de-DE" sz="2000" dirty="0"/>
          </a:p>
          <a:p>
            <a:pPr>
              <a:lnSpc>
                <a:spcPct val="200000"/>
              </a:lnSpc>
              <a:buFont typeface="Arial" panose="020B0604020202020204" pitchFamily="34" charset="0"/>
              <a:buChar char="•"/>
            </a:pPr>
            <a:r>
              <a:rPr lang="de-DE" sz="2000" dirty="0" err="1"/>
              <a:t>Prompting</a:t>
            </a:r>
            <a:r>
              <a:rPr lang="de-DE" sz="2000" dirty="0"/>
              <a:t> Strategien </a:t>
            </a:r>
          </a:p>
          <a:p>
            <a:pPr>
              <a:lnSpc>
                <a:spcPct val="200000"/>
              </a:lnSpc>
              <a:buFont typeface="Arial" panose="020B0604020202020204" pitchFamily="34" charset="0"/>
              <a:buChar char="•"/>
            </a:pPr>
            <a:r>
              <a:rPr lang="de-DE" sz="2000" dirty="0"/>
              <a:t>LLM </a:t>
            </a:r>
            <a:r>
              <a:rPr lang="de-DE" sz="2000" dirty="0" err="1"/>
              <a:t>Inference</a:t>
            </a:r>
            <a:r>
              <a:rPr lang="de-DE" sz="2000" dirty="0"/>
              <a:t>-Parameter</a:t>
            </a:r>
          </a:p>
          <a:p>
            <a:pPr>
              <a:lnSpc>
                <a:spcPct val="200000"/>
              </a:lnSpc>
              <a:buFont typeface="Arial" panose="020B0604020202020204" pitchFamily="34" charset="0"/>
              <a:buChar char="•"/>
            </a:pPr>
            <a:r>
              <a:rPr lang="de-DE" sz="2000" dirty="0"/>
              <a:t>Validation von Ausgaben: Structured Outputs and </a:t>
            </a:r>
            <a:r>
              <a:rPr lang="de-DE" sz="2000" dirty="0" err="1"/>
              <a:t>Constrained</a:t>
            </a:r>
            <a:r>
              <a:rPr lang="de-DE" sz="2000" dirty="0"/>
              <a:t> Decoding</a:t>
            </a:r>
          </a:p>
          <a:p>
            <a:pPr>
              <a:lnSpc>
                <a:spcPct val="200000"/>
              </a:lnSpc>
              <a:buFont typeface="Arial" panose="020B0604020202020204" pitchFamily="34" charset="0"/>
              <a:buChar char="•"/>
            </a:pPr>
            <a:endParaRPr lang="de-DE" sz="2000" dirty="0"/>
          </a:p>
        </p:txBody>
      </p:sp>
      <p:sp>
        <p:nvSpPr>
          <p:cNvPr id="4" name="Foliennummernplatzhalter 5">
            <a:extLst>
              <a:ext uri="{FF2B5EF4-FFF2-40B4-BE49-F238E27FC236}">
                <a16:creationId xmlns:a16="http://schemas.microsoft.com/office/drawing/2014/main" id="{40F77BF5-8122-A93E-1929-C649D1D94C3A}"/>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2</a:t>
            </a:fld>
            <a:endParaRPr lang="de-DE" sz="1400" dirty="0">
              <a:latin typeface="SF Pro Display" pitchFamily="2" charset="0"/>
              <a:ea typeface="SF Pro Display" pitchFamily="2" charset="0"/>
              <a:cs typeface="SF Pro Display" pitchFamily="2" charset="0"/>
            </a:endParaRPr>
          </a:p>
        </p:txBody>
      </p:sp>
    </p:spTree>
    <p:extLst>
      <p:ext uri="{BB962C8B-B14F-4D97-AF65-F5344CB8AC3E}">
        <p14:creationId xmlns:p14="http://schemas.microsoft.com/office/powerpoint/2010/main" val="3108553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27F61-5905-04CD-8A54-323374FB6B5C}"/>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F32703E2-0282-EDE8-9554-43CB69D63075}"/>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20</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7C2FFFAB-A453-45C0-C607-A1137DAC93B7}"/>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 1. Kontextgröße (</a:t>
            </a:r>
            <a:r>
              <a:rPr lang="de-DE" dirty="0" err="1"/>
              <a:t>Context</a:t>
            </a:r>
            <a:r>
              <a:rPr lang="de-DE" dirty="0"/>
              <a:t> Size)</a:t>
            </a:r>
          </a:p>
        </p:txBody>
      </p:sp>
      <p:pic>
        <p:nvPicPr>
          <p:cNvPr id="1026" name="Picture 2">
            <a:extLst>
              <a:ext uri="{FF2B5EF4-FFF2-40B4-BE49-F238E27FC236}">
                <a16:creationId xmlns:a16="http://schemas.microsoft.com/office/drawing/2014/main" id="{A247A86B-0C8F-2F9F-0624-F434E7270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8480" y="2198112"/>
            <a:ext cx="5075039" cy="3382315"/>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AA6E32AC-2C3E-1BC7-0486-D01EECA41623}"/>
              </a:ext>
            </a:extLst>
          </p:cNvPr>
          <p:cNvSpPr txBox="1"/>
          <p:nvPr/>
        </p:nvSpPr>
        <p:spPr>
          <a:xfrm>
            <a:off x="1776000" y="5589240"/>
            <a:ext cx="9584267" cy="646331"/>
          </a:xfrm>
          <a:prstGeom prst="rect">
            <a:avLst/>
          </a:prstGeom>
          <a:noFill/>
        </p:spPr>
        <p:txBody>
          <a:bodyPr wrap="square">
            <a:spAutoFit/>
          </a:bodyPr>
          <a:lstStyle/>
          <a:p>
            <a:r>
              <a:rPr lang="de-DE" dirty="0"/>
              <a:t>https://</a:t>
            </a:r>
            <a:r>
              <a:rPr lang="de-DE" dirty="0" err="1"/>
              <a:t>criticalmynd.medium.com</a:t>
            </a:r>
            <a:r>
              <a:rPr lang="de-DE" dirty="0"/>
              <a:t>/understanding-llm-token-counts-what-1-000-128-000-and-1-million-tokens-actually-mean-9751131ac197</a:t>
            </a:r>
          </a:p>
        </p:txBody>
      </p:sp>
    </p:spTree>
    <p:extLst>
      <p:ext uri="{BB962C8B-B14F-4D97-AF65-F5344CB8AC3E}">
        <p14:creationId xmlns:p14="http://schemas.microsoft.com/office/powerpoint/2010/main" val="1119058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73088-BE70-BF53-B942-697E7C8EA89A}"/>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04702C53-19BB-3F97-5486-320359AB2EBF}"/>
              </a:ext>
            </a:extLst>
          </p:cNvPr>
          <p:cNvSpPr>
            <a:spLocks noGrp="1"/>
          </p:cNvSpPr>
          <p:nvPr>
            <p:ph sz="half" idx="1"/>
          </p:nvPr>
        </p:nvSpPr>
        <p:spPr>
          <a:xfrm>
            <a:off x="1775520" y="2340000"/>
            <a:ext cx="9937104" cy="4113336"/>
          </a:xfrm>
        </p:spPr>
        <p:txBody>
          <a:bodyPr>
            <a:normAutofit/>
          </a:bodyPr>
          <a:lstStyle/>
          <a:p>
            <a:pPr marL="352425" indent="-352425">
              <a:lnSpc>
                <a:spcPct val="150000"/>
              </a:lnSpc>
              <a:buFont typeface="Arial" panose="020B0604020202020204" pitchFamily="34" charset="0"/>
              <a:buChar char="•"/>
            </a:pPr>
            <a:r>
              <a:rPr lang="de-DE" sz="2400" b="1" dirty="0"/>
              <a:t>Self-Attention</a:t>
            </a:r>
            <a:r>
              <a:rPr lang="de-DE" sz="2400" dirty="0"/>
              <a:t> vergleicht alle Tokens im Fenster</a:t>
            </a:r>
            <a:br>
              <a:rPr lang="de-DE" sz="2400" dirty="0"/>
            </a:br>
            <a:r>
              <a:rPr lang="de-DE" sz="2400" dirty="0"/>
              <a:t>→ Jeder Token schaut auf alle anderen innerhalb der Kontextgröße – technisch erzeugt das eine </a:t>
            </a:r>
            <a:r>
              <a:rPr lang="de-DE" sz="2400" dirty="0" err="1"/>
              <a:t>n</a:t>
            </a:r>
            <a:r>
              <a:rPr lang="de-DE" sz="2400" dirty="0"/>
              <a:t> × </a:t>
            </a:r>
            <a:r>
              <a:rPr lang="de-DE" sz="2400" dirty="0" err="1"/>
              <a:t>n</a:t>
            </a:r>
            <a:r>
              <a:rPr lang="de-DE" sz="2400" dirty="0"/>
              <a:t> Attention-Matrix, die Größe wächst also quadratisch.</a:t>
            </a:r>
          </a:p>
        </p:txBody>
      </p:sp>
      <p:sp>
        <p:nvSpPr>
          <p:cNvPr id="4" name="Foliennummernplatzhalter 5">
            <a:extLst>
              <a:ext uri="{FF2B5EF4-FFF2-40B4-BE49-F238E27FC236}">
                <a16:creationId xmlns:a16="http://schemas.microsoft.com/office/drawing/2014/main" id="{8C274415-6EE4-4A27-5841-51CA044E325B}"/>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21</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C49792F1-E816-0194-F472-D8229CE5F09D}"/>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 1. Kontextgröße (</a:t>
            </a:r>
            <a:r>
              <a:rPr lang="de-DE" dirty="0" err="1"/>
              <a:t>Context</a:t>
            </a:r>
            <a:r>
              <a:rPr lang="de-DE" dirty="0"/>
              <a:t> Size)</a:t>
            </a:r>
          </a:p>
        </p:txBody>
      </p:sp>
    </p:spTree>
    <p:extLst>
      <p:ext uri="{BB962C8B-B14F-4D97-AF65-F5344CB8AC3E}">
        <p14:creationId xmlns:p14="http://schemas.microsoft.com/office/powerpoint/2010/main" val="157781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F85B3-E3B9-D9F8-8CE3-FABE7E92900E}"/>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DF56D481-C085-02F8-7363-B45BE431136C}"/>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22</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9DCC5FB9-0B48-DC40-B154-F7F55CEC59A6}"/>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 1. Kontextgröße (</a:t>
            </a:r>
            <a:r>
              <a:rPr lang="de-DE" dirty="0" err="1"/>
              <a:t>Context</a:t>
            </a:r>
            <a:r>
              <a:rPr lang="de-DE" dirty="0"/>
              <a:t> Size)</a:t>
            </a:r>
          </a:p>
        </p:txBody>
      </p:sp>
      <p:graphicFrame>
        <p:nvGraphicFramePr>
          <p:cNvPr id="6" name="Tabelle 5">
            <a:extLst>
              <a:ext uri="{FF2B5EF4-FFF2-40B4-BE49-F238E27FC236}">
                <a16:creationId xmlns:a16="http://schemas.microsoft.com/office/drawing/2014/main" id="{870E0F5D-4F93-08B5-D2FD-7F6F918AF9FC}"/>
              </a:ext>
            </a:extLst>
          </p:cNvPr>
          <p:cNvGraphicFramePr>
            <a:graphicFrameLocks noGrp="1"/>
          </p:cNvGraphicFramePr>
          <p:nvPr>
            <p:extLst>
              <p:ext uri="{D42A27DB-BD31-4B8C-83A1-F6EECF244321}">
                <p14:modId xmlns:p14="http://schemas.microsoft.com/office/powerpoint/2010/main" val="2493038038"/>
              </p:ext>
            </p:extLst>
          </p:nvPr>
        </p:nvGraphicFramePr>
        <p:xfrm>
          <a:off x="838199" y="4221088"/>
          <a:ext cx="10522067" cy="1648192"/>
        </p:xfrm>
        <a:graphic>
          <a:graphicData uri="http://schemas.openxmlformats.org/drawingml/2006/table">
            <a:tbl>
              <a:tblPr/>
              <a:tblGrid>
                <a:gridCol w="1658419">
                  <a:extLst>
                    <a:ext uri="{9D8B030D-6E8A-4147-A177-3AD203B41FA5}">
                      <a16:colId xmlns:a16="http://schemas.microsoft.com/office/drawing/2014/main" val="48934091"/>
                    </a:ext>
                  </a:extLst>
                </a:gridCol>
                <a:gridCol w="3026196">
                  <a:extLst>
                    <a:ext uri="{9D8B030D-6E8A-4147-A177-3AD203B41FA5}">
                      <a16:colId xmlns:a16="http://schemas.microsoft.com/office/drawing/2014/main" val="261698512"/>
                    </a:ext>
                  </a:extLst>
                </a:gridCol>
                <a:gridCol w="1513098">
                  <a:extLst>
                    <a:ext uri="{9D8B030D-6E8A-4147-A177-3AD203B41FA5}">
                      <a16:colId xmlns:a16="http://schemas.microsoft.com/office/drawing/2014/main" val="1056202615"/>
                    </a:ext>
                  </a:extLst>
                </a:gridCol>
                <a:gridCol w="1513098">
                  <a:extLst>
                    <a:ext uri="{9D8B030D-6E8A-4147-A177-3AD203B41FA5}">
                      <a16:colId xmlns:a16="http://schemas.microsoft.com/office/drawing/2014/main" val="903765475"/>
                    </a:ext>
                  </a:extLst>
                </a:gridCol>
                <a:gridCol w="2811256">
                  <a:extLst>
                    <a:ext uri="{9D8B030D-6E8A-4147-A177-3AD203B41FA5}">
                      <a16:colId xmlns:a16="http://schemas.microsoft.com/office/drawing/2014/main" val="3949412264"/>
                    </a:ext>
                  </a:extLst>
                </a:gridCol>
              </a:tblGrid>
              <a:tr h="504056">
                <a:tc>
                  <a:txBody>
                    <a:bodyPr/>
                    <a:lstStyle/>
                    <a:p>
                      <a:r>
                        <a:rPr lang="de-DE" b="1" dirty="0">
                          <a:latin typeface="Frutiger Next LT W1G" panose="020B0503040204020203" pitchFamily="34" charset="0"/>
                        </a:rPr>
                        <a:t>Kontextgröße</a:t>
                      </a:r>
                    </a:p>
                  </a:txBody>
                  <a:tcPr anchor="ctr">
                    <a:lnL>
                      <a:noFill/>
                    </a:lnL>
                    <a:lnR>
                      <a:noFill/>
                    </a:lnR>
                    <a:lnT>
                      <a:noFill/>
                    </a:lnT>
                    <a:lnB>
                      <a:noFill/>
                    </a:lnB>
                    <a:noFill/>
                  </a:tcPr>
                </a:tc>
                <a:tc>
                  <a:txBody>
                    <a:bodyPr/>
                    <a:lstStyle/>
                    <a:p>
                      <a:r>
                        <a:rPr lang="de-DE" b="1">
                          <a:latin typeface="Frutiger Next LT W1G" panose="020B0503040204020203" pitchFamily="34" charset="0"/>
                        </a:rPr>
                        <a:t>Speicher pro Head (Float32)</a:t>
                      </a:r>
                    </a:p>
                  </a:txBody>
                  <a:tcPr anchor="ctr">
                    <a:lnL>
                      <a:noFill/>
                    </a:lnL>
                    <a:lnR>
                      <a:noFill/>
                    </a:lnR>
                    <a:lnT>
                      <a:noFill/>
                    </a:lnT>
                    <a:lnB>
                      <a:noFill/>
                    </a:lnB>
                    <a:noFill/>
                  </a:tcPr>
                </a:tc>
                <a:tc>
                  <a:txBody>
                    <a:bodyPr/>
                    <a:lstStyle/>
                    <a:p>
                      <a:r>
                        <a:rPr lang="de-DE" b="1" dirty="0">
                          <a:latin typeface="Frutiger Next LT W1G" panose="020B0503040204020203" pitchFamily="34" charset="0"/>
                        </a:rPr>
                        <a:t>32 Heads</a:t>
                      </a:r>
                    </a:p>
                  </a:txBody>
                  <a:tcPr anchor="ctr">
                    <a:lnL>
                      <a:noFill/>
                    </a:lnL>
                    <a:lnR>
                      <a:noFill/>
                    </a:lnR>
                    <a:lnT>
                      <a:noFill/>
                    </a:lnT>
                    <a:lnB>
                      <a:noFill/>
                    </a:lnB>
                    <a:noFill/>
                  </a:tcPr>
                </a:tc>
                <a:tc>
                  <a:txBody>
                    <a:bodyPr/>
                    <a:lstStyle/>
                    <a:p>
                      <a:r>
                        <a:rPr lang="de-DE" b="1">
                          <a:latin typeface="Frutiger Next LT W1G" panose="020B0503040204020203" pitchFamily="34" charset="0"/>
                        </a:rPr>
                        <a:t>24 Layer</a:t>
                      </a:r>
                    </a:p>
                  </a:txBody>
                  <a:tcPr anchor="ctr">
                    <a:lnL>
                      <a:noFill/>
                    </a:lnL>
                    <a:lnR>
                      <a:noFill/>
                    </a:lnR>
                    <a:lnT>
                      <a:noFill/>
                    </a:lnT>
                    <a:lnB>
                      <a:noFill/>
                    </a:lnB>
                    <a:noFill/>
                  </a:tcPr>
                </a:tc>
                <a:tc>
                  <a:txBody>
                    <a:bodyPr/>
                    <a:lstStyle/>
                    <a:p>
                      <a:r>
                        <a:rPr lang="de-DE" b="1" dirty="0">
                          <a:latin typeface="Frutiger Next LT W1G" panose="020B0503040204020203" pitchFamily="34" charset="0"/>
                        </a:rPr>
                        <a:t>Grobe Gesamtsumme</a:t>
                      </a:r>
                    </a:p>
                  </a:txBody>
                  <a:tcPr anchor="ctr">
                    <a:lnL>
                      <a:noFill/>
                    </a:lnL>
                    <a:lnR>
                      <a:noFill/>
                    </a:lnR>
                    <a:lnT>
                      <a:noFill/>
                    </a:lnT>
                    <a:lnB>
                      <a:noFill/>
                    </a:lnB>
                    <a:noFill/>
                  </a:tcPr>
                </a:tc>
                <a:extLst>
                  <a:ext uri="{0D108BD9-81ED-4DB2-BD59-A6C34878D82A}">
                    <a16:rowId xmlns:a16="http://schemas.microsoft.com/office/drawing/2014/main" val="3254918052"/>
                  </a:ext>
                </a:extLst>
              </a:tr>
              <a:tr h="504056">
                <a:tc>
                  <a:txBody>
                    <a:bodyPr/>
                    <a:lstStyle/>
                    <a:p>
                      <a:r>
                        <a:rPr lang="de-DE" b="1">
                          <a:latin typeface="Frutiger Next LT W1G" panose="020B0503040204020203" pitchFamily="34" charset="0"/>
                        </a:rPr>
                        <a:t>512</a:t>
                      </a:r>
                    </a:p>
                  </a:txBody>
                  <a:tcPr anchor="ctr">
                    <a:lnL>
                      <a:noFill/>
                    </a:lnL>
                    <a:lnR>
                      <a:noFill/>
                    </a:lnR>
                    <a:lnT>
                      <a:noFill/>
                    </a:lnT>
                    <a:lnB>
                      <a:noFill/>
                    </a:lnB>
                    <a:noFill/>
                  </a:tcPr>
                </a:tc>
                <a:tc>
                  <a:txBody>
                    <a:bodyPr/>
                    <a:lstStyle/>
                    <a:p>
                      <a:r>
                        <a:rPr lang="de-DE">
                          <a:latin typeface="Frutiger Next LT W1G" panose="020B0503040204020203" pitchFamily="34" charset="0"/>
                        </a:rPr>
                        <a:t>~1 MB</a:t>
                      </a:r>
                    </a:p>
                  </a:txBody>
                  <a:tcPr anchor="ctr">
                    <a:lnL>
                      <a:noFill/>
                    </a:lnL>
                    <a:lnR>
                      <a:noFill/>
                    </a:lnR>
                    <a:lnT>
                      <a:noFill/>
                    </a:lnT>
                    <a:lnB>
                      <a:noFill/>
                    </a:lnB>
                    <a:noFill/>
                  </a:tcPr>
                </a:tc>
                <a:tc>
                  <a:txBody>
                    <a:bodyPr/>
                    <a:lstStyle/>
                    <a:p>
                      <a:r>
                        <a:rPr lang="de-DE">
                          <a:latin typeface="Frutiger Next LT W1G" panose="020B0503040204020203" pitchFamily="34" charset="0"/>
                        </a:rPr>
                        <a:t>32 MB</a:t>
                      </a:r>
                    </a:p>
                  </a:txBody>
                  <a:tcPr anchor="ctr">
                    <a:lnL>
                      <a:noFill/>
                    </a:lnL>
                    <a:lnR>
                      <a:noFill/>
                    </a:lnR>
                    <a:lnT>
                      <a:noFill/>
                    </a:lnT>
                    <a:lnB>
                      <a:noFill/>
                    </a:lnB>
                    <a:noFill/>
                  </a:tcPr>
                </a:tc>
                <a:tc>
                  <a:txBody>
                    <a:bodyPr/>
                    <a:lstStyle/>
                    <a:p>
                      <a:r>
                        <a:rPr lang="de-DE">
                          <a:latin typeface="Frutiger Next LT W1G" panose="020B0503040204020203" pitchFamily="34" charset="0"/>
                        </a:rPr>
                        <a:t>768 MB</a:t>
                      </a:r>
                    </a:p>
                  </a:txBody>
                  <a:tcPr anchor="ctr">
                    <a:lnL>
                      <a:noFill/>
                    </a:lnL>
                    <a:lnR>
                      <a:noFill/>
                    </a:lnR>
                    <a:lnT>
                      <a:noFill/>
                    </a:lnT>
                    <a:lnB>
                      <a:noFill/>
                    </a:lnB>
                    <a:noFill/>
                  </a:tcPr>
                </a:tc>
                <a:tc>
                  <a:txBody>
                    <a:bodyPr/>
                    <a:lstStyle/>
                    <a:p>
                      <a:r>
                        <a:rPr lang="de-DE">
                          <a:latin typeface="Frutiger Next LT W1G" panose="020B0503040204020203" pitchFamily="34" charset="0"/>
                        </a:rPr>
                        <a:t>~0.75 GB</a:t>
                      </a:r>
                    </a:p>
                  </a:txBody>
                  <a:tcPr anchor="ctr">
                    <a:lnL>
                      <a:noFill/>
                    </a:lnL>
                    <a:lnR>
                      <a:noFill/>
                    </a:lnR>
                    <a:lnT>
                      <a:noFill/>
                    </a:lnT>
                    <a:lnB>
                      <a:noFill/>
                    </a:lnB>
                    <a:noFill/>
                  </a:tcPr>
                </a:tc>
                <a:extLst>
                  <a:ext uri="{0D108BD9-81ED-4DB2-BD59-A6C34878D82A}">
                    <a16:rowId xmlns:a16="http://schemas.microsoft.com/office/drawing/2014/main" val="3485878458"/>
                  </a:ext>
                </a:extLst>
              </a:tr>
              <a:tr h="504056">
                <a:tc>
                  <a:txBody>
                    <a:bodyPr/>
                    <a:lstStyle/>
                    <a:p>
                      <a:r>
                        <a:rPr lang="de-DE" b="1" dirty="0">
                          <a:latin typeface="Frutiger Next LT W1G" panose="020B0503040204020203" pitchFamily="34" charset="0"/>
                        </a:rPr>
                        <a:t>65,536</a:t>
                      </a:r>
                    </a:p>
                  </a:txBody>
                  <a:tcPr anchor="ctr">
                    <a:lnL>
                      <a:noFill/>
                    </a:lnL>
                    <a:lnR>
                      <a:noFill/>
                    </a:lnR>
                    <a:lnT>
                      <a:noFill/>
                    </a:lnT>
                    <a:lnB>
                      <a:noFill/>
                    </a:lnB>
                    <a:noFill/>
                  </a:tcPr>
                </a:tc>
                <a:tc>
                  <a:txBody>
                    <a:bodyPr/>
                    <a:lstStyle/>
                    <a:p>
                      <a:r>
                        <a:rPr lang="de-DE" dirty="0">
                          <a:solidFill>
                            <a:srgbClr val="C00000"/>
                          </a:solidFill>
                          <a:latin typeface="Frutiger Next LT W1G" panose="020B0503040204020203" pitchFamily="34" charset="0"/>
                        </a:rPr>
                        <a:t>~17 GB</a:t>
                      </a:r>
                    </a:p>
                  </a:txBody>
                  <a:tcPr anchor="ctr">
                    <a:lnL>
                      <a:noFill/>
                    </a:lnL>
                    <a:lnR>
                      <a:noFill/>
                    </a:lnR>
                    <a:lnT>
                      <a:noFill/>
                    </a:lnT>
                    <a:lnB>
                      <a:noFill/>
                    </a:lnB>
                    <a:noFill/>
                  </a:tcPr>
                </a:tc>
                <a:tc>
                  <a:txBody>
                    <a:bodyPr/>
                    <a:lstStyle/>
                    <a:p>
                      <a:r>
                        <a:rPr lang="de-DE">
                          <a:latin typeface="Frutiger Next LT W1G" panose="020B0503040204020203" pitchFamily="34" charset="0"/>
                        </a:rPr>
                        <a:t>544 GB</a:t>
                      </a:r>
                    </a:p>
                  </a:txBody>
                  <a:tcPr anchor="ctr">
                    <a:lnL>
                      <a:noFill/>
                    </a:lnL>
                    <a:lnR>
                      <a:noFill/>
                    </a:lnR>
                    <a:lnT>
                      <a:noFill/>
                    </a:lnT>
                    <a:lnB>
                      <a:noFill/>
                    </a:lnB>
                    <a:noFill/>
                  </a:tcPr>
                </a:tc>
                <a:tc>
                  <a:txBody>
                    <a:bodyPr/>
                    <a:lstStyle/>
                    <a:p>
                      <a:r>
                        <a:rPr lang="de-DE">
                          <a:latin typeface="Frutiger Next LT W1G" panose="020B0503040204020203" pitchFamily="34" charset="0"/>
                        </a:rPr>
                        <a:t>13,056 GB</a:t>
                      </a:r>
                    </a:p>
                  </a:txBody>
                  <a:tcPr anchor="ctr">
                    <a:lnL>
                      <a:noFill/>
                    </a:lnL>
                    <a:lnR>
                      <a:noFill/>
                    </a:lnR>
                    <a:lnT>
                      <a:noFill/>
                    </a:lnT>
                    <a:lnB>
                      <a:noFill/>
                    </a:lnB>
                    <a:noFill/>
                  </a:tcPr>
                </a:tc>
                <a:tc>
                  <a:txBody>
                    <a:bodyPr/>
                    <a:lstStyle/>
                    <a:p>
                      <a:r>
                        <a:rPr lang="de-DE" b="0" dirty="0">
                          <a:latin typeface="Frutiger Next LT W1G" panose="020B0503040204020203" pitchFamily="34" charset="0"/>
                        </a:rPr>
                        <a:t>13 TB (!)</a:t>
                      </a:r>
                    </a:p>
                  </a:txBody>
                  <a:tcPr anchor="ctr">
                    <a:lnL>
                      <a:noFill/>
                    </a:lnL>
                    <a:lnR>
                      <a:noFill/>
                    </a:lnR>
                    <a:lnT>
                      <a:noFill/>
                    </a:lnT>
                    <a:lnB>
                      <a:noFill/>
                    </a:lnB>
                    <a:noFill/>
                  </a:tcPr>
                </a:tc>
                <a:extLst>
                  <a:ext uri="{0D108BD9-81ED-4DB2-BD59-A6C34878D82A}">
                    <a16:rowId xmlns:a16="http://schemas.microsoft.com/office/drawing/2014/main" val="407572993"/>
                  </a:ext>
                </a:extLst>
              </a:tr>
            </a:tbl>
          </a:graphicData>
        </a:graphic>
      </p:graphicFrame>
      <p:sp>
        <p:nvSpPr>
          <p:cNvPr id="9" name="Textfeld 8">
            <a:extLst>
              <a:ext uri="{FF2B5EF4-FFF2-40B4-BE49-F238E27FC236}">
                <a16:creationId xmlns:a16="http://schemas.microsoft.com/office/drawing/2014/main" id="{30937CCA-821C-8AB4-825C-326FD7B9B948}"/>
              </a:ext>
            </a:extLst>
          </p:cNvPr>
          <p:cNvSpPr txBox="1"/>
          <p:nvPr/>
        </p:nvSpPr>
        <p:spPr>
          <a:xfrm>
            <a:off x="838200" y="2840268"/>
            <a:ext cx="6096000" cy="369332"/>
          </a:xfrm>
          <a:prstGeom prst="rect">
            <a:avLst/>
          </a:prstGeom>
          <a:noFill/>
        </p:spPr>
        <p:txBody>
          <a:bodyPr wrap="square">
            <a:spAutoFit/>
          </a:bodyPr>
          <a:lstStyle/>
          <a:p>
            <a:r>
              <a:rPr lang="de-DE" dirty="0">
                <a:solidFill>
                  <a:srgbClr val="000000"/>
                </a:solidFill>
                <a:effectLst/>
                <a:latin typeface="SF Mono" panose="020B0009000002000000" pitchFamily="49" charset="0"/>
                <a:cs typeface="SF Mono" panose="020B0009000002000000" pitchFamily="49" charset="0"/>
              </a:rPr>
              <a:t>65536 * 65536 * 4 Byte = </a:t>
            </a:r>
            <a:r>
              <a:rPr lang="de-DE" dirty="0">
                <a:solidFill>
                  <a:srgbClr val="C00000"/>
                </a:solidFill>
                <a:effectLst/>
                <a:latin typeface="SF Mono" panose="020B0009000002000000" pitchFamily="49" charset="0"/>
                <a:cs typeface="SF Mono" panose="020B0009000002000000" pitchFamily="49" charset="0"/>
              </a:rPr>
              <a:t>17,18 GB </a:t>
            </a:r>
          </a:p>
        </p:txBody>
      </p:sp>
    </p:spTree>
    <p:extLst>
      <p:ext uri="{BB962C8B-B14F-4D97-AF65-F5344CB8AC3E}">
        <p14:creationId xmlns:p14="http://schemas.microsoft.com/office/powerpoint/2010/main" val="2479115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B4136-B90E-499A-DA1A-9CF674B8D7E5}"/>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64991C37-176C-8623-D8CB-A597AFCA117A}"/>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23</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4DB37A28-294C-72E5-1640-A31B4663417D}"/>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 2. </a:t>
            </a:r>
            <a:r>
              <a:rPr lang="de-DE" dirty="0" err="1"/>
              <a:t>Temperature</a:t>
            </a:r>
            <a:endParaRPr lang="de-DE" dirty="0"/>
          </a:p>
        </p:txBody>
      </p:sp>
      <p:sp>
        <p:nvSpPr>
          <p:cNvPr id="6" name="Geschweifte Klammer links 5">
            <a:extLst>
              <a:ext uri="{FF2B5EF4-FFF2-40B4-BE49-F238E27FC236}">
                <a16:creationId xmlns:a16="http://schemas.microsoft.com/office/drawing/2014/main" id="{BE13ADAA-C40B-6023-C34F-CA2873CCDB80}"/>
              </a:ext>
            </a:extLst>
          </p:cNvPr>
          <p:cNvSpPr/>
          <p:nvPr/>
        </p:nvSpPr>
        <p:spPr>
          <a:xfrm rot="5400000">
            <a:off x="3072144" y="2330117"/>
            <a:ext cx="288032" cy="7200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 name="Geschweifte Klammer links 6">
            <a:extLst>
              <a:ext uri="{FF2B5EF4-FFF2-40B4-BE49-F238E27FC236}">
                <a16:creationId xmlns:a16="http://schemas.microsoft.com/office/drawing/2014/main" id="{CA54104A-1292-3BCA-47AA-D14E9125776A}"/>
              </a:ext>
            </a:extLst>
          </p:cNvPr>
          <p:cNvSpPr/>
          <p:nvPr/>
        </p:nvSpPr>
        <p:spPr>
          <a:xfrm rot="16200000">
            <a:off x="3072144" y="5354453"/>
            <a:ext cx="288032" cy="7200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 name="Textfeld 9">
            <a:extLst>
              <a:ext uri="{FF2B5EF4-FFF2-40B4-BE49-F238E27FC236}">
                <a16:creationId xmlns:a16="http://schemas.microsoft.com/office/drawing/2014/main" id="{DE97E055-D48C-6BD7-8CBF-03438AF065D1}"/>
              </a:ext>
            </a:extLst>
          </p:cNvPr>
          <p:cNvSpPr txBox="1"/>
          <p:nvPr/>
        </p:nvSpPr>
        <p:spPr>
          <a:xfrm>
            <a:off x="2880787" y="2922405"/>
            <a:ext cx="670746"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4.3</a:t>
            </a:r>
          </a:p>
        </p:txBody>
      </p:sp>
      <p:sp>
        <p:nvSpPr>
          <p:cNvPr id="11" name="Textfeld 10">
            <a:extLst>
              <a:ext uri="{FF2B5EF4-FFF2-40B4-BE49-F238E27FC236}">
                <a16:creationId xmlns:a16="http://schemas.microsoft.com/office/drawing/2014/main" id="{4CE06926-1538-3755-212E-9111B9094198}"/>
              </a:ext>
            </a:extLst>
          </p:cNvPr>
          <p:cNvSpPr txBox="1"/>
          <p:nvPr/>
        </p:nvSpPr>
        <p:spPr>
          <a:xfrm>
            <a:off x="2905454" y="3658530"/>
            <a:ext cx="670746"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2.3</a:t>
            </a:r>
          </a:p>
        </p:txBody>
      </p:sp>
      <p:sp>
        <p:nvSpPr>
          <p:cNvPr id="12" name="Textfeld 11">
            <a:extLst>
              <a:ext uri="{FF2B5EF4-FFF2-40B4-BE49-F238E27FC236}">
                <a16:creationId xmlns:a16="http://schemas.microsoft.com/office/drawing/2014/main" id="{29F2CB7D-6924-FC29-E0DD-B4AEDA3D8762}"/>
              </a:ext>
            </a:extLst>
          </p:cNvPr>
          <p:cNvSpPr txBox="1"/>
          <p:nvPr/>
        </p:nvSpPr>
        <p:spPr>
          <a:xfrm>
            <a:off x="2641332" y="4394655"/>
            <a:ext cx="1198989"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a:t>
            </a:r>
          </a:p>
        </p:txBody>
      </p:sp>
      <p:sp>
        <p:nvSpPr>
          <p:cNvPr id="13" name="Textfeld 12">
            <a:extLst>
              <a:ext uri="{FF2B5EF4-FFF2-40B4-BE49-F238E27FC236}">
                <a16:creationId xmlns:a16="http://schemas.microsoft.com/office/drawing/2014/main" id="{D9E1B79A-11D4-423B-88B4-7B54912FA80A}"/>
              </a:ext>
            </a:extLst>
          </p:cNvPr>
          <p:cNvSpPr txBox="1"/>
          <p:nvPr/>
        </p:nvSpPr>
        <p:spPr>
          <a:xfrm>
            <a:off x="2761059" y="5112913"/>
            <a:ext cx="910201"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-2.2</a:t>
            </a:r>
          </a:p>
        </p:txBody>
      </p:sp>
      <p:sp>
        <p:nvSpPr>
          <p:cNvPr id="14" name="Textfeld 13">
            <a:extLst>
              <a:ext uri="{FF2B5EF4-FFF2-40B4-BE49-F238E27FC236}">
                <a16:creationId xmlns:a16="http://schemas.microsoft.com/office/drawing/2014/main" id="{1F16B869-2E89-95F3-B6EC-08A533DD1655}"/>
              </a:ext>
            </a:extLst>
          </p:cNvPr>
          <p:cNvSpPr txBox="1"/>
          <p:nvPr/>
        </p:nvSpPr>
        <p:spPr>
          <a:xfrm>
            <a:off x="3671260" y="5461839"/>
            <a:ext cx="1680371" cy="369332"/>
          </a:xfrm>
          <a:prstGeom prst="rect">
            <a:avLst/>
          </a:prstGeom>
          <a:noFill/>
        </p:spPr>
        <p:txBody>
          <a:bodyPr wrap="square">
            <a:spAutoFit/>
          </a:bodyPr>
          <a:lstStyle/>
          <a:p>
            <a:r>
              <a:rPr lang="de-DE" dirty="0">
                <a:latin typeface="SF Mono" panose="020B0009000002000000" pitchFamily="49" charset="0"/>
                <a:cs typeface="SF Mono" panose="020B0009000002000000" pitchFamily="49" charset="0"/>
              </a:rPr>
              <a:t>50.000 x 1</a:t>
            </a:r>
          </a:p>
        </p:txBody>
      </p:sp>
      <p:cxnSp>
        <p:nvCxnSpPr>
          <p:cNvPr id="16" name="Gerade Verbindung mit Pfeil 15">
            <a:extLst>
              <a:ext uri="{FF2B5EF4-FFF2-40B4-BE49-F238E27FC236}">
                <a16:creationId xmlns:a16="http://schemas.microsoft.com/office/drawing/2014/main" id="{6F7A4631-74D9-8D49-89D2-999B395F08EA}"/>
              </a:ext>
            </a:extLst>
          </p:cNvPr>
          <p:cNvCxnSpPr/>
          <p:nvPr/>
        </p:nvCxnSpPr>
        <p:spPr>
          <a:xfrm>
            <a:off x="3840321" y="4027862"/>
            <a:ext cx="151131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Geschweifte Klammer links 16">
            <a:extLst>
              <a:ext uri="{FF2B5EF4-FFF2-40B4-BE49-F238E27FC236}">
                <a16:creationId xmlns:a16="http://schemas.microsoft.com/office/drawing/2014/main" id="{AD474AFE-190C-E6F7-F561-22B5C9C6F0C0}"/>
              </a:ext>
            </a:extLst>
          </p:cNvPr>
          <p:cNvSpPr/>
          <p:nvPr/>
        </p:nvSpPr>
        <p:spPr>
          <a:xfrm rot="5400000">
            <a:off x="5720723" y="2330117"/>
            <a:ext cx="288032" cy="7200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8" name="Geschweifte Klammer links 17">
            <a:extLst>
              <a:ext uri="{FF2B5EF4-FFF2-40B4-BE49-F238E27FC236}">
                <a16:creationId xmlns:a16="http://schemas.microsoft.com/office/drawing/2014/main" id="{D0DFFFCF-6D40-E4B3-4D82-4B958D5E69B8}"/>
              </a:ext>
            </a:extLst>
          </p:cNvPr>
          <p:cNvSpPr/>
          <p:nvPr/>
        </p:nvSpPr>
        <p:spPr>
          <a:xfrm rot="16200000">
            <a:off x="5720723" y="5354453"/>
            <a:ext cx="288032" cy="7200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9" name="Textfeld 18">
            <a:extLst>
              <a:ext uri="{FF2B5EF4-FFF2-40B4-BE49-F238E27FC236}">
                <a16:creationId xmlns:a16="http://schemas.microsoft.com/office/drawing/2014/main" id="{BB209A98-9065-B441-C2E3-348A5769917C}"/>
              </a:ext>
            </a:extLst>
          </p:cNvPr>
          <p:cNvSpPr txBox="1"/>
          <p:nvPr/>
        </p:nvSpPr>
        <p:spPr>
          <a:xfrm>
            <a:off x="5293389" y="2922405"/>
            <a:ext cx="1142698"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76,7</a:t>
            </a:r>
          </a:p>
        </p:txBody>
      </p:sp>
      <p:sp>
        <p:nvSpPr>
          <p:cNvPr id="20" name="Textfeld 19">
            <a:extLst>
              <a:ext uri="{FF2B5EF4-FFF2-40B4-BE49-F238E27FC236}">
                <a16:creationId xmlns:a16="http://schemas.microsoft.com/office/drawing/2014/main" id="{7F9D21D5-CFEB-C6AE-2FB9-A80E1D911FDC}"/>
              </a:ext>
            </a:extLst>
          </p:cNvPr>
          <p:cNvSpPr txBox="1"/>
          <p:nvPr/>
        </p:nvSpPr>
        <p:spPr>
          <a:xfrm>
            <a:off x="5317438" y="3658530"/>
            <a:ext cx="1094600"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10.4</a:t>
            </a:r>
          </a:p>
        </p:txBody>
      </p:sp>
      <p:sp>
        <p:nvSpPr>
          <p:cNvPr id="21" name="Textfeld 20">
            <a:extLst>
              <a:ext uri="{FF2B5EF4-FFF2-40B4-BE49-F238E27FC236}">
                <a16:creationId xmlns:a16="http://schemas.microsoft.com/office/drawing/2014/main" id="{4F3D4642-D3FA-D701-34EB-BF261B173C4C}"/>
              </a:ext>
            </a:extLst>
          </p:cNvPr>
          <p:cNvSpPr txBox="1"/>
          <p:nvPr/>
        </p:nvSpPr>
        <p:spPr>
          <a:xfrm>
            <a:off x="5089509" y="5115205"/>
            <a:ext cx="1550458"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-0,0011</a:t>
            </a:r>
          </a:p>
        </p:txBody>
      </p:sp>
      <p:sp>
        <p:nvSpPr>
          <p:cNvPr id="22" name="Rechteck 21">
            <a:extLst>
              <a:ext uri="{FF2B5EF4-FFF2-40B4-BE49-F238E27FC236}">
                <a16:creationId xmlns:a16="http://schemas.microsoft.com/office/drawing/2014/main" id="{0A054E36-093A-FE46-4C64-D84EA180B3BE}"/>
              </a:ext>
            </a:extLst>
          </p:cNvPr>
          <p:cNvSpPr/>
          <p:nvPr/>
        </p:nvSpPr>
        <p:spPr>
          <a:xfrm>
            <a:off x="3875517" y="3472272"/>
            <a:ext cx="1271855" cy="366793"/>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i="1" dirty="0" err="1">
                <a:solidFill>
                  <a:schemeClr val="tx1"/>
                </a:solidFill>
                <a:latin typeface="SF Pro Display" pitchFamily="2" charset="0"/>
                <a:ea typeface="SF Pro Display" pitchFamily="2" charset="0"/>
                <a:cs typeface="SF Pro Display" pitchFamily="2" charset="0"/>
              </a:rPr>
              <a:t>Softmax</a:t>
            </a:r>
            <a:endParaRPr lang="de-DE" b="1" i="1" dirty="0">
              <a:solidFill>
                <a:schemeClr val="tx1"/>
              </a:solidFill>
              <a:latin typeface="SF Pro Display" pitchFamily="2" charset="0"/>
              <a:ea typeface="SF Pro Display" pitchFamily="2" charset="0"/>
              <a:cs typeface="SF Pro Display" pitchFamily="2" charset="0"/>
            </a:endParaRPr>
          </a:p>
        </p:txBody>
      </p:sp>
      <p:sp>
        <p:nvSpPr>
          <p:cNvPr id="23" name="Rechteck 22">
            <a:extLst>
              <a:ext uri="{FF2B5EF4-FFF2-40B4-BE49-F238E27FC236}">
                <a16:creationId xmlns:a16="http://schemas.microsoft.com/office/drawing/2014/main" id="{C71D4CF3-1AA8-F52A-D392-9B37EF48DC8E}"/>
              </a:ext>
            </a:extLst>
          </p:cNvPr>
          <p:cNvSpPr/>
          <p:nvPr/>
        </p:nvSpPr>
        <p:spPr>
          <a:xfrm>
            <a:off x="1271464" y="2924944"/>
            <a:ext cx="1271855" cy="366793"/>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i="1" dirty="0">
                <a:solidFill>
                  <a:schemeClr val="tx1"/>
                </a:solidFill>
                <a:latin typeface="SF Pro Display" pitchFamily="2" charset="0"/>
                <a:ea typeface="SF Pro Display" pitchFamily="2" charset="0"/>
                <a:cs typeface="SF Pro Display" pitchFamily="2" charset="0"/>
              </a:rPr>
              <a:t>Essen</a:t>
            </a:r>
          </a:p>
        </p:txBody>
      </p:sp>
      <p:sp>
        <p:nvSpPr>
          <p:cNvPr id="24" name="Rechteck 23">
            <a:extLst>
              <a:ext uri="{FF2B5EF4-FFF2-40B4-BE49-F238E27FC236}">
                <a16:creationId xmlns:a16="http://schemas.microsoft.com/office/drawing/2014/main" id="{9629430D-3933-7643-0700-41EBCF9254D0}"/>
              </a:ext>
            </a:extLst>
          </p:cNvPr>
          <p:cNvSpPr/>
          <p:nvPr/>
        </p:nvSpPr>
        <p:spPr>
          <a:xfrm>
            <a:off x="1271464" y="3655668"/>
            <a:ext cx="1271855" cy="366793"/>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i="1" dirty="0">
                <a:solidFill>
                  <a:schemeClr val="tx1"/>
                </a:solidFill>
                <a:latin typeface="SF Pro Display" pitchFamily="2" charset="0"/>
                <a:ea typeface="SF Pro Display" pitchFamily="2" charset="0"/>
                <a:cs typeface="SF Pro Display" pitchFamily="2" charset="0"/>
              </a:rPr>
              <a:t>Trinken</a:t>
            </a:r>
          </a:p>
        </p:txBody>
      </p:sp>
      <p:sp>
        <p:nvSpPr>
          <p:cNvPr id="25" name="Rechteck 24">
            <a:extLst>
              <a:ext uri="{FF2B5EF4-FFF2-40B4-BE49-F238E27FC236}">
                <a16:creationId xmlns:a16="http://schemas.microsoft.com/office/drawing/2014/main" id="{EC26FB7A-1344-94D3-DCF1-94072BD64D34}"/>
              </a:ext>
            </a:extLst>
          </p:cNvPr>
          <p:cNvSpPr/>
          <p:nvPr/>
        </p:nvSpPr>
        <p:spPr>
          <a:xfrm>
            <a:off x="1271463" y="5095046"/>
            <a:ext cx="1271855" cy="366793"/>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i="1" dirty="0">
                <a:solidFill>
                  <a:schemeClr val="tx1"/>
                </a:solidFill>
                <a:latin typeface="SF Pro Display" pitchFamily="2" charset="0"/>
                <a:ea typeface="SF Pro Display" pitchFamily="2" charset="0"/>
                <a:cs typeface="SF Pro Display" pitchFamily="2" charset="0"/>
              </a:rPr>
              <a:t>Schloss</a:t>
            </a:r>
          </a:p>
        </p:txBody>
      </p:sp>
      <mc:AlternateContent xmlns:mc="http://schemas.openxmlformats.org/markup-compatibility/2006">
        <mc:Choice xmlns:a14="http://schemas.microsoft.com/office/drawing/2010/main" Requires="a14">
          <p:sp>
            <p:nvSpPr>
              <p:cNvPr id="26" name="Textfeld 25">
                <a:extLst>
                  <a:ext uri="{FF2B5EF4-FFF2-40B4-BE49-F238E27FC236}">
                    <a16:creationId xmlns:a16="http://schemas.microsoft.com/office/drawing/2014/main" id="{3003ED6F-AA8F-6AE0-26EC-A117E93329DA}"/>
                  </a:ext>
                </a:extLst>
              </p:cNvPr>
              <p:cNvSpPr txBox="1"/>
              <p:nvPr/>
            </p:nvSpPr>
            <p:spPr>
              <a:xfrm>
                <a:off x="6535079" y="3740364"/>
                <a:ext cx="5393569" cy="627095"/>
              </a:xfrm>
              <a:prstGeom prst="rect">
                <a:avLst/>
              </a:prstGeom>
              <a:noFill/>
            </p:spPr>
            <p:txBody>
              <a:bodyPr wrap="square" lIns="0" tIns="0" rIns="0" bIns="0" rtlCol="0">
                <a:spAutoFit/>
              </a:bodyPr>
              <a:lstStyle/>
              <a:p>
                <a14:m>
                  <m:oMath xmlns:m="http://schemas.openxmlformats.org/officeDocument/2006/math">
                    <m:r>
                      <a:rPr lang="de-DE" sz="2000" b="0" i="1" smtClean="0">
                        <a:latin typeface="Cambria Math" panose="02040503050406030204" pitchFamily="18" charset="0"/>
                      </a:rPr>
                      <m:t>𝑃</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𝐸𝑠𝑠𝑒𝑛</m:t>
                        </m:r>
                      </m:e>
                    </m:d>
                    <m:r>
                      <a:rPr lang="de-DE" sz="2000" b="0" i="1" smtClean="0">
                        <a:latin typeface="Cambria Math" panose="02040503050406030204" pitchFamily="18" charset="0"/>
                      </a:rPr>
                      <m:t>= </m:t>
                    </m:r>
                    <m:f>
                      <m:fPr>
                        <m:ctrlPr>
                          <a:rPr lang="de-DE" sz="2000" b="0" i="1" smtClean="0">
                            <a:latin typeface="Cambria Math" panose="02040503050406030204" pitchFamily="18" charset="0"/>
                          </a:rPr>
                        </m:ctrlPr>
                      </m:fPr>
                      <m:num>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𝑒</m:t>
                            </m:r>
                          </m:e>
                          <m:sup>
                            <m:r>
                              <a:rPr lang="de-DE" sz="2000" b="0" i="1" smtClean="0">
                                <a:latin typeface="Cambria Math" panose="02040503050406030204" pitchFamily="18" charset="0"/>
                              </a:rPr>
                              <m:t>𝑙𝑜𝑔𝑖𝑡</m:t>
                            </m:r>
                          </m:sup>
                        </m:sSup>
                      </m:num>
                      <m:den>
                        <m:nary>
                          <m:naryPr>
                            <m:chr m:val="∑"/>
                            <m:limLoc m:val="subSup"/>
                            <m:supHide m:val="on"/>
                            <m:ctrlPr>
                              <a:rPr lang="de-DE" sz="2000" b="0" i="1" smtClean="0">
                                <a:latin typeface="Cambria Math" panose="02040503050406030204" pitchFamily="18" charset="0"/>
                              </a:rPr>
                            </m:ctrlPr>
                          </m:naryPr>
                          <m:sub>
                            <m:r>
                              <m:rPr>
                                <m:brk m:alnAt="9"/>
                              </m:rPr>
                              <a:rPr lang="de-DE" sz="2000" b="0" i="1" smtClean="0">
                                <a:latin typeface="Cambria Math" panose="02040503050406030204" pitchFamily="18" charset="0"/>
                              </a:rPr>
                              <m:t>𝑗</m:t>
                            </m:r>
                          </m:sub>
                          <m:sup/>
                          <m:e>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𝑒</m:t>
                                </m:r>
                              </m:e>
                              <m:sup>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𝑙𝑜𝑔𝑖𝑡</m:t>
                                    </m:r>
                                  </m:e>
                                  <m:sub>
                                    <m:r>
                                      <a:rPr lang="de-DE" sz="2000" b="0" i="1" smtClean="0">
                                        <a:latin typeface="Cambria Math" panose="02040503050406030204" pitchFamily="18" charset="0"/>
                                      </a:rPr>
                                      <m:t>𝑗</m:t>
                                    </m:r>
                                  </m:sub>
                                </m:sSub>
                              </m:sup>
                            </m:sSup>
                          </m:e>
                        </m:nary>
                      </m:den>
                    </m:f>
                    <m:r>
                      <a:rPr lang="de-DE" sz="2000" b="0" i="1" smtClean="0">
                        <a:latin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 </m:t>
                    </m:r>
                    <m:f>
                      <m:fPr>
                        <m:ctrlPr>
                          <a:rPr lang="de-DE" sz="2000" b="0" i="1" smtClean="0">
                            <a:latin typeface="Cambria Math" panose="02040503050406030204" pitchFamily="18" charset="0"/>
                            <a:ea typeface="Cambria Math" panose="02040503050406030204" pitchFamily="18" charset="0"/>
                          </a:rPr>
                        </m:ctrlPr>
                      </m:fPr>
                      <m:num>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𝑒</m:t>
                            </m:r>
                          </m:e>
                          <m:sup>
                            <m:r>
                              <a:rPr lang="de-DE" sz="2000" b="0" i="1" smtClean="0">
                                <a:latin typeface="Cambria Math" panose="02040503050406030204" pitchFamily="18" charset="0"/>
                                <a:ea typeface="Cambria Math" panose="02040503050406030204" pitchFamily="18" charset="0"/>
                              </a:rPr>
                              <m:t>4.3</m:t>
                            </m:r>
                          </m:sup>
                        </m:sSup>
                      </m:num>
                      <m:den>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𝑒</m:t>
                            </m:r>
                          </m:e>
                          <m:sup>
                            <m:r>
                              <a:rPr lang="de-DE" sz="2000" i="1">
                                <a:latin typeface="Cambria Math" panose="02040503050406030204" pitchFamily="18" charset="0"/>
                                <a:ea typeface="Cambria Math" panose="02040503050406030204" pitchFamily="18" charset="0"/>
                              </a:rPr>
                              <m:t>4.3</m:t>
                            </m:r>
                          </m:sup>
                        </m:sSup>
                        <m:r>
                          <a:rPr lang="de-DE" sz="2000" b="0" i="1" smtClean="0">
                            <a:latin typeface="Cambria Math" panose="02040503050406030204" pitchFamily="18" charset="0"/>
                            <a:ea typeface="Cambria Math" panose="02040503050406030204" pitchFamily="18" charset="0"/>
                          </a:rPr>
                          <m:t> + </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𝑒</m:t>
                            </m:r>
                          </m:e>
                          <m:sup>
                            <m:r>
                              <a:rPr lang="de-DE" sz="2000" b="0" i="1" smtClean="0">
                                <a:latin typeface="Cambria Math" panose="02040503050406030204" pitchFamily="18" charset="0"/>
                                <a:ea typeface="Cambria Math" panose="02040503050406030204" pitchFamily="18" charset="0"/>
                              </a:rPr>
                              <m:t>2</m:t>
                            </m:r>
                            <m:r>
                              <a:rPr lang="de-DE" sz="2000" i="1">
                                <a:latin typeface="Cambria Math" panose="02040503050406030204" pitchFamily="18" charset="0"/>
                                <a:ea typeface="Cambria Math" panose="02040503050406030204" pitchFamily="18" charset="0"/>
                              </a:rPr>
                              <m:t>.3</m:t>
                            </m:r>
                          </m:sup>
                        </m:sSup>
                        <m:r>
                          <a:rPr lang="de-DE" sz="2000" b="0" i="1" smtClean="0">
                            <a:latin typeface="Cambria Math" panose="02040503050406030204" pitchFamily="18" charset="0"/>
                            <a:ea typeface="Cambria Math" panose="02040503050406030204" pitchFamily="18" charset="0"/>
                          </a:rPr>
                          <m:t> +</m:t>
                        </m:r>
                        <m:sSup>
                          <m:sSupPr>
                            <m:ctrlPr>
                              <a:rPr lang="de-DE" sz="2000" i="1">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 … + </m:t>
                            </m:r>
                            <m:r>
                              <a:rPr lang="de-DE" sz="2000" i="1">
                                <a:latin typeface="Cambria Math" panose="02040503050406030204" pitchFamily="18" charset="0"/>
                                <a:ea typeface="Cambria Math" panose="02040503050406030204" pitchFamily="18" charset="0"/>
                              </a:rPr>
                              <m:t>𝑒</m:t>
                            </m:r>
                          </m:e>
                          <m:sup>
                            <m:r>
                              <a:rPr lang="de-DE" sz="2000" b="0" i="1" smtClean="0">
                                <a:latin typeface="Cambria Math" panose="02040503050406030204" pitchFamily="18" charset="0"/>
                                <a:ea typeface="Cambria Math" panose="02040503050406030204" pitchFamily="18" charset="0"/>
                              </a:rPr>
                              <m:t>−2</m:t>
                            </m:r>
                            <m:r>
                              <a:rPr lang="de-DE" sz="2000" i="1">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2</m:t>
                            </m:r>
                          </m:sup>
                        </m:sSup>
                      </m:den>
                    </m:f>
                    <m:r>
                      <a:rPr lang="de-DE" sz="2000" b="0" i="1" smtClean="0">
                        <a:latin typeface="Cambria Math" panose="02040503050406030204" pitchFamily="18" charset="0"/>
                        <a:ea typeface="Cambria Math" panose="02040503050406030204" pitchFamily="18" charset="0"/>
                      </a:rPr>
                      <m:t> </m:t>
                    </m:r>
                    <m:r>
                      <a:rPr lang="de-DE" sz="2000" i="1">
                        <a:latin typeface="Cambria Math" panose="02040503050406030204" pitchFamily="18" charset="0"/>
                      </a:rPr>
                      <m:t>=</m:t>
                    </m:r>
                    <m:r>
                      <a:rPr lang="de-DE" sz="2000" i="1">
                        <a:latin typeface="Cambria Math" panose="02040503050406030204" pitchFamily="18" charset="0"/>
                        <a:ea typeface="Cambria Math" panose="02040503050406030204" pitchFamily="18" charset="0"/>
                      </a:rPr>
                      <m:t> </m:t>
                    </m:r>
                    <m:f>
                      <m:fPr>
                        <m:ctrlPr>
                          <a:rPr lang="de-DE" sz="2000" i="1">
                            <a:latin typeface="Cambria Math" panose="02040503050406030204" pitchFamily="18" charset="0"/>
                            <a:ea typeface="Cambria Math" panose="02040503050406030204" pitchFamily="18" charset="0"/>
                          </a:rPr>
                        </m:ctrlPr>
                      </m:fPr>
                      <m:num>
                        <m:r>
                          <a:rPr lang="de-DE" sz="2000" b="0" i="1" smtClean="0">
                            <a:latin typeface="Cambria Math" panose="02040503050406030204" pitchFamily="18" charset="0"/>
                            <a:ea typeface="Cambria Math" panose="02040503050406030204" pitchFamily="18" charset="0"/>
                          </a:rPr>
                          <m:t>73,7</m:t>
                        </m:r>
                      </m:num>
                      <m:den>
                        <m:r>
                          <a:rPr lang="de-DE" sz="2000" b="0" i="1" smtClean="0">
                            <a:latin typeface="Cambria Math" panose="02040503050406030204" pitchFamily="18" charset="0"/>
                            <a:ea typeface="Cambria Math" panose="02040503050406030204" pitchFamily="18" charset="0"/>
                          </a:rPr>
                          <m:t>96</m:t>
                        </m:r>
                      </m:den>
                    </m:f>
                  </m:oMath>
                </a14:m>
                <a:r>
                  <a:rPr lang="de-DE" sz="2000" dirty="0"/>
                  <a:t> </a:t>
                </a:r>
              </a:p>
            </p:txBody>
          </p:sp>
        </mc:Choice>
        <mc:Fallback>
          <p:sp>
            <p:nvSpPr>
              <p:cNvPr id="26" name="Textfeld 25">
                <a:extLst>
                  <a:ext uri="{FF2B5EF4-FFF2-40B4-BE49-F238E27FC236}">
                    <a16:creationId xmlns:a16="http://schemas.microsoft.com/office/drawing/2014/main" id="{3003ED6F-AA8F-6AE0-26EC-A117E93329DA}"/>
                  </a:ext>
                </a:extLst>
              </p:cNvPr>
              <p:cNvSpPr txBox="1">
                <a:spLocks noRot="1" noChangeAspect="1" noMove="1" noResize="1" noEditPoints="1" noAdjustHandles="1" noChangeArrowheads="1" noChangeShapeType="1" noTextEdit="1"/>
              </p:cNvSpPr>
              <p:nvPr/>
            </p:nvSpPr>
            <p:spPr>
              <a:xfrm>
                <a:off x="6535079" y="3740364"/>
                <a:ext cx="5393569" cy="627095"/>
              </a:xfrm>
              <a:prstGeom prst="rect">
                <a:avLst/>
              </a:prstGeom>
              <a:blipFill>
                <a:blip r:embed="rId3"/>
                <a:stretch>
                  <a:fillRect l="-1643" t="-8000" r="-469" b="-92000"/>
                </a:stretch>
              </a:blipFill>
            </p:spPr>
            <p:txBody>
              <a:bodyPr/>
              <a:lstStyle/>
              <a:p>
                <a:r>
                  <a:rPr lang="de-DE">
                    <a:noFill/>
                  </a:rPr>
                  <a:t> </a:t>
                </a:r>
              </a:p>
            </p:txBody>
          </p:sp>
        </mc:Fallback>
      </mc:AlternateContent>
      <p:sp>
        <p:nvSpPr>
          <p:cNvPr id="28" name="Textfeld 27">
            <a:extLst>
              <a:ext uri="{FF2B5EF4-FFF2-40B4-BE49-F238E27FC236}">
                <a16:creationId xmlns:a16="http://schemas.microsoft.com/office/drawing/2014/main" id="{40D55717-D99E-5A0D-56E7-2BF56DABAC62}"/>
              </a:ext>
            </a:extLst>
          </p:cNvPr>
          <p:cNvSpPr txBox="1"/>
          <p:nvPr/>
        </p:nvSpPr>
        <p:spPr>
          <a:xfrm>
            <a:off x="6335934" y="5482245"/>
            <a:ext cx="1680371" cy="369332"/>
          </a:xfrm>
          <a:prstGeom prst="rect">
            <a:avLst/>
          </a:prstGeom>
          <a:noFill/>
        </p:spPr>
        <p:txBody>
          <a:bodyPr wrap="square">
            <a:spAutoFit/>
          </a:bodyPr>
          <a:lstStyle/>
          <a:p>
            <a:r>
              <a:rPr lang="de-DE" dirty="0">
                <a:latin typeface="SF Mono" panose="020B0009000002000000" pitchFamily="49" charset="0"/>
                <a:cs typeface="SF Mono" panose="020B0009000002000000" pitchFamily="49" charset="0"/>
              </a:rPr>
              <a:t>50.000 x 1</a:t>
            </a:r>
          </a:p>
        </p:txBody>
      </p:sp>
      <p:sp>
        <p:nvSpPr>
          <p:cNvPr id="29" name="Textfeld 28">
            <a:extLst>
              <a:ext uri="{FF2B5EF4-FFF2-40B4-BE49-F238E27FC236}">
                <a16:creationId xmlns:a16="http://schemas.microsoft.com/office/drawing/2014/main" id="{7A6A9782-7844-9F19-5361-50F278838922}"/>
              </a:ext>
            </a:extLst>
          </p:cNvPr>
          <p:cNvSpPr txBox="1"/>
          <p:nvPr/>
        </p:nvSpPr>
        <p:spPr>
          <a:xfrm>
            <a:off x="5265243" y="4394655"/>
            <a:ext cx="1198989" cy="369332"/>
          </a:xfrm>
          <a:prstGeom prst="rect">
            <a:avLst/>
          </a:prstGeom>
          <a:noFill/>
        </p:spPr>
        <p:txBody>
          <a:bodyPr wrap="square">
            <a:spAutoFit/>
          </a:bodyPr>
          <a:lstStyle/>
          <a:p>
            <a:pPr algn="ctr"/>
            <a:r>
              <a:rPr lang="de-DE" dirty="0">
                <a:latin typeface="SF Mono" panose="020B0009000002000000" pitchFamily="49" charset="0"/>
                <a:cs typeface="SF Mono" panose="020B0009000002000000" pitchFamily="49" charset="0"/>
              </a:rPr>
              <a:t>…</a:t>
            </a:r>
          </a:p>
        </p:txBody>
      </p:sp>
    </p:spTree>
    <p:extLst>
      <p:ext uri="{BB962C8B-B14F-4D97-AF65-F5344CB8AC3E}">
        <p14:creationId xmlns:p14="http://schemas.microsoft.com/office/powerpoint/2010/main" val="3257749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FC33D-E69D-F826-FFAE-54E284D03322}"/>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077F8AA8-4C71-1461-1102-AC3683C6C82A}"/>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24</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A75E22E8-2605-2120-D211-0D5282547A83}"/>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 2. </a:t>
            </a:r>
            <a:r>
              <a:rPr lang="de-DE" dirty="0" err="1"/>
              <a:t>Temperature</a:t>
            </a:r>
            <a:endParaRPr lang="de-DE" dirty="0"/>
          </a:p>
        </p:txBody>
      </p:sp>
      <mc:AlternateContent xmlns:mc="http://schemas.openxmlformats.org/markup-compatibility/2006">
        <mc:Choice xmlns:a14="http://schemas.microsoft.com/office/drawing/2010/main" Requires="a14">
          <p:sp>
            <p:nvSpPr>
              <p:cNvPr id="2" name="Inhaltsplatzhalter 2">
                <a:extLst>
                  <a:ext uri="{FF2B5EF4-FFF2-40B4-BE49-F238E27FC236}">
                    <a16:creationId xmlns:a16="http://schemas.microsoft.com/office/drawing/2014/main" id="{9CAA7321-500D-6FAF-C082-BB304B36CE92}"/>
                  </a:ext>
                </a:extLst>
              </p:cNvPr>
              <p:cNvSpPr>
                <a:spLocks noGrp="1"/>
              </p:cNvSpPr>
              <p:nvPr>
                <p:ph sz="half" idx="1"/>
              </p:nvPr>
            </p:nvSpPr>
            <p:spPr>
              <a:xfrm>
                <a:off x="1775520" y="2340000"/>
                <a:ext cx="9937104" cy="4113336"/>
              </a:xfrm>
            </p:spPr>
            <p:txBody>
              <a:bodyPr>
                <a:normAutofit/>
              </a:bodyPr>
              <a:lstStyle/>
              <a:p>
                <a:pPr marL="352425" indent="-352425">
                  <a:lnSpc>
                    <a:spcPct val="150000"/>
                  </a:lnSpc>
                  <a:buFont typeface="Arial" panose="020B0604020202020204" pitchFamily="34" charset="0"/>
                  <a:buChar char="•"/>
                </a:pPr>
                <a:r>
                  <a:rPr lang="de-DE" sz="2400" dirty="0"/>
                  <a:t>Die </a:t>
                </a:r>
                <a:r>
                  <a:rPr lang="de-DE" sz="2400" dirty="0" err="1"/>
                  <a:t>e</a:t>
                </a:r>
                <a:r>
                  <a:rPr lang="de-DE" sz="2400" dirty="0"/>
                  <a:t>-Funktion wird im Zusammenhang mit </a:t>
                </a:r>
                <a:r>
                  <a:rPr lang="de-DE" sz="2400" dirty="0" err="1"/>
                  <a:t>Softmax</a:t>
                </a:r>
                <a:r>
                  <a:rPr lang="de-DE" sz="2400" dirty="0"/>
                  <a:t> verwendet, um rohe Modellwerte (</a:t>
                </a:r>
                <a:r>
                  <a:rPr lang="de-DE" sz="2400" dirty="0" err="1"/>
                  <a:t>Logits</a:t>
                </a:r>
                <a:r>
                  <a:rPr lang="de-DE" sz="2400" dirty="0"/>
                  <a:t>) in Wahrscheinlichkeiten umzuwandeln. </a:t>
                </a:r>
              </a:p>
              <a:p>
                <a:pPr marL="352425" indent="-352425">
                  <a:lnSpc>
                    <a:spcPct val="150000"/>
                  </a:lnSpc>
                  <a:buFont typeface="Arial" panose="020B0604020202020204" pitchFamily="34" charset="0"/>
                  <a:buChar char="•"/>
                </a:pPr>
                <a:r>
                  <a:rPr lang="de-DE" sz="2400" dirty="0"/>
                  <a:t>Die Funktion </a:t>
                </a:r>
                <a14:m>
                  <m:oMath xmlns:m="http://schemas.openxmlformats.org/officeDocument/2006/math">
                    <m:sSup>
                      <m:sSupPr>
                        <m:ctrlPr>
                          <a:rPr lang="de-DE" sz="2400" i="1" smtClean="0">
                            <a:latin typeface="Cambria Math" panose="02040503050406030204" pitchFamily="18" charset="0"/>
                          </a:rPr>
                        </m:ctrlPr>
                      </m:sSupPr>
                      <m:e>
                        <m:r>
                          <a:rPr lang="de-DE" sz="2400" b="0" i="1" smtClean="0">
                            <a:latin typeface="Cambria Math" panose="02040503050406030204" pitchFamily="18" charset="0"/>
                          </a:rPr>
                          <m:t>𝑒</m:t>
                        </m:r>
                      </m:e>
                      <m:sup>
                        <m:r>
                          <a:rPr lang="de-DE" sz="2400" b="0" i="1" smtClean="0">
                            <a:latin typeface="Cambria Math" panose="02040503050406030204" pitchFamily="18" charset="0"/>
                          </a:rPr>
                          <m:t>𝑥</m:t>
                        </m:r>
                      </m:sup>
                    </m:sSup>
                  </m:oMath>
                </a14:m>
                <a:r>
                  <a:rPr lang="de-DE" sz="2400" dirty="0"/>
                  <a:t> ist </a:t>
                </a:r>
                <a:r>
                  <a:rPr lang="de-DE" sz="2400" b="1" dirty="0"/>
                  <a:t>immer positiv</a:t>
                </a:r>
                <a:r>
                  <a:rPr lang="de-DE" sz="2400" dirty="0"/>
                  <a:t> und </a:t>
                </a:r>
                <a:r>
                  <a:rPr lang="de-DE" sz="2400" b="1" dirty="0"/>
                  <a:t>wächst exponentiell</a:t>
                </a:r>
                <a:r>
                  <a:rPr lang="de-DE" sz="2400" dirty="0"/>
                  <a:t> mit x. </a:t>
                </a:r>
              </a:p>
              <a:p>
                <a:pPr marL="352425" indent="-352425">
                  <a:lnSpc>
                    <a:spcPct val="150000"/>
                  </a:lnSpc>
                  <a:buFont typeface="Arial" panose="020B0604020202020204" pitchFamily="34" charset="0"/>
                  <a:buChar char="•"/>
                </a:pPr>
                <a:r>
                  <a:rPr lang="de-DE" sz="2400" dirty="0"/>
                  <a:t>Beispiel: </a:t>
                </a:r>
                <a:br>
                  <a:rPr lang="de-DE" sz="2400" i="1" dirty="0">
                    <a:latin typeface="Cambria Math" panose="02040503050406030204" pitchFamily="18" charset="0"/>
                  </a:rPr>
                </a:br>
                <a14:m>
                  <m:oMath xmlns:m="http://schemas.openxmlformats.org/officeDocument/2006/math">
                    <m:sSup>
                      <m:sSupPr>
                        <m:ctrlPr>
                          <a:rPr lang="de-DE" sz="2400" i="1" smtClean="0">
                            <a:latin typeface="Cambria Math" panose="02040503050406030204" pitchFamily="18" charset="0"/>
                          </a:rPr>
                        </m:ctrlPr>
                      </m:sSupPr>
                      <m:e>
                        <m:r>
                          <a:rPr lang="de-DE" sz="2400" b="0" i="1" smtClean="0">
                            <a:latin typeface="Cambria Math" panose="02040503050406030204" pitchFamily="18" charset="0"/>
                          </a:rPr>
                          <m:t>𝑒</m:t>
                        </m:r>
                      </m:e>
                      <m:sup>
                        <m:r>
                          <a:rPr lang="de-DE" sz="2400" b="0" i="1" smtClean="0">
                            <a:latin typeface="Cambria Math" panose="02040503050406030204" pitchFamily="18" charset="0"/>
                          </a:rPr>
                          <m:t>3</m:t>
                        </m:r>
                      </m:sup>
                    </m:sSup>
                    <m:r>
                      <a:rPr lang="de-DE" sz="2400" b="0" i="1" smtClean="0">
                        <a:latin typeface="Cambria Math" panose="02040503050406030204" pitchFamily="18" charset="0"/>
                      </a:rPr>
                      <m:t> </m:t>
                    </m:r>
                  </m:oMath>
                </a14:m>
                <a:r>
                  <a:rPr lang="de-DE" sz="2400" dirty="0"/>
                  <a:t>= 20.1 </a:t>
                </a:r>
                <a:br>
                  <a:rPr lang="de-DE" sz="2400" dirty="0"/>
                </a:br>
                <a14:m>
                  <m:oMath xmlns:m="http://schemas.openxmlformats.org/officeDocument/2006/math">
                    <m:sSup>
                      <m:sSupPr>
                        <m:ctrlPr>
                          <a:rPr lang="de-DE" sz="2400" i="1">
                            <a:latin typeface="Cambria Math" panose="02040503050406030204" pitchFamily="18" charset="0"/>
                          </a:rPr>
                        </m:ctrlPr>
                      </m:sSupPr>
                      <m:e>
                        <m:r>
                          <a:rPr lang="de-DE" sz="2400" i="1">
                            <a:latin typeface="Cambria Math" panose="02040503050406030204" pitchFamily="18" charset="0"/>
                          </a:rPr>
                          <m:t>𝑒</m:t>
                        </m:r>
                      </m:e>
                      <m:sup>
                        <m:r>
                          <a:rPr lang="de-DE" sz="2400" b="0" i="1" smtClean="0">
                            <a:latin typeface="Cambria Math" panose="02040503050406030204" pitchFamily="18" charset="0"/>
                          </a:rPr>
                          <m:t>1</m:t>
                        </m:r>
                      </m:sup>
                    </m:sSup>
                  </m:oMath>
                </a14:m>
                <a:r>
                  <a:rPr lang="de-DE" sz="2400" dirty="0"/>
                  <a:t> = 2.7</a:t>
                </a:r>
              </a:p>
            </p:txBody>
          </p:sp>
        </mc:Choice>
        <mc:Fallback>
          <p:sp>
            <p:nvSpPr>
              <p:cNvPr id="2" name="Inhaltsplatzhalter 2">
                <a:extLst>
                  <a:ext uri="{FF2B5EF4-FFF2-40B4-BE49-F238E27FC236}">
                    <a16:creationId xmlns:a16="http://schemas.microsoft.com/office/drawing/2014/main" id="{9CAA7321-500D-6FAF-C082-BB304B36CE92}"/>
                  </a:ext>
                </a:extLst>
              </p:cNvPr>
              <p:cNvSpPr>
                <a:spLocks noGrp="1" noRot="1" noChangeAspect="1" noMove="1" noResize="1" noEditPoints="1" noAdjustHandles="1" noChangeArrowheads="1" noChangeShapeType="1" noTextEdit="1"/>
              </p:cNvSpPr>
              <p:nvPr>
                <p:ph sz="half" idx="1"/>
              </p:nvPr>
            </p:nvSpPr>
            <p:spPr>
              <a:xfrm>
                <a:off x="1775520" y="2340000"/>
                <a:ext cx="9937104" cy="4113336"/>
              </a:xfrm>
              <a:blipFill>
                <a:blip r:embed="rId3"/>
                <a:stretch>
                  <a:fillRect l="-765"/>
                </a:stretch>
              </a:blipFill>
            </p:spPr>
            <p:txBody>
              <a:bodyPr/>
              <a:lstStyle/>
              <a:p>
                <a:r>
                  <a:rPr lang="de-DE">
                    <a:noFill/>
                  </a:rPr>
                  <a:t> </a:t>
                </a:r>
              </a:p>
            </p:txBody>
          </p:sp>
        </mc:Fallback>
      </mc:AlternateContent>
    </p:spTree>
    <p:extLst>
      <p:ext uri="{BB962C8B-B14F-4D97-AF65-F5344CB8AC3E}">
        <p14:creationId xmlns:p14="http://schemas.microsoft.com/office/powerpoint/2010/main" val="1836970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97E81-B268-9D0E-603A-736FE6914871}"/>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8D0439E8-5765-02AA-CE9B-0BDE92534EA2}"/>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25</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1375D423-475E-C26A-259B-20F395F3EA3C}"/>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 2. </a:t>
            </a:r>
            <a:r>
              <a:rPr lang="de-DE" dirty="0" err="1"/>
              <a:t>Temperature</a:t>
            </a:r>
            <a:endParaRPr lang="de-DE" dirty="0"/>
          </a:p>
        </p:txBody>
      </p:sp>
      <mc:AlternateContent xmlns:mc="http://schemas.openxmlformats.org/markup-compatibility/2006">
        <mc:Choice xmlns:a14="http://schemas.microsoft.com/office/drawing/2010/main" Requires="a14">
          <p:sp>
            <p:nvSpPr>
              <p:cNvPr id="6" name="Textfeld 5">
                <a:extLst>
                  <a:ext uri="{FF2B5EF4-FFF2-40B4-BE49-F238E27FC236}">
                    <a16:creationId xmlns:a16="http://schemas.microsoft.com/office/drawing/2014/main" id="{3F9C5781-CF68-9CD1-068E-BE647A303961}"/>
                  </a:ext>
                </a:extLst>
              </p:cNvPr>
              <p:cNvSpPr txBox="1"/>
              <p:nvPr/>
            </p:nvSpPr>
            <p:spPr>
              <a:xfrm>
                <a:off x="1776000" y="2564904"/>
                <a:ext cx="8784496" cy="627095"/>
              </a:xfrm>
              <a:prstGeom prst="rect">
                <a:avLst/>
              </a:prstGeom>
              <a:noFill/>
            </p:spPr>
            <p:txBody>
              <a:bodyPr wrap="square" lIns="0" tIns="0" rIns="0" bIns="0" rtlCol="0">
                <a:spAutoFit/>
              </a:bodyPr>
              <a:lstStyle/>
              <a:p>
                <a14:m>
                  <m:oMath xmlns:m="http://schemas.openxmlformats.org/officeDocument/2006/math">
                    <m:r>
                      <a:rPr lang="de-DE" sz="2000" b="0" i="1" smtClean="0">
                        <a:latin typeface="Cambria Math" panose="02040503050406030204" pitchFamily="18" charset="0"/>
                      </a:rPr>
                      <m:t>𝑃</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𝐸𝑠𝑠𝑒𝑛</m:t>
                        </m:r>
                      </m:e>
                    </m:d>
                    <m:r>
                      <a:rPr lang="de-DE" sz="2000" b="0" i="1" smtClean="0">
                        <a:latin typeface="Cambria Math" panose="02040503050406030204" pitchFamily="18" charset="0"/>
                      </a:rPr>
                      <m:t>= </m:t>
                    </m:r>
                    <m:f>
                      <m:fPr>
                        <m:ctrlPr>
                          <a:rPr lang="de-DE" sz="2000" b="0" i="1" smtClean="0">
                            <a:latin typeface="Cambria Math" panose="02040503050406030204" pitchFamily="18" charset="0"/>
                          </a:rPr>
                        </m:ctrlPr>
                      </m:fPr>
                      <m:num>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𝑒</m:t>
                            </m:r>
                          </m:e>
                          <m:sup>
                            <m:r>
                              <a:rPr lang="de-DE" sz="2000" b="0" i="1" smtClean="0">
                                <a:latin typeface="Cambria Math" panose="02040503050406030204" pitchFamily="18" charset="0"/>
                              </a:rPr>
                              <m:t>𝑙𝑜𝑔𝑖𝑡</m:t>
                            </m:r>
                          </m:sup>
                        </m:sSup>
                      </m:num>
                      <m:den>
                        <m:nary>
                          <m:naryPr>
                            <m:chr m:val="∑"/>
                            <m:limLoc m:val="subSup"/>
                            <m:supHide m:val="on"/>
                            <m:ctrlPr>
                              <a:rPr lang="de-DE" sz="2000" b="0" i="1" smtClean="0">
                                <a:latin typeface="Cambria Math" panose="02040503050406030204" pitchFamily="18" charset="0"/>
                              </a:rPr>
                            </m:ctrlPr>
                          </m:naryPr>
                          <m:sub>
                            <m:r>
                              <m:rPr>
                                <m:brk m:alnAt="9"/>
                              </m:rPr>
                              <a:rPr lang="de-DE" sz="2000" b="0" i="1" smtClean="0">
                                <a:latin typeface="Cambria Math" panose="02040503050406030204" pitchFamily="18" charset="0"/>
                              </a:rPr>
                              <m:t>𝑗</m:t>
                            </m:r>
                          </m:sub>
                          <m:sup/>
                          <m:e>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𝑒</m:t>
                                </m:r>
                              </m:e>
                              <m:sup>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𝑙𝑜𝑔𝑖𝑡</m:t>
                                    </m:r>
                                  </m:e>
                                  <m:sub>
                                    <m:r>
                                      <a:rPr lang="de-DE" sz="2000" b="0" i="1" smtClean="0">
                                        <a:latin typeface="Cambria Math" panose="02040503050406030204" pitchFamily="18" charset="0"/>
                                      </a:rPr>
                                      <m:t>𝑗</m:t>
                                    </m:r>
                                  </m:sub>
                                </m:sSub>
                              </m:sup>
                            </m:sSup>
                          </m:e>
                        </m:nary>
                      </m:den>
                    </m:f>
                    <m:r>
                      <a:rPr lang="de-DE" sz="2000" b="0" i="1" smtClean="0">
                        <a:latin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 </m:t>
                    </m:r>
                    <m:f>
                      <m:fPr>
                        <m:ctrlPr>
                          <a:rPr lang="de-DE" sz="2000" b="0" i="1" smtClean="0">
                            <a:latin typeface="Cambria Math" panose="02040503050406030204" pitchFamily="18" charset="0"/>
                            <a:ea typeface="Cambria Math" panose="02040503050406030204" pitchFamily="18" charset="0"/>
                          </a:rPr>
                        </m:ctrlPr>
                      </m:fPr>
                      <m:num>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𝑒</m:t>
                            </m:r>
                          </m:e>
                          <m:sup>
                            <m:r>
                              <a:rPr lang="de-DE" sz="2000" b="0" i="1" smtClean="0">
                                <a:latin typeface="Cambria Math" panose="02040503050406030204" pitchFamily="18" charset="0"/>
                                <a:ea typeface="Cambria Math" panose="02040503050406030204" pitchFamily="18" charset="0"/>
                              </a:rPr>
                              <m:t>4.3</m:t>
                            </m:r>
                          </m:sup>
                        </m:sSup>
                      </m:num>
                      <m:den>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𝑒</m:t>
                            </m:r>
                          </m:e>
                          <m:sup>
                            <m:r>
                              <a:rPr lang="de-DE" sz="2000" i="1">
                                <a:latin typeface="Cambria Math" panose="02040503050406030204" pitchFamily="18" charset="0"/>
                                <a:ea typeface="Cambria Math" panose="02040503050406030204" pitchFamily="18" charset="0"/>
                              </a:rPr>
                              <m:t>4.3</m:t>
                            </m:r>
                          </m:sup>
                        </m:sSup>
                        <m:r>
                          <a:rPr lang="de-DE" sz="2000" b="0" i="1" smtClean="0">
                            <a:latin typeface="Cambria Math" panose="02040503050406030204" pitchFamily="18" charset="0"/>
                            <a:ea typeface="Cambria Math" panose="02040503050406030204" pitchFamily="18" charset="0"/>
                          </a:rPr>
                          <m:t> + </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𝑒</m:t>
                            </m:r>
                          </m:e>
                          <m:sup>
                            <m:r>
                              <a:rPr lang="de-DE" sz="2000" b="0" i="1" smtClean="0">
                                <a:latin typeface="Cambria Math" panose="02040503050406030204" pitchFamily="18" charset="0"/>
                                <a:ea typeface="Cambria Math" panose="02040503050406030204" pitchFamily="18" charset="0"/>
                              </a:rPr>
                              <m:t>2</m:t>
                            </m:r>
                            <m:r>
                              <a:rPr lang="de-DE" sz="2000" i="1">
                                <a:latin typeface="Cambria Math" panose="02040503050406030204" pitchFamily="18" charset="0"/>
                                <a:ea typeface="Cambria Math" panose="02040503050406030204" pitchFamily="18" charset="0"/>
                              </a:rPr>
                              <m:t>.3</m:t>
                            </m:r>
                          </m:sup>
                        </m:sSup>
                        <m:r>
                          <a:rPr lang="de-DE" sz="2000" b="0" i="1" smtClean="0">
                            <a:latin typeface="Cambria Math" panose="02040503050406030204" pitchFamily="18" charset="0"/>
                            <a:ea typeface="Cambria Math" panose="02040503050406030204" pitchFamily="18" charset="0"/>
                          </a:rPr>
                          <m:t> +</m:t>
                        </m:r>
                        <m:sSup>
                          <m:sSupPr>
                            <m:ctrlPr>
                              <a:rPr lang="de-DE" sz="2000" i="1">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 … + </m:t>
                            </m:r>
                            <m:r>
                              <a:rPr lang="de-DE" sz="2000" i="1">
                                <a:latin typeface="Cambria Math" panose="02040503050406030204" pitchFamily="18" charset="0"/>
                                <a:ea typeface="Cambria Math" panose="02040503050406030204" pitchFamily="18" charset="0"/>
                              </a:rPr>
                              <m:t>𝑒</m:t>
                            </m:r>
                          </m:e>
                          <m:sup>
                            <m:r>
                              <a:rPr lang="de-DE" sz="2000" b="0" i="1" smtClean="0">
                                <a:latin typeface="Cambria Math" panose="02040503050406030204" pitchFamily="18" charset="0"/>
                                <a:ea typeface="Cambria Math" panose="02040503050406030204" pitchFamily="18" charset="0"/>
                              </a:rPr>
                              <m:t>−2</m:t>
                            </m:r>
                            <m:r>
                              <a:rPr lang="de-DE" sz="2000" i="1">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2</m:t>
                            </m:r>
                          </m:sup>
                        </m:sSup>
                      </m:den>
                    </m:f>
                    <m:r>
                      <a:rPr lang="de-DE" sz="2000" b="0" i="1" smtClean="0">
                        <a:latin typeface="Cambria Math" panose="02040503050406030204" pitchFamily="18" charset="0"/>
                        <a:ea typeface="Cambria Math" panose="02040503050406030204" pitchFamily="18" charset="0"/>
                      </a:rPr>
                      <m:t> </m:t>
                    </m:r>
                    <m:r>
                      <a:rPr lang="de-DE" sz="2000" i="1">
                        <a:latin typeface="Cambria Math" panose="02040503050406030204" pitchFamily="18" charset="0"/>
                      </a:rPr>
                      <m:t>=</m:t>
                    </m:r>
                    <m:r>
                      <a:rPr lang="de-DE" sz="2000" i="1">
                        <a:latin typeface="Cambria Math" panose="02040503050406030204" pitchFamily="18" charset="0"/>
                        <a:ea typeface="Cambria Math" panose="02040503050406030204" pitchFamily="18" charset="0"/>
                      </a:rPr>
                      <m:t> </m:t>
                    </m:r>
                    <m:f>
                      <m:fPr>
                        <m:ctrlPr>
                          <a:rPr lang="de-DE" sz="2000" i="1">
                            <a:latin typeface="Cambria Math" panose="02040503050406030204" pitchFamily="18" charset="0"/>
                            <a:ea typeface="Cambria Math" panose="02040503050406030204" pitchFamily="18" charset="0"/>
                          </a:rPr>
                        </m:ctrlPr>
                      </m:fPr>
                      <m:num>
                        <m:r>
                          <a:rPr lang="de-DE" sz="2000" b="0" i="1" smtClean="0">
                            <a:latin typeface="Cambria Math" panose="02040503050406030204" pitchFamily="18" charset="0"/>
                            <a:ea typeface="Cambria Math" panose="02040503050406030204" pitchFamily="18" charset="0"/>
                          </a:rPr>
                          <m:t>73,7</m:t>
                        </m:r>
                      </m:num>
                      <m:den>
                        <m:r>
                          <a:rPr lang="de-DE" sz="2000" b="0" i="1" smtClean="0">
                            <a:latin typeface="Cambria Math" panose="02040503050406030204" pitchFamily="18" charset="0"/>
                            <a:ea typeface="Cambria Math" panose="02040503050406030204" pitchFamily="18" charset="0"/>
                          </a:rPr>
                          <m:t>96</m:t>
                        </m:r>
                      </m:den>
                    </m:f>
                    <m:r>
                      <a:rPr lang="de-DE" sz="2000" b="0" i="1" smtClean="0">
                        <a:latin typeface="Cambria Math" panose="02040503050406030204" pitchFamily="18" charset="0"/>
                        <a:ea typeface="Cambria Math" panose="02040503050406030204" pitchFamily="18" charset="0"/>
                      </a:rPr>
                      <m:t>=0.768</m:t>
                    </m:r>
                  </m:oMath>
                </a14:m>
                <a:r>
                  <a:rPr lang="de-DE" sz="2000" dirty="0"/>
                  <a:t> </a:t>
                </a:r>
              </a:p>
            </p:txBody>
          </p:sp>
        </mc:Choice>
        <mc:Fallback>
          <p:sp>
            <p:nvSpPr>
              <p:cNvPr id="6" name="Textfeld 5">
                <a:extLst>
                  <a:ext uri="{FF2B5EF4-FFF2-40B4-BE49-F238E27FC236}">
                    <a16:creationId xmlns:a16="http://schemas.microsoft.com/office/drawing/2014/main" id="{3F9C5781-CF68-9CD1-068E-BE647A303961}"/>
                  </a:ext>
                </a:extLst>
              </p:cNvPr>
              <p:cNvSpPr txBox="1">
                <a:spLocks noRot="1" noChangeAspect="1" noMove="1" noResize="1" noEditPoints="1" noAdjustHandles="1" noChangeArrowheads="1" noChangeShapeType="1" noTextEdit="1"/>
              </p:cNvSpPr>
              <p:nvPr/>
            </p:nvSpPr>
            <p:spPr>
              <a:xfrm>
                <a:off x="1776000" y="2564904"/>
                <a:ext cx="8784496" cy="627095"/>
              </a:xfrm>
              <a:prstGeom prst="rect">
                <a:avLst/>
              </a:prstGeom>
              <a:blipFill>
                <a:blip r:embed="rId3"/>
                <a:stretch>
                  <a:fillRect l="-1010" t="-8000" b="-90000"/>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Textfeld 6">
                <a:extLst>
                  <a:ext uri="{FF2B5EF4-FFF2-40B4-BE49-F238E27FC236}">
                    <a16:creationId xmlns:a16="http://schemas.microsoft.com/office/drawing/2014/main" id="{C6DD01C5-4A7B-BB09-5321-0FDE5B160135}"/>
                  </a:ext>
                </a:extLst>
              </p:cNvPr>
              <p:cNvSpPr txBox="1"/>
              <p:nvPr/>
            </p:nvSpPr>
            <p:spPr>
              <a:xfrm>
                <a:off x="1775999" y="4346341"/>
                <a:ext cx="10152649" cy="76187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panose="02040503050406030204" pitchFamily="18" charset="0"/>
                        </a:rPr>
                        <m:t>𝑃</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𝐸𝑠𝑠𝑒𝑛</m:t>
                          </m:r>
                        </m:e>
                      </m:d>
                      <m:r>
                        <a:rPr lang="de-DE" sz="2000" b="0" i="1" smtClean="0">
                          <a:latin typeface="Cambria Math" panose="02040503050406030204" pitchFamily="18" charset="0"/>
                        </a:rPr>
                        <m:t>= </m:t>
                      </m:r>
                      <m:f>
                        <m:fPr>
                          <m:ctrlPr>
                            <a:rPr lang="de-DE" sz="2000" b="0" i="1" smtClean="0">
                              <a:latin typeface="Cambria Math" panose="02040503050406030204" pitchFamily="18" charset="0"/>
                            </a:rPr>
                          </m:ctrlPr>
                        </m:fPr>
                        <m:num>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𝑒</m:t>
                              </m:r>
                            </m:e>
                            <m:sup>
                              <m:r>
                                <a:rPr lang="de-DE" sz="2000" b="0" i="1" smtClean="0">
                                  <a:latin typeface="Cambria Math" panose="02040503050406030204" pitchFamily="18" charset="0"/>
                                </a:rPr>
                                <m:t>𝑙𝑜𝑔𝑖𝑡</m:t>
                              </m:r>
                              <m:r>
                                <a:rPr lang="de-DE" sz="2000" b="0" i="1" smtClean="0">
                                  <a:latin typeface="Cambria Math" panose="02040503050406030204" pitchFamily="18" charset="0"/>
                                </a:rPr>
                                <m:t> ÷ </m:t>
                              </m:r>
                              <m:r>
                                <a:rPr lang="de-DE" sz="2000" b="0" i="1" smtClean="0">
                                  <a:latin typeface="Cambria Math" panose="02040503050406030204" pitchFamily="18" charset="0"/>
                                  <a:ea typeface="Cambria Math" panose="02040503050406030204" pitchFamily="18" charset="0"/>
                                </a:rPr>
                                <m:t>𝑇</m:t>
                              </m:r>
                            </m:sup>
                          </m:sSup>
                        </m:num>
                        <m:den>
                          <m:nary>
                            <m:naryPr>
                              <m:chr m:val="∑"/>
                              <m:limLoc m:val="subSup"/>
                              <m:supHide m:val="on"/>
                              <m:ctrlPr>
                                <a:rPr lang="de-DE" sz="2000" b="0" i="1" smtClean="0">
                                  <a:latin typeface="Cambria Math" panose="02040503050406030204" pitchFamily="18" charset="0"/>
                                </a:rPr>
                              </m:ctrlPr>
                            </m:naryPr>
                            <m:sub>
                              <m:r>
                                <m:rPr>
                                  <m:brk m:alnAt="9"/>
                                </m:rPr>
                                <a:rPr lang="de-DE" sz="2000" b="0" i="1" smtClean="0">
                                  <a:latin typeface="Cambria Math" panose="02040503050406030204" pitchFamily="18" charset="0"/>
                                </a:rPr>
                                <m:t>𝑗</m:t>
                              </m:r>
                            </m:sub>
                            <m:sup/>
                            <m:e>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𝑒</m:t>
                                  </m:r>
                                </m:e>
                                <m:sup>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𝑙𝑜𝑔𝑖𝑡</m:t>
                                      </m:r>
                                    </m:e>
                                    <m:sub>
                                      <m:r>
                                        <a:rPr lang="de-DE" sz="2000" b="0" i="1" smtClean="0">
                                          <a:latin typeface="Cambria Math" panose="02040503050406030204" pitchFamily="18" charset="0"/>
                                        </a:rPr>
                                        <m:t>𝑗</m:t>
                                      </m:r>
                                    </m:sub>
                                  </m:sSub>
                                  <m:r>
                                    <a:rPr lang="de-DE" sz="2000" i="1">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𝑇</m:t>
                                  </m:r>
                                </m:sup>
                              </m:sSup>
                            </m:e>
                          </m:nary>
                        </m:den>
                      </m:f>
                      <m:r>
                        <a:rPr lang="de-DE" sz="2000" b="0" i="1" smtClean="0">
                          <a:latin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 </m:t>
                      </m:r>
                      <m:f>
                        <m:fPr>
                          <m:ctrlPr>
                            <a:rPr lang="de-DE" sz="2000" b="0" i="1" smtClean="0">
                              <a:latin typeface="Cambria Math" panose="02040503050406030204" pitchFamily="18" charset="0"/>
                              <a:ea typeface="Cambria Math" panose="02040503050406030204" pitchFamily="18" charset="0"/>
                            </a:rPr>
                          </m:ctrlPr>
                        </m:fPr>
                        <m:num>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𝑒</m:t>
                              </m:r>
                            </m:e>
                            <m:sup>
                              <m:r>
                                <a:rPr lang="de-DE" sz="2000" b="0" i="1" smtClean="0">
                                  <a:latin typeface="Cambria Math" panose="02040503050406030204" pitchFamily="18" charset="0"/>
                                  <a:ea typeface="Cambria Math" panose="02040503050406030204" pitchFamily="18" charset="0"/>
                                </a:rPr>
                                <m:t>4.3</m:t>
                              </m:r>
                              <m:r>
                                <a:rPr lang="de-DE" sz="2000" i="1">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0.7</m:t>
                              </m:r>
                            </m:sup>
                          </m:sSup>
                        </m:num>
                        <m:den>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𝑒</m:t>
                              </m:r>
                            </m:e>
                            <m:sup>
                              <m:r>
                                <a:rPr lang="de-DE" sz="2000" i="1">
                                  <a:latin typeface="Cambria Math" panose="02040503050406030204" pitchFamily="18" charset="0"/>
                                  <a:ea typeface="Cambria Math" panose="02040503050406030204" pitchFamily="18" charset="0"/>
                                </a:rPr>
                                <m:t>4.3÷0.7</m:t>
                              </m:r>
                            </m:sup>
                          </m:sSup>
                          <m:r>
                            <a:rPr lang="de-DE" sz="2000" b="0" i="1" smtClean="0">
                              <a:latin typeface="Cambria Math" panose="02040503050406030204" pitchFamily="18" charset="0"/>
                              <a:ea typeface="Cambria Math" panose="02040503050406030204" pitchFamily="18" charset="0"/>
                            </a:rPr>
                            <m:t> + </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𝑒</m:t>
                              </m:r>
                            </m:e>
                            <m:sup>
                              <m:r>
                                <a:rPr lang="de-DE" sz="2000" b="0" i="1" smtClean="0">
                                  <a:latin typeface="Cambria Math" panose="02040503050406030204" pitchFamily="18" charset="0"/>
                                  <a:ea typeface="Cambria Math" panose="02040503050406030204" pitchFamily="18" charset="0"/>
                                </a:rPr>
                                <m:t>2</m:t>
                              </m:r>
                              <m:r>
                                <a:rPr lang="de-DE" sz="2000" i="1">
                                  <a:latin typeface="Cambria Math" panose="02040503050406030204" pitchFamily="18" charset="0"/>
                                  <a:ea typeface="Cambria Math" panose="02040503050406030204" pitchFamily="18" charset="0"/>
                                </a:rPr>
                                <m:t>.3÷0.7</m:t>
                              </m:r>
                            </m:sup>
                          </m:sSup>
                          <m:r>
                            <a:rPr lang="de-DE" sz="2000" b="0" i="1" smtClean="0">
                              <a:latin typeface="Cambria Math" panose="02040503050406030204" pitchFamily="18" charset="0"/>
                              <a:ea typeface="Cambria Math" panose="02040503050406030204" pitchFamily="18" charset="0"/>
                            </a:rPr>
                            <m:t> +</m:t>
                          </m:r>
                          <m:sSup>
                            <m:sSupPr>
                              <m:ctrlPr>
                                <a:rPr lang="de-DE" sz="2000" i="1">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 … + </m:t>
                              </m:r>
                              <m:r>
                                <a:rPr lang="de-DE" sz="2000" i="1">
                                  <a:latin typeface="Cambria Math" panose="02040503050406030204" pitchFamily="18" charset="0"/>
                                  <a:ea typeface="Cambria Math" panose="02040503050406030204" pitchFamily="18" charset="0"/>
                                </a:rPr>
                                <m:t>𝑒</m:t>
                              </m:r>
                            </m:e>
                            <m:sup>
                              <m:r>
                                <a:rPr lang="de-DE" sz="2000" b="0" i="1" smtClean="0">
                                  <a:latin typeface="Cambria Math" panose="02040503050406030204" pitchFamily="18" charset="0"/>
                                  <a:ea typeface="Cambria Math" panose="02040503050406030204" pitchFamily="18" charset="0"/>
                                </a:rPr>
                                <m:t>−2</m:t>
                              </m:r>
                              <m:r>
                                <a:rPr lang="de-DE" sz="2000" i="1">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2</m:t>
                              </m:r>
                              <m:r>
                                <a:rPr lang="de-DE" sz="2000" i="1">
                                  <a:latin typeface="Cambria Math" panose="02040503050406030204" pitchFamily="18" charset="0"/>
                                  <a:ea typeface="Cambria Math" panose="02040503050406030204" pitchFamily="18" charset="0"/>
                                </a:rPr>
                                <m:t>÷0.7</m:t>
                              </m:r>
                            </m:sup>
                          </m:sSup>
                        </m:den>
                      </m:f>
                      <m:r>
                        <a:rPr lang="de-DE" sz="2000" b="0" i="1" smtClean="0">
                          <a:latin typeface="Cambria Math" panose="02040503050406030204" pitchFamily="18" charset="0"/>
                          <a:ea typeface="Cambria Math" panose="02040503050406030204" pitchFamily="18" charset="0"/>
                        </a:rPr>
                        <m:t> </m:t>
                      </m:r>
                      <m:r>
                        <a:rPr lang="de-DE" sz="2000" i="1">
                          <a:latin typeface="Cambria Math" panose="02040503050406030204" pitchFamily="18" charset="0"/>
                        </a:rPr>
                        <m:t>=</m:t>
                      </m:r>
                      <m:r>
                        <a:rPr lang="de-DE" sz="2000" i="1">
                          <a:latin typeface="Cambria Math" panose="02040503050406030204" pitchFamily="18" charset="0"/>
                          <a:ea typeface="Cambria Math" panose="02040503050406030204" pitchFamily="18" charset="0"/>
                        </a:rPr>
                        <m:t> </m:t>
                      </m:r>
                      <m:f>
                        <m:fPr>
                          <m:ctrlPr>
                            <a:rPr lang="de-DE" sz="2000" i="1">
                              <a:latin typeface="Cambria Math" panose="02040503050406030204" pitchFamily="18" charset="0"/>
                              <a:ea typeface="Cambria Math" panose="02040503050406030204" pitchFamily="18" charset="0"/>
                            </a:rPr>
                          </m:ctrlPr>
                        </m:fPr>
                        <m:num>
                          <m:r>
                            <a:rPr lang="de-DE" sz="2000" b="0" i="1" smtClean="0">
                              <a:latin typeface="Cambria Math" panose="02040503050406030204" pitchFamily="18" charset="0"/>
                              <a:ea typeface="Cambria Math" panose="02040503050406030204" pitchFamily="18" charset="0"/>
                            </a:rPr>
                            <m:t>73,7</m:t>
                          </m:r>
                        </m:num>
                        <m:den>
                          <m:r>
                            <a:rPr lang="de-DE" sz="2000" b="0" i="1" smtClean="0">
                              <a:latin typeface="Cambria Math" panose="02040503050406030204" pitchFamily="18" charset="0"/>
                              <a:ea typeface="Cambria Math" panose="02040503050406030204" pitchFamily="18" charset="0"/>
                            </a:rPr>
                            <m:t>96</m:t>
                          </m:r>
                        </m:den>
                      </m:f>
                      <m:r>
                        <m:rPr>
                          <m:nor/>
                        </m:rPr>
                        <a:rPr lang="de-DE" sz="2000" dirty="0"/>
                        <m:t>= 0.934</m:t>
                      </m:r>
                    </m:oMath>
                  </m:oMathPara>
                </a14:m>
                <a:endParaRPr lang="de-DE" sz="2000" dirty="0"/>
              </a:p>
            </p:txBody>
          </p:sp>
        </mc:Choice>
        <mc:Fallback>
          <p:sp>
            <p:nvSpPr>
              <p:cNvPr id="7" name="Textfeld 6">
                <a:extLst>
                  <a:ext uri="{FF2B5EF4-FFF2-40B4-BE49-F238E27FC236}">
                    <a16:creationId xmlns:a16="http://schemas.microsoft.com/office/drawing/2014/main" id="{C6DD01C5-4A7B-BB09-5321-0FDE5B160135}"/>
                  </a:ext>
                </a:extLst>
              </p:cNvPr>
              <p:cNvSpPr txBox="1">
                <a:spLocks noRot="1" noChangeAspect="1" noMove="1" noResize="1" noEditPoints="1" noAdjustHandles="1" noChangeArrowheads="1" noChangeShapeType="1" noTextEdit="1"/>
              </p:cNvSpPr>
              <p:nvPr/>
            </p:nvSpPr>
            <p:spPr>
              <a:xfrm>
                <a:off x="1775999" y="4346341"/>
                <a:ext cx="10152649" cy="761875"/>
              </a:xfrm>
              <a:prstGeom prst="rect">
                <a:avLst/>
              </a:prstGeom>
              <a:blipFill>
                <a:blip r:embed="rId4"/>
                <a:stretch>
                  <a:fillRect l="-874" t="-16393" b="-93443"/>
                </a:stretch>
              </a:blipFill>
            </p:spPr>
            <p:txBody>
              <a:bodyPr/>
              <a:lstStyle/>
              <a:p>
                <a:r>
                  <a:rPr lang="de-DE">
                    <a:noFill/>
                  </a:rPr>
                  <a:t> </a:t>
                </a:r>
              </a:p>
            </p:txBody>
          </p:sp>
        </mc:Fallback>
      </mc:AlternateContent>
      <p:sp>
        <p:nvSpPr>
          <p:cNvPr id="10" name="Textfeld 9">
            <a:extLst>
              <a:ext uri="{FF2B5EF4-FFF2-40B4-BE49-F238E27FC236}">
                <a16:creationId xmlns:a16="http://schemas.microsoft.com/office/drawing/2014/main" id="{7AE4AF96-5234-7BA8-F90C-8E5AC0D0398A}"/>
              </a:ext>
            </a:extLst>
          </p:cNvPr>
          <p:cNvSpPr txBox="1"/>
          <p:nvPr/>
        </p:nvSpPr>
        <p:spPr>
          <a:xfrm>
            <a:off x="1775999" y="3666002"/>
            <a:ext cx="6097978" cy="369332"/>
          </a:xfrm>
          <a:prstGeom prst="rect">
            <a:avLst/>
          </a:prstGeom>
          <a:noFill/>
        </p:spPr>
        <p:txBody>
          <a:bodyPr wrap="square">
            <a:spAutoFit/>
          </a:bodyPr>
          <a:lstStyle/>
          <a:p>
            <a:r>
              <a:rPr lang="de-DE" sz="1800" b="1" i="1" dirty="0">
                <a:latin typeface="SF Pro Display" pitchFamily="2" charset="0"/>
                <a:ea typeface="SF Pro Display" pitchFamily="2" charset="0"/>
                <a:cs typeface="SF Pro Display" pitchFamily="2" charset="0"/>
              </a:rPr>
              <a:t>Mit </a:t>
            </a:r>
            <a:r>
              <a:rPr lang="de-DE" sz="1800" b="1" i="1" dirty="0" err="1">
                <a:latin typeface="SF Pro Display" pitchFamily="2" charset="0"/>
                <a:ea typeface="SF Pro Display" pitchFamily="2" charset="0"/>
                <a:cs typeface="SF Pro Display" pitchFamily="2" charset="0"/>
              </a:rPr>
              <a:t>temperature</a:t>
            </a:r>
            <a:r>
              <a:rPr lang="de-DE" sz="1800" b="1" i="1" dirty="0">
                <a:latin typeface="SF Pro Display" pitchFamily="2" charset="0"/>
                <a:ea typeface="SF Pro Display" pitchFamily="2" charset="0"/>
                <a:cs typeface="SF Pro Display" pitchFamily="2" charset="0"/>
              </a:rPr>
              <a:t> T = 0.7:</a:t>
            </a:r>
            <a:endParaRPr lang="de-DE" b="1" i="1" dirty="0">
              <a:latin typeface="SF Pro Display" pitchFamily="2" charset="0"/>
              <a:ea typeface="SF Pro Display" pitchFamily="2" charset="0"/>
              <a:cs typeface="SF Pro Display" pitchFamily="2" charset="0"/>
            </a:endParaRPr>
          </a:p>
        </p:txBody>
      </p:sp>
    </p:spTree>
    <p:extLst>
      <p:ext uri="{BB962C8B-B14F-4D97-AF65-F5344CB8AC3E}">
        <p14:creationId xmlns:p14="http://schemas.microsoft.com/office/powerpoint/2010/main" val="158188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90DA8-D6F1-C451-C55F-5D4AE77C04A0}"/>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4B8AEA9E-FD86-C0A9-437F-B32B7720A8F3}"/>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26</a:t>
            </a:fld>
            <a:endParaRPr lang="de-DE" sz="1400" dirty="0">
              <a:latin typeface="SF Pro Display" pitchFamily="2" charset="0"/>
              <a:ea typeface="SF Pro Display" pitchFamily="2" charset="0"/>
              <a:cs typeface="SF Pro Display" pitchFamily="2" charset="0"/>
            </a:endParaRPr>
          </a:p>
        </p:txBody>
      </p:sp>
      <p:pic>
        <p:nvPicPr>
          <p:cNvPr id="9" name="Grafik 8">
            <a:extLst>
              <a:ext uri="{FF2B5EF4-FFF2-40B4-BE49-F238E27FC236}">
                <a16:creationId xmlns:a16="http://schemas.microsoft.com/office/drawing/2014/main" id="{EC3CCF5C-066D-DA8F-E098-BC8A8B990013}"/>
              </a:ext>
            </a:extLst>
          </p:cNvPr>
          <p:cNvPicPr>
            <a:picLocks noChangeAspect="1"/>
          </p:cNvPicPr>
          <p:nvPr/>
        </p:nvPicPr>
        <p:blipFill>
          <a:blip r:embed="rId3"/>
          <a:stretch>
            <a:fillRect/>
          </a:stretch>
        </p:blipFill>
        <p:spPr>
          <a:xfrm>
            <a:off x="962754" y="620688"/>
            <a:ext cx="10266491" cy="6113752"/>
          </a:xfrm>
          <a:prstGeom prst="rect">
            <a:avLst/>
          </a:prstGeom>
        </p:spPr>
      </p:pic>
      <mc:AlternateContent xmlns:mc="http://schemas.openxmlformats.org/markup-compatibility/2006">
        <mc:Choice xmlns:a14="http://schemas.microsoft.com/office/drawing/2010/main" Requires="a14">
          <p:sp>
            <p:nvSpPr>
              <p:cNvPr id="11" name="Textfeld 10">
                <a:extLst>
                  <a:ext uri="{FF2B5EF4-FFF2-40B4-BE49-F238E27FC236}">
                    <a16:creationId xmlns:a16="http://schemas.microsoft.com/office/drawing/2014/main" id="{840A271A-0363-4DA8-5A34-BF3BBFA8DF7C}"/>
                  </a:ext>
                </a:extLst>
              </p:cNvPr>
              <p:cNvSpPr txBox="1"/>
              <p:nvPr/>
            </p:nvSpPr>
            <p:spPr>
              <a:xfrm>
                <a:off x="3575720" y="3078041"/>
                <a:ext cx="7056784" cy="119904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de-DE" sz="2000" b="0" i="1" smtClean="0">
                          <a:latin typeface="Cambria Math" panose="02040503050406030204" pitchFamily="18" charset="0"/>
                        </a:rPr>
                        <m:t>𝑃</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𝐸𝑠𝑠𝑒𝑛</m:t>
                          </m:r>
                        </m:e>
                      </m:d>
                      <m:r>
                        <a:rPr lang="de-DE" sz="2000" b="0" i="1" smtClean="0">
                          <a:latin typeface="Cambria Math" panose="02040503050406030204" pitchFamily="18" charset="0"/>
                        </a:rPr>
                        <m:t>= </m:t>
                      </m:r>
                      <m:f>
                        <m:fPr>
                          <m:ctrlPr>
                            <a:rPr lang="de-DE" sz="2000" b="0" i="1" smtClean="0">
                              <a:latin typeface="Cambria Math" panose="02040503050406030204" pitchFamily="18" charset="0"/>
                            </a:rPr>
                          </m:ctrlPr>
                        </m:fPr>
                        <m:num>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𝑒</m:t>
                              </m:r>
                            </m:e>
                            <m:sup>
                              <m:r>
                                <a:rPr lang="de-DE" sz="2000" b="0" i="1" smtClean="0">
                                  <a:latin typeface="Cambria Math" panose="02040503050406030204" pitchFamily="18" charset="0"/>
                                </a:rPr>
                                <m:t>𝑙𝑜𝑔𝑖𝑡</m:t>
                              </m:r>
                              <m:r>
                                <a:rPr lang="de-DE" sz="2000" b="0" i="1" smtClean="0">
                                  <a:latin typeface="Cambria Math" panose="02040503050406030204" pitchFamily="18" charset="0"/>
                                </a:rPr>
                                <m:t> ÷ </m:t>
                              </m:r>
                              <m:r>
                                <a:rPr lang="de-DE" sz="2000" b="0" i="1" smtClean="0">
                                  <a:latin typeface="Cambria Math" panose="02040503050406030204" pitchFamily="18" charset="0"/>
                                  <a:ea typeface="Cambria Math" panose="02040503050406030204" pitchFamily="18" charset="0"/>
                                </a:rPr>
                                <m:t>𝑇</m:t>
                              </m:r>
                            </m:sup>
                          </m:sSup>
                        </m:num>
                        <m:den>
                          <m:nary>
                            <m:naryPr>
                              <m:chr m:val="∑"/>
                              <m:limLoc m:val="subSup"/>
                              <m:supHide m:val="on"/>
                              <m:ctrlPr>
                                <a:rPr lang="de-DE" sz="2000" b="0" i="1" smtClean="0">
                                  <a:latin typeface="Cambria Math" panose="02040503050406030204" pitchFamily="18" charset="0"/>
                                </a:rPr>
                              </m:ctrlPr>
                            </m:naryPr>
                            <m:sub>
                              <m:r>
                                <m:rPr>
                                  <m:brk m:alnAt="9"/>
                                </m:rPr>
                                <a:rPr lang="de-DE" sz="2000" b="0" i="1" smtClean="0">
                                  <a:latin typeface="Cambria Math" panose="02040503050406030204" pitchFamily="18" charset="0"/>
                                </a:rPr>
                                <m:t>𝑗</m:t>
                              </m:r>
                            </m:sub>
                            <m:sup/>
                            <m:e>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𝑒</m:t>
                                  </m:r>
                                </m:e>
                                <m:sup>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𝑙𝑜𝑔𝑖𝑡</m:t>
                                      </m:r>
                                    </m:e>
                                    <m:sub>
                                      <m:r>
                                        <a:rPr lang="de-DE" sz="2000" b="0" i="1" smtClean="0">
                                          <a:latin typeface="Cambria Math" panose="02040503050406030204" pitchFamily="18" charset="0"/>
                                        </a:rPr>
                                        <m:t>𝑗</m:t>
                                      </m:r>
                                    </m:sub>
                                  </m:sSub>
                                  <m:r>
                                    <a:rPr lang="de-DE" sz="2000" i="1">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𝑇</m:t>
                                  </m:r>
                                </m:sup>
                              </m:sSup>
                            </m:e>
                          </m:nary>
                        </m:den>
                      </m:f>
                      <m:r>
                        <a:rPr lang="de-DE" sz="2000" b="0" i="1" smtClean="0">
                          <a:latin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 </m:t>
                      </m:r>
                      <m:f>
                        <m:fPr>
                          <m:ctrlPr>
                            <a:rPr lang="de-DE" sz="2000" b="0" i="1" smtClean="0">
                              <a:latin typeface="Cambria Math" panose="02040503050406030204" pitchFamily="18" charset="0"/>
                              <a:ea typeface="Cambria Math" panose="02040503050406030204" pitchFamily="18" charset="0"/>
                            </a:rPr>
                          </m:ctrlPr>
                        </m:fPr>
                        <m:num>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𝑒</m:t>
                              </m:r>
                            </m:e>
                            <m:sup>
                              <m:r>
                                <a:rPr lang="de-DE" sz="2000" b="0" i="1" smtClean="0">
                                  <a:latin typeface="Cambria Math" panose="02040503050406030204" pitchFamily="18" charset="0"/>
                                  <a:ea typeface="Cambria Math" panose="02040503050406030204" pitchFamily="18" charset="0"/>
                                </a:rPr>
                                <m:t>4.3</m:t>
                              </m:r>
                              <m:r>
                                <a:rPr lang="de-DE" sz="2000" i="1">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0.7</m:t>
                              </m:r>
                            </m:sup>
                          </m:sSup>
                        </m:num>
                        <m:den>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𝑒</m:t>
                              </m:r>
                            </m:e>
                            <m:sup>
                              <m:r>
                                <a:rPr lang="de-DE" sz="2000" i="1">
                                  <a:latin typeface="Cambria Math" panose="02040503050406030204" pitchFamily="18" charset="0"/>
                                  <a:ea typeface="Cambria Math" panose="02040503050406030204" pitchFamily="18" charset="0"/>
                                </a:rPr>
                                <m:t>4.3÷0.7</m:t>
                              </m:r>
                            </m:sup>
                          </m:sSup>
                          <m:r>
                            <a:rPr lang="de-DE" sz="2000" b="0" i="1" smtClean="0">
                              <a:latin typeface="Cambria Math" panose="02040503050406030204" pitchFamily="18" charset="0"/>
                              <a:ea typeface="Cambria Math" panose="02040503050406030204" pitchFamily="18" charset="0"/>
                            </a:rPr>
                            <m:t> + </m:t>
                          </m:r>
                          <m:sSup>
                            <m:sSupPr>
                              <m:ctrlPr>
                                <a:rPr lang="de-DE" sz="2000" i="1">
                                  <a:latin typeface="Cambria Math" panose="02040503050406030204" pitchFamily="18" charset="0"/>
                                  <a:ea typeface="Cambria Math" panose="02040503050406030204" pitchFamily="18" charset="0"/>
                                </a:rPr>
                              </m:ctrlPr>
                            </m:sSupPr>
                            <m:e>
                              <m:r>
                                <a:rPr lang="de-DE" sz="2000" i="1">
                                  <a:latin typeface="Cambria Math" panose="02040503050406030204" pitchFamily="18" charset="0"/>
                                  <a:ea typeface="Cambria Math" panose="02040503050406030204" pitchFamily="18" charset="0"/>
                                </a:rPr>
                                <m:t>𝑒</m:t>
                              </m:r>
                            </m:e>
                            <m:sup>
                              <m:r>
                                <a:rPr lang="de-DE" sz="2000" b="0" i="1" smtClean="0">
                                  <a:latin typeface="Cambria Math" panose="02040503050406030204" pitchFamily="18" charset="0"/>
                                  <a:ea typeface="Cambria Math" panose="02040503050406030204" pitchFamily="18" charset="0"/>
                                </a:rPr>
                                <m:t>2</m:t>
                              </m:r>
                              <m:r>
                                <a:rPr lang="de-DE" sz="2000" i="1">
                                  <a:latin typeface="Cambria Math" panose="02040503050406030204" pitchFamily="18" charset="0"/>
                                  <a:ea typeface="Cambria Math" panose="02040503050406030204" pitchFamily="18" charset="0"/>
                                </a:rPr>
                                <m:t>.3÷0.7</m:t>
                              </m:r>
                            </m:sup>
                          </m:sSup>
                          <m:r>
                            <a:rPr lang="de-DE" sz="2000" b="0" i="1" smtClean="0">
                              <a:latin typeface="Cambria Math" panose="02040503050406030204" pitchFamily="18" charset="0"/>
                              <a:ea typeface="Cambria Math" panose="02040503050406030204" pitchFamily="18" charset="0"/>
                            </a:rPr>
                            <m:t> +</m:t>
                          </m:r>
                          <m:sSup>
                            <m:sSupPr>
                              <m:ctrlPr>
                                <a:rPr lang="de-DE" sz="2000" i="1">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 … + </m:t>
                              </m:r>
                              <m:r>
                                <a:rPr lang="de-DE" sz="2000" i="1">
                                  <a:latin typeface="Cambria Math" panose="02040503050406030204" pitchFamily="18" charset="0"/>
                                  <a:ea typeface="Cambria Math" panose="02040503050406030204" pitchFamily="18" charset="0"/>
                                </a:rPr>
                                <m:t>𝑒</m:t>
                              </m:r>
                            </m:e>
                            <m:sup>
                              <m:r>
                                <a:rPr lang="de-DE" sz="2000" b="0" i="1" smtClean="0">
                                  <a:latin typeface="Cambria Math" panose="02040503050406030204" pitchFamily="18" charset="0"/>
                                  <a:ea typeface="Cambria Math" panose="02040503050406030204" pitchFamily="18" charset="0"/>
                                </a:rPr>
                                <m:t>−2</m:t>
                              </m:r>
                              <m:r>
                                <a:rPr lang="de-DE" sz="2000" i="1">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2</m:t>
                              </m:r>
                              <m:r>
                                <a:rPr lang="de-DE" sz="2000" i="1">
                                  <a:latin typeface="Cambria Math" panose="02040503050406030204" pitchFamily="18" charset="0"/>
                                  <a:ea typeface="Cambria Math" panose="02040503050406030204" pitchFamily="18" charset="0"/>
                                </a:rPr>
                                <m:t>÷0.7</m:t>
                              </m:r>
                            </m:sup>
                          </m:sSup>
                        </m:den>
                      </m:f>
                      <m:r>
                        <a:rPr lang="de-DE" sz="2000" b="0" i="1" smtClean="0">
                          <a:latin typeface="Cambria Math" panose="02040503050406030204" pitchFamily="18" charset="0"/>
                          <a:ea typeface="Cambria Math" panose="02040503050406030204" pitchFamily="18" charset="0"/>
                        </a:rPr>
                        <m:t> </m:t>
                      </m:r>
                    </m:oMath>
                  </m:oMathPara>
                </a14:m>
                <a:endParaRPr lang="de-DE" sz="2000" b="0" i="1" dirty="0">
                  <a:latin typeface="Cambria Math" panose="02040503050406030204" pitchFamily="18" charset="0"/>
                  <a:ea typeface="Cambria Math" panose="02040503050406030204" pitchFamily="18" charset="0"/>
                </a:endParaRPr>
              </a:p>
              <a:p>
                <a:pPr/>
                <a:r>
                  <a:rPr lang="de-DE" sz="2000" dirty="0"/>
                  <a:t>                   </a:t>
                </a:r>
                <a14:m>
                  <m:oMath xmlns:m="http://schemas.openxmlformats.org/officeDocument/2006/math">
                    <m:r>
                      <a:rPr lang="de-DE" sz="2000" i="1">
                        <a:latin typeface="Cambria Math" panose="02040503050406030204" pitchFamily="18" charset="0"/>
                      </a:rPr>
                      <m:t>=</m:t>
                    </m:r>
                    <m:r>
                      <a:rPr lang="de-DE" sz="2000" i="1">
                        <a:latin typeface="Cambria Math" panose="02040503050406030204" pitchFamily="18" charset="0"/>
                        <a:ea typeface="Cambria Math" panose="02040503050406030204" pitchFamily="18" charset="0"/>
                      </a:rPr>
                      <m:t> </m:t>
                    </m:r>
                    <m:f>
                      <m:fPr>
                        <m:ctrlPr>
                          <a:rPr lang="de-DE" sz="2000" i="1">
                            <a:latin typeface="Cambria Math" panose="02040503050406030204" pitchFamily="18" charset="0"/>
                            <a:ea typeface="Cambria Math" panose="02040503050406030204" pitchFamily="18" charset="0"/>
                          </a:rPr>
                        </m:ctrlPr>
                      </m:fPr>
                      <m:num>
                        <m:r>
                          <a:rPr lang="de-DE" sz="2000" b="0" i="1" smtClean="0">
                            <a:latin typeface="Cambria Math" panose="02040503050406030204" pitchFamily="18" charset="0"/>
                            <a:ea typeface="Cambria Math" panose="02040503050406030204" pitchFamily="18" charset="0"/>
                          </a:rPr>
                          <m:t>73,7</m:t>
                        </m:r>
                      </m:num>
                      <m:den>
                        <m:r>
                          <a:rPr lang="de-DE" sz="2000" b="0" i="1" smtClean="0">
                            <a:latin typeface="Cambria Math" panose="02040503050406030204" pitchFamily="18" charset="0"/>
                            <a:ea typeface="Cambria Math" panose="02040503050406030204" pitchFamily="18" charset="0"/>
                          </a:rPr>
                          <m:t>96</m:t>
                        </m:r>
                      </m:den>
                    </m:f>
                    <m:r>
                      <m:rPr>
                        <m:nor/>
                      </m:rPr>
                      <a:rPr lang="de-DE" sz="2000" dirty="0"/>
                      <m:t>= 0.934</m:t>
                    </m:r>
                  </m:oMath>
                </a14:m>
                <a:endParaRPr lang="de-DE" sz="2000" dirty="0"/>
              </a:p>
            </p:txBody>
          </p:sp>
        </mc:Choice>
        <mc:Fallback>
          <p:sp>
            <p:nvSpPr>
              <p:cNvPr id="11" name="Textfeld 10">
                <a:extLst>
                  <a:ext uri="{FF2B5EF4-FFF2-40B4-BE49-F238E27FC236}">
                    <a16:creationId xmlns:a16="http://schemas.microsoft.com/office/drawing/2014/main" id="{840A271A-0363-4DA8-5A34-BF3BBFA8DF7C}"/>
                  </a:ext>
                </a:extLst>
              </p:cNvPr>
              <p:cNvSpPr txBox="1">
                <a:spLocks noRot="1" noChangeAspect="1" noMove="1" noResize="1" noEditPoints="1" noAdjustHandles="1" noChangeArrowheads="1" noChangeShapeType="1" noTextEdit="1"/>
              </p:cNvSpPr>
              <p:nvPr/>
            </p:nvSpPr>
            <p:spPr>
              <a:xfrm>
                <a:off x="3575720" y="3078041"/>
                <a:ext cx="7056784" cy="1199046"/>
              </a:xfrm>
              <a:prstGeom prst="rect">
                <a:avLst/>
              </a:prstGeom>
              <a:blipFill>
                <a:blip r:embed="rId4"/>
                <a:stretch>
                  <a:fillRect l="-1077" t="-10526" r="-1077" b="-24211"/>
                </a:stretch>
              </a:blipFill>
            </p:spPr>
            <p:txBody>
              <a:bodyPr/>
              <a:lstStyle/>
              <a:p>
                <a:r>
                  <a:rPr lang="de-DE">
                    <a:noFill/>
                  </a:rPr>
                  <a:t> </a:t>
                </a:r>
              </a:p>
            </p:txBody>
          </p:sp>
        </mc:Fallback>
      </mc:AlternateContent>
    </p:spTree>
    <p:extLst>
      <p:ext uri="{BB962C8B-B14F-4D97-AF65-F5344CB8AC3E}">
        <p14:creationId xmlns:p14="http://schemas.microsoft.com/office/powerpoint/2010/main" val="2468422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C64B5-6BFA-29EE-B005-D163195A4226}"/>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54E6B3ED-E440-6C80-22ED-54B82DFED1F2}"/>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27</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1A7063D7-5A15-FF3C-A7C0-3DBF0096B503}"/>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 3. </a:t>
            </a:r>
            <a:r>
              <a:rPr lang="de-DE" dirty="0" err="1"/>
              <a:t>top_k</a:t>
            </a:r>
            <a:r>
              <a:rPr lang="de-DE" dirty="0"/>
              <a:t> / </a:t>
            </a:r>
            <a:r>
              <a:rPr lang="de-DE" dirty="0" err="1"/>
              <a:t>top_p</a:t>
            </a:r>
            <a:endParaRPr lang="de-DE" dirty="0"/>
          </a:p>
        </p:txBody>
      </p:sp>
      <p:sp>
        <p:nvSpPr>
          <p:cNvPr id="7" name="Textfeld 6">
            <a:extLst>
              <a:ext uri="{FF2B5EF4-FFF2-40B4-BE49-F238E27FC236}">
                <a16:creationId xmlns:a16="http://schemas.microsoft.com/office/drawing/2014/main" id="{B90921E2-26D1-C053-4407-566E0D5CF29E}"/>
              </a:ext>
            </a:extLst>
          </p:cNvPr>
          <p:cNvSpPr txBox="1"/>
          <p:nvPr/>
        </p:nvSpPr>
        <p:spPr>
          <a:xfrm>
            <a:off x="1776000" y="2348880"/>
            <a:ext cx="9360560" cy="378392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de-DE" b="1" dirty="0">
                <a:latin typeface="SF Pro Display" pitchFamily="2" charset="0"/>
                <a:ea typeface="SF Pro Display" pitchFamily="2" charset="0"/>
                <a:cs typeface="SF Pro Display" pitchFamily="2" charset="0"/>
              </a:rPr>
              <a:t>Das Modell berechnet </a:t>
            </a:r>
            <a:r>
              <a:rPr lang="de-DE" b="1" dirty="0" err="1">
                <a:latin typeface="SF Pro Display" pitchFamily="2" charset="0"/>
                <a:ea typeface="SF Pro Display" pitchFamily="2" charset="0"/>
                <a:cs typeface="SF Pro Display" pitchFamily="2" charset="0"/>
              </a:rPr>
              <a:t>Logits</a:t>
            </a:r>
            <a:r>
              <a:rPr lang="de-DE" dirty="0">
                <a:latin typeface="SF Pro Display" pitchFamily="2" charset="0"/>
                <a:ea typeface="SF Pro Display" pitchFamily="2" charset="0"/>
                <a:cs typeface="SF Pro Display" pitchFamily="2" charset="0"/>
              </a:rPr>
              <a:t> (Rohwerte) für alle möglichen Tokens.</a:t>
            </a:r>
          </a:p>
          <a:p>
            <a:pPr marL="285750" indent="-285750">
              <a:lnSpc>
                <a:spcPct val="150000"/>
              </a:lnSpc>
              <a:buFont typeface="Arial" panose="020B0604020202020204" pitchFamily="34" charset="0"/>
              <a:buChar char="•"/>
            </a:pPr>
            <a:r>
              <a:rPr lang="de-DE" dirty="0">
                <a:latin typeface="SF Pro Display" pitchFamily="2" charset="0"/>
                <a:ea typeface="SF Pro Display" pitchFamily="2" charset="0"/>
                <a:cs typeface="SF Pro Display" pitchFamily="2" charset="0"/>
              </a:rPr>
              <a:t>Diese </a:t>
            </a:r>
            <a:r>
              <a:rPr lang="de-DE" dirty="0" err="1">
                <a:latin typeface="SF Pro Display" pitchFamily="2" charset="0"/>
                <a:ea typeface="SF Pro Display" pitchFamily="2" charset="0"/>
                <a:cs typeface="SF Pro Display" pitchFamily="2" charset="0"/>
              </a:rPr>
              <a:t>Logits</a:t>
            </a:r>
            <a:r>
              <a:rPr lang="de-DE" dirty="0">
                <a:latin typeface="SF Pro Display" pitchFamily="2" charset="0"/>
                <a:ea typeface="SF Pro Display" pitchFamily="2" charset="0"/>
                <a:cs typeface="SF Pro Display" pitchFamily="2" charset="0"/>
              </a:rPr>
              <a:t> werden mit der </a:t>
            </a:r>
            <a:r>
              <a:rPr lang="de-DE" b="1" dirty="0" err="1">
                <a:latin typeface="SF Pro Display" pitchFamily="2" charset="0"/>
                <a:ea typeface="SF Pro Display" pitchFamily="2" charset="0"/>
                <a:cs typeface="SF Pro Display" pitchFamily="2" charset="0"/>
              </a:rPr>
              <a:t>Softmax</a:t>
            </a:r>
            <a:r>
              <a:rPr lang="de-DE" b="1" dirty="0">
                <a:latin typeface="SF Pro Display" pitchFamily="2" charset="0"/>
                <a:ea typeface="SF Pro Display" pitchFamily="2" charset="0"/>
                <a:cs typeface="SF Pro Display" pitchFamily="2" charset="0"/>
              </a:rPr>
              <a:t>-Funktion (ggf. mit </a:t>
            </a:r>
            <a:r>
              <a:rPr lang="de-DE" b="1" dirty="0" err="1">
                <a:latin typeface="SF Pro Display" pitchFamily="2" charset="0"/>
                <a:ea typeface="SF Pro Display" pitchFamily="2" charset="0"/>
                <a:cs typeface="SF Pro Display" pitchFamily="2" charset="0"/>
              </a:rPr>
              <a:t>Temperature</a:t>
            </a:r>
            <a:r>
              <a:rPr lang="de-DE" b="1" dirty="0">
                <a:latin typeface="SF Pro Display" pitchFamily="2" charset="0"/>
                <a:ea typeface="SF Pro Display" pitchFamily="2" charset="0"/>
                <a:cs typeface="SF Pro Display" pitchFamily="2" charset="0"/>
              </a:rPr>
              <a:t>-Skalierung)</a:t>
            </a:r>
            <a:r>
              <a:rPr lang="de-DE" dirty="0">
                <a:latin typeface="SF Pro Display" pitchFamily="2" charset="0"/>
                <a:ea typeface="SF Pro Display" pitchFamily="2" charset="0"/>
                <a:cs typeface="SF Pro Display" pitchFamily="2" charset="0"/>
              </a:rPr>
              <a:t> in Wahrscheinlichkeiten umgewandelt.</a:t>
            </a:r>
          </a:p>
          <a:p>
            <a:pPr marL="720725" indent="-280988">
              <a:lnSpc>
                <a:spcPct val="150000"/>
              </a:lnSpc>
              <a:buFont typeface="Arial" panose="020B0604020202020204" pitchFamily="34" charset="0"/>
              <a:buChar char="•"/>
            </a:pPr>
            <a:r>
              <a:rPr lang="de-DE" b="1" dirty="0">
                <a:latin typeface="SF Pro Display" pitchFamily="2" charset="0"/>
                <a:ea typeface="SF Pro Display" pitchFamily="2" charset="0"/>
                <a:cs typeface="SF Pro Display" pitchFamily="2" charset="0"/>
              </a:rPr>
              <a:t>Der nächste Token wird ausgewählt:</a:t>
            </a:r>
            <a:br>
              <a:rPr lang="de-DE" b="1" dirty="0">
                <a:latin typeface="SF Pro Display" pitchFamily="2" charset="0"/>
                <a:ea typeface="SF Pro Display" pitchFamily="2" charset="0"/>
                <a:cs typeface="SF Pro Display" pitchFamily="2" charset="0"/>
              </a:rPr>
            </a:br>
            <a:r>
              <a:rPr lang="de-DE" b="1" dirty="0">
                <a:latin typeface="SF Pro Display" pitchFamily="2" charset="0"/>
                <a:ea typeface="SF Pro Display" pitchFamily="2" charset="0"/>
                <a:cs typeface="SF Pro Display" pitchFamily="2" charset="0"/>
              </a:rPr>
              <a:t>Option A: </a:t>
            </a:r>
            <a:r>
              <a:rPr lang="de-DE" dirty="0">
                <a:latin typeface="SF Pro Display" pitchFamily="2" charset="0"/>
                <a:ea typeface="SF Pro Display" pitchFamily="2" charset="0"/>
                <a:cs typeface="SF Pro Display" pitchFamily="2" charset="0"/>
              </a:rPr>
              <a:t>Token mit der höchsten Wahrscheinlichkeit (</a:t>
            </a:r>
            <a:r>
              <a:rPr lang="de-DE" dirty="0" err="1">
                <a:latin typeface="SF Pro Display" pitchFamily="2" charset="0"/>
                <a:ea typeface="SF Pro Display" pitchFamily="2" charset="0"/>
                <a:cs typeface="SF Pro Display" pitchFamily="2" charset="0"/>
              </a:rPr>
              <a:t>greedy</a:t>
            </a:r>
            <a:r>
              <a:rPr lang="de-DE" dirty="0">
                <a:latin typeface="SF Pro Display" pitchFamily="2" charset="0"/>
                <a:ea typeface="SF Pro Display" pitchFamily="2" charset="0"/>
                <a:cs typeface="SF Pro Display" pitchFamily="2" charset="0"/>
              </a:rPr>
              <a:t> </a:t>
            </a:r>
            <a:r>
              <a:rPr lang="de-DE" dirty="0" err="1">
                <a:latin typeface="SF Pro Display" pitchFamily="2" charset="0"/>
                <a:ea typeface="SF Pro Display" pitchFamily="2" charset="0"/>
                <a:cs typeface="SF Pro Display" pitchFamily="2" charset="0"/>
              </a:rPr>
              <a:t>decoding</a:t>
            </a:r>
            <a:r>
              <a:rPr lang="de-DE" dirty="0">
                <a:latin typeface="SF Pro Display" pitchFamily="2" charset="0"/>
                <a:ea typeface="SF Pro Display" pitchFamily="2" charset="0"/>
                <a:cs typeface="SF Pro Display" pitchFamily="2" charset="0"/>
              </a:rPr>
              <a:t>)</a:t>
            </a:r>
            <a:br>
              <a:rPr lang="de-DE" dirty="0">
                <a:latin typeface="SF Pro Display" pitchFamily="2" charset="0"/>
                <a:ea typeface="SF Pro Display" pitchFamily="2" charset="0"/>
                <a:cs typeface="SF Pro Display" pitchFamily="2" charset="0"/>
              </a:rPr>
            </a:br>
            <a:r>
              <a:rPr lang="de-DE" b="1" dirty="0">
                <a:latin typeface="SF Pro Display" pitchFamily="2" charset="0"/>
                <a:ea typeface="SF Pro Display" pitchFamily="2" charset="0"/>
                <a:cs typeface="SF Pro Display" pitchFamily="2" charset="0"/>
              </a:rPr>
              <a:t>Option B: </a:t>
            </a:r>
            <a:r>
              <a:rPr lang="de-DE" dirty="0">
                <a:latin typeface="SF Pro Display" pitchFamily="2" charset="0"/>
                <a:ea typeface="SF Pro Display" pitchFamily="2" charset="0"/>
                <a:cs typeface="SF Pro Display" pitchFamily="2" charset="0"/>
              </a:rPr>
              <a:t>durch </a:t>
            </a:r>
            <a:r>
              <a:rPr lang="de-DE" b="1" dirty="0">
                <a:latin typeface="SF Pro Display" pitchFamily="2" charset="0"/>
                <a:ea typeface="SF Pro Display" pitchFamily="2" charset="0"/>
                <a:cs typeface="SF Pro Display" pitchFamily="2" charset="0"/>
              </a:rPr>
              <a:t>Sampling</a:t>
            </a:r>
            <a:r>
              <a:rPr lang="de-DE" dirty="0">
                <a:latin typeface="SF Pro Display" pitchFamily="2" charset="0"/>
                <a:ea typeface="SF Pro Display" pitchFamily="2" charset="0"/>
                <a:cs typeface="SF Pro Display" pitchFamily="2" charset="0"/>
              </a:rPr>
              <a:t> aus der Wahrscheinlichkeitsverteilung </a:t>
            </a:r>
            <a:br>
              <a:rPr lang="de-DE" dirty="0">
                <a:latin typeface="SF Pro Display" pitchFamily="2" charset="0"/>
                <a:ea typeface="SF Pro Display" pitchFamily="2" charset="0"/>
                <a:cs typeface="SF Pro Display" pitchFamily="2" charset="0"/>
              </a:rPr>
            </a:br>
            <a:r>
              <a:rPr lang="de-DE" dirty="0">
                <a:latin typeface="SF Pro Display" pitchFamily="2" charset="0"/>
                <a:ea typeface="SF Pro Display" pitchFamily="2" charset="0"/>
                <a:cs typeface="SF Pro Display" pitchFamily="2" charset="0"/>
              </a:rPr>
              <a:t>(mit </a:t>
            </a:r>
            <a:r>
              <a:rPr lang="de-DE" dirty="0" err="1">
                <a:latin typeface="SF Pro Display" pitchFamily="2" charset="0"/>
                <a:ea typeface="SF Pro Display" pitchFamily="2" charset="0"/>
                <a:cs typeface="SF Pro Display" pitchFamily="2" charset="0"/>
              </a:rPr>
              <a:t>Temperature</a:t>
            </a:r>
            <a:r>
              <a:rPr lang="de-DE" dirty="0">
                <a:latin typeface="SF Pro Display" pitchFamily="2" charset="0"/>
                <a:ea typeface="SF Pro Display" pitchFamily="2" charset="0"/>
                <a:cs typeface="SF Pro Display" pitchFamily="2" charset="0"/>
              </a:rPr>
              <a:t>, Top-</a:t>
            </a:r>
            <a:r>
              <a:rPr lang="de-DE" dirty="0" err="1">
                <a:latin typeface="SF Pro Display" pitchFamily="2" charset="0"/>
                <a:ea typeface="SF Pro Display" pitchFamily="2" charset="0"/>
                <a:cs typeface="SF Pro Display" pitchFamily="2" charset="0"/>
              </a:rPr>
              <a:t>k</a:t>
            </a:r>
            <a:r>
              <a:rPr lang="de-DE" dirty="0">
                <a:latin typeface="SF Pro Display" pitchFamily="2" charset="0"/>
                <a:ea typeface="SF Pro Display" pitchFamily="2" charset="0"/>
                <a:cs typeface="SF Pro Display" pitchFamily="2" charset="0"/>
              </a:rPr>
              <a:t>, Top-p etc.)</a:t>
            </a:r>
          </a:p>
          <a:p>
            <a:pPr marL="285750" indent="-285750">
              <a:lnSpc>
                <a:spcPct val="150000"/>
              </a:lnSpc>
              <a:buFont typeface="Arial" panose="020B0604020202020204" pitchFamily="34" charset="0"/>
              <a:buChar char="•"/>
            </a:pPr>
            <a:r>
              <a:rPr lang="de-DE" dirty="0">
                <a:latin typeface="SF Pro Display" pitchFamily="2" charset="0"/>
                <a:ea typeface="SF Pro Display" pitchFamily="2" charset="0"/>
                <a:cs typeface="SF Pro Display" pitchFamily="2" charset="0"/>
              </a:rPr>
              <a:t>Wiederum nächster Token: Der gewählte Token wird dann an die Eingabe angehängt und der Prozess wiederholt sich.</a:t>
            </a:r>
          </a:p>
        </p:txBody>
      </p:sp>
    </p:spTree>
    <p:extLst>
      <p:ext uri="{BB962C8B-B14F-4D97-AF65-F5344CB8AC3E}">
        <p14:creationId xmlns:p14="http://schemas.microsoft.com/office/powerpoint/2010/main" val="2100605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98B28-BF0B-E8AC-CA54-2B983E332EAA}"/>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8C7E558D-9EE5-A999-749B-B8DF5540CA05}"/>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28</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487C429C-C5D8-1204-3AAF-B72EB04A6CDE}"/>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 3. Top-</a:t>
            </a:r>
            <a:r>
              <a:rPr lang="de-DE" dirty="0" err="1"/>
              <a:t>k</a:t>
            </a:r>
            <a:r>
              <a:rPr lang="de-DE" dirty="0"/>
              <a:t> Sampling</a:t>
            </a:r>
          </a:p>
        </p:txBody>
      </p:sp>
      <p:sp>
        <p:nvSpPr>
          <p:cNvPr id="7" name="Textfeld 6">
            <a:extLst>
              <a:ext uri="{FF2B5EF4-FFF2-40B4-BE49-F238E27FC236}">
                <a16:creationId xmlns:a16="http://schemas.microsoft.com/office/drawing/2014/main" id="{F64829EC-7394-07BE-8AA4-A7ADE0AF7267}"/>
              </a:ext>
            </a:extLst>
          </p:cNvPr>
          <p:cNvSpPr txBox="1"/>
          <p:nvPr/>
        </p:nvSpPr>
        <p:spPr>
          <a:xfrm>
            <a:off x="1776000" y="2348880"/>
            <a:ext cx="9360560" cy="8754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de-DE" dirty="0">
                <a:latin typeface="SF Pro Display" pitchFamily="2" charset="0"/>
                <a:ea typeface="SF Pro Display" pitchFamily="2" charset="0"/>
                <a:cs typeface="SF Pro Display" pitchFamily="2" charset="0"/>
              </a:rPr>
              <a:t>Nur die Top-</a:t>
            </a:r>
            <a:r>
              <a:rPr lang="de-DE" dirty="0" err="1">
                <a:latin typeface="SF Pro Display" pitchFamily="2" charset="0"/>
                <a:ea typeface="SF Pro Display" pitchFamily="2" charset="0"/>
                <a:cs typeface="SF Pro Display" pitchFamily="2" charset="0"/>
              </a:rPr>
              <a:t>k</a:t>
            </a:r>
            <a:r>
              <a:rPr lang="de-DE" dirty="0">
                <a:latin typeface="SF Pro Display" pitchFamily="2" charset="0"/>
                <a:ea typeface="SF Pro Display" pitchFamily="2" charset="0"/>
                <a:cs typeface="SF Pro Display" pitchFamily="2" charset="0"/>
              </a:rPr>
              <a:t> wahrscheinlichsten Tokens werden betrachtet.</a:t>
            </a:r>
          </a:p>
          <a:p>
            <a:pPr marL="285750" indent="-285750">
              <a:lnSpc>
                <a:spcPct val="150000"/>
              </a:lnSpc>
              <a:buFont typeface="Arial" panose="020B0604020202020204" pitchFamily="34" charset="0"/>
              <a:buChar char="•"/>
            </a:pPr>
            <a:r>
              <a:rPr lang="de-DE" dirty="0">
                <a:latin typeface="SF Pro Display" pitchFamily="2" charset="0"/>
                <a:ea typeface="SF Pro Display" pitchFamily="2" charset="0"/>
                <a:cs typeface="SF Pro Display" pitchFamily="2" charset="0"/>
              </a:rPr>
              <a:t>Aus diesen </a:t>
            </a:r>
            <a:r>
              <a:rPr lang="de-DE" dirty="0" err="1">
                <a:latin typeface="SF Pro Display" pitchFamily="2" charset="0"/>
                <a:ea typeface="SF Pro Display" pitchFamily="2" charset="0"/>
                <a:cs typeface="SF Pro Display" pitchFamily="2" charset="0"/>
              </a:rPr>
              <a:t>k</a:t>
            </a:r>
            <a:r>
              <a:rPr lang="de-DE" dirty="0">
                <a:latin typeface="SF Pro Display" pitchFamily="2" charset="0"/>
                <a:ea typeface="SF Pro Display" pitchFamily="2" charset="0"/>
                <a:cs typeface="SF Pro Display" pitchFamily="2" charset="0"/>
              </a:rPr>
              <a:t> Tokens wird zufällig nach ihrer Wahrscheinlichkeit gewählt.</a:t>
            </a:r>
          </a:p>
        </p:txBody>
      </p:sp>
      <p:sp>
        <p:nvSpPr>
          <p:cNvPr id="6" name="Textfeld 5">
            <a:extLst>
              <a:ext uri="{FF2B5EF4-FFF2-40B4-BE49-F238E27FC236}">
                <a16:creationId xmlns:a16="http://schemas.microsoft.com/office/drawing/2014/main" id="{9F276F2C-9358-A7EC-B8FE-3E80FAB6B9C7}"/>
              </a:ext>
            </a:extLst>
          </p:cNvPr>
          <p:cNvSpPr txBox="1"/>
          <p:nvPr/>
        </p:nvSpPr>
        <p:spPr>
          <a:xfrm>
            <a:off x="1776001" y="4255331"/>
            <a:ext cx="9360559" cy="369332"/>
          </a:xfrm>
          <a:prstGeom prst="rect">
            <a:avLst/>
          </a:prstGeom>
          <a:noFill/>
        </p:spPr>
        <p:txBody>
          <a:bodyPr wrap="square">
            <a:spAutoFit/>
          </a:bodyPr>
          <a:lstStyle/>
          <a:p>
            <a:r>
              <a:rPr lang="de-DE" b="0" dirty="0">
                <a:solidFill>
                  <a:srgbClr val="000000"/>
                </a:solidFill>
                <a:effectLst/>
                <a:latin typeface="SF Mono" panose="020B0009000002000000" pitchFamily="49" charset="0"/>
              </a:rPr>
              <a:t>[</a:t>
            </a:r>
            <a:r>
              <a:rPr lang="de-DE" b="0" dirty="0">
                <a:solidFill>
                  <a:srgbClr val="272AD8"/>
                </a:solidFill>
                <a:effectLst/>
                <a:latin typeface="SF Mono" panose="020B0009000002000000" pitchFamily="49" charset="0"/>
              </a:rPr>
              <a:t>0.43</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0.03</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0.24</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0.11</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0.02</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0.04</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0.04</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0.001</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0.02</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0.05</a:t>
            </a:r>
            <a:r>
              <a:rPr lang="de-DE" b="0" dirty="0">
                <a:solidFill>
                  <a:srgbClr val="000000"/>
                </a:solidFill>
                <a:effectLst/>
                <a:latin typeface="SF Mono" panose="020B0009000002000000" pitchFamily="49" charset="0"/>
              </a:rPr>
              <a:t>]</a:t>
            </a:r>
            <a:endParaRPr lang="de-DE" b="0" dirty="0">
              <a:solidFill>
                <a:srgbClr val="333333"/>
              </a:solidFill>
              <a:effectLst/>
              <a:latin typeface="SF Mono" panose="020B0009000002000000" pitchFamily="49" charset="0"/>
            </a:endParaRPr>
          </a:p>
        </p:txBody>
      </p:sp>
      <p:sp>
        <p:nvSpPr>
          <p:cNvPr id="9" name="Textfeld 8">
            <a:extLst>
              <a:ext uri="{FF2B5EF4-FFF2-40B4-BE49-F238E27FC236}">
                <a16:creationId xmlns:a16="http://schemas.microsoft.com/office/drawing/2014/main" id="{7E7B9A5A-B854-E570-F821-FF48BF30CB88}"/>
              </a:ext>
            </a:extLst>
          </p:cNvPr>
          <p:cNvSpPr txBox="1"/>
          <p:nvPr/>
        </p:nvSpPr>
        <p:spPr>
          <a:xfrm>
            <a:off x="1776001" y="5172134"/>
            <a:ext cx="9360559" cy="369332"/>
          </a:xfrm>
          <a:prstGeom prst="rect">
            <a:avLst/>
          </a:prstGeom>
          <a:noFill/>
        </p:spPr>
        <p:txBody>
          <a:bodyPr wrap="square">
            <a:spAutoFit/>
          </a:bodyPr>
          <a:lstStyle/>
          <a:p>
            <a:r>
              <a:rPr lang="de-DE" b="0" dirty="0">
                <a:solidFill>
                  <a:srgbClr val="000000"/>
                </a:solidFill>
                <a:effectLst/>
                <a:latin typeface="SF Mono" panose="020B0009000002000000" pitchFamily="49" charset="0"/>
              </a:rPr>
              <a:t>[</a:t>
            </a:r>
            <a:r>
              <a:rPr lang="de-DE" b="0" dirty="0">
                <a:solidFill>
                  <a:srgbClr val="272AD8"/>
                </a:solidFill>
                <a:effectLst/>
                <a:highlight>
                  <a:srgbClr val="FFFF00"/>
                </a:highlight>
                <a:latin typeface="SF Mono" panose="020B0009000002000000" pitchFamily="49" charset="0"/>
              </a:rPr>
              <a:t>0.43</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0.03</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highlight>
                  <a:srgbClr val="FFFF00"/>
                </a:highlight>
                <a:latin typeface="SF Mono" panose="020B0009000002000000" pitchFamily="49" charset="0"/>
              </a:rPr>
              <a:t>0.24</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highlight>
                  <a:srgbClr val="FFFF00"/>
                </a:highlight>
                <a:latin typeface="SF Mono" panose="020B0009000002000000" pitchFamily="49" charset="0"/>
              </a:rPr>
              <a:t>0.11</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0.02</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0.04</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0.04</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0.001</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0.02</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0.05</a:t>
            </a:r>
            <a:r>
              <a:rPr lang="de-DE" b="0" dirty="0">
                <a:solidFill>
                  <a:srgbClr val="000000"/>
                </a:solidFill>
                <a:effectLst/>
                <a:latin typeface="SF Mono" panose="020B0009000002000000" pitchFamily="49" charset="0"/>
              </a:rPr>
              <a:t>]</a:t>
            </a:r>
            <a:endParaRPr lang="de-DE" b="0" dirty="0">
              <a:solidFill>
                <a:srgbClr val="333333"/>
              </a:solidFill>
              <a:effectLst/>
              <a:latin typeface="SF Mono" panose="020B0009000002000000" pitchFamily="49" charset="0"/>
            </a:endParaRPr>
          </a:p>
        </p:txBody>
      </p:sp>
      <p:sp>
        <p:nvSpPr>
          <p:cNvPr id="11" name="Textfeld 10">
            <a:extLst>
              <a:ext uri="{FF2B5EF4-FFF2-40B4-BE49-F238E27FC236}">
                <a16:creationId xmlns:a16="http://schemas.microsoft.com/office/drawing/2014/main" id="{07D1A01D-8363-4989-1E6C-832F01AD6236}"/>
              </a:ext>
            </a:extLst>
          </p:cNvPr>
          <p:cNvSpPr txBox="1"/>
          <p:nvPr/>
        </p:nvSpPr>
        <p:spPr>
          <a:xfrm>
            <a:off x="1776000" y="4713732"/>
            <a:ext cx="6096000" cy="369332"/>
          </a:xfrm>
          <a:prstGeom prst="rect">
            <a:avLst/>
          </a:prstGeom>
          <a:noFill/>
        </p:spPr>
        <p:txBody>
          <a:bodyPr wrap="square">
            <a:spAutoFit/>
          </a:bodyPr>
          <a:lstStyle/>
          <a:p>
            <a:r>
              <a:rPr lang="de-DE" b="0" dirty="0">
                <a:solidFill>
                  <a:srgbClr val="000000"/>
                </a:solidFill>
                <a:effectLst/>
                <a:latin typeface="SF Mono" panose="020B0009000002000000" pitchFamily="49" charset="0"/>
              </a:rPr>
              <a:t>K = 3:</a:t>
            </a:r>
            <a:endParaRPr lang="de-DE" dirty="0"/>
          </a:p>
        </p:txBody>
      </p:sp>
    </p:spTree>
    <p:extLst>
      <p:ext uri="{BB962C8B-B14F-4D97-AF65-F5344CB8AC3E}">
        <p14:creationId xmlns:p14="http://schemas.microsoft.com/office/powerpoint/2010/main" val="1690986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42490-7E00-9466-F21F-C488FCC346C0}"/>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F267A3A5-C49E-5383-18FD-3C97F3FFEADD}"/>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29</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B8114D18-41F7-CA2F-E3F2-691C5B683D24}"/>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 3. Top-p Sampling</a:t>
            </a:r>
          </a:p>
        </p:txBody>
      </p:sp>
      <p:sp>
        <p:nvSpPr>
          <p:cNvPr id="7" name="Textfeld 6">
            <a:extLst>
              <a:ext uri="{FF2B5EF4-FFF2-40B4-BE49-F238E27FC236}">
                <a16:creationId xmlns:a16="http://schemas.microsoft.com/office/drawing/2014/main" id="{96B5121D-CDA1-66F2-C6D2-E08248153193}"/>
              </a:ext>
            </a:extLst>
          </p:cNvPr>
          <p:cNvSpPr txBox="1"/>
          <p:nvPr/>
        </p:nvSpPr>
        <p:spPr>
          <a:xfrm>
            <a:off x="1776000" y="2348880"/>
            <a:ext cx="9360560" cy="212577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de-DE" dirty="0">
                <a:latin typeface="SF Pro Display" pitchFamily="2" charset="0"/>
                <a:ea typeface="SF Pro Display" pitchFamily="2" charset="0"/>
                <a:cs typeface="SF Pro Display" pitchFamily="2" charset="0"/>
              </a:rPr>
              <a:t>Statt eine feste Anzahl zu nehmen, werden die wahrscheinlichsten Tokens so lange aufaddiert, bis ihre Summe ≥ p ist.</a:t>
            </a:r>
          </a:p>
          <a:p>
            <a:pPr marL="285750" indent="-285750">
              <a:lnSpc>
                <a:spcPct val="150000"/>
              </a:lnSpc>
              <a:buFont typeface="Arial" panose="020B0604020202020204" pitchFamily="34" charset="0"/>
              <a:buChar char="•"/>
            </a:pPr>
            <a:r>
              <a:rPr lang="de-DE" dirty="0">
                <a:latin typeface="SF Pro Display" pitchFamily="2" charset="0"/>
                <a:ea typeface="SF Pro Display" pitchFamily="2" charset="0"/>
                <a:cs typeface="SF Pro Display" pitchFamily="2" charset="0"/>
              </a:rPr>
              <a:t>Dann wird aus diesem adaptiv gewählten Set gesampelt.</a:t>
            </a:r>
          </a:p>
          <a:p>
            <a:pPr marL="285750" indent="-285750">
              <a:lnSpc>
                <a:spcPct val="150000"/>
              </a:lnSpc>
              <a:buFont typeface="Arial" panose="020B0604020202020204" pitchFamily="34" charset="0"/>
              <a:buChar char="•"/>
            </a:pPr>
            <a:r>
              <a:rPr lang="de-DE" dirty="0">
                <a:latin typeface="SF Pro Display" pitchFamily="2" charset="0"/>
                <a:ea typeface="SF Pro Display" pitchFamily="2" charset="0"/>
                <a:cs typeface="SF Pro Display" pitchFamily="2" charset="0"/>
              </a:rPr>
              <a:t>Sowohl bei </a:t>
            </a:r>
            <a:r>
              <a:rPr lang="de-DE" b="1" dirty="0">
                <a:latin typeface="SF Pro Display" pitchFamily="2" charset="0"/>
                <a:ea typeface="SF Pro Display" pitchFamily="2" charset="0"/>
                <a:cs typeface="SF Pro Display" pitchFamily="2" charset="0"/>
              </a:rPr>
              <a:t>Top-</a:t>
            </a:r>
            <a:r>
              <a:rPr lang="de-DE" b="1" dirty="0" err="1">
                <a:latin typeface="SF Pro Display" pitchFamily="2" charset="0"/>
                <a:ea typeface="SF Pro Display" pitchFamily="2" charset="0"/>
                <a:cs typeface="SF Pro Display" pitchFamily="2" charset="0"/>
              </a:rPr>
              <a:t>k</a:t>
            </a:r>
            <a:r>
              <a:rPr lang="de-DE" dirty="0">
                <a:latin typeface="SF Pro Display" pitchFamily="2" charset="0"/>
                <a:ea typeface="SF Pro Display" pitchFamily="2" charset="0"/>
                <a:cs typeface="SF Pro Display" pitchFamily="2" charset="0"/>
              </a:rPr>
              <a:t> als auch bei </a:t>
            </a:r>
            <a:r>
              <a:rPr lang="de-DE" b="1" dirty="0">
                <a:latin typeface="SF Pro Display" pitchFamily="2" charset="0"/>
                <a:ea typeface="SF Pro Display" pitchFamily="2" charset="0"/>
                <a:cs typeface="SF Pro Display" pitchFamily="2" charset="0"/>
              </a:rPr>
              <a:t>Top-p</a:t>
            </a:r>
            <a:r>
              <a:rPr lang="de-DE" dirty="0">
                <a:latin typeface="SF Pro Display" pitchFamily="2" charset="0"/>
                <a:ea typeface="SF Pro Display" pitchFamily="2" charset="0"/>
                <a:cs typeface="SF Pro Display" pitchFamily="2" charset="0"/>
              </a:rPr>
              <a:t> werden die Wahrscheinlichkeiten </a:t>
            </a:r>
            <a:r>
              <a:rPr lang="de-DE" b="1" dirty="0">
                <a:latin typeface="SF Pro Display" pitchFamily="2" charset="0"/>
                <a:ea typeface="SF Pro Display" pitchFamily="2" charset="0"/>
                <a:cs typeface="SF Pro Display" pitchFamily="2" charset="0"/>
              </a:rPr>
              <a:t>weiterhin berücksichtigt</a:t>
            </a:r>
            <a:r>
              <a:rPr lang="de-DE" dirty="0">
                <a:latin typeface="SF Pro Display" pitchFamily="2" charset="0"/>
                <a:ea typeface="SF Pro Display" pitchFamily="2" charset="0"/>
                <a:cs typeface="SF Pro Display" pitchFamily="2" charset="0"/>
              </a:rPr>
              <a:t> – aber </a:t>
            </a:r>
            <a:r>
              <a:rPr lang="de-DE" b="1" dirty="0">
                <a:latin typeface="SF Pro Display" pitchFamily="2" charset="0"/>
                <a:ea typeface="SF Pro Display" pitchFamily="2" charset="0"/>
                <a:cs typeface="SF Pro Display" pitchFamily="2" charset="0"/>
              </a:rPr>
              <a:t>nur innerhalb der ausgewählten Tokens</a:t>
            </a:r>
            <a:r>
              <a:rPr lang="de-DE" dirty="0">
                <a:latin typeface="SF Pro Display" pitchFamily="2" charset="0"/>
                <a:ea typeface="SF Pro Display" pitchFamily="2" charset="0"/>
                <a:cs typeface="SF Pro Display" pitchFamily="2" charset="0"/>
              </a:rPr>
              <a:t>.</a:t>
            </a:r>
          </a:p>
        </p:txBody>
      </p:sp>
      <p:sp>
        <p:nvSpPr>
          <p:cNvPr id="6" name="Textfeld 5">
            <a:extLst>
              <a:ext uri="{FF2B5EF4-FFF2-40B4-BE49-F238E27FC236}">
                <a16:creationId xmlns:a16="http://schemas.microsoft.com/office/drawing/2014/main" id="{3B232291-C35F-0775-C59D-89504E0A3550}"/>
              </a:ext>
            </a:extLst>
          </p:cNvPr>
          <p:cNvSpPr txBox="1"/>
          <p:nvPr/>
        </p:nvSpPr>
        <p:spPr>
          <a:xfrm>
            <a:off x="1776001" y="4744445"/>
            <a:ext cx="9360559" cy="369332"/>
          </a:xfrm>
          <a:prstGeom prst="rect">
            <a:avLst/>
          </a:prstGeom>
          <a:noFill/>
        </p:spPr>
        <p:txBody>
          <a:bodyPr wrap="square">
            <a:spAutoFit/>
          </a:bodyPr>
          <a:lstStyle/>
          <a:p>
            <a:r>
              <a:rPr lang="de-DE" b="0" dirty="0">
                <a:solidFill>
                  <a:srgbClr val="000000"/>
                </a:solidFill>
                <a:effectLst/>
                <a:latin typeface="SF Mono" panose="020B0009000002000000" pitchFamily="49" charset="0"/>
              </a:rPr>
              <a:t>[</a:t>
            </a:r>
            <a:r>
              <a:rPr lang="de-DE" b="0" dirty="0">
                <a:solidFill>
                  <a:srgbClr val="272AD8"/>
                </a:solidFill>
                <a:effectLst/>
                <a:latin typeface="SF Mono" panose="020B0009000002000000" pitchFamily="49" charset="0"/>
              </a:rPr>
              <a:t>0.43</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0.03</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0.24</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0.11</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0.02</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0.04</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0.04</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0.001</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0.02</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0.05</a:t>
            </a:r>
            <a:r>
              <a:rPr lang="de-DE" b="0" dirty="0">
                <a:solidFill>
                  <a:srgbClr val="000000"/>
                </a:solidFill>
                <a:effectLst/>
                <a:latin typeface="SF Mono" panose="020B0009000002000000" pitchFamily="49" charset="0"/>
              </a:rPr>
              <a:t>]</a:t>
            </a:r>
            <a:endParaRPr lang="de-DE" b="0" dirty="0">
              <a:solidFill>
                <a:srgbClr val="333333"/>
              </a:solidFill>
              <a:effectLst/>
              <a:latin typeface="SF Mono" panose="020B0009000002000000" pitchFamily="49" charset="0"/>
            </a:endParaRPr>
          </a:p>
        </p:txBody>
      </p:sp>
      <p:sp>
        <p:nvSpPr>
          <p:cNvPr id="9" name="Textfeld 8">
            <a:extLst>
              <a:ext uri="{FF2B5EF4-FFF2-40B4-BE49-F238E27FC236}">
                <a16:creationId xmlns:a16="http://schemas.microsoft.com/office/drawing/2014/main" id="{5C06AF12-3870-902A-96E6-598D822D11FE}"/>
              </a:ext>
            </a:extLst>
          </p:cNvPr>
          <p:cNvSpPr txBox="1"/>
          <p:nvPr/>
        </p:nvSpPr>
        <p:spPr>
          <a:xfrm>
            <a:off x="1776001" y="5661248"/>
            <a:ext cx="9360559" cy="369332"/>
          </a:xfrm>
          <a:prstGeom prst="rect">
            <a:avLst/>
          </a:prstGeom>
          <a:noFill/>
        </p:spPr>
        <p:txBody>
          <a:bodyPr wrap="square">
            <a:spAutoFit/>
          </a:bodyPr>
          <a:lstStyle/>
          <a:p>
            <a:r>
              <a:rPr lang="de-DE" b="0" dirty="0">
                <a:solidFill>
                  <a:srgbClr val="000000"/>
                </a:solidFill>
                <a:effectLst/>
                <a:latin typeface="SF Mono" panose="020B0009000002000000" pitchFamily="49" charset="0"/>
              </a:rPr>
              <a:t>[</a:t>
            </a:r>
            <a:r>
              <a:rPr lang="de-DE" b="0" dirty="0">
                <a:solidFill>
                  <a:srgbClr val="272AD8"/>
                </a:solidFill>
                <a:effectLst/>
                <a:highlight>
                  <a:srgbClr val="FFFF00"/>
                </a:highlight>
                <a:latin typeface="SF Mono" panose="020B0009000002000000" pitchFamily="49" charset="0"/>
              </a:rPr>
              <a:t>0.43</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0.03</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highlight>
                  <a:srgbClr val="FFFF00"/>
                </a:highlight>
                <a:latin typeface="SF Mono" panose="020B0009000002000000" pitchFamily="49" charset="0"/>
              </a:rPr>
              <a:t>0.24</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highlight>
                  <a:srgbClr val="FFFF00"/>
                </a:highlight>
                <a:latin typeface="SF Mono" panose="020B0009000002000000" pitchFamily="49" charset="0"/>
              </a:rPr>
              <a:t>0.11</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0.02</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0.04</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0.04</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0.001</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latin typeface="SF Mono" panose="020B0009000002000000" pitchFamily="49" charset="0"/>
              </a:rPr>
              <a:t>0.02</a:t>
            </a:r>
            <a:r>
              <a:rPr lang="de-DE" b="0" dirty="0">
                <a:solidFill>
                  <a:srgbClr val="000000"/>
                </a:solidFill>
                <a:effectLst/>
                <a:latin typeface="SF Mono" panose="020B0009000002000000" pitchFamily="49" charset="0"/>
              </a:rPr>
              <a:t>,</a:t>
            </a:r>
            <a:r>
              <a:rPr lang="de-DE" b="0" dirty="0">
                <a:solidFill>
                  <a:srgbClr val="333333"/>
                </a:solidFill>
                <a:effectLst/>
                <a:latin typeface="SF Mono" panose="020B0009000002000000" pitchFamily="49" charset="0"/>
              </a:rPr>
              <a:t> </a:t>
            </a:r>
            <a:r>
              <a:rPr lang="de-DE" b="0" dirty="0">
                <a:solidFill>
                  <a:srgbClr val="272AD8"/>
                </a:solidFill>
                <a:effectLst/>
                <a:highlight>
                  <a:srgbClr val="FFFF00"/>
                </a:highlight>
                <a:latin typeface="SF Mono" panose="020B0009000002000000" pitchFamily="49" charset="0"/>
              </a:rPr>
              <a:t>0.05</a:t>
            </a:r>
            <a:r>
              <a:rPr lang="de-DE" b="0" dirty="0">
                <a:solidFill>
                  <a:srgbClr val="000000"/>
                </a:solidFill>
                <a:effectLst/>
                <a:latin typeface="SF Mono" panose="020B0009000002000000" pitchFamily="49" charset="0"/>
              </a:rPr>
              <a:t>]</a:t>
            </a:r>
            <a:endParaRPr lang="de-DE" b="0" dirty="0">
              <a:solidFill>
                <a:srgbClr val="333333"/>
              </a:solidFill>
              <a:effectLst/>
              <a:latin typeface="SF Mono" panose="020B0009000002000000" pitchFamily="49" charset="0"/>
            </a:endParaRPr>
          </a:p>
        </p:txBody>
      </p:sp>
      <p:sp>
        <p:nvSpPr>
          <p:cNvPr id="11" name="Textfeld 10">
            <a:extLst>
              <a:ext uri="{FF2B5EF4-FFF2-40B4-BE49-F238E27FC236}">
                <a16:creationId xmlns:a16="http://schemas.microsoft.com/office/drawing/2014/main" id="{922793BB-C93E-FB4B-EA0E-4B76DAF65779}"/>
              </a:ext>
            </a:extLst>
          </p:cNvPr>
          <p:cNvSpPr txBox="1"/>
          <p:nvPr/>
        </p:nvSpPr>
        <p:spPr>
          <a:xfrm>
            <a:off x="1776000" y="5202846"/>
            <a:ext cx="6096000" cy="369332"/>
          </a:xfrm>
          <a:prstGeom prst="rect">
            <a:avLst/>
          </a:prstGeom>
          <a:noFill/>
        </p:spPr>
        <p:txBody>
          <a:bodyPr wrap="square">
            <a:spAutoFit/>
          </a:bodyPr>
          <a:lstStyle/>
          <a:p>
            <a:r>
              <a:rPr lang="de-DE" b="0" dirty="0">
                <a:solidFill>
                  <a:srgbClr val="000000"/>
                </a:solidFill>
                <a:effectLst/>
                <a:latin typeface="SF Mono" panose="020B0009000002000000" pitchFamily="49" charset="0"/>
              </a:rPr>
              <a:t>P = 0.8:</a:t>
            </a:r>
            <a:endParaRPr lang="de-DE" dirty="0"/>
          </a:p>
        </p:txBody>
      </p:sp>
    </p:spTree>
    <p:extLst>
      <p:ext uri="{BB962C8B-B14F-4D97-AF65-F5344CB8AC3E}">
        <p14:creationId xmlns:p14="http://schemas.microsoft.com/office/powerpoint/2010/main" val="349661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F7715-26F2-C753-000A-D398C3B84A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4F78D81-107E-90E4-7840-F45A82C4B314}"/>
              </a:ext>
            </a:extLst>
          </p:cNvPr>
          <p:cNvSpPr>
            <a:spLocks noGrp="1"/>
          </p:cNvSpPr>
          <p:nvPr>
            <p:ph type="title"/>
          </p:nvPr>
        </p:nvSpPr>
        <p:spPr/>
        <p:txBody>
          <a:bodyPr/>
          <a:lstStyle/>
          <a:p>
            <a:r>
              <a:rPr lang="de-DE" dirty="0"/>
              <a:t>Was ist eine „Prompt“?</a:t>
            </a:r>
          </a:p>
        </p:txBody>
      </p:sp>
      <p:sp>
        <p:nvSpPr>
          <p:cNvPr id="3" name="Inhaltsplatzhalter 2">
            <a:extLst>
              <a:ext uri="{FF2B5EF4-FFF2-40B4-BE49-F238E27FC236}">
                <a16:creationId xmlns:a16="http://schemas.microsoft.com/office/drawing/2014/main" id="{8F14B201-FD5F-D71C-789F-A9C223DE8691}"/>
              </a:ext>
            </a:extLst>
          </p:cNvPr>
          <p:cNvSpPr>
            <a:spLocks noGrp="1"/>
          </p:cNvSpPr>
          <p:nvPr>
            <p:ph sz="half" idx="1"/>
          </p:nvPr>
        </p:nvSpPr>
        <p:spPr>
          <a:xfrm>
            <a:off x="1775520" y="2340000"/>
            <a:ext cx="9433048" cy="4113336"/>
          </a:xfrm>
        </p:spPr>
        <p:txBody>
          <a:bodyPr>
            <a:normAutofit/>
          </a:bodyPr>
          <a:lstStyle/>
          <a:p>
            <a:pPr marL="363537">
              <a:lnSpc>
                <a:spcPct val="200000"/>
              </a:lnSpc>
              <a:buFont typeface="Arial" panose="020B0604020202020204" pitchFamily="34" charset="0"/>
              <a:buChar char="•"/>
            </a:pPr>
            <a:r>
              <a:rPr lang="de-DE" sz="2000" dirty="0"/>
              <a:t>Ein </a:t>
            </a:r>
            <a:r>
              <a:rPr lang="de-DE" sz="2000" b="1" dirty="0"/>
              <a:t>Prompt</a:t>
            </a:r>
            <a:r>
              <a:rPr lang="de-DE" sz="2000" dirty="0"/>
              <a:t> ist eine Eingabe, die dem Modell gegeben wird, um eine Antwort zu erzeugen. </a:t>
            </a:r>
          </a:p>
          <a:p>
            <a:pPr marL="363537">
              <a:lnSpc>
                <a:spcPct val="200000"/>
              </a:lnSpc>
              <a:buFont typeface="Arial" panose="020B0604020202020204" pitchFamily="34" charset="0"/>
              <a:buChar char="•"/>
            </a:pPr>
            <a:r>
              <a:rPr lang="de-DE" sz="2000" dirty="0"/>
              <a:t>Bei modernen LLMs, die Konversationen unterstützen, wird der gesamte Kontext der bisherigen Unterhaltung als eine </a:t>
            </a:r>
            <a:r>
              <a:rPr lang="de-DE" sz="2000" b="1" dirty="0"/>
              <a:t>Sequenz von Text</a:t>
            </a:r>
            <a:r>
              <a:rPr lang="de-DE" sz="2000" dirty="0"/>
              <a:t> kodiert.</a:t>
            </a:r>
          </a:p>
          <a:p>
            <a:pPr marL="363537">
              <a:lnSpc>
                <a:spcPct val="200000"/>
              </a:lnSpc>
              <a:buFont typeface="Arial" panose="020B0604020202020204" pitchFamily="34" charset="0"/>
              <a:buChar char="•"/>
            </a:pPr>
            <a:r>
              <a:rPr lang="de-DE" sz="2000" dirty="0"/>
              <a:t>Jeder Nachricht (Message) wird eine Rolle zugewiesen, z. B. </a:t>
            </a:r>
            <a:r>
              <a:rPr lang="de-DE" sz="2000" dirty="0" err="1">
                <a:latin typeface="SF Mono" panose="020B0009000002000000" pitchFamily="49" charset="0"/>
                <a:cs typeface="SF Mono" panose="020B0009000002000000" pitchFamily="49" charset="0"/>
              </a:rPr>
              <a:t>user</a:t>
            </a:r>
            <a:r>
              <a:rPr lang="de-DE" sz="2000" dirty="0"/>
              <a:t> (Benutzer), </a:t>
            </a:r>
            <a:r>
              <a:rPr lang="de-DE" sz="2000" dirty="0" err="1">
                <a:latin typeface="SF Mono" panose="020B0009000002000000" pitchFamily="49" charset="0"/>
                <a:cs typeface="SF Mono" panose="020B0009000002000000" pitchFamily="49" charset="0"/>
              </a:rPr>
              <a:t>assistant</a:t>
            </a:r>
            <a:r>
              <a:rPr lang="de-DE" sz="2000" dirty="0"/>
              <a:t> (Modell) oder </a:t>
            </a:r>
            <a:r>
              <a:rPr lang="de-DE" sz="2000" dirty="0" err="1">
                <a:latin typeface="SF Mono" panose="020B0009000002000000" pitchFamily="49" charset="0"/>
                <a:cs typeface="SF Mono" panose="020B0009000002000000" pitchFamily="49" charset="0"/>
              </a:rPr>
              <a:t>system</a:t>
            </a:r>
            <a:r>
              <a:rPr lang="de-DE" sz="2000" dirty="0"/>
              <a:t> (Systemanweisung).</a:t>
            </a:r>
            <a:endParaRPr lang="de-DE" sz="1800" i="1" dirty="0"/>
          </a:p>
        </p:txBody>
      </p:sp>
      <p:sp>
        <p:nvSpPr>
          <p:cNvPr id="4" name="Foliennummernplatzhalter 5">
            <a:extLst>
              <a:ext uri="{FF2B5EF4-FFF2-40B4-BE49-F238E27FC236}">
                <a16:creationId xmlns:a16="http://schemas.microsoft.com/office/drawing/2014/main" id="{37BA2DB5-0861-2A36-3237-D98C61C87774}"/>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3</a:t>
            </a:fld>
            <a:endParaRPr lang="de-DE" sz="1400" dirty="0">
              <a:latin typeface="SF Pro Display" pitchFamily="2" charset="0"/>
              <a:ea typeface="SF Pro Display" pitchFamily="2" charset="0"/>
              <a:cs typeface="SF Pro Display" pitchFamily="2" charset="0"/>
            </a:endParaRPr>
          </a:p>
        </p:txBody>
      </p:sp>
    </p:spTree>
    <p:extLst>
      <p:ext uri="{BB962C8B-B14F-4D97-AF65-F5344CB8AC3E}">
        <p14:creationId xmlns:p14="http://schemas.microsoft.com/office/powerpoint/2010/main" val="719889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CC4C2-ADC6-B636-E544-4AA41BD105AE}"/>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5F7D4822-711F-C4FC-8083-D1A1CA64175C}"/>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30</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FD4A603F-72BD-D17F-009A-D042285FC379}"/>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 4. Seed</a:t>
            </a:r>
          </a:p>
        </p:txBody>
      </p:sp>
      <p:sp>
        <p:nvSpPr>
          <p:cNvPr id="7" name="Textfeld 6">
            <a:extLst>
              <a:ext uri="{FF2B5EF4-FFF2-40B4-BE49-F238E27FC236}">
                <a16:creationId xmlns:a16="http://schemas.microsoft.com/office/drawing/2014/main" id="{908888D2-6872-FD73-6016-37A13F8CEC1A}"/>
              </a:ext>
            </a:extLst>
          </p:cNvPr>
          <p:cNvSpPr txBox="1"/>
          <p:nvPr/>
        </p:nvSpPr>
        <p:spPr>
          <a:xfrm>
            <a:off x="1776000" y="2348880"/>
            <a:ext cx="6048192" cy="378392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de-DE" b="1" dirty="0">
                <a:latin typeface="SF Pro Display" pitchFamily="2" charset="0"/>
                <a:ea typeface="SF Pro Display" pitchFamily="2" charset="0"/>
                <a:cs typeface="SF Pro Display" pitchFamily="2" charset="0"/>
              </a:rPr>
              <a:t>Seed</a:t>
            </a:r>
            <a:r>
              <a:rPr lang="de-DE" dirty="0">
                <a:latin typeface="SF Pro Display" pitchFamily="2" charset="0"/>
                <a:ea typeface="SF Pro Display" pitchFamily="2" charset="0"/>
                <a:cs typeface="SF Pro Display" pitchFamily="2" charset="0"/>
              </a:rPr>
              <a:t> (=Zufallsvariable) beeinflusst im Wesentlichen die Zufallskomponenten im Sampling-Prozess bei der Textgenerierung.</a:t>
            </a:r>
          </a:p>
          <a:p>
            <a:pPr marL="285750" indent="-285750">
              <a:lnSpc>
                <a:spcPct val="150000"/>
              </a:lnSpc>
              <a:buFont typeface="Arial" panose="020B0604020202020204" pitchFamily="34" charset="0"/>
              <a:buChar char="•"/>
            </a:pPr>
            <a:r>
              <a:rPr lang="de-DE" dirty="0">
                <a:latin typeface="SF Pro Display" pitchFamily="2" charset="0"/>
                <a:ea typeface="SF Pro Display" pitchFamily="2" charset="0"/>
                <a:cs typeface="SF Pro Display" pitchFamily="2" charset="0"/>
              </a:rPr>
              <a:t>Beeinflusst das Ergebnis, wenn das Modell stochastisch, also mit „Zufall“ neue Tokens auswählt — also beim Sampling mit </a:t>
            </a:r>
            <a:r>
              <a:rPr lang="de-DE" dirty="0" err="1">
                <a:latin typeface="SF Pro Display" pitchFamily="2" charset="0"/>
                <a:ea typeface="SF Pro Display" pitchFamily="2" charset="0"/>
                <a:cs typeface="SF Pro Display" pitchFamily="2" charset="0"/>
              </a:rPr>
              <a:t>Temperature</a:t>
            </a:r>
            <a:r>
              <a:rPr lang="de-DE" dirty="0">
                <a:latin typeface="SF Pro Display" pitchFamily="2" charset="0"/>
                <a:ea typeface="SF Pro Display" pitchFamily="2" charset="0"/>
                <a:cs typeface="SF Pro Display" pitchFamily="2" charset="0"/>
              </a:rPr>
              <a:t>, Top-</a:t>
            </a:r>
            <a:r>
              <a:rPr lang="de-DE" dirty="0" err="1">
                <a:latin typeface="SF Pro Display" pitchFamily="2" charset="0"/>
                <a:ea typeface="SF Pro Display" pitchFamily="2" charset="0"/>
                <a:cs typeface="SF Pro Display" pitchFamily="2" charset="0"/>
              </a:rPr>
              <a:t>k</a:t>
            </a:r>
            <a:r>
              <a:rPr lang="de-DE" dirty="0">
                <a:latin typeface="SF Pro Display" pitchFamily="2" charset="0"/>
                <a:ea typeface="SF Pro Display" pitchFamily="2" charset="0"/>
                <a:cs typeface="SF Pro Display" pitchFamily="2" charset="0"/>
              </a:rPr>
              <a:t> oder Top-p. </a:t>
            </a:r>
          </a:p>
          <a:p>
            <a:pPr marL="285750" indent="-285750">
              <a:lnSpc>
                <a:spcPct val="150000"/>
              </a:lnSpc>
              <a:buFont typeface="Arial" panose="020B0604020202020204" pitchFamily="34" charset="0"/>
              <a:buChar char="•"/>
            </a:pPr>
            <a:r>
              <a:rPr lang="de-DE" dirty="0">
                <a:latin typeface="SF Pro Display" pitchFamily="2" charset="0"/>
                <a:ea typeface="SF Pro Display" pitchFamily="2" charset="0"/>
                <a:cs typeface="SF Pro Display" pitchFamily="2" charset="0"/>
              </a:rPr>
              <a:t>Bei rein deterministischen Strategien (</a:t>
            </a:r>
            <a:r>
              <a:rPr lang="de-DE" dirty="0" err="1">
                <a:latin typeface="SF Pro Display" pitchFamily="2" charset="0"/>
                <a:ea typeface="SF Pro Display" pitchFamily="2" charset="0"/>
                <a:cs typeface="SF Pro Display" pitchFamily="2" charset="0"/>
              </a:rPr>
              <a:t>Greedy</a:t>
            </a:r>
            <a:r>
              <a:rPr lang="de-DE" dirty="0">
                <a:latin typeface="SF Pro Display" pitchFamily="2" charset="0"/>
                <a:ea typeface="SF Pro Display" pitchFamily="2" charset="0"/>
                <a:cs typeface="SF Pro Display" pitchFamily="2" charset="0"/>
              </a:rPr>
              <a:t> Search) beeinflusst der Seed normalerweise nicht das Ergebnis.</a:t>
            </a:r>
          </a:p>
          <a:p>
            <a:pPr>
              <a:lnSpc>
                <a:spcPct val="150000"/>
              </a:lnSpc>
            </a:pPr>
            <a:endParaRPr lang="de-DE" sz="1600" dirty="0">
              <a:latin typeface="SF Pro Display" pitchFamily="2" charset="0"/>
              <a:ea typeface="SF Pro Display" pitchFamily="2" charset="0"/>
              <a:cs typeface="SF Pro Display" pitchFamily="2" charset="0"/>
            </a:endParaRPr>
          </a:p>
        </p:txBody>
      </p:sp>
      <p:sp>
        <p:nvSpPr>
          <p:cNvPr id="3" name="Textfeld 2">
            <a:extLst>
              <a:ext uri="{FF2B5EF4-FFF2-40B4-BE49-F238E27FC236}">
                <a16:creationId xmlns:a16="http://schemas.microsoft.com/office/drawing/2014/main" id="{D0AAAB5E-1B4F-36D6-D9ED-78AA7FED1BCE}"/>
              </a:ext>
            </a:extLst>
          </p:cNvPr>
          <p:cNvSpPr txBox="1"/>
          <p:nvPr/>
        </p:nvSpPr>
        <p:spPr>
          <a:xfrm>
            <a:off x="8256240" y="3861048"/>
            <a:ext cx="3673016" cy="2553891"/>
          </a:xfrm>
          <a:prstGeom prst="roundRect">
            <a:avLst>
              <a:gd name="adj" fmla="val 8995"/>
            </a:avLst>
          </a:prstGeom>
          <a:solidFill>
            <a:schemeClr val="accent6">
              <a:lumMod val="20000"/>
              <a:lumOff val="80000"/>
            </a:schemeClr>
          </a:solidFill>
        </p:spPr>
        <p:txBody>
          <a:bodyPr wrap="square">
            <a:spAutoFit/>
          </a:bodyPr>
          <a:lstStyle/>
          <a:p>
            <a:pPr>
              <a:buNone/>
            </a:pPr>
            <a:r>
              <a:rPr lang="de-DE" i="1" dirty="0">
                <a:latin typeface="SF Pro Display" pitchFamily="2" charset="0"/>
                <a:ea typeface="SF Pro Display" pitchFamily="2" charset="0"/>
                <a:cs typeface="SF Pro Display" pitchFamily="2" charset="0"/>
              </a:rPr>
              <a:t>Ein </a:t>
            </a:r>
            <a:r>
              <a:rPr lang="de-DE" b="1" i="1" dirty="0">
                <a:latin typeface="SF Pro Display" pitchFamily="2" charset="0"/>
                <a:ea typeface="SF Pro Display" pitchFamily="2" charset="0"/>
                <a:cs typeface="SF Pro Display" pitchFamily="2" charset="0"/>
              </a:rPr>
              <a:t>Seed</a:t>
            </a:r>
            <a:r>
              <a:rPr lang="de-DE" i="1" dirty="0">
                <a:latin typeface="SF Pro Display" pitchFamily="2" charset="0"/>
                <a:ea typeface="SF Pro Display" pitchFamily="2" charset="0"/>
                <a:cs typeface="SF Pro Display" pitchFamily="2" charset="0"/>
              </a:rPr>
              <a:t> ist ein Startwert für den Zufallszahlengenerator (Random </a:t>
            </a:r>
            <a:r>
              <a:rPr lang="de-DE" i="1" dirty="0" err="1">
                <a:latin typeface="SF Pro Display" pitchFamily="2" charset="0"/>
                <a:ea typeface="SF Pro Display" pitchFamily="2" charset="0"/>
                <a:cs typeface="SF Pro Display" pitchFamily="2" charset="0"/>
              </a:rPr>
              <a:t>Number</a:t>
            </a:r>
            <a:r>
              <a:rPr lang="de-DE" i="1" dirty="0">
                <a:latin typeface="SF Pro Display" pitchFamily="2" charset="0"/>
                <a:ea typeface="SF Pro Display" pitchFamily="2" charset="0"/>
                <a:cs typeface="SF Pro Display" pitchFamily="2" charset="0"/>
              </a:rPr>
              <a:t> Generator, RNG).</a:t>
            </a:r>
          </a:p>
          <a:p>
            <a:r>
              <a:rPr lang="de-DE" i="1" dirty="0">
                <a:latin typeface="SF Pro Display" pitchFamily="2" charset="0"/>
                <a:ea typeface="SF Pro Display" pitchFamily="2" charset="0"/>
                <a:cs typeface="SF Pro Display" pitchFamily="2" charset="0"/>
              </a:rPr>
              <a:t>Wenn du denselben Seed setzt, erzeugt Python immer dieselbe Abfolge von „zufälligen“ Zahlen – also reproduzierbare Zufallswerte.</a:t>
            </a:r>
          </a:p>
        </p:txBody>
      </p:sp>
    </p:spTree>
    <p:extLst>
      <p:ext uri="{BB962C8B-B14F-4D97-AF65-F5344CB8AC3E}">
        <p14:creationId xmlns:p14="http://schemas.microsoft.com/office/powerpoint/2010/main" val="396595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E7127-529F-E08C-7227-D812BCEDBCD3}"/>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9D42CBC0-E36E-E167-3E29-555A0EF98244}"/>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31</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755C4913-B114-DC36-EA3C-609B87F5EF1B}"/>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 5. </a:t>
            </a:r>
            <a:r>
              <a:rPr lang="de-DE" dirty="0" err="1"/>
              <a:t>max</a:t>
            </a:r>
            <a:r>
              <a:rPr lang="de-DE" dirty="0"/>
              <a:t> </a:t>
            </a:r>
            <a:r>
              <a:rPr lang="de-DE" dirty="0" err="1"/>
              <a:t>tokens</a:t>
            </a:r>
            <a:r>
              <a:rPr lang="de-DE" dirty="0"/>
              <a:t> / </a:t>
            </a:r>
            <a:r>
              <a:rPr lang="de-DE" dirty="0" err="1"/>
              <a:t>max</a:t>
            </a:r>
            <a:r>
              <a:rPr lang="de-DE" dirty="0"/>
              <a:t> </a:t>
            </a:r>
            <a:r>
              <a:rPr lang="de-DE" dirty="0" err="1"/>
              <a:t>length</a:t>
            </a:r>
            <a:endParaRPr lang="de-DE" dirty="0"/>
          </a:p>
        </p:txBody>
      </p:sp>
      <p:sp>
        <p:nvSpPr>
          <p:cNvPr id="7" name="Textfeld 6">
            <a:extLst>
              <a:ext uri="{FF2B5EF4-FFF2-40B4-BE49-F238E27FC236}">
                <a16:creationId xmlns:a16="http://schemas.microsoft.com/office/drawing/2014/main" id="{AA00C4F7-C241-357B-8CF6-40D2187B7022}"/>
              </a:ext>
            </a:extLst>
          </p:cNvPr>
          <p:cNvSpPr txBox="1"/>
          <p:nvPr/>
        </p:nvSpPr>
        <p:spPr>
          <a:xfrm>
            <a:off x="1776000" y="2348880"/>
            <a:ext cx="9144536" cy="37324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de-DE" sz="2000" dirty="0">
                <a:latin typeface="SF Pro Display" pitchFamily="2" charset="0"/>
                <a:ea typeface="SF Pro Display" pitchFamily="2" charset="0"/>
                <a:cs typeface="SF Pro Display" pitchFamily="2" charset="0"/>
              </a:rPr>
              <a:t>Begrenzung der Anzahl der Tokens, die das Modell in einer Generierung maximal ausgibt.</a:t>
            </a:r>
          </a:p>
          <a:p>
            <a:pPr marL="285750" indent="-285750">
              <a:lnSpc>
                <a:spcPct val="150000"/>
              </a:lnSpc>
              <a:buFont typeface="Arial" panose="020B0604020202020204" pitchFamily="34" charset="0"/>
              <a:buChar char="•"/>
            </a:pPr>
            <a:r>
              <a:rPr lang="de-DE" sz="2000" dirty="0">
                <a:latin typeface="SF Pro Display" pitchFamily="2" charset="0"/>
                <a:ea typeface="SF Pro Display" pitchFamily="2" charset="0"/>
                <a:cs typeface="SF Pro Display" pitchFamily="2" charset="0"/>
              </a:rPr>
              <a:t>Verhindert „endlose“ oder zu lange Outputs, die im praktischen Einsatz oft unerwünscht sind.</a:t>
            </a:r>
          </a:p>
          <a:p>
            <a:pPr marL="285750" indent="-285750">
              <a:lnSpc>
                <a:spcPct val="150000"/>
              </a:lnSpc>
              <a:buFont typeface="Arial" panose="020B0604020202020204" pitchFamily="34" charset="0"/>
              <a:buChar char="•"/>
            </a:pPr>
            <a:r>
              <a:rPr lang="de-DE" sz="2000" b="1" dirty="0">
                <a:latin typeface="SF Pro Display" pitchFamily="2" charset="0"/>
                <a:ea typeface="SF Pro Display" pitchFamily="2" charset="0"/>
                <a:cs typeface="SF Pro Display" pitchFamily="2" charset="0"/>
              </a:rPr>
              <a:t>Beispiel: </a:t>
            </a:r>
            <a:r>
              <a:rPr lang="de-DE" sz="2000" dirty="0">
                <a:latin typeface="SF Pro Display" pitchFamily="2" charset="0"/>
                <a:ea typeface="SF Pro Display" pitchFamily="2" charset="0"/>
                <a:cs typeface="SF Pro Display" pitchFamily="2" charset="0"/>
              </a:rPr>
              <a:t>Wenn </a:t>
            </a:r>
            <a:r>
              <a:rPr lang="de-DE" sz="2000" dirty="0" err="1">
                <a:latin typeface="SF Mono" panose="020B0009000002000000" pitchFamily="49" charset="0"/>
                <a:ea typeface="SF Pro Display" pitchFamily="2" charset="0"/>
                <a:cs typeface="SF Mono" panose="020B0009000002000000" pitchFamily="49" charset="0"/>
              </a:rPr>
              <a:t>max_tokens</a:t>
            </a:r>
            <a:r>
              <a:rPr lang="de-DE" sz="2000" dirty="0">
                <a:latin typeface="SF Mono" panose="020B0009000002000000" pitchFamily="49" charset="0"/>
                <a:ea typeface="SF Pro Display" pitchFamily="2" charset="0"/>
                <a:cs typeface="SF Mono" panose="020B0009000002000000" pitchFamily="49" charset="0"/>
              </a:rPr>
              <a:t>=50</a:t>
            </a:r>
            <a:r>
              <a:rPr lang="de-DE" sz="2000" dirty="0">
                <a:latin typeface="SF Pro Display" pitchFamily="2" charset="0"/>
                <a:ea typeface="SF Pro Display" pitchFamily="2" charset="0"/>
                <a:cs typeface="SF Pro Display" pitchFamily="2" charset="0"/>
              </a:rPr>
              <a:t> gesetzt ist, erzeugt das Modell höchstens </a:t>
            </a:r>
            <a:r>
              <a:rPr lang="de-DE" sz="2000" dirty="0">
                <a:latin typeface="SF Mono" panose="020B0009000002000000" pitchFamily="49" charset="0"/>
                <a:ea typeface="SF Pro Display" pitchFamily="2" charset="0"/>
                <a:cs typeface="SF Mono" panose="020B0009000002000000" pitchFamily="49" charset="0"/>
              </a:rPr>
              <a:t>50</a:t>
            </a:r>
            <a:r>
              <a:rPr lang="de-DE" sz="2000" dirty="0">
                <a:latin typeface="SF Pro Display" pitchFamily="2" charset="0"/>
                <a:ea typeface="SF Pro Display" pitchFamily="2" charset="0"/>
                <a:cs typeface="SF Pro Display" pitchFamily="2" charset="0"/>
              </a:rPr>
              <a:t> Tokens.</a:t>
            </a:r>
          </a:p>
          <a:p>
            <a:pPr marL="285750" indent="-285750">
              <a:lnSpc>
                <a:spcPct val="150000"/>
              </a:lnSpc>
              <a:buFont typeface="Arial" panose="020B0604020202020204" pitchFamily="34" charset="0"/>
              <a:buChar char="•"/>
            </a:pPr>
            <a:r>
              <a:rPr lang="de-DE" sz="2000" b="1" dirty="0">
                <a:latin typeface="SF Pro Display" pitchFamily="2" charset="0"/>
                <a:ea typeface="SF Pro Display" pitchFamily="2" charset="0"/>
                <a:cs typeface="SF Pro Display" pitchFamily="2" charset="0"/>
              </a:rPr>
              <a:t>Hinweis</a:t>
            </a:r>
            <a:r>
              <a:rPr lang="de-DE" sz="2000" dirty="0">
                <a:latin typeface="SF Pro Display" pitchFamily="2" charset="0"/>
                <a:ea typeface="SF Pro Display" pitchFamily="2" charset="0"/>
                <a:cs typeface="SF Pro Display" pitchFamily="2" charset="0"/>
              </a:rPr>
              <a:t>: Je nach Bibliothek (</a:t>
            </a:r>
            <a:r>
              <a:rPr lang="de-DE" sz="2000" dirty="0" err="1">
                <a:latin typeface="SF Pro Display" pitchFamily="2" charset="0"/>
                <a:ea typeface="SF Pro Display" pitchFamily="2" charset="0"/>
                <a:cs typeface="SF Pro Display" pitchFamily="2" charset="0"/>
              </a:rPr>
              <a:t>vLLM</a:t>
            </a:r>
            <a:r>
              <a:rPr lang="de-DE" sz="2000" dirty="0">
                <a:latin typeface="SF Pro Display" pitchFamily="2" charset="0"/>
                <a:ea typeface="SF Pro Display" pitchFamily="2" charset="0"/>
                <a:cs typeface="SF Pro Display" pitchFamily="2" charset="0"/>
              </a:rPr>
              <a:t>, </a:t>
            </a:r>
            <a:r>
              <a:rPr lang="de-DE" sz="2000" dirty="0" err="1">
                <a:latin typeface="SF Pro Display" pitchFamily="2" charset="0"/>
                <a:ea typeface="SF Pro Display" pitchFamily="2" charset="0"/>
                <a:cs typeface="SF Pro Display" pitchFamily="2" charset="0"/>
              </a:rPr>
              <a:t>ollama</a:t>
            </a:r>
            <a:r>
              <a:rPr lang="de-DE" sz="2000" dirty="0">
                <a:latin typeface="SF Pro Display" pitchFamily="2" charset="0"/>
                <a:ea typeface="SF Pro Display" pitchFamily="2" charset="0"/>
                <a:cs typeface="SF Pro Display" pitchFamily="2" charset="0"/>
              </a:rPr>
              <a:t> etc.) kann dieser Parameter anders heißen.</a:t>
            </a:r>
          </a:p>
        </p:txBody>
      </p:sp>
    </p:spTree>
    <p:extLst>
      <p:ext uri="{BB962C8B-B14F-4D97-AF65-F5344CB8AC3E}">
        <p14:creationId xmlns:p14="http://schemas.microsoft.com/office/powerpoint/2010/main" val="1282638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CBF98-19F9-1A46-9535-772A812DE17F}"/>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11CFC024-76F9-FF16-7608-7A58BFA9B91D}"/>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32</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D12F05AF-6812-8634-1D0C-8B9A4B06F16F}"/>
              </a:ext>
            </a:extLst>
          </p:cNvPr>
          <p:cNvSpPr>
            <a:spLocks noGrp="1"/>
          </p:cNvSpPr>
          <p:nvPr>
            <p:ph type="title"/>
          </p:nvPr>
        </p:nvSpPr>
        <p:spPr>
          <a:xfrm>
            <a:off x="1776000" y="1501200"/>
            <a:ext cx="9584267" cy="696912"/>
          </a:xfrm>
        </p:spPr>
        <p:txBody>
          <a:bodyPr/>
          <a:lstStyle/>
          <a:p>
            <a:r>
              <a:rPr lang="de-DE" dirty="0"/>
              <a:t>LLM-</a:t>
            </a:r>
            <a:r>
              <a:rPr lang="de-DE" dirty="0" err="1"/>
              <a:t>Inference</a:t>
            </a:r>
            <a:r>
              <a:rPr lang="de-DE" dirty="0"/>
              <a:t> Parameter: 6. </a:t>
            </a:r>
            <a:r>
              <a:rPr lang="de-DE" dirty="0" err="1"/>
              <a:t>Stop</a:t>
            </a:r>
            <a:r>
              <a:rPr lang="de-DE" dirty="0"/>
              <a:t> </a:t>
            </a:r>
            <a:r>
              <a:rPr lang="de-DE" dirty="0" err="1"/>
              <a:t>Sequency</a:t>
            </a:r>
            <a:r>
              <a:rPr lang="de-DE" dirty="0"/>
              <a:t> / </a:t>
            </a:r>
            <a:r>
              <a:rPr lang="de-DE" dirty="0" err="1"/>
              <a:t>Sequence</a:t>
            </a:r>
            <a:endParaRPr lang="de-DE" dirty="0"/>
          </a:p>
        </p:txBody>
      </p:sp>
      <p:sp>
        <p:nvSpPr>
          <p:cNvPr id="7" name="Textfeld 6">
            <a:extLst>
              <a:ext uri="{FF2B5EF4-FFF2-40B4-BE49-F238E27FC236}">
                <a16:creationId xmlns:a16="http://schemas.microsoft.com/office/drawing/2014/main" id="{40F95FC3-F7CB-E682-8B81-B114AD7C2EF7}"/>
              </a:ext>
            </a:extLst>
          </p:cNvPr>
          <p:cNvSpPr txBox="1"/>
          <p:nvPr/>
        </p:nvSpPr>
        <p:spPr>
          <a:xfrm>
            <a:off x="1776000" y="2348880"/>
            <a:ext cx="9144536" cy="419409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de-DE" sz="2000" b="1" dirty="0">
                <a:latin typeface="SF Pro Display" pitchFamily="2" charset="0"/>
                <a:ea typeface="SF Pro Display" pitchFamily="2" charset="0"/>
                <a:cs typeface="SF Pro Display" pitchFamily="2" charset="0"/>
              </a:rPr>
              <a:t>Definierte Zeichenkette(</a:t>
            </a:r>
            <a:r>
              <a:rPr lang="de-DE" sz="2000" b="1" dirty="0" err="1">
                <a:latin typeface="SF Pro Display" pitchFamily="2" charset="0"/>
                <a:ea typeface="SF Pro Display" pitchFamily="2" charset="0"/>
                <a:cs typeface="SF Pro Display" pitchFamily="2" charset="0"/>
              </a:rPr>
              <a:t>n</a:t>
            </a:r>
            <a:r>
              <a:rPr lang="de-DE" sz="2000" b="1" dirty="0">
                <a:latin typeface="SF Pro Display" pitchFamily="2" charset="0"/>
                <a:ea typeface="SF Pro Display" pitchFamily="2" charset="0"/>
                <a:cs typeface="SF Pro Display" pitchFamily="2" charset="0"/>
              </a:rPr>
              <a:t>)</a:t>
            </a:r>
            <a:r>
              <a:rPr lang="de-DE" sz="2000" dirty="0">
                <a:latin typeface="SF Pro Display" pitchFamily="2" charset="0"/>
                <a:ea typeface="SF Pro Display" pitchFamily="2" charset="0"/>
                <a:cs typeface="SF Pro Display" pitchFamily="2" charset="0"/>
              </a:rPr>
              <a:t>, bei deren Erkennung das Modell die Generierung sofort stoppt.</a:t>
            </a:r>
          </a:p>
          <a:p>
            <a:pPr marL="285750" indent="-285750">
              <a:lnSpc>
                <a:spcPct val="150000"/>
              </a:lnSpc>
              <a:buFont typeface="Arial" panose="020B0604020202020204" pitchFamily="34" charset="0"/>
              <a:buChar char="•"/>
            </a:pPr>
            <a:r>
              <a:rPr lang="de-DE" sz="2000" dirty="0">
                <a:latin typeface="SF Pro Display" pitchFamily="2" charset="0"/>
                <a:ea typeface="SF Pro Display" pitchFamily="2" charset="0"/>
                <a:cs typeface="SF Pro Display" pitchFamily="2" charset="0"/>
              </a:rPr>
              <a:t>Ermöglicht die Steuerung des Outputs, z.B. um Antworten an einem bestimmten Punkt zu beenden.</a:t>
            </a:r>
          </a:p>
          <a:p>
            <a:pPr marL="285750" indent="-285750">
              <a:lnSpc>
                <a:spcPct val="150000"/>
              </a:lnSpc>
              <a:buFont typeface="Arial" panose="020B0604020202020204" pitchFamily="34" charset="0"/>
              <a:buChar char="•"/>
            </a:pPr>
            <a:r>
              <a:rPr lang="de-DE" sz="2000" dirty="0">
                <a:latin typeface="SF Pro Display" pitchFamily="2" charset="0"/>
                <a:ea typeface="SF Pro Display" pitchFamily="2" charset="0"/>
                <a:cs typeface="SF Pro Display" pitchFamily="2" charset="0"/>
              </a:rPr>
              <a:t>Wird häufig genutzt in Chatbots oder API-Integrationen, um klare Antwort-Enden zu setzen.</a:t>
            </a:r>
          </a:p>
          <a:p>
            <a:pPr marL="285750" indent="-285750">
              <a:lnSpc>
                <a:spcPct val="150000"/>
              </a:lnSpc>
              <a:buFont typeface="Arial" panose="020B0604020202020204" pitchFamily="34" charset="0"/>
              <a:buChar char="•"/>
            </a:pPr>
            <a:r>
              <a:rPr lang="de-DE" sz="2000" b="1" dirty="0">
                <a:latin typeface="SF Pro Display" pitchFamily="2" charset="0"/>
                <a:ea typeface="SF Pro Display" pitchFamily="2" charset="0"/>
                <a:cs typeface="SF Pro Display" pitchFamily="2" charset="0"/>
              </a:rPr>
              <a:t>Beispiel: </a:t>
            </a:r>
            <a:r>
              <a:rPr lang="de-DE" sz="2000" dirty="0" err="1">
                <a:latin typeface="SF Mono" panose="020B0009000002000000" pitchFamily="49" charset="0"/>
                <a:ea typeface="SF Pro Display" pitchFamily="2" charset="0"/>
                <a:cs typeface="SF Mono" panose="020B0009000002000000" pitchFamily="49" charset="0"/>
              </a:rPr>
              <a:t>stop</a:t>
            </a:r>
            <a:r>
              <a:rPr lang="de-DE" sz="2000" dirty="0">
                <a:latin typeface="SF Mono" panose="020B0009000002000000" pitchFamily="49" charset="0"/>
                <a:ea typeface="SF Pro Display" pitchFamily="2" charset="0"/>
                <a:cs typeface="SF Mono" panose="020B0009000002000000" pitchFamily="49" charset="0"/>
              </a:rPr>
              <a:t>=["\</a:t>
            </a:r>
            <a:r>
              <a:rPr lang="de-DE" sz="2000" dirty="0" err="1">
                <a:latin typeface="SF Mono" panose="020B0009000002000000" pitchFamily="49" charset="0"/>
                <a:ea typeface="SF Pro Display" pitchFamily="2" charset="0"/>
                <a:cs typeface="SF Mono" panose="020B0009000002000000" pitchFamily="49" charset="0"/>
              </a:rPr>
              <a:t>n</a:t>
            </a:r>
            <a:r>
              <a:rPr lang="de-DE" sz="2000" dirty="0">
                <a:latin typeface="SF Mono" panose="020B0009000002000000" pitchFamily="49" charset="0"/>
                <a:ea typeface="SF Pro Display" pitchFamily="2" charset="0"/>
                <a:cs typeface="SF Mono" panose="020B0009000002000000" pitchFamily="49" charset="0"/>
              </a:rPr>
              <a:t>", "###"] </a:t>
            </a:r>
            <a:br>
              <a:rPr lang="de-DE" sz="2000" dirty="0">
                <a:latin typeface="SF Mono" panose="020B0009000002000000" pitchFamily="49" charset="0"/>
                <a:ea typeface="SF Pro Display" pitchFamily="2" charset="0"/>
                <a:cs typeface="SF Mono" panose="020B0009000002000000" pitchFamily="49" charset="0"/>
              </a:rPr>
            </a:br>
            <a:r>
              <a:rPr lang="de-DE" sz="2000" dirty="0">
                <a:latin typeface="SF Pro Display" pitchFamily="2" charset="0"/>
                <a:ea typeface="SF Pro Display" pitchFamily="2" charset="0"/>
                <a:cs typeface="SF Pro Display" pitchFamily="2" charset="0"/>
              </a:rPr>
              <a:t>Generierung wird entweder beim ersten Zeilenumbruch (</a:t>
            </a:r>
            <a:r>
              <a:rPr lang="de-DE" sz="2000" dirty="0">
                <a:latin typeface="SF Mono" panose="020B0009000002000000" pitchFamily="49" charset="0"/>
                <a:ea typeface="SF Pro Display" pitchFamily="2" charset="0"/>
                <a:cs typeface="SF Mono" panose="020B0009000002000000" pitchFamily="49" charset="0"/>
              </a:rPr>
              <a:t>"\</a:t>
            </a:r>
            <a:r>
              <a:rPr lang="de-DE" sz="2000" dirty="0" err="1">
                <a:latin typeface="SF Mono" panose="020B0009000002000000" pitchFamily="49" charset="0"/>
                <a:ea typeface="SF Pro Display" pitchFamily="2" charset="0"/>
                <a:cs typeface="SF Mono" panose="020B0009000002000000" pitchFamily="49" charset="0"/>
              </a:rPr>
              <a:t>n</a:t>
            </a:r>
            <a:r>
              <a:rPr lang="de-DE" sz="2000" dirty="0">
                <a:latin typeface="SF Mono" panose="020B0009000002000000" pitchFamily="49" charset="0"/>
                <a:ea typeface="SF Pro Display" pitchFamily="2" charset="0"/>
                <a:cs typeface="SF Mono" panose="020B0009000002000000" pitchFamily="49" charset="0"/>
              </a:rPr>
              <a:t>"</a:t>
            </a:r>
            <a:r>
              <a:rPr lang="de-DE" sz="2000" dirty="0">
                <a:latin typeface="SF Pro Display" pitchFamily="2" charset="0"/>
                <a:ea typeface="SF Pro Display" pitchFamily="2" charset="0"/>
                <a:cs typeface="SF Pro Display" pitchFamily="2" charset="0"/>
              </a:rPr>
              <a:t>) oder </a:t>
            </a:r>
            <a:br>
              <a:rPr lang="de-DE" sz="2000" dirty="0">
                <a:latin typeface="SF Pro Display" pitchFamily="2" charset="0"/>
                <a:ea typeface="SF Pro Display" pitchFamily="2" charset="0"/>
                <a:cs typeface="SF Pro Display" pitchFamily="2" charset="0"/>
              </a:rPr>
            </a:br>
            <a:r>
              <a:rPr lang="de-DE" sz="2000" dirty="0">
                <a:latin typeface="SF Pro Display" pitchFamily="2" charset="0"/>
                <a:ea typeface="SF Pro Display" pitchFamily="2" charset="0"/>
                <a:cs typeface="SF Pro Display" pitchFamily="2" charset="0"/>
              </a:rPr>
              <a:t>bei drei Raute-Zeichen (</a:t>
            </a:r>
            <a:r>
              <a:rPr lang="de-DE" sz="2000" dirty="0">
                <a:latin typeface="SF Mono" panose="020B0009000002000000" pitchFamily="49" charset="0"/>
                <a:ea typeface="SF Pro Display" pitchFamily="2" charset="0"/>
                <a:cs typeface="SF Mono" panose="020B0009000002000000" pitchFamily="49" charset="0"/>
              </a:rPr>
              <a:t>"###"</a:t>
            </a:r>
            <a:r>
              <a:rPr lang="de-DE" sz="2000" dirty="0">
                <a:latin typeface="SF Pro Display" pitchFamily="2" charset="0"/>
                <a:ea typeface="SF Pro Display" pitchFamily="2" charset="0"/>
                <a:cs typeface="SF Pro Display" pitchFamily="2" charset="0"/>
              </a:rPr>
              <a:t>) beendet.</a:t>
            </a:r>
          </a:p>
        </p:txBody>
      </p:sp>
    </p:spTree>
    <p:extLst>
      <p:ext uri="{BB962C8B-B14F-4D97-AF65-F5344CB8AC3E}">
        <p14:creationId xmlns:p14="http://schemas.microsoft.com/office/powerpoint/2010/main" val="1275082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C84A23-F266-66F9-43BB-6A068ABC56C3}"/>
              </a:ext>
            </a:extLst>
          </p:cNvPr>
          <p:cNvSpPr>
            <a:spLocks noGrp="1"/>
          </p:cNvSpPr>
          <p:nvPr>
            <p:ph type="title"/>
          </p:nvPr>
        </p:nvSpPr>
        <p:spPr/>
        <p:txBody>
          <a:bodyPr/>
          <a:lstStyle/>
          <a:p>
            <a:r>
              <a:rPr lang="de-DE" dirty="0">
                <a:latin typeface="SF COMPACT SEMIBOLD" panose="020B0A04030202060204" pitchFamily="34" charset="77"/>
              </a:rPr>
              <a:t>Weitere Ressourcen</a:t>
            </a:r>
          </a:p>
        </p:txBody>
      </p:sp>
      <p:sp>
        <p:nvSpPr>
          <p:cNvPr id="3" name="Inhaltsplatzhalter 2">
            <a:extLst>
              <a:ext uri="{FF2B5EF4-FFF2-40B4-BE49-F238E27FC236}">
                <a16:creationId xmlns:a16="http://schemas.microsoft.com/office/drawing/2014/main" id="{3F64EF1F-CE69-B9F2-877C-AA9E9725975F}"/>
              </a:ext>
            </a:extLst>
          </p:cNvPr>
          <p:cNvSpPr>
            <a:spLocks noGrp="1"/>
          </p:cNvSpPr>
          <p:nvPr>
            <p:ph sz="half" idx="1"/>
          </p:nvPr>
        </p:nvSpPr>
        <p:spPr>
          <a:xfrm>
            <a:off x="1775520" y="2340000"/>
            <a:ext cx="9584267" cy="3016800"/>
          </a:xfrm>
        </p:spPr>
        <p:txBody>
          <a:bodyPr>
            <a:noAutofit/>
          </a:bodyPr>
          <a:lstStyle/>
          <a:p>
            <a:pPr marL="344488" indent="-344488">
              <a:lnSpc>
                <a:spcPct val="200000"/>
              </a:lnSpc>
              <a:buFont typeface="Arial" panose="020B0604020202020204" pitchFamily="34" charset="0"/>
              <a:buChar char="•"/>
            </a:pPr>
            <a:r>
              <a:rPr lang="de-DE" sz="1800" dirty="0" err="1"/>
              <a:t>Prompting</a:t>
            </a:r>
            <a:r>
              <a:rPr lang="de-DE" sz="1800" dirty="0"/>
              <a:t> Guide: </a:t>
            </a:r>
            <a:r>
              <a:rPr lang="de-DE" sz="1800" dirty="0">
                <a:hlinkClick r:id="rId2"/>
              </a:rPr>
              <a:t>https://www.promptingguide.ai/de/techniques</a:t>
            </a:r>
            <a:endParaRPr lang="de-DE" sz="1800" dirty="0"/>
          </a:p>
          <a:p>
            <a:pPr marL="344488" indent="-344488">
              <a:lnSpc>
                <a:spcPct val="200000"/>
              </a:lnSpc>
              <a:buFont typeface="Arial" panose="020B0604020202020204" pitchFamily="34" charset="0"/>
              <a:buChar char="•"/>
            </a:pPr>
            <a:r>
              <a:rPr lang="de-DE" sz="1800" dirty="0" err="1"/>
              <a:t>XGrammar</a:t>
            </a:r>
            <a:r>
              <a:rPr lang="de-DE" sz="1800" dirty="0"/>
              <a:t> Paper: </a:t>
            </a:r>
            <a:r>
              <a:rPr lang="de-DE" sz="1800" dirty="0">
                <a:hlinkClick r:id="rId3"/>
              </a:rPr>
              <a:t>https://arxiv.org/pdf/2411.15100</a:t>
            </a:r>
            <a:r>
              <a:rPr lang="de-DE" sz="1800" dirty="0"/>
              <a:t>?</a:t>
            </a:r>
          </a:p>
          <a:p>
            <a:pPr marL="344488" indent="-344488">
              <a:lnSpc>
                <a:spcPct val="200000"/>
              </a:lnSpc>
              <a:buFont typeface="Arial" panose="020B0604020202020204" pitchFamily="34" charset="0"/>
              <a:buChar char="•"/>
            </a:pPr>
            <a:endParaRPr lang="de-DE" sz="1800" dirty="0"/>
          </a:p>
          <a:p>
            <a:pPr marL="344488" indent="-344488">
              <a:lnSpc>
                <a:spcPct val="200000"/>
              </a:lnSpc>
              <a:buFont typeface="Arial" panose="020B0604020202020204" pitchFamily="34" charset="0"/>
              <a:buChar char="•"/>
            </a:pPr>
            <a:endParaRPr lang="de-DE" sz="1800" dirty="0"/>
          </a:p>
          <a:p>
            <a:pPr marL="344488" indent="-344488">
              <a:lnSpc>
                <a:spcPct val="200000"/>
              </a:lnSpc>
              <a:buFont typeface="Arial" panose="020B0604020202020204" pitchFamily="34" charset="0"/>
              <a:buChar char="•"/>
            </a:pPr>
            <a:endParaRPr lang="de-DE" sz="1800" dirty="0"/>
          </a:p>
          <a:p>
            <a:pPr marL="344488" indent="-344488">
              <a:lnSpc>
                <a:spcPct val="200000"/>
              </a:lnSpc>
              <a:buFont typeface="Arial" panose="020B0604020202020204" pitchFamily="34" charset="0"/>
              <a:buChar char="•"/>
            </a:pPr>
            <a:endParaRPr lang="de-DE" sz="1800" dirty="0"/>
          </a:p>
          <a:p>
            <a:pPr marL="344488" indent="-344488">
              <a:lnSpc>
                <a:spcPct val="200000"/>
              </a:lnSpc>
              <a:buFont typeface="Arial" panose="020B0604020202020204" pitchFamily="34" charset="0"/>
              <a:buChar char="•"/>
            </a:pPr>
            <a:endParaRPr lang="de-DE" sz="1800" dirty="0"/>
          </a:p>
        </p:txBody>
      </p:sp>
      <p:sp>
        <p:nvSpPr>
          <p:cNvPr id="4" name="Foliennummernplatzhalter 5">
            <a:extLst>
              <a:ext uri="{FF2B5EF4-FFF2-40B4-BE49-F238E27FC236}">
                <a16:creationId xmlns:a16="http://schemas.microsoft.com/office/drawing/2014/main" id="{40F77BF5-8122-A93E-1929-C649D1D94C3A}"/>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pPr algn="r"/>
              <a:t>33</a:t>
            </a:fld>
            <a:endParaRPr lang="de-DE" sz="1400" dirty="0"/>
          </a:p>
        </p:txBody>
      </p:sp>
    </p:spTree>
    <p:extLst>
      <p:ext uri="{BB962C8B-B14F-4D97-AF65-F5344CB8AC3E}">
        <p14:creationId xmlns:p14="http://schemas.microsoft.com/office/powerpoint/2010/main" val="91391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46670-85C6-5A8C-A3CA-0B4BBB02528F}"/>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45A8D23A-4B00-1424-B535-C412F4A44FAA}"/>
              </a:ext>
            </a:extLst>
          </p:cNvPr>
          <p:cNvSpPr>
            <a:spLocks noGrp="1"/>
          </p:cNvSpPr>
          <p:nvPr>
            <p:ph sz="half" idx="1"/>
          </p:nvPr>
        </p:nvSpPr>
        <p:spPr>
          <a:xfrm>
            <a:off x="1775520" y="2340000"/>
            <a:ext cx="9433048" cy="4113336"/>
          </a:xfrm>
        </p:spPr>
        <p:txBody>
          <a:bodyPr>
            <a:normAutofit/>
          </a:bodyPr>
          <a:lstStyle/>
          <a:p>
            <a:pPr marL="363537">
              <a:lnSpc>
                <a:spcPct val="200000"/>
              </a:lnSpc>
              <a:buFont typeface="Arial" panose="020B0604020202020204" pitchFamily="34" charset="0"/>
              <a:buChar char="•"/>
            </a:pPr>
            <a:r>
              <a:rPr lang="de-DE" sz="2000" dirty="0"/>
              <a:t>Diese Nachrichten werden hintereinander angeordnet, oft mit speziellen Tokens oder Markierungen, die Rollen und Grenzen zwischen den Nachrichten signalisieren.</a:t>
            </a:r>
          </a:p>
          <a:p>
            <a:pPr marL="363537">
              <a:lnSpc>
                <a:spcPct val="200000"/>
              </a:lnSpc>
              <a:buFont typeface="Arial" panose="020B0604020202020204" pitchFamily="34" charset="0"/>
              <a:buChar char="•"/>
            </a:pPr>
            <a:r>
              <a:rPr lang="de-DE" sz="2000" dirty="0"/>
              <a:t>Das Modell liest diese formatierte Eingabe (Prompt) und erzeugt dann als nächste Token seine Antwort.</a:t>
            </a:r>
          </a:p>
        </p:txBody>
      </p:sp>
      <p:sp>
        <p:nvSpPr>
          <p:cNvPr id="4" name="Foliennummernplatzhalter 5">
            <a:extLst>
              <a:ext uri="{FF2B5EF4-FFF2-40B4-BE49-F238E27FC236}">
                <a16:creationId xmlns:a16="http://schemas.microsoft.com/office/drawing/2014/main" id="{F1886D7D-DE09-661B-D477-D507FE27DD59}"/>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4</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AF5E0BE9-AC66-126E-5592-2D6705EEA65E}"/>
              </a:ext>
            </a:extLst>
          </p:cNvPr>
          <p:cNvSpPr>
            <a:spLocks noGrp="1"/>
          </p:cNvSpPr>
          <p:nvPr>
            <p:ph type="title"/>
          </p:nvPr>
        </p:nvSpPr>
        <p:spPr>
          <a:xfrm>
            <a:off x="1776000" y="1501200"/>
            <a:ext cx="9584267" cy="696912"/>
          </a:xfrm>
        </p:spPr>
        <p:txBody>
          <a:bodyPr/>
          <a:lstStyle/>
          <a:p>
            <a:r>
              <a:rPr lang="de-DE" dirty="0"/>
              <a:t>Was ist eine „Prompt“?</a:t>
            </a:r>
          </a:p>
        </p:txBody>
      </p:sp>
    </p:spTree>
    <p:extLst>
      <p:ext uri="{BB962C8B-B14F-4D97-AF65-F5344CB8AC3E}">
        <p14:creationId xmlns:p14="http://schemas.microsoft.com/office/powerpoint/2010/main" val="156191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7A041-A24D-60E8-3223-51CAD189CF7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480DCA0-EAA6-8250-A367-C1C61DA96FAA}"/>
              </a:ext>
            </a:extLst>
          </p:cNvPr>
          <p:cNvSpPr>
            <a:spLocks noGrp="1"/>
          </p:cNvSpPr>
          <p:nvPr>
            <p:ph type="title"/>
          </p:nvPr>
        </p:nvSpPr>
        <p:spPr/>
        <p:txBody>
          <a:bodyPr/>
          <a:lstStyle/>
          <a:p>
            <a:r>
              <a:rPr lang="de-DE" dirty="0"/>
              <a:t>Prompt Templates</a:t>
            </a:r>
          </a:p>
        </p:txBody>
      </p:sp>
      <p:sp>
        <p:nvSpPr>
          <p:cNvPr id="4" name="Foliennummernplatzhalter 5">
            <a:extLst>
              <a:ext uri="{FF2B5EF4-FFF2-40B4-BE49-F238E27FC236}">
                <a16:creationId xmlns:a16="http://schemas.microsoft.com/office/drawing/2014/main" id="{5210E2E9-AD0E-A17D-57D3-170EBB52ABBE}"/>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5</a:t>
            </a:fld>
            <a:endParaRPr lang="de-DE" sz="1400" dirty="0">
              <a:latin typeface="SF Pro Display" pitchFamily="2" charset="0"/>
              <a:ea typeface="SF Pro Display" pitchFamily="2" charset="0"/>
              <a:cs typeface="SF Pro Display" pitchFamily="2" charset="0"/>
            </a:endParaRPr>
          </a:p>
        </p:txBody>
      </p:sp>
      <p:sp>
        <p:nvSpPr>
          <p:cNvPr id="8" name="Textfeld 7">
            <a:extLst>
              <a:ext uri="{FF2B5EF4-FFF2-40B4-BE49-F238E27FC236}">
                <a16:creationId xmlns:a16="http://schemas.microsoft.com/office/drawing/2014/main" id="{2064B98B-5DF4-AA54-A4F7-9BA8475E68CC}"/>
              </a:ext>
            </a:extLst>
          </p:cNvPr>
          <p:cNvSpPr txBox="1"/>
          <p:nvPr/>
        </p:nvSpPr>
        <p:spPr>
          <a:xfrm>
            <a:off x="6096000" y="2636912"/>
            <a:ext cx="5976663" cy="3139321"/>
          </a:xfrm>
          <a:prstGeom prst="rect">
            <a:avLst/>
          </a:prstGeom>
          <a:solidFill>
            <a:schemeClr val="bg1">
              <a:lumMod val="95000"/>
            </a:schemeClr>
          </a:solidFill>
        </p:spPr>
        <p:txBody>
          <a:bodyPr wrap="square">
            <a:spAutoFit/>
          </a:bodyPr>
          <a:lstStyle/>
          <a:p>
            <a:r>
              <a:rPr lang="de-DE" dirty="0">
                <a:latin typeface="SF Mono" panose="020B0009000002000000" pitchFamily="49" charset="0"/>
                <a:cs typeface="SF Mono" panose="020B0009000002000000" pitchFamily="49" charset="0"/>
              </a:rPr>
              <a:t>&lt;</a:t>
            </a:r>
            <a:r>
              <a:rPr lang="de-DE" dirty="0" err="1">
                <a:latin typeface="SF Mono" panose="020B0009000002000000" pitchFamily="49" charset="0"/>
                <a:cs typeface="SF Mono" panose="020B0009000002000000" pitchFamily="49" charset="0"/>
              </a:rPr>
              <a:t>start_of_turn</a:t>
            </a:r>
            <a:r>
              <a:rPr lang="de-DE" dirty="0">
                <a:latin typeface="SF Mono" panose="020B0009000002000000" pitchFamily="49" charset="0"/>
                <a:cs typeface="SF Mono" panose="020B0009000002000000" pitchFamily="49" charset="0"/>
              </a:rPr>
              <a:t>&gt;</a:t>
            </a:r>
            <a:r>
              <a:rPr lang="de-DE" dirty="0" err="1">
                <a:latin typeface="SF Mono" panose="020B0009000002000000" pitchFamily="49" charset="0"/>
                <a:cs typeface="SF Mono" panose="020B0009000002000000" pitchFamily="49" charset="0"/>
              </a:rPr>
              <a:t>user</a:t>
            </a:r>
            <a:endParaRPr lang="de-DE" dirty="0">
              <a:latin typeface="SF Mono" panose="020B0009000002000000" pitchFamily="49" charset="0"/>
              <a:cs typeface="SF Mono" panose="020B0009000002000000" pitchFamily="49" charset="0"/>
            </a:endParaRPr>
          </a:p>
          <a:p>
            <a:r>
              <a:rPr lang="de-DE" dirty="0">
                <a:solidFill>
                  <a:srgbClr val="00B050"/>
                </a:solidFill>
                <a:latin typeface="SF Mono" panose="020B0009000002000000" pitchFamily="49" charset="0"/>
                <a:cs typeface="SF Mono" panose="020B0009000002000000" pitchFamily="49" charset="0"/>
              </a:rPr>
              <a:t>Hallo, wie geht es dir?</a:t>
            </a:r>
          </a:p>
          <a:p>
            <a:r>
              <a:rPr lang="de-DE" dirty="0">
                <a:latin typeface="SF Mono" panose="020B0009000002000000" pitchFamily="49" charset="0"/>
                <a:cs typeface="SF Mono" panose="020B0009000002000000" pitchFamily="49" charset="0"/>
              </a:rPr>
              <a:t>&lt;</a:t>
            </a:r>
            <a:r>
              <a:rPr lang="de-DE" dirty="0" err="1">
                <a:latin typeface="SF Mono" panose="020B0009000002000000" pitchFamily="49" charset="0"/>
                <a:cs typeface="SF Mono" panose="020B0009000002000000" pitchFamily="49" charset="0"/>
              </a:rPr>
              <a:t>end_of_turn</a:t>
            </a:r>
            <a:r>
              <a:rPr lang="de-DE" dirty="0">
                <a:latin typeface="SF Mono" panose="020B0009000002000000" pitchFamily="49" charset="0"/>
                <a:cs typeface="SF Mono" panose="020B0009000002000000" pitchFamily="49" charset="0"/>
              </a:rPr>
              <a:t>&gt;</a:t>
            </a:r>
          </a:p>
          <a:p>
            <a:r>
              <a:rPr lang="de-DE" dirty="0">
                <a:latin typeface="SF Mono" panose="020B0009000002000000" pitchFamily="49" charset="0"/>
                <a:cs typeface="SF Mono" panose="020B0009000002000000" pitchFamily="49" charset="0"/>
              </a:rPr>
              <a:t>&lt;</a:t>
            </a:r>
            <a:r>
              <a:rPr lang="de-DE" dirty="0" err="1">
                <a:latin typeface="SF Mono" panose="020B0009000002000000" pitchFamily="49" charset="0"/>
                <a:cs typeface="SF Mono" panose="020B0009000002000000" pitchFamily="49" charset="0"/>
              </a:rPr>
              <a:t>start_of_turn</a:t>
            </a:r>
            <a:r>
              <a:rPr lang="de-DE" dirty="0">
                <a:latin typeface="SF Mono" panose="020B0009000002000000" pitchFamily="49" charset="0"/>
                <a:cs typeface="SF Mono" panose="020B0009000002000000" pitchFamily="49" charset="0"/>
              </a:rPr>
              <a:t>&gt;</a:t>
            </a:r>
            <a:r>
              <a:rPr lang="de-DE" dirty="0" err="1">
                <a:latin typeface="SF Mono" panose="020B0009000002000000" pitchFamily="49" charset="0"/>
                <a:cs typeface="SF Mono" panose="020B0009000002000000" pitchFamily="49" charset="0"/>
              </a:rPr>
              <a:t>model</a:t>
            </a:r>
            <a:endParaRPr lang="de-DE" dirty="0">
              <a:latin typeface="SF Mono" panose="020B0009000002000000" pitchFamily="49" charset="0"/>
              <a:cs typeface="SF Mono" panose="020B0009000002000000" pitchFamily="49" charset="0"/>
            </a:endParaRPr>
          </a:p>
          <a:p>
            <a:r>
              <a:rPr lang="de-DE" dirty="0">
                <a:solidFill>
                  <a:srgbClr val="0070C0"/>
                </a:solidFill>
                <a:latin typeface="SF Mono" panose="020B0009000002000000" pitchFamily="49" charset="0"/>
                <a:cs typeface="SF Mono" panose="020B0009000002000000" pitchFamily="49" charset="0"/>
              </a:rPr>
              <a:t>Mir geht es gut, danke!</a:t>
            </a:r>
          </a:p>
          <a:p>
            <a:r>
              <a:rPr lang="de-DE" dirty="0">
                <a:latin typeface="SF Mono" panose="020B0009000002000000" pitchFamily="49" charset="0"/>
                <a:cs typeface="SF Mono" panose="020B0009000002000000" pitchFamily="49" charset="0"/>
              </a:rPr>
              <a:t>&lt;</a:t>
            </a:r>
            <a:r>
              <a:rPr lang="de-DE" dirty="0" err="1">
                <a:latin typeface="SF Mono" panose="020B0009000002000000" pitchFamily="49" charset="0"/>
                <a:cs typeface="SF Mono" panose="020B0009000002000000" pitchFamily="49" charset="0"/>
              </a:rPr>
              <a:t>end_of_turn</a:t>
            </a:r>
            <a:r>
              <a:rPr lang="de-DE" dirty="0">
                <a:latin typeface="SF Mono" panose="020B0009000002000000" pitchFamily="49" charset="0"/>
                <a:cs typeface="SF Mono" panose="020B0009000002000000" pitchFamily="49" charset="0"/>
              </a:rPr>
              <a:t>&gt;</a:t>
            </a:r>
          </a:p>
          <a:p>
            <a:r>
              <a:rPr lang="de-DE" dirty="0">
                <a:latin typeface="SF Mono" panose="020B0009000002000000" pitchFamily="49" charset="0"/>
                <a:cs typeface="SF Mono" panose="020B0009000002000000" pitchFamily="49" charset="0"/>
              </a:rPr>
              <a:t>&lt;</a:t>
            </a:r>
            <a:r>
              <a:rPr lang="de-DE" dirty="0" err="1">
                <a:latin typeface="SF Mono" panose="020B0009000002000000" pitchFamily="49" charset="0"/>
                <a:cs typeface="SF Mono" panose="020B0009000002000000" pitchFamily="49" charset="0"/>
              </a:rPr>
              <a:t>start_of_turn</a:t>
            </a:r>
            <a:r>
              <a:rPr lang="de-DE" dirty="0">
                <a:latin typeface="SF Mono" panose="020B0009000002000000" pitchFamily="49" charset="0"/>
                <a:cs typeface="SF Mono" panose="020B0009000002000000" pitchFamily="49" charset="0"/>
              </a:rPr>
              <a:t>&gt;</a:t>
            </a:r>
            <a:r>
              <a:rPr lang="de-DE" dirty="0" err="1">
                <a:latin typeface="SF Mono" panose="020B0009000002000000" pitchFamily="49" charset="0"/>
                <a:cs typeface="SF Mono" panose="020B0009000002000000" pitchFamily="49" charset="0"/>
              </a:rPr>
              <a:t>user</a:t>
            </a:r>
            <a:endParaRPr lang="de-DE" dirty="0">
              <a:latin typeface="SF Mono" panose="020B0009000002000000" pitchFamily="49" charset="0"/>
              <a:cs typeface="SF Mono" panose="020B0009000002000000" pitchFamily="49" charset="0"/>
            </a:endParaRPr>
          </a:p>
          <a:p>
            <a:r>
              <a:rPr lang="de-DE" dirty="0">
                <a:solidFill>
                  <a:srgbClr val="00B050"/>
                </a:solidFill>
                <a:latin typeface="SF Mono" panose="020B0009000002000000" pitchFamily="49" charset="0"/>
                <a:cs typeface="SF Mono" panose="020B0009000002000000" pitchFamily="49" charset="0"/>
              </a:rPr>
              <a:t>Kannst du mir etwas über Katzen erzählen?</a:t>
            </a:r>
          </a:p>
          <a:p>
            <a:r>
              <a:rPr lang="de-DE" dirty="0">
                <a:latin typeface="SF Mono" panose="020B0009000002000000" pitchFamily="49" charset="0"/>
                <a:cs typeface="SF Mono" panose="020B0009000002000000" pitchFamily="49" charset="0"/>
              </a:rPr>
              <a:t>&lt;</a:t>
            </a:r>
            <a:r>
              <a:rPr lang="de-DE" dirty="0" err="1">
                <a:latin typeface="SF Mono" panose="020B0009000002000000" pitchFamily="49" charset="0"/>
                <a:cs typeface="SF Mono" panose="020B0009000002000000" pitchFamily="49" charset="0"/>
              </a:rPr>
              <a:t>end_of_turn</a:t>
            </a:r>
            <a:r>
              <a:rPr lang="de-DE" dirty="0">
                <a:latin typeface="SF Mono" panose="020B0009000002000000" pitchFamily="49" charset="0"/>
                <a:cs typeface="SF Mono" panose="020B0009000002000000" pitchFamily="49" charset="0"/>
              </a:rPr>
              <a:t>&gt;</a:t>
            </a:r>
          </a:p>
          <a:p>
            <a:r>
              <a:rPr lang="de-DE" dirty="0">
                <a:latin typeface="SF Mono" panose="020B0009000002000000" pitchFamily="49" charset="0"/>
                <a:cs typeface="SF Mono" panose="020B0009000002000000" pitchFamily="49" charset="0"/>
              </a:rPr>
              <a:t>&lt;</a:t>
            </a:r>
            <a:r>
              <a:rPr lang="de-DE" dirty="0" err="1">
                <a:latin typeface="SF Mono" panose="020B0009000002000000" pitchFamily="49" charset="0"/>
                <a:cs typeface="SF Mono" panose="020B0009000002000000" pitchFamily="49" charset="0"/>
              </a:rPr>
              <a:t>start_of_turn</a:t>
            </a:r>
            <a:r>
              <a:rPr lang="de-DE" dirty="0">
                <a:latin typeface="SF Mono" panose="020B0009000002000000" pitchFamily="49" charset="0"/>
                <a:cs typeface="SF Mono" panose="020B0009000002000000" pitchFamily="49" charset="0"/>
              </a:rPr>
              <a:t>&gt;</a:t>
            </a:r>
            <a:r>
              <a:rPr lang="de-DE" dirty="0" err="1">
                <a:latin typeface="SF Mono" panose="020B0009000002000000" pitchFamily="49" charset="0"/>
                <a:cs typeface="SF Mono" panose="020B0009000002000000" pitchFamily="49" charset="0"/>
              </a:rPr>
              <a:t>model</a:t>
            </a:r>
            <a:endParaRPr lang="de-DE" dirty="0">
              <a:latin typeface="SF Mono" panose="020B0009000002000000" pitchFamily="49" charset="0"/>
              <a:cs typeface="SF Mono" panose="020B0009000002000000" pitchFamily="49" charset="0"/>
            </a:endParaRPr>
          </a:p>
          <a:p>
            <a:r>
              <a:rPr lang="de-DE" i="1" dirty="0">
                <a:solidFill>
                  <a:schemeClr val="accent6">
                    <a:lumMod val="50000"/>
                  </a:schemeClr>
                </a:solidFill>
                <a:latin typeface="SF Mono" panose="020B0009000002000000" pitchFamily="49" charset="0"/>
                <a:cs typeface="SF Mono" panose="020B0009000002000000" pitchFamily="49" charset="0"/>
              </a:rPr>
              <a:t>[… Start Model </a:t>
            </a:r>
            <a:r>
              <a:rPr lang="de-DE" i="1" dirty="0" err="1">
                <a:solidFill>
                  <a:schemeClr val="accent6">
                    <a:lumMod val="50000"/>
                  </a:schemeClr>
                </a:solidFill>
                <a:latin typeface="SF Mono" panose="020B0009000002000000" pitchFamily="49" charset="0"/>
                <a:cs typeface="SF Mono" panose="020B0009000002000000" pitchFamily="49" charset="0"/>
              </a:rPr>
              <a:t>Prediction</a:t>
            </a:r>
            <a:r>
              <a:rPr lang="de-DE" i="1" dirty="0">
                <a:solidFill>
                  <a:schemeClr val="accent6">
                    <a:lumMod val="50000"/>
                  </a:schemeClr>
                </a:solidFill>
                <a:latin typeface="SF Mono" panose="020B0009000002000000" pitchFamily="49" charset="0"/>
                <a:cs typeface="SF Mono" panose="020B0009000002000000" pitchFamily="49" charset="0"/>
              </a:rPr>
              <a:t>]</a:t>
            </a:r>
          </a:p>
        </p:txBody>
      </p:sp>
      <p:sp>
        <p:nvSpPr>
          <p:cNvPr id="5" name="Textfeld 4">
            <a:extLst>
              <a:ext uri="{FF2B5EF4-FFF2-40B4-BE49-F238E27FC236}">
                <a16:creationId xmlns:a16="http://schemas.microsoft.com/office/drawing/2014/main" id="{E7134CCD-184D-2B32-1EC9-7309A71DB92E}"/>
              </a:ext>
            </a:extLst>
          </p:cNvPr>
          <p:cNvSpPr txBox="1"/>
          <p:nvPr/>
        </p:nvSpPr>
        <p:spPr>
          <a:xfrm>
            <a:off x="1776000" y="2852935"/>
            <a:ext cx="4175984" cy="2347437"/>
          </a:xfrm>
          <a:prstGeom prst="rect">
            <a:avLst/>
          </a:prstGeom>
          <a:noFill/>
        </p:spPr>
        <p:txBody>
          <a:bodyPr wrap="square">
            <a:spAutoFit/>
          </a:bodyPr>
          <a:lstStyle/>
          <a:p>
            <a:pPr>
              <a:lnSpc>
                <a:spcPct val="150000"/>
              </a:lnSpc>
            </a:pPr>
            <a:r>
              <a:rPr lang="de-DE" sz="2000" dirty="0">
                <a:latin typeface="SF Pro Display" pitchFamily="2" charset="0"/>
                <a:ea typeface="SF Pro Display" pitchFamily="2" charset="0"/>
                <a:cs typeface="SF Pro Display" pitchFamily="2" charset="0"/>
              </a:rPr>
              <a:t>Beim Training auf großen Mengen von Dialogdaten werden dem Modell typischerweise Beispiele mit Nachrichten die entweder mit </a:t>
            </a:r>
            <a:r>
              <a:rPr lang="de-DE" sz="2000" dirty="0" err="1">
                <a:latin typeface="SF Mono" panose="020B0009000002000000" pitchFamily="49" charset="0"/>
                <a:ea typeface="SF Pro Display" pitchFamily="2" charset="0"/>
                <a:cs typeface="SF Mono" panose="020B0009000002000000" pitchFamily="49" charset="0"/>
              </a:rPr>
              <a:t>user</a:t>
            </a:r>
            <a:r>
              <a:rPr lang="de-DE" sz="2000" dirty="0">
                <a:latin typeface="SF Pro Display" pitchFamily="2" charset="0"/>
                <a:ea typeface="SF Pro Display" pitchFamily="2" charset="0"/>
                <a:cs typeface="SF Pro Display" pitchFamily="2" charset="0"/>
              </a:rPr>
              <a:t>, </a:t>
            </a:r>
            <a:r>
              <a:rPr lang="de-DE" sz="2000" dirty="0" err="1">
                <a:latin typeface="SF Mono" panose="020B0009000002000000" pitchFamily="49" charset="0"/>
                <a:ea typeface="SF Pro Display" pitchFamily="2" charset="0"/>
                <a:cs typeface="SF Mono" panose="020B0009000002000000" pitchFamily="49" charset="0"/>
              </a:rPr>
              <a:t>model</a:t>
            </a:r>
            <a:r>
              <a:rPr lang="de-DE" sz="2000" dirty="0">
                <a:latin typeface="SF Pro Display" pitchFamily="2" charset="0"/>
                <a:ea typeface="SF Pro Display" pitchFamily="2" charset="0"/>
                <a:cs typeface="SF Pro Display" pitchFamily="2" charset="0"/>
              </a:rPr>
              <a:t> oder </a:t>
            </a:r>
            <a:r>
              <a:rPr lang="de-DE" sz="2000" dirty="0" err="1">
                <a:latin typeface="SF Mono" panose="020B0009000002000000" pitchFamily="49" charset="0"/>
                <a:ea typeface="SF Pro Display" pitchFamily="2" charset="0"/>
                <a:cs typeface="SF Mono" panose="020B0009000002000000" pitchFamily="49" charset="0"/>
              </a:rPr>
              <a:t>system</a:t>
            </a:r>
            <a:r>
              <a:rPr lang="de-DE" sz="2000" dirty="0">
                <a:latin typeface="SF Pro Display" pitchFamily="2" charset="0"/>
                <a:ea typeface="SF Pro Display" pitchFamily="2" charset="0"/>
                <a:cs typeface="SF Pro Display" pitchFamily="2" charset="0"/>
              </a:rPr>
              <a:t> getaggt sind.</a:t>
            </a:r>
          </a:p>
        </p:txBody>
      </p:sp>
    </p:spTree>
    <p:extLst>
      <p:ext uri="{BB962C8B-B14F-4D97-AF65-F5344CB8AC3E}">
        <p14:creationId xmlns:p14="http://schemas.microsoft.com/office/powerpoint/2010/main" val="883337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C06CB-768E-0DDF-BE60-2436D1DD5978}"/>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361069A2-8B6C-9482-679D-F30E33C4A169}"/>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6</a:t>
            </a:fld>
            <a:endParaRPr lang="de-DE" sz="1400" dirty="0">
              <a:latin typeface="SF Pro Display" pitchFamily="2" charset="0"/>
              <a:ea typeface="SF Pro Display" pitchFamily="2" charset="0"/>
              <a:cs typeface="SF Pro Display" pitchFamily="2" charset="0"/>
            </a:endParaRPr>
          </a:p>
        </p:txBody>
      </p:sp>
      <p:pic>
        <p:nvPicPr>
          <p:cNvPr id="12" name="Grafik 11" descr="Ein Bild, das Text, Screenshot, Schrift, Zahl enthält.&#10;&#10;KI-generierte Inhalte können fehlerhaft sein.">
            <a:extLst>
              <a:ext uri="{FF2B5EF4-FFF2-40B4-BE49-F238E27FC236}">
                <a16:creationId xmlns:a16="http://schemas.microsoft.com/office/drawing/2014/main" id="{E82B6AB2-4770-1CEC-7092-278B83AAFF70}"/>
              </a:ext>
            </a:extLst>
          </p:cNvPr>
          <p:cNvPicPr>
            <a:picLocks noChangeAspect="1"/>
          </p:cNvPicPr>
          <p:nvPr/>
        </p:nvPicPr>
        <p:blipFill>
          <a:blip r:embed="rId3">
            <a:extLst>
              <a:ext uri="{28A0092B-C50C-407E-A947-70E740481C1C}">
                <a14:useLocalDpi xmlns:a14="http://schemas.microsoft.com/office/drawing/2010/main" val="0"/>
              </a:ext>
            </a:extLst>
          </a:blip>
          <a:srcRect l="3031" t="9656" r="3061" b="7658"/>
          <a:stretch/>
        </p:blipFill>
        <p:spPr>
          <a:xfrm>
            <a:off x="2171564" y="1988840"/>
            <a:ext cx="7848872" cy="4777574"/>
          </a:xfrm>
          <a:prstGeom prst="rect">
            <a:avLst/>
          </a:prstGeom>
        </p:spPr>
      </p:pic>
      <p:sp>
        <p:nvSpPr>
          <p:cNvPr id="16" name="Titel 1">
            <a:extLst>
              <a:ext uri="{FF2B5EF4-FFF2-40B4-BE49-F238E27FC236}">
                <a16:creationId xmlns:a16="http://schemas.microsoft.com/office/drawing/2014/main" id="{1D7567C0-EB4D-19E7-3434-F5729824F879}"/>
              </a:ext>
            </a:extLst>
          </p:cNvPr>
          <p:cNvSpPr>
            <a:spLocks noGrp="1"/>
          </p:cNvSpPr>
          <p:nvPr>
            <p:ph type="title"/>
          </p:nvPr>
        </p:nvSpPr>
        <p:spPr>
          <a:xfrm>
            <a:off x="1776000" y="1501200"/>
            <a:ext cx="10872728" cy="696912"/>
          </a:xfrm>
        </p:spPr>
        <p:txBody>
          <a:bodyPr/>
          <a:lstStyle/>
          <a:p>
            <a:r>
              <a:rPr lang="de-DE" dirty="0"/>
              <a:t>Beispiel für ein Prompt Templates: Gemma 3 (Programmiersprache Go)</a:t>
            </a:r>
          </a:p>
        </p:txBody>
      </p:sp>
    </p:spTree>
    <p:extLst>
      <p:ext uri="{BB962C8B-B14F-4D97-AF65-F5344CB8AC3E}">
        <p14:creationId xmlns:p14="http://schemas.microsoft.com/office/powerpoint/2010/main" val="373242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E6AB6-6D31-B9AC-4836-170BC49715CF}"/>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02BABAD5-DEF4-25EB-23D2-4701D09D4544}"/>
              </a:ext>
            </a:extLst>
          </p:cNvPr>
          <p:cNvSpPr>
            <a:spLocks noGrp="1"/>
          </p:cNvSpPr>
          <p:nvPr>
            <p:ph sz="half" idx="1"/>
          </p:nvPr>
        </p:nvSpPr>
        <p:spPr>
          <a:xfrm>
            <a:off x="1775520" y="2340000"/>
            <a:ext cx="9433048" cy="4113336"/>
          </a:xfrm>
        </p:spPr>
        <p:txBody>
          <a:bodyPr>
            <a:normAutofit/>
          </a:bodyPr>
          <a:lstStyle/>
          <a:p>
            <a:pPr marL="363537">
              <a:lnSpc>
                <a:spcPct val="200000"/>
              </a:lnSpc>
              <a:buFont typeface="Arial" panose="020B0604020202020204" pitchFamily="34" charset="0"/>
              <a:buChar char="•"/>
            </a:pPr>
            <a:r>
              <a:rPr lang="de-DE" sz="2000" dirty="0"/>
              <a:t>Prompt-Engineering optimiert die Eingaben für Sprachmodelle</a:t>
            </a:r>
          </a:p>
          <a:p>
            <a:pPr marL="363537">
              <a:lnSpc>
                <a:spcPct val="200000"/>
              </a:lnSpc>
              <a:buFont typeface="Arial" panose="020B0604020202020204" pitchFamily="34" charset="0"/>
              <a:buChar char="•"/>
            </a:pPr>
            <a:r>
              <a:rPr lang="de-DE" sz="2000" dirty="0"/>
              <a:t>Ziel: bessere Antworten, Kontrolle, und Lösung komplexerer Aufgaben</a:t>
            </a:r>
          </a:p>
          <a:p>
            <a:pPr marL="363537">
              <a:lnSpc>
                <a:spcPct val="200000"/>
              </a:lnSpc>
              <a:buFont typeface="Arial" panose="020B0604020202020204" pitchFamily="34" charset="0"/>
              <a:buChar char="•"/>
            </a:pPr>
            <a:r>
              <a:rPr lang="de-DE" sz="2000" dirty="0"/>
              <a:t>Techniken reichen von einfachen Anweisungen bis zu komplexeren Strategien</a:t>
            </a:r>
          </a:p>
        </p:txBody>
      </p:sp>
      <p:sp>
        <p:nvSpPr>
          <p:cNvPr id="4" name="Foliennummernplatzhalter 5">
            <a:extLst>
              <a:ext uri="{FF2B5EF4-FFF2-40B4-BE49-F238E27FC236}">
                <a16:creationId xmlns:a16="http://schemas.microsoft.com/office/drawing/2014/main" id="{E2B4E2FC-F7CF-F1D7-0383-377020C2D19F}"/>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7</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6FE60085-A40F-A4A8-C8CC-4B8989F91C96}"/>
              </a:ext>
            </a:extLst>
          </p:cNvPr>
          <p:cNvSpPr>
            <a:spLocks noGrp="1"/>
          </p:cNvSpPr>
          <p:nvPr>
            <p:ph type="title"/>
          </p:nvPr>
        </p:nvSpPr>
        <p:spPr>
          <a:xfrm>
            <a:off x="1776000" y="1501200"/>
            <a:ext cx="9584267" cy="696912"/>
          </a:xfrm>
        </p:spPr>
        <p:txBody>
          <a:bodyPr/>
          <a:lstStyle/>
          <a:p>
            <a:r>
              <a:rPr lang="de-DE" dirty="0" err="1"/>
              <a:t>Prompting</a:t>
            </a:r>
            <a:r>
              <a:rPr lang="de-DE" dirty="0"/>
              <a:t> Strategien / Prompt Engineering</a:t>
            </a:r>
          </a:p>
        </p:txBody>
      </p:sp>
    </p:spTree>
    <p:extLst>
      <p:ext uri="{BB962C8B-B14F-4D97-AF65-F5344CB8AC3E}">
        <p14:creationId xmlns:p14="http://schemas.microsoft.com/office/powerpoint/2010/main" val="2764042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81D2D-DA63-52BD-AADC-6B84B60E85BE}"/>
            </a:ext>
          </a:extLst>
        </p:cNvPr>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BDB30016-D263-EDCC-181E-4417D66F29FD}"/>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8</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0BE2C10C-1D24-2B29-698D-B001DCFB3E2E}"/>
              </a:ext>
            </a:extLst>
          </p:cNvPr>
          <p:cNvSpPr>
            <a:spLocks noGrp="1"/>
          </p:cNvSpPr>
          <p:nvPr>
            <p:ph type="title"/>
          </p:nvPr>
        </p:nvSpPr>
        <p:spPr>
          <a:xfrm>
            <a:off x="1303866" y="2924944"/>
            <a:ext cx="9584267" cy="1440160"/>
          </a:xfrm>
        </p:spPr>
        <p:txBody>
          <a:bodyPr/>
          <a:lstStyle/>
          <a:p>
            <a:pPr algn="ctr"/>
            <a:r>
              <a:rPr lang="de-DE" sz="4000" i="1" dirty="0" err="1"/>
              <a:t>Prompting</a:t>
            </a:r>
            <a:r>
              <a:rPr lang="de-DE" sz="4000" i="1" dirty="0"/>
              <a:t> Strategien: Notebook!</a:t>
            </a:r>
          </a:p>
        </p:txBody>
      </p:sp>
    </p:spTree>
    <p:extLst>
      <p:ext uri="{BB962C8B-B14F-4D97-AF65-F5344CB8AC3E}">
        <p14:creationId xmlns:p14="http://schemas.microsoft.com/office/powerpoint/2010/main" val="135003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3F132-2B2C-4343-A0F4-28E925F2AE86}"/>
            </a:ext>
          </a:extLst>
        </p:cNvPr>
        <p:cNvGrpSpPr/>
        <p:nvPr/>
      </p:nvGrpSpPr>
      <p:grpSpPr>
        <a:xfrm>
          <a:off x="0" y="0"/>
          <a:ext cx="0" cy="0"/>
          <a:chOff x="0" y="0"/>
          <a:chExt cx="0" cy="0"/>
        </a:xfrm>
      </p:grpSpPr>
      <p:sp>
        <p:nvSpPr>
          <p:cNvPr id="3" name="Inhaltsplatzhalter 2">
            <a:extLst>
              <a:ext uri="{FF2B5EF4-FFF2-40B4-BE49-F238E27FC236}">
                <a16:creationId xmlns:a16="http://schemas.microsoft.com/office/drawing/2014/main" id="{9263195D-1D7B-F42A-B705-05973B306FAE}"/>
              </a:ext>
            </a:extLst>
          </p:cNvPr>
          <p:cNvSpPr>
            <a:spLocks noGrp="1"/>
          </p:cNvSpPr>
          <p:nvPr>
            <p:ph sz="half" idx="1"/>
          </p:nvPr>
        </p:nvSpPr>
        <p:spPr>
          <a:xfrm>
            <a:off x="1775520" y="2340000"/>
            <a:ext cx="10225136" cy="4113336"/>
          </a:xfrm>
        </p:spPr>
        <p:txBody>
          <a:bodyPr>
            <a:normAutofit/>
          </a:bodyPr>
          <a:lstStyle/>
          <a:p>
            <a:pPr marL="363537">
              <a:lnSpc>
                <a:spcPct val="200000"/>
              </a:lnSpc>
              <a:buFont typeface="Arial" panose="020B0604020202020204" pitchFamily="34" charset="0"/>
              <a:buChar char="•"/>
            </a:pPr>
            <a:r>
              <a:rPr lang="de-DE" sz="2000" dirty="0"/>
              <a:t>LLMs generieren normalerweise freien Text (unstrukturierte Daten)</a:t>
            </a:r>
          </a:p>
          <a:p>
            <a:pPr marL="363537">
              <a:lnSpc>
                <a:spcPct val="200000"/>
              </a:lnSpc>
              <a:buFont typeface="Arial" panose="020B0604020202020204" pitchFamily="34" charset="0"/>
              <a:buChar char="•"/>
            </a:pPr>
            <a:r>
              <a:rPr lang="de-DE" sz="2000" dirty="0"/>
              <a:t>Structured Outputs erlauben gezielte, formatierte Antworten in einer </a:t>
            </a:r>
            <a:r>
              <a:rPr lang="de-DE" sz="2000" b="1" dirty="0"/>
              <a:t>vorgegebenen Struktur</a:t>
            </a:r>
          </a:p>
          <a:p>
            <a:pPr marL="363537">
              <a:lnSpc>
                <a:spcPct val="200000"/>
              </a:lnSpc>
              <a:buFont typeface="Arial" panose="020B0604020202020204" pitchFamily="34" charset="0"/>
              <a:buChar char="•"/>
            </a:pPr>
            <a:r>
              <a:rPr lang="de-DE" sz="2000" b="1" dirty="0"/>
              <a:t>Beispiele</a:t>
            </a:r>
            <a:r>
              <a:rPr lang="de-DE" sz="2000" dirty="0"/>
              <a:t>: JSON, Tabellen, Listen, Schlüssel-Wert-Paare</a:t>
            </a:r>
          </a:p>
          <a:p>
            <a:pPr marL="363537">
              <a:lnSpc>
                <a:spcPct val="200000"/>
              </a:lnSpc>
              <a:buFont typeface="Arial" panose="020B0604020202020204" pitchFamily="34" charset="0"/>
              <a:buChar char="•"/>
            </a:pPr>
            <a:r>
              <a:rPr lang="de-DE" sz="2000" dirty="0"/>
              <a:t>Ermöglicht die Weitergabe von Ausgaben an Schnittstellen wie APIs, Compilern oder Datenbanken.</a:t>
            </a:r>
          </a:p>
        </p:txBody>
      </p:sp>
      <p:sp>
        <p:nvSpPr>
          <p:cNvPr id="4" name="Foliennummernplatzhalter 5">
            <a:extLst>
              <a:ext uri="{FF2B5EF4-FFF2-40B4-BE49-F238E27FC236}">
                <a16:creationId xmlns:a16="http://schemas.microsoft.com/office/drawing/2014/main" id="{0EE69E2B-F308-3A8C-5837-58779DA4C15E}"/>
              </a:ext>
            </a:extLst>
          </p:cNvPr>
          <p:cNvSpPr txBox="1">
            <a:spLocks/>
          </p:cNvSpPr>
          <p:nvPr/>
        </p:nvSpPr>
        <p:spPr>
          <a:xfrm>
            <a:off x="11712624" y="44624"/>
            <a:ext cx="433264" cy="365125"/>
          </a:xfrm>
          <a:prstGeom prst="rect">
            <a:avLst/>
          </a:prstGeo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2600" b="1" kern="1200" baseline="0">
                <a:solidFill>
                  <a:schemeClr val="bg1"/>
                </a:solidFill>
                <a:latin typeface="Frutiger Next LT W1G" pitchFamily="34" charset="0"/>
                <a:ea typeface="+mn-ea"/>
                <a:cs typeface="+mn-cs"/>
              </a:defRPr>
            </a:lvl1pPr>
            <a:lvl2pPr marL="742950" marR="0" indent="-285750" algn="l" defTabSz="914400" rtl="0" eaLnBrk="1" fontAlgn="auto" latinLnBrk="0" hangingPunct="1">
              <a:lnSpc>
                <a:spcPct val="100000"/>
              </a:lnSpc>
              <a:spcBef>
                <a:spcPts val="0"/>
              </a:spcBef>
              <a:spcAft>
                <a:spcPts val="0"/>
              </a:spcAft>
              <a:buClrTx/>
              <a:buSzTx/>
              <a:buFont typeface="Arial" pitchFamily="34" charset="0"/>
              <a:buNone/>
              <a:tabLst/>
              <a:defRPr sz="1600" kern="1200">
                <a:solidFill>
                  <a:schemeClr val="tx1"/>
                </a:solidFill>
                <a:latin typeface="Verdana" pitchFamily="34" charset="0"/>
                <a:ea typeface="+mn-ea"/>
                <a:cs typeface="+mn-cs"/>
              </a:defRPr>
            </a:lvl2pPr>
            <a:lvl3pPr marL="11430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3pPr>
            <a:lvl4pPr marL="16002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4pPr>
            <a:lvl5pPr marL="2057400" marR="0" indent="-228600" algn="l" defTabSz="914400" rtl="0" eaLnBrk="1" fontAlgn="auto" latinLnBrk="0" hangingPunct="1">
              <a:lnSpc>
                <a:spcPct val="100000"/>
              </a:lnSpc>
              <a:spcBef>
                <a:spcPts val="0"/>
              </a:spcBef>
              <a:spcAft>
                <a:spcPts val="0"/>
              </a:spcAft>
              <a:buClrTx/>
              <a:buSzTx/>
              <a:buFont typeface="Arial" pitchFamily="34" charset="0"/>
              <a:buChar char="»"/>
              <a:tabLst/>
              <a:defRPr sz="1600" kern="1200">
                <a:solidFill>
                  <a:schemeClr val="tx1"/>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fld id="{8A3494C6-5CEE-5043-BC22-3958F8DC3A5F}" type="slidenum">
              <a:rPr lang="de-DE" sz="1400" smtClean="0">
                <a:latin typeface="SF Pro Display" pitchFamily="2" charset="0"/>
                <a:ea typeface="SF Pro Display" pitchFamily="2" charset="0"/>
                <a:cs typeface="SF Pro Display" pitchFamily="2" charset="0"/>
              </a:rPr>
              <a:pPr algn="r"/>
              <a:t>9</a:t>
            </a:fld>
            <a:endParaRPr lang="de-DE" sz="1400" dirty="0">
              <a:latin typeface="SF Pro Display" pitchFamily="2" charset="0"/>
              <a:ea typeface="SF Pro Display" pitchFamily="2" charset="0"/>
              <a:cs typeface="SF Pro Display" pitchFamily="2" charset="0"/>
            </a:endParaRPr>
          </a:p>
        </p:txBody>
      </p:sp>
      <p:sp>
        <p:nvSpPr>
          <p:cNvPr id="8" name="Titel 1">
            <a:extLst>
              <a:ext uri="{FF2B5EF4-FFF2-40B4-BE49-F238E27FC236}">
                <a16:creationId xmlns:a16="http://schemas.microsoft.com/office/drawing/2014/main" id="{97041136-0F6C-E881-D734-BA3FE522C58D}"/>
              </a:ext>
            </a:extLst>
          </p:cNvPr>
          <p:cNvSpPr>
            <a:spLocks noGrp="1"/>
          </p:cNvSpPr>
          <p:nvPr>
            <p:ph type="title"/>
          </p:nvPr>
        </p:nvSpPr>
        <p:spPr>
          <a:xfrm>
            <a:off x="1776000" y="1501200"/>
            <a:ext cx="9584267" cy="696912"/>
          </a:xfrm>
        </p:spPr>
        <p:txBody>
          <a:bodyPr/>
          <a:lstStyle/>
          <a:p>
            <a:r>
              <a:rPr lang="de-DE" dirty="0"/>
              <a:t>Structured Outputs: Grundlagen</a:t>
            </a:r>
          </a:p>
        </p:txBody>
      </p:sp>
    </p:spTree>
    <p:extLst>
      <p:ext uri="{BB962C8B-B14F-4D97-AF65-F5344CB8AC3E}">
        <p14:creationId xmlns:p14="http://schemas.microsoft.com/office/powerpoint/2010/main" val="3583846256"/>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2228</Words>
  <Application>Microsoft Macintosh PowerPoint</Application>
  <PresentationFormat>Breitbild</PresentationFormat>
  <Paragraphs>275</Paragraphs>
  <Slides>33</Slides>
  <Notes>31</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33</vt:i4>
      </vt:variant>
    </vt:vector>
  </HeadingPairs>
  <TitlesOfParts>
    <vt:vector size="43" baseType="lpstr">
      <vt:lpstr>Arial</vt:lpstr>
      <vt:lpstr>Calibri</vt:lpstr>
      <vt:lpstr>Cambria Math</vt:lpstr>
      <vt:lpstr>Frutiger Next LT W1G</vt:lpstr>
      <vt:lpstr>SF COMPACT LIGHT</vt:lpstr>
      <vt:lpstr>SF COMPACT SEMIBOLD</vt:lpstr>
      <vt:lpstr>SF Mono</vt:lpstr>
      <vt:lpstr>SF Pro Display</vt:lpstr>
      <vt:lpstr>Verdana</vt:lpstr>
      <vt:lpstr>Larissa-Design</vt:lpstr>
      <vt:lpstr>PowerPoint-Präsentation</vt:lpstr>
      <vt:lpstr>Überblick Themen</vt:lpstr>
      <vt:lpstr>Was ist eine „Prompt“?</vt:lpstr>
      <vt:lpstr>Was ist eine „Prompt“?</vt:lpstr>
      <vt:lpstr>Prompt Templates</vt:lpstr>
      <vt:lpstr>Beispiel für ein Prompt Templates: Gemma 3 (Programmiersprache Go)</vt:lpstr>
      <vt:lpstr>Prompting Strategien / Prompt Engineering</vt:lpstr>
      <vt:lpstr>Prompting Strategien: Notebook!</vt:lpstr>
      <vt:lpstr>Structured Outputs: Grundlagen</vt:lpstr>
      <vt:lpstr>Structured Outputs: Grundlagen</vt:lpstr>
      <vt:lpstr>Structured Outputs: Grundlagen</vt:lpstr>
      <vt:lpstr>Structured Outputs: Grundlagen</vt:lpstr>
      <vt:lpstr>PowerPoint-Präsentation</vt:lpstr>
      <vt:lpstr>Structured Outputs: Voraussetzungen</vt:lpstr>
      <vt:lpstr>Structured Outputs: Beispiel für eine kontextfreie Grammatik</vt:lpstr>
      <vt:lpstr>Structured Outputs: Backus-Naur-Form</vt:lpstr>
      <vt:lpstr>Structured Outputs: Ausblick auf XGrammar</vt:lpstr>
      <vt:lpstr>LLM-Inference Parameter</vt:lpstr>
      <vt:lpstr>LLM-Inference Parameter: 1. Kontextgröße (Context Size)</vt:lpstr>
      <vt:lpstr>LLM-Inference Parameter: 1. Kontextgröße (Context Size)</vt:lpstr>
      <vt:lpstr>LLM-Inference Parameter: 1. Kontextgröße (Context Size)</vt:lpstr>
      <vt:lpstr>LLM-Inference Parameter: 1. Kontextgröße (Context Size)</vt:lpstr>
      <vt:lpstr>LLM-Inference Parameter: 2. Temperature</vt:lpstr>
      <vt:lpstr>LLM-Inference Parameter: 2. Temperature</vt:lpstr>
      <vt:lpstr>LLM-Inference Parameter: 2. Temperature</vt:lpstr>
      <vt:lpstr>PowerPoint-Präsentation</vt:lpstr>
      <vt:lpstr>LLM-Inference Parameter: 3. top_k / top_p</vt:lpstr>
      <vt:lpstr>LLM-Inference Parameter: 3. Top-k Sampling</vt:lpstr>
      <vt:lpstr>LLM-Inference Parameter: 3. Top-p Sampling</vt:lpstr>
      <vt:lpstr>LLM-Inference Parameter: 4. Seed</vt:lpstr>
      <vt:lpstr>LLM-Inference Parameter: 5. max tokens / max length</vt:lpstr>
      <vt:lpstr>LLM-Inference Parameter: 6. Stop Sequency / Sequence</vt:lpstr>
      <vt:lpstr>Weitere Ressourcen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cp:lastModifiedBy>Nils Hellwig</cp:lastModifiedBy>
  <cp:revision>790</cp:revision>
  <dcterms:modified xsi:type="dcterms:W3CDTF">2025-06-18T09:14:10Z</dcterms:modified>
</cp:coreProperties>
</file>