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29"/>
  </p:notesMasterIdLst>
  <p:handoutMasterIdLst>
    <p:handoutMasterId r:id="rId30"/>
  </p:handoutMasterIdLst>
  <p:sldIdLst>
    <p:sldId id="665" r:id="rId3"/>
    <p:sldId id="1325" r:id="rId4"/>
    <p:sldId id="1320" r:id="rId5"/>
    <p:sldId id="1272" r:id="rId6"/>
    <p:sldId id="1329" r:id="rId7"/>
    <p:sldId id="1314" r:id="rId8"/>
    <p:sldId id="1326" r:id="rId9"/>
    <p:sldId id="1321" r:id="rId10"/>
    <p:sldId id="1276" r:id="rId11"/>
    <p:sldId id="1277" r:id="rId12"/>
    <p:sldId id="1278" r:id="rId13"/>
    <p:sldId id="1279" r:id="rId14"/>
    <p:sldId id="1280" r:id="rId15"/>
    <p:sldId id="1327" r:id="rId16"/>
    <p:sldId id="1281" r:id="rId17"/>
    <p:sldId id="1282" r:id="rId18"/>
    <p:sldId id="1283" r:id="rId19"/>
    <p:sldId id="1284" r:id="rId20"/>
    <p:sldId id="1286" r:id="rId21"/>
    <p:sldId id="1285" r:id="rId22"/>
    <p:sldId id="1328" r:id="rId23"/>
    <p:sldId id="1287" r:id="rId24"/>
    <p:sldId id="1288" r:id="rId25"/>
    <p:sldId id="1316" r:id="rId26"/>
    <p:sldId id="1289" r:id="rId27"/>
    <p:sldId id="1309" r:id="rId28"/>
  </p:sldIdLst>
  <p:sldSz cx="9144000" cy="6858000" type="screen4x3"/>
  <p:notesSz cx="6797675" cy="9926638"/>
  <p:custDataLst>
    <p:tags r:id="rId32"/>
  </p:custDataLst>
  <p:defaultTextStyle>
    <a:defPPr>
      <a:defRPr lang="de-DE"/>
    </a:defPPr>
    <a:lvl1pPr algn="ctr" rtl="0" fontAlgn="base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66CC"/>
    <a:srgbClr val="FFB953"/>
    <a:srgbClr val="CCFFCC"/>
    <a:srgbClr val="009900"/>
    <a:srgbClr val="FF3300"/>
    <a:srgbClr val="FFD08B"/>
    <a:srgbClr val="C0C0C0"/>
    <a:srgbClr val="FFFF00"/>
    <a:srgbClr val="FFFF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5" autoAdjust="0"/>
    <p:restoredTop sz="88760" autoAdjust="0"/>
  </p:normalViewPr>
  <p:slideViewPr>
    <p:cSldViewPr>
      <p:cViewPr varScale="1">
        <p:scale>
          <a:sx n="183" d="100"/>
          <a:sy n="183" d="100"/>
        </p:scale>
        <p:origin x="-3328" y="-11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658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tags" Target="tags/tag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fld id="{A7473316-6EF8-4311-9B48-94CECAB6A5E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084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2950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fld id="{9D81DB4B-B8F0-446A-9F61-AD0C393C6F4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4550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F205DE-C32E-4AB7-B5AA-80E1060B8DE8}" type="slidenum">
              <a:rPr lang="de-DE"/>
              <a:pPr/>
              <a:t>1</a:t>
            </a:fld>
            <a:endParaRPr lang="de-DE" dirty="0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326">
              <a:defRPr/>
            </a:pPr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1DB4B-B8F0-446A-9F61-AD0C393C6F4B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438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1DB4B-B8F0-446A-9F61-AD0C393C6F4B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438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1DB4B-B8F0-446A-9F61-AD0C393C6F4B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438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falls </a:t>
            </a:r>
            <a:r>
              <a:rPr lang="de-DE" dirty="0" err="1" smtClean="0"/>
              <a:t>det</a:t>
            </a:r>
            <a:r>
              <a:rPr lang="de-DE" dirty="0" smtClean="0"/>
              <a:t> -&gt; Architekturen würden </a:t>
            </a:r>
            <a:r>
              <a:rPr lang="de-DE" smtClean="0"/>
              <a:t>automatisch generiert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1DB4B-B8F0-446A-9F61-AD0C393C6F4B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817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1DB4B-B8F0-446A-9F61-AD0C393C6F4B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438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1DB4B-B8F0-446A-9F61-AD0C393C6F4B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438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„Murmelgruppe“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1DB4B-B8F0-446A-9F61-AD0C393C6F4B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falls </a:t>
            </a:r>
            <a:r>
              <a:rPr lang="de-DE" dirty="0" err="1" smtClean="0"/>
              <a:t>det</a:t>
            </a:r>
            <a:r>
              <a:rPr lang="de-DE" dirty="0" smtClean="0"/>
              <a:t> -&gt; Architekturen würden automatisch generiert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1DB4B-B8F0-446A-9F61-AD0C393C6F4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817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falls </a:t>
            </a:r>
            <a:r>
              <a:rPr lang="de-DE" dirty="0" err="1" smtClean="0"/>
              <a:t>det</a:t>
            </a:r>
            <a:r>
              <a:rPr lang="de-DE" dirty="0" smtClean="0"/>
              <a:t> -&gt; Architekturen würden automatisch generiert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1DB4B-B8F0-446A-9F61-AD0C393C6F4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817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falls </a:t>
            </a:r>
            <a:r>
              <a:rPr lang="de-DE" dirty="0" err="1" smtClean="0"/>
              <a:t>det</a:t>
            </a:r>
            <a:r>
              <a:rPr lang="de-DE" dirty="0" smtClean="0"/>
              <a:t> -&gt; Architekturen würden </a:t>
            </a:r>
            <a:r>
              <a:rPr lang="de-DE" smtClean="0"/>
              <a:t>automatisch generiert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1DB4B-B8F0-446A-9F61-AD0C393C6F4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817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falls </a:t>
            </a:r>
            <a:r>
              <a:rPr lang="de-DE" dirty="0" err="1" smtClean="0"/>
              <a:t>det</a:t>
            </a:r>
            <a:r>
              <a:rPr lang="de-DE" dirty="0" smtClean="0"/>
              <a:t> -&gt; Architekturen würden </a:t>
            </a:r>
            <a:r>
              <a:rPr lang="de-DE" smtClean="0"/>
              <a:t>automatisch generiert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1DB4B-B8F0-446A-9F61-AD0C393C6F4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817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falls Aspekte</a:t>
            </a:r>
            <a:r>
              <a:rPr lang="de-DE" baseline="0" dirty="0" smtClean="0"/>
              <a:t> nicht beschrieben: </a:t>
            </a:r>
            <a:r>
              <a:rPr lang="de-DE" baseline="0" dirty="0" err="1" smtClean="0"/>
              <a:t>pot</a:t>
            </a:r>
            <a:r>
              <a:rPr lang="de-DE" baseline="0" dirty="0" smtClean="0"/>
              <a:t>. Risiken!</a:t>
            </a:r>
          </a:p>
          <a:p>
            <a:r>
              <a:rPr lang="de-DE" baseline="0" dirty="0" smtClean="0"/>
              <a:t>Kommunizieren mit Entwicklerteam</a:t>
            </a:r>
          </a:p>
          <a:p>
            <a:r>
              <a:rPr lang="de-DE" baseline="0" dirty="0" smtClean="0"/>
              <a:t>Abstimmung von AG und PL, Grundlage für Entwurfsentscheidungen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1DB4B-B8F0-446A-9F61-AD0C393C6F4B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438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falls </a:t>
            </a:r>
            <a:r>
              <a:rPr lang="de-DE" dirty="0" err="1" smtClean="0"/>
              <a:t>det</a:t>
            </a:r>
            <a:r>
              <a:rPr lang="de-DE" dirty="0" smtClean="0"/>
              <a:t> -&gt; Architekturen würden </a:t>
            </a:r>
            <a:r>
              <a:rPr lang="de-DE" smtClean="0"/>
              <a:t>automatisch generiert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1DB4B-B8F0-446A-9F61-AD0C393C6F4B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817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1DB4B-B8F0-446A-9F61-AD0C393C6F4B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438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1DB4B-B8F0-446A-9F61-AD0C393C6F4B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43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4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2286000"/>
          </a:xfrm>
        </p:spPr>
        <p:txBody>
          <a:bodyPr/>
          <a:lstStyle>
            <a:lvl1pPr>
              <a:defRPr sz="2200" b="1"/>
            </a:lvl1pPr>
          </a:lstStyle>
          <a:p>
            <a:r>
              <a:rPr lang="de-DE"/>
              <a:t>Titel</a:t>
            </a:r>
          </a:p>
        </p:txBody>
      </p:sp>
      <p:sp>
        <p:nvSpPr>
          <p:cNvPr id="8207" name="Rectangle 103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724400"/>
            <a:ext cx="6400800" cy="914400"/>
          </a:xfrm>
        </p:spPr>
        <p:txBody>
          <a:bodyPr/>
          <a:lstStyle>
            <a:lvl1pPr marL="384175" indent="-384175">
              <a:defRPr/>
            </a:lvl1pPr>
            <a:lvl2pPr marL="949325" lvl="1" indent="-374650">
              <a:defRPr/>
            </a:lvl2pPr>
          </a:lstStyle>
          <a:p>
            <a:r>
              <a:rPr lang="de-DE"/>
              <a:t>Was wird behandelt…</a:t>
            </a:r>
          </a:p>
          <a:p>
            <a:pPr lvl="1"/>
            <a:r>
              <a:rPr lang="de-DE"/>
              <a:t>usw.</a:t>
            </a:r>
          </a:p>
          <a:p>
            <a:pPr lvl="1"/>
            <a:endParaRPr lang="de-DE"/>
          </a:p>
          <a:p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48450" y="1066800"/>
            <a:ext cx="2114550" cy="53149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1066800"/>
            <a:ext cx="6191250" cy="53149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2286000"/>
          </a:xfrm>
        </p:spPr>
        <p:txBody>
          <a:bodyPr/>
          <a:lstStyle>
            <a:lvl1pPr>
              <a:defRPr sz="2200" b="1"/>
            </a:lvl1pPr>
          </a:lstStyle>
          <a:p>
            <a:r>
              <a:rPr lang="de-DE"/>
              <a:t>Titel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724400"/>
            <a:ext cx="6400800" cy="914400"/>
          </a:xfrm>
        </p:spPr>
        <p:txBody>
          <a:bodyPr/>
          <a:lstStyle>
            <a:lvl1pPr marL="384175" indent="-384175">
              <a:defRPr/>
            </a:lvl1pPr>
            <a:lvl2pPr marL="949325" lvl="1" indent="-374650">
              <a:defRPr/>
            </a:lvl2pPr>
          </a:lstStyle>
          <a:p>
            <a:r>
              <a:rPr lang="de-DE"/>
              <a:t>Was wird behandelt…</a:t>
            </a:r>
          </a:p>
          <a:p>
            <a:pPr lvl="1"/>
            <a:r>
              <a:rPr lang="de-DE"/>
              <a:t>usw.</a:t>
            </a:r>
          </a:p>
          <a:p>
            <a:pPr lvl="1"/>
            <a:endParaRPr lang="de-DE"/>
          </a:p>
          <a:p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93CDE9-B108-4893-A7A3-8CAAA181C5B6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2A5437-34A2-4CFB-BD31-B73A91CBDBC7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4152900" cy="4629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0100" y="1752600"/>
            <a:ext cx="4152900" cy="4629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BB3BFC-5C1D-44A2-8D29-3E7098FD9CDE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D0361C-E9AE-463E-857A-BB9406A1BA54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2E381F-F165-48D0-8E96-73E072B19D3A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610321-D947-4E99-98B5-4D99183DAFFC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EE2543-713F-48D1-A3E0-5712BEACDF64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1061FA-D0F1-4AC9-B63E-AEC66B111A39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EAA630-F572-4FAA-B227-F5ED942670EF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48450" y="1066800"/>
            <a:ext cx="2114550" cy="53149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1066800"/>
            <a:ext cx="6191250" cy="53149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39AF5C-47D1-4718-AE0B-7D73E4F622CA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4152900" cy="4629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0100" y="1752600"/>
            <a:ext cx="4152900" cy="4629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vmlDrawing" Target="../drawings/vmlDrawing1.vml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3.emf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928662" y="785794"/>
            <a:ext cx="7891488" cy="47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de-DE" dirty="0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4582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Erste Ebene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0668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304800" y="6453188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de-DE" dirty="0"/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228600" y="6472238"/>
            <a:ext cx="411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Prof. Dr. S. </a:t>
            </a:r>
            <a:r>
              <a:rPr lang="en-US" dirty="0">
                <a:solidFill>
                  <a:schemeClr val="bg2"/>
                </a:solidFill>
              </a:rPr>
              <a:t>Sarstedt, </a:t>
            </a:r>
            <a:r>
              <a:rPr lang="en-US" dirty="0" smtClean="0">
                <a:solidFill>
                  <a:schemeClr val="bg2"/>
                </a:solidFill>
              </a:rPr>
              <a:t>HAW-Hamburg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50" name="Text Box 26"/>
          <p:cNvSpPr txBox="1">
            <a:spLocks noChangeArrowheads="1"/>
          </p:cNvSpPr>
          <p:nvPr userDrawn="1"/>
        </p:nvSpPr>
        <p:spPr bwMode="auto">
          <a:xfrm>
            <a:off x="857224" y="512638"/>
            <a:ext cx="64071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de-DE" sz="1400" noProof="0" dirty="0" smtClean="0">
                <a:solidFill>
                  <a:schemeClr val="bg2"/>
                </a:solidFill>
                <a:latin typeface="+mj-lt"/>
              </a:rPr>
              <a:t>Architektur von Informationssystemen</a:t>
            </a:r>
            <a:endParaRPr lang="de-DE" sz="1400" noProof="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392193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85720" y="357166"/>
            <a:ext cx="571504" cy="54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feld 8"/>
          <p:cNvSpPr txBox="1"/>
          <p:nvPr userDrawn="1"/>
        </p:nvSpPr>
        <p:spPr>
          <a:xfrm>
            <a:off x="7846273" y="6465021"/>
            <a:ext cx="928694" cy="2857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fld id="{AA07A2A5-F124-46C9-8FDC-4B981B501948}" type="slidenum">
              <a:rPr lang="de-DE" sz="1000" smtClean="0">
                <a:solidFill>
                  <a:schemeClr val="bg1">
                    <a:lumMod val="50000"/>
                  </a:schemeClr>
                </a:solidFill>
              </a:rPr>
              <a:pPr algn="r"/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7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65000"/>
        <a:buBlip>
          <a:blip r:embed="rId14"/>
        </a:buBlip>
        <a:defRPr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4"/>
        </a:buBlip>
        <a:defRPr sz="1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55000"/>
        <a:buBlip>
          <a:blip r:embed="rId14"/>
        </a:buBlip>
        <a:defRPr sz="1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37313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fld id="{55A5C4D9-BE8E-40CB-9C62-7391F36D5522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379907" name="Line 3"/>
          <p:cNvSpPr>
            <a:spLocks noChangeShapeType="1"/>
          </p:cNvSpPr>
          <p:nvPr/>
        </p:nvSpPr>
        <p:spPr bwMode="auto">
          <a:xfrm flipV="1">
            <a:off x="971550" y="79057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de-DE" dirty="0"/>
          </a:p>
        </p:txBody>
      </p:sp>
      <p:sp>
        <p:nvSpPr>
          <p:cNvPr id="37990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4582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Erste Ebene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</p:txBody>
      </p:sp>
      <p:sp>
        <p:nvSpPr>
          <p:cNvPr id="37990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0668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379910" name="Line 6"/>
          <p:cNvSpPr>
            <a:spLocks noChangeShapeType="1"/>
          </p:cNvSpPr>
          <p:nvPr/>
        </p:nvSpPr>
        <p:spPr bwMode="auto">
          <a:xfrm>
            <a:off x="304800" y="6453188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de-DE" dirty="0"/>
          </a:p>
        </p:txBody>
      </p:sp>
      <p:sp>
        <p:nvSpPr>
          <p:cNvPr id="379911" name="Text Box 7"/>
          <p:cNvSpPr txBox="1">
            <a:spLocks noChangeArrowheads="1"/>
          </p:cNvSpPr>
          <p:nvPr/>
        </p:nvSpPr>
        <p:spPr bwMode="auto">
          <a:xfrm>
            <a:off x="228600" y="6424613"/>
            <a:ext cx="411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dirty="0"/>
              <a:t>Stefan Sarstedt, 13.12.2005</a:t>
            </a:r>
          </a:p>
        </p:txBody>
      </p:sp>
      <p:sp>
        <p:nvSpPr>
          <p:cNvPr id="379912" name="Text Box 8"/>
          <p:cNvSpPr txBox="1">
            <a:spLocks noChangeArrowheads="1"/>
          </p:cNvSpPr>
          <p:nvPr userDrawn="1"/>
        </p:nvSpPr>
        <p:spPr bwMode="auto">
          <a:xfrm>
            <a:off x="1042988" y="465138"/>
            <a:ext cx="49768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dirty="0" err="1">
                <a:solidFill>
                  <a:schemeClr val="bg2"/>
                </a:solidFill>
                <a:latin typeface="Times New Roman" pitchFamily="18" charset="0"/>
              </a:rPr>
              <a:t>Semantik</a:t>
            </a:r>
            <a:r>
              <a:rPr lang="en-US" sz="1600" dirty="0">
                <a:solidFill>
                  <a:schemeClr val="bg2"/>
                </a:solidFill>
                <a:latin typeface="Times New Roman" pitchFamily="18" charset="0"/>
              </a:rPr>
              <a:t> und Tool-</a:t>
            </a:r>
            <a:r>
              <a:rPr lang="en-US" sz="1600" dirty="0" err="1">
                <a:solidFill>
                  <a:schemeClr val="bg2"/>
                </a:solidFill>
                <a:latin typeface="Times New Roman" pitchFamily="18" charset="0"/>
              </a:rPr>
              <a:t>Unterstützung</a:t>
            </a:r>
            <a:r>
              <a:rPr lang="en-US" sz="16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Times New Roman" pitchFamily="18" charset="0"/>
              </a:rPr>
              <a:t>für</a:t>
            </a:r>
            <a:r>
              <a:rPr lang="en-US" sz="1600" dirty="0">
                <a:solidFill>
                  <a:schemeClr val="bg2"/>
                </a:solidFill>
                <a:latin typeface="Times New Roman" pitchFamily="18" charset="0"/>
              </a:rPr>
              <a:t> UML 2</a:t>
            </a:r>
          </a:p>
        </p:txBody>
      </p:sp>
      <p:graphicFrame>
        <p:nvGraphicFramePr>
          <p:cNvPr id="379913" name="Object 9"/>
          <p:cNvGraphicFramePr>
            <a:graphicFrameLocks noChangeAspect="1"/>
          </p:cNvGraphicFramePr>
          <p:nvPr/>
        </p:nvGraphicFramePr>
        <p:xfrm>
          <a:off x="395288" y="188913"/>
          <a:ext cx="5746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45" name="CorelDRAW" r:id="rId14" imgW="1836720" imgH="2456280" progId="">
                  <p:embed/>
                </p:oleObj>
              </mc:Choice>
              <mc:Fallback>
                <p:oleObj name="CorelDRAW" r:id="rId14" imgW="1836720" imgH="245628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88913"/>
                        <a:ext cx="57467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70000"/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65000"/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6"/>
        </a:buBlip>
        <a:defRPr sz="1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55000"/>
        <a:buBlip>
          <a:blip r:embed="rId16"/>
        </a:buBlip>
        <a:defRPr sz="1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22468"/>
            <a:ext cx="7772400" cy="785802"/>
          </a:xfrm>
        </p:spPr>
        <p:txBody>
          <a:bodyPr/>
          <a:lstStyle/>
          <a:p>
            <a:r>
              <a:rPr lang="de-DE" sz="3600" dirty="0" smtClean="0">
                <a:latin typeface="Calibri" pitchFamily="34" charset="0"/>
                <a:cs typeface="Calibri" pitchFamily="34" charset="0"/>
              </a:rPr>
              <a:t>Architektur von Informationssystemen</a:t>
            </a:r>
            <a:endParaRPr lang="de-DE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290" y="2508286"/>
            <a:ext cx="6400800" cy="1928826"/>
          </a:xfrm>
        </p:spPr>
        <p:txBody>
          <a:bodyPr/>
          <a:lstStyle/>
          <a:p>
            <a:pPr marL="22225" indent="-22225" algn="ctr">
              <a:buFontTx/>
              <a:buNone/>
            </a:pPr>
            <a:r>
              <a:rPr lang="de-DE" sz="1400" dirty="0" smtClean="0">
                <a:latin typeface="Calibri" pitchFamily="34" charset="0"/>
                <a:cs typeface="Calibri" pitchFamily="34" charset="0"/>
              </a:rPr>
              <a:t>Hochschule für angewandte Wissenschaften Hamburg</a:t>
            </a:r>
          </a:p>
          <a:p>
            <a:pPr marL="22225" indent="-22225" algn="ctr">
              <a:buFontTx/>
              <a:buNone/>
            </a:pPr>
            <a:r>
              <a:rPr lang="de-DE" sz="1400" dirty="0" smtClean="0">
                <a:latin typeface="Calibri" pitchFamily="34" charset="0"/>
                <a:cs typeface="Calibri" pitchFamily="34" charset="0"/>
              </a:rPr>
              <a:t>Fachbereich Informatik</a:t>
            </a:r>
          </a:p>
          <a:p>
            <a:pPr marL="22225" indent="-22225" algn="ctr">
              <a:buFontTx/>
              <a:buNone/>
            </a:pPr>
            <a:endParaRPr lang="de-DE" sz="1400" dirty="0" smtClean="0">
              <a:latin typeface="Calibri" pitchFamily="34" charset="0"/>
              <a:cs typeface="Calibri" pitchFamily="34" charset="0"/>
            </a:endParaRPr>
          </a:p>
          <a:p>
            <a:pPr marL="22225" indent="-22225" algn="ctr">
              <a:buFontTx/>
              <a:buNone/>
            </a:pPr>
            <a:r>
              <a:rPr lang="de-DE" sz="1400" dirty="0" smtClean="0">
                <a:latin typeface="Calibri" pitchFamily="34" charset="0"/>
                <a:cs typeface="Calibri" pitchFamily="34" charset="0"/>
              </a:rPr>
              <a:t>Prof. Dr. Stefan Sarstedt</a:t>
            </a:r>
          </a:p>
          <a:p>
            <a:pPr marL="22225" indent="-22225" algn="ctr">
              <a:buFontTx/>
              <a:buNone/>
            </a:pPr>
            <a:r>
              <a:rPr lang="de-DE" sz="1400" dirty="0" smtClean="0">
                <a:latin typeface="Calibri" pitchFamily="34" charset="0"/>
                <a:cs typeface="Calibri" pitchFamily="34" charset="0"/>
              </a:rPr>
              <a:t>(stefan.sarstedt@haw-hamburg.de)</a:t>
            </a:r>
          </a:p>
          <a:p>
            <a:pPr marL="22225" indent="-22225" algn="ctr">
              <a:buFontTx/>
              <a:buNone/>
            </a:pPr>
            <a:r>
              <a:rPr lang="de-DE" sz="1400" dirty="0" smtClean="0">
                <a:latin typeface="Calibri" pitchFamily="34" charset="0"/>
                <a:cs typeface="Calibri" pitchFamily="34" charset="0"/>
              </a:rPr>
              <a:t>Raum: 10.85</a:t>
            </a:r>
          </a:p>
        </p:txBody>
      </p:sp>
      <p:pic>
        <p:nvPicPr>
          <p:cNvPr id="5" name="Picture 2" descr="http://img.archiexpo.de/images_ae/photo-g/2d-architektur-cad-software-9144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3645024"/>
            <a:ext cx="2425701" cy="2939710"/>
          </a:xfrm>
          <a:prstGeom prst="rect">
            <a:avLst/>
          </a:prstGeom>
          <a:noFill/>
        </p:spPr>
      </p:pic>
      <p:pic>
        <p:nvPicPr>
          <p:cNvPr id="2" name="Bild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581128"/>
            <a:ext cx="3168352" cy="211223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695496" y="4077072"/>
            <a:ext cx="5676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>
                <a:solidFill>
                  <a:srgbClr val="0070C0"/>
                </a:solidFill>
              </a:rPr>
              <a:t>Vorgehen bei der Architekturentwicklung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Aktivität: </a:t>
            </a:r>
            <a:r>
              <a:rPr lang="de-DE" dirty="0" smtClean="0">
                <a:solidFill>
                  <a:srgbClr val="0070C0"/>
                </a:solidFill>
              </a:rPr>
              <a:t>Lösungsidee entwickeln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3645024"/>
            <a:ext cx="8458200" cy="2736726"/>
          </a:xfrm>
        </p:spPr>
        <p:txBody>
          <a:bodyPr/>
          <a:lstStyle/>
          <a:p>
            <a:r>
              <a:rPr lang="de-DE" dirty="0" smtClean="0"/>
              <a:t>Was ist die Kernaufgabe? Beispiel:</a:t>
            </a:r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1700808"/>
            <a:ext cx="2320221" cy="1964631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 bwMode="auto">
          <a:xfrm>
            <a:off x="7956376" y="1628800"/>
            <a:ext cx="864096" cy="792088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149080"/>
            <a:ext cx="7675388" cy="1591025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7452320" y="5733256"/>
            <a:ext cx="9972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 Starke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572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Aktivität: </a:t>
            </a:r>
            <a:r>
              <a:rPr lang="de-DE" dirty="0" smtClean="0">
                <a:solidFill>
                  <a:srgbClr val="0070C0"/>
                </a:solidFill>
              </a:rPr>
              <a:t>Lösungsidee entwickeln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1700808"/>
            <a:ext cx="8458200" cy="4680942"/>
          </a:xfrm>
        </p:spPr>
        <p:txBody>
          <a:bodyPr/>
          <a:lstStyle/>
          <a:p>
            <a:r>
              <a:rPr lang="de-DE" dirty="0" smtClean="0"/>
              <a:t>Wie wird das System genutzt?</a:t>
            </a:r>
          </a:p>
          <a:p>
            <a:pPr lvl="1"/>
            <a:r>
              <a:rPr lang="de-DE" dirty="0" smtClean="0"/>
              <a:t>Interaktive Onlinesysteme</a:t>
            </a:r>
          </a:p>
          <a:p>
            <a:pPr lvl="1"/>
            <a:r>
              <a:rPr lang="de-DE" dirty="0" err="1" smtClean="0"/>
              <a:t>Decision</a:t>
            </a:r>
            <a:r>
              <a:rPr lang="de-DE" dirty="0" smtClean="0"/>
              <a:t> Support</a:t>
            </a:r>
            <a:br>
              <a:rPr lang="de-DE" dirty="0" smtClean="0"/>
            </a:br>
            <a:r>
              <a:rPr lang="de-DE" dirty="0" smtClean="0"/>
              <a:t>(Data </a:t>
            </a:r>
            <a:r>
              <a:rPr lang="de-DE" dirty="0" err="1" smtClean="0"/>
              <a:t>warehouse</a:t>
            </a:r>
            <a:r>
              <a:rPr lang="de-DE" dirty="0" smtClean="0"/>
              <a:t>, Business </a:t>
            </a:r>
            <a:r>
              <a:rPr lang="de-DE" dirty="0" err="1" smtClean="0"/>
              <a:t>Intelligence</a:t>
            </a:r>
            <a:r>
              <a:rPr lang="de-DE" dirty="0" smtClean="0"/>
              <a:t>, Big Data)</a:t>
            </a:r>
          </a:p>
          <a:p>
            <a:pPr lvl="1"/>
            <a:r>
              <a:rPr lang="de-DE" dirty="0" smtClean="0"/>
              <a:t>Batchsysteme</a:t>
            </a:r>
          </a:p>
          <a:p>
            <a:pPr lvl="1"/>
            <a:r>
              <a:rPr lang="de-DE" dirty="0" smtClean="0"/>
              <a:t>Embedded</a:t>
            </a:r>
          </a:p>
          <a:p>
            <a:pPr lvl="1"/>
            <a:r>
              <a:rPr lang="de-DE" dirty="0" smtClean="0"/>
              <a:t>Real-time</a:t>
            </a:r>
          </a:p>
          <a:p>
            <a:r>
              <a:rPr lang="de-DE" dirty="0" smtClean="0"/>
              <a:t>evtl. mehrere gleichzeitig </a:t>
            </a:r>
            <a:br>
              <a:rPr lang="de-DE" dirty="0" smtClean="0"/>
            </a:br>
            <a:r>
              <a:rPr lang="de-DE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de-DE" dirty="0">
                <a:sym typeface="Wingdings"/>
              </a:rPr>
              <a:t> </a:t>
            </a:r>
            <a:r>
              <a:rPr lang="de-DE" dirty="0" smtClean="0">
                <a:sym typeface="Wingdings"/>
              </a:rPr>
              <a:t>Separate Architektur für jedes Teilsystem erstellen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1700808"/>
            <a:ext cx="2320221" cy="1964631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 bwMode="auto">
          <a:xfrm>
            <a:off x="7956376" y="1628800"/>
            <a:ext cx="864096" cy="792088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224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Aktivität: </a:t>
            </a:r>
            <a:r>
              <a:rPr lang="de-DE" dirty="0" smtClean="0">
                <a:solidFill>
                  <a:srgbClr val="0070C0"/>
                </a:solidFill>
              </a:rPr>
              <a:t>Lösungsidee entwickeln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1700808"/>
            <a:ext cx="8458200" cy="4680942"/>
          </a:xfrm>
        </p:spPr>
        <p:txBody>
          <a:bodyPr/>
          <a:lstStyle/>
          <a:p>
            <a:r>
              <a:rPr lang="de-DE" dirty="0" smtClean="0"/>
              <a:t>Wie wird das System gesteuert?</a:t>
            </a:r>
          </a:p>
          <a:p>
            <a:pPr lvl="1"/>
            <a:r>
              <a:rPr lang="de-DE" dirty="0" smtClean="0"/>
              <a:t>Ereignisgetrieben (GUI, Mess-/Regelsysteme, ...)</a:t>
            </a:r>
          </a:p>
          <a:p>
            <a:pPr lvl="1"/>
            <a:r>
              <a:rPr lang="de-DE" dirty="0" smtClean="0"/>
              <a:t>Prozedural (traditionelle </a:t>
            </a:r>
            <a:r>
              <a:rPr lang="de-DE" dirty="0" err="1" smtClean="0">
                <a:latin typeface="Courier"/>
                <a:cs typeface="Courier"/>
              </a:rPr>
              <a:t>main</a:t>
            </a:r>
            <a:r>
              <a:rPr lang="de-DE" dirty="0" smtClean="0">
                <a:latin typeface="Courier"/>
                <a:cs typeface="Courier"/>
              </a:rPr>
              <a:t>()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Parallel (z. B. mehrere Client-Sessions)</a:t>
            </a:r>
          </a:p>
          <a:p>
            <a:pPr lvl="1"/>
            <a:r>
              <a:rPr lang="de-DE" dirty="0" smtClean="0"/>
              <a:t>Deklarativ/Regelbasiert (Regelinterpreter, Prolog, ...)</a:t>
            </a:r>
          </a:p>
          <a:p>
            <a:r>
              <a:rPr lang="de-DE" dirty="0" smtClean="0"/>
              <a:t>evtl. mehrere gleichzeitig; Beispiele:</a:t>
            </a:r>
          </a:p>
          <a:p>
            <a:pPr lvl="1"/>
            <a:r>
              <a:rPr lang="de-DE" dirty="0" smtClean="0"/>
              <a:t>Business-Software enthält meist parallele Anteile</a:t>
            </a:r>
          </a:p>
          <a:p>
            <a:pPr lvl="1"/>
            <a:r>
              <a:rPr lang="de-DE" dirty="0" smtClean="0"/>
              <a:t>Business-Software enthält manchmal einen Regelinterpreter für Geschäftsregeln (dies flexibilisiert die Regeln)</a:t>
            </a:r>
          </a:p>
          <a:p>
            <a:pPr lvl="1"/>
            <a:r>
              <a:rPr lang="de-DE" dirty="0" smtClean="0"/>
              <a:t>Software zur Robotersteuerung enthält evtl. eine Planungskomponente, die in Prolog geschrieben sein kann</a:t>
            </a: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1700808"/>
            <a:ext cx="2320221" cy="1964631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 bwMode="auto">
          <a:xfrm>
            <a:off x="7956376" y="1628800"/>
            <a:ext cx="864096" cy="792088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079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 dieses Schrittes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1700808"/>
            <a:ext cx="8731696" cy="4680942"/>
          </a:xfrm>
        </p:spPr>
        <p:txBody>
          <a:bodyPr/>
          <a:lstStyle/>
          <a:p>
            <a:r>
              <a:rPr lang="de-DE" dirty="0" smtClean="0"/>
              <a:t>Am Ende dieser Aktivität: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als Nächstes (noch </a:t>
            </a:r>
            <a:r>
              <a:rPr lang="de-DE" b="1" dirty="0" smtClean="0"/>
              <a:t>vor</a:t>
            </a:r>
            <a:r>
              <a:rPr lang="de-DE" dirty="0" smtClean="0"/>
              <a:t> konkreten Entwurfs- und Architekturentscheidungen!):</a:t>
            </a:r>
            <a:br>
              <a:rPr lang="de-DE" dirty="0" smtClean="0"/>
            </a:br>
            <a:r>
              <a:rPr lang="de-DE" dirty="0" smtClean="0">
                <a:solidFill>
                  <a:srgbClr val="0070C0"/>
                </a:solidFill>
              </a:rPr>
              <a:t>Einflussfaktoren und Randbedingungen</a:t>
            </a:r>
            <a:r>
              <a:rPr lang="de-DE" dirty="0" smtClean="0"/>
              <a:t> genauer untersuchen</a:t>
            </a:r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1700808"/>
            <a:ext cx="2320221" cy="1964631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 bwMode="auto">
          <a:xfrm>
            <a:off x="539552" y="2276872"/>
            <a:ext cx="5832648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>
              <a:spcBef>
                <a:spcPct val="20000"/>
              </a:spcBef>
              <a:buSzPct val="70000"/>
            </a:pPr>
            <a:r>
              <a:rPr lang="de-DE" sz="2000" b="1" kern="0" dirty="0">
                <a:solidFill>
                  <a:srgbClr val="000000"/>
                </a:solidFill>
              </a:rPr>
              <a:t>Sie besitzen eine Systemidee als Grundlage</a:t>
            </a:r>
            <a:br>
              <a:rPr lang="de-DE" sz="2000" b="1" kern="0" dirty="0">
                <a:solidFill>
                  <a:srgbClr val="000000"/>
                </a:solidFill>
              </a:rPr>
            </a:br>
            <a:r>
              <a:rPr lang="de-DE" sz="2000" b="1" kern="0" dirty="0">
                <a:solidFill>
                  <a:srgbClr val="000000"/>
                </a:solidFill>
              </a:rPr>
              <a:t>zu Abstimmungen mit den </a:t>
            </a:r>
            <a:r>
              <a:rPr lang="de-DE" sz="2000" b="1" kern="0" dirty="0" err="1" smtClean="0">
                <a:solidFill>
                  <a:srgbClr val="000000"/>
                </a:solidFill>
              </a:rPr>
              <a:t>Stakeholdern</a:t>
            </a:r>
            <a:r>
              <a:rPr lang="de-DE" sz="2000" b="1" kern="0" dirty="0" smtClean="0">
                <a:solidFill>
                  <a:srgbClr val="000000"/>
                </a:solidFill>
              </a:rPr>
              <a:t>.</a:t>
            </a:r>
            <a:endParaRPr lang="de-DE" sz="2000" b="1" kern="0" dirty="0">
              <a:solidFill>
                <a:srgbClr val="000000"/>
              </a:solidFill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8604448" y="1844824"/>
            <a:ext cx="216024" cy="378041"/>
            <a:chOff x="6858016" y="642918"/>
            <a:chExt cx="285752" cy="500066"/>
          </a:xfrm>
        </p:grpSpPr>
        <p:cxnSp>
          <p:nvCxnSpPr>
            <p:cNvPr id="12" name="Gerade Verbindung 11"/>
            <p:cNvCxnSpPr/>
            <p:nvPr/>
          </p:nvCxnSpPr>
          <p:spPr bwMode="auto">
            <a:xfrm rot="16200000" flipH="1">
              <a:off x="6822297" y="964389"/>
              <a:ext cx="214314" cy="1428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Gerade Verbindung 12"/>
            <p:cNvCxnSpPr/>
            <p:nvPr/>
          </p:nvCxnSpPr>
          <p:spPr bwMode="auto">
            <a:xfrm rot="5400000" flipH="1" flipV="1">
              <a:off x="6822297" y="821513"/>
              <a:ext cx="500066" cy="1428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26047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516" y="1484785"/>
            <a:ext cx="5782796" cy="48965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70C0"/>
                </a:solidFill>
              </a:rPr>
              <a:t>Wie sollten Architekten vorgehen?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300192" y="6165304"/>
            <a:ext cx="9972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 Starke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Pfeil nach links 2"/>
          <p:cNvSpPr/>
          <p:nvPr/>
        </p:nvSpPr>
        <p:spPr bwMode="auto">
          <a:xfrm>
            <a:off x="5076056" y="2564904"/>
            <a:ext cx="1224136" cy="72008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431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Aktivität: </a:t>
            </a:r>
            <a:r>
              <a:rPr lang="de-DE" dirty="0" smtClean="0">
                <a:solidFill>
                  <a:srgbClr val="0070C0"/>
                </a:solidFill>
              </a:rPr>
              <a:t>Einflussfaktoren und Randbedingungen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1700808"/>
            <a:ext cx="8458200" cy="4680942"/>
          </a:xfrm>
        </p:spPr>
        <p:txBody>
          <a:bodyPr/>
          <a:lstStyle/>
          <a:p>
            <a:r>
              <a:rPr lang="de-DE" dirty="0" smtClean="0"/>
              <a:t>Was kann Ihre Architektur beeinflussen?</a:t>
            </a:r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1700808"/>
            <a:ext cx="2320221" cy="1964631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 bwMode="auto">
          <a:xfrm>
            <a:off x="7092280" y="1988840"/>
            <a:ext cx="864096" cy="432048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2132855"/>
            <a:ext cx="4464496" cy="4302535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5508104" y="6165304"/>
            <a:ext cx="9972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 Starke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Legende mit Linie 2 3"/>
          <p:cNvSpPr/>
          <p:nvPr/>
        </p:nvSpPr>
        <p:spPr bwMode="auto">
          <a:xfrm>
            <a:off x="5652120" y="4077072"/>
            <a:ext cx="2736304" cy="954107"/>
          </a:xfrm>
          <a:prstGeom prst="borderCallout2">
            <a:avLst>
              <a:gd name="adj1" fmla="val 3707"/>
              <a:gd name="adj2" fmla="val -1978"/>
              <a:gd name="adj3" fmla="val 2458"/>
              <a:gd name="adj4" fmla="val -13240"/>
              <a:gd name="adj5" fmla="val -32082"/>
              <a:gd name="adj6" fmla="val -23371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dirty="0" smtClean="0">
                <a:latin typeface="+mj-lt"/>
              </a:rPr>
              <a:t>Nichtfunktionale Anforderungen häufig Auslöser oder Treiber zentraler Architekturentscheidungen</a:t>
            </a:r>
            <a:endParaRPr lang="de-DE" sz="1400" dirty="0">
              <a:latin typeface="+mj-lt"/>
            </a:endParaRPr>
          </a:p>
        </p:txBody>
      </p:sp>
      <p:sp>
        <p:nvSpPr>
          <p:cNvPr id="10" name="Legende mit Linie 2 3"/>
          <p:cNvSpPr/>
          <p:nvPr/>
        </p:nvSpPr>
        <p:spPr bwMode="auto">
          <a:xfrm>
            <a:off x="107504" y="4221088"/>
            <a:ext cx="2736304" cy="954107"/>
          </a:xfrm>
          <a:prstGeom prst="borderCallout2">
            <a:avLst>
              <a:gd name="adj1" fmla="val -4890"/>
              <a:gd name="adj2" fmla="val 32806"/>
              <a:gd name="adj3" fmla="val -38867"/>
              <a:gd name="adj4" fmla="val 32323"/>
              <a:gd name="adj5" fmla="val -61022"/>
              <a:gd name="adj6" fmla="val 80027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dirty="0" smtClean="0">
                <a:latin typeface="+mj-lt"/>
              </a:rPr>
              <a:t>Organisatorische und politische Faktoren werden oft unterschätzt oder vernachlässigt</a:t>
            </a:r>
            <a:endParaRPr lang="de-DE" sz="1400" dirty="0">
              <a:latin typeface="+mj-lt"/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8604448" y="1844824"/>
            <a:ext cx="216024" cy="378041"/>
            <a:chOff x="6858016" y="642918"/>
            <a:chExt cx="285752" cy="500066"/>
          </a:xfrm>
        </p:grpSpPr>
        <p:cxnSp>
          <p:nvCxnSpPr>
            <p:cNvPr id="12" name="Gerade Verbindung 11"/>
            <p:cNvCxnSpPr/>
            <p:nvPr/>
          </p:nvCxnSpPr>
          <p:spPr bwMode="auto">
            <a:xfrm rot="16200000" flipH="1">
              <a:off x="6822297" y="964389"/>
              <a:ext cx="214314" cy="1428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Gerade Verbindung 12"/>
            <p:cNvCxnSpPr/>
            <p:nvPr/>
          </p:nvCxnSpPr>
          <p:spPr bwMode="auto">
            <a:xfrm rot="5400000" flipH="1" flipV="1">
              <a:off x="6822297" y="821513"/>
              <a:ext cx="500066" cy="1428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39387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1700808"/>
            <a:ext cx="8458200" cy="4680942"/>
          </a:xfrm>
        </p:spPr>
        <p:txBody>
          <a:bodyPr/>
          <a:lstStyle/>
          <a:p>
            <a:r>
              <a:rPr lang="de-DE" dirty="0" smtClean="0"/>
              <a:t>Organisatorische/Politische Faktoren</a:t>
            </a:r>
          </a:p>
          <a:p>
            <a:pPr lvl="1"/>
            <a:r>
              <a:rPr lang="de-DE" dirty="0" smtClean="0"/>
              <a:t>Vernachlässigung kann zum Nicht-Einsatz eines</a:t>
            </a:r>
            <a:br>
              <a:rPr lang="de-DE" dirty="0" smtClean="0"/>
            </a:br>
            <a:r>
              <a:rPr lang="de-DE" dirty="0" smtClean="0"/>
              <a:t>lauffähigen Systems führen! ...denn:</a:t>
            </a:r>
          </a:p>
          <a:p>
            <a:pPr lvl="1"/>
            <a:r>
              <a:rPr lang="de-DE" dirty="0" smtClean="0"/>
              <a:t>Einflussbereiche </a:t>
            </a:r>
            <a:r>
              <a:rPr lang="de-DE" dirty="0"/>
              <a:t>von </a:t>
            </a:r>
            <a:r>
              <a:rPr lang="de-DE" dirty="0" smtClean="0"/>
              <a:t>Beteiligten verschieben sich</a:t>
            </a:r>
          </a:p>
          <a:p>
            <a:pPr lvl="1"/>
            <a:r>
              <a:rPr lang="de-DE" dirty="0" smtClean="0"/>
              <a:t>Mögliche Probleme: Sabotage, offene Ablehnung</a:t>
            </a:r>
          </a:p>
          <a:p>
            <a:pPr marL="457200" lvl="1" indent="0">
              <a:buNone/>
            </a:pPr>
            <a:r>
              <a:rPr lang="de-DE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de-DE" dirty="0">
                <a:ea typeface="Wingdings"/>
                <a:cs typeface="Wingdings"/>
                <a:sym typeface="Wingdings"/>
              </a:rPr>
              <a:t> </a:t>
            </a:r>
            <a:r>
              <a:rPr lang="de-DE" u="sng" dirty="0" smtClean="0">
                <a:ea typeface="Wingdings"/>
                <a:cs typeface="Wingdings"/>
                <a:sym typeface="Wingdings"/>
              </a:rPr>
              <a:t>alle</a:t>
            </a:r>
            <a:r>
              <a:rPr lang="de-DE" dirty="0" smtClean="0">
                <a:ea typeface="Wingdings"/>
                <a:cs typeface="Wingdings"/>
                <a:sym typeface="Wingdings"/>
              </a:rPr>
              <a:t> Interessensgruppen an Prozessen beteiligen</a:t>
            </a:r>
            <a:r>
              <a:rPr lang="de-DE" dirty="0" smtClean="0"/>
              <a:t> 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Aktivität: </a:t>
            </a:r>
            <a:r>
              <a:rPr lang="de-DE" dirty="0" smtClean="0">
                <a:solidFill>
                  <a:srgbClr val="0070C0"/>
                </a:solidFill>
              </a:rPr>
              <a:t>Einflussfaktoren und Randbedingungen</a:t>
            </a:r>
            <a:endParaRPr lang="de-DE" dirty="0">
              <a:solidFill>
                <a:srgbClr val="0070C0"/>
              </a:solidFill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1700808"/>
            <a:ext cx="2320221" cy="1964631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 bwMode="auto">
          <a:xfrm>
            <a:off x="7092280" y="1988840"/>
            <a:ext cx="864096" cy="432048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236296" y="5301208"/>
            <a:ext cx="9972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 Starke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feld 3"/>
          <p:cNvSpPr txBox="1">
            <a:spLocks noChangeArrowheads="1"/>
          </p:cNvSpPr>
          <p:nvPr/>
        </p:nvSpPr>
        <p:spPr bwMode="auto">
          <a:xfrm>
            <a:off x="1043608" y="4077072"/>
            <a:ext cx="7215238" cy="1200329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800" b="1" dirty="0" smtClean="0">
                <a:latin typeface="+mn-lt"/>
              </a:rPr>
              <a:t>„</a:t>
            </a:r>
            <a:r>
              <a:rPr lang="de-DE" sz="1800" b="1" i="1" dirty="0" smtClean="0">
                <a:latin typeface="+mn-lt"/>
              </a:rPr>
              <a:t>Es gibt keine rein technischen Probleme. Sie werden schnell zu organisatorischen und politischen Schwierigkeiten, und damit entgleiten sie auch der Kontrolle rein technische orientierter Projektbeteiligter</a:t>
            </a:r>
            <a:r>
              <a:rPr lang="de-DE" sz="1800" b="1" dirty="0" smtClean="0">
                <a:latin typeface="+mn-lt"/>
              </a:rPr>
              <a:t>.“</a:t>
            </a:r>
            <a:endParaRPr lang="de-DE" sz="1800" b="1" dirty="0">
              <a:latin typeface="+mn-lt"/>
            </a:endParaRPr>
          </a:p>
        </p:txBody>
      </p:sp>
      <p:pic>
        <p:nvPicPr>
          <p:cNvPr id="12" name="Picture 2" descr="C:\Users\sarstedt\AppData\Local\Microsoft\Windows\Temporary Internet Files\Content.IE5\R1DVEW14\MCj0411320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84368" y="4221088"/>
            <a:ext cx="1143008" cy="912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uppieren 10"/>
          <p:cNvGrpSpPr/>
          <p:nvPr/>
        </p:nvGrpSpPr>
        <p:grpSpPr>
          <a:xfrm>
            <a:off x="8604448" y="1844824"/>
            <a:ext cx="216024" cy="378041"/>
            <a:chOff x="6858016" y="642918"/>
            <a:chExt cx="285752" cy="500066"/>
          </a:xfrm>
        </p:grpSpPr>
        <p:cxnSp>
          <p:nvCxnSpPr>
            <p:cNvPr id="10" name="Gerade Verbindung 9"/>
            <p:cNvCxnSpPr/>
            <p:nvPr/>
          </p:nvCxnSpPr>
          <p:spPr bwMode="auto">
            <a:xfrm rot="16200000" flipH="1">
              <a:off x="6822297" y="964389"/>
              <a:ext cx="214314" cy="1428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Gerade Verbindung 12"/>
            <p:cNvCxnSpPr/>
            <p:nvPr/>
          </p:nvCxnSpPr>
          <p:spPr bwMode="auto">
            <a:xfrm rot="5400000" flipH="1" flipV="1">
              <a:off x="6822297" y="821513"/>
              <a:ext cx="500066" cy="1428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85140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Aktivität: </a:t>
            </a:r>
            <a:r>
              <a:rPr lang="de-DE" dirty="0" smtClean="0">
                <a:solidFill>
                  <a:srgbClr val="0070C0"/>
                </a:solidFill>
              </a:rPr>
              <a:t>Einflussfaktoren und Randbedingungen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1700808"/>
            <a:ext cx="8458200" cy="4680942"/>
          </a:xfrm>
        </p:spPr>
        <p:txBody>
          <a:bodyPr/>
          <a:lstStyle/>
          <a:p>
            <a:r>
              <a:rPr lang="de-DE" dirty="0" smtClean="0"/>
              <a:t>Welche Faktoren sind architekturrelevant?</a:t>
            </a:r>
          </a:p>
          <a:p>
            <a:pPr lvl="1"/>
            <a:r>
              <a:rPr lang="de-DE" b="1" dirty="0" smtClean="0"/>
              <a:t>Nichtfunktionale Anforderungen</a:t>
            </a:r>
          </a:p>
          <a:p>
            <a:pPr lvl="1"/>
            <a:r>
              <a:rPr lang="de-DE" dirty="0" smtClean="0"/>
              <a:t>Faktoren, die für die Implementierung bedeutsam</a:t>
            </a:r>
            <a:br>
              <a:rPr lang="de-DE" dirty="0" smtClean="0"/>
            </a:br>
            <a:r>
              <a:rPr lang="de-DE" dirty="0" smtClean="0"/>
              <a:t>sind (</a:t>
            </a:r>
            <a:r>
              <a:rPr lang="de-DE" b="1" dirty="0" smtClean="0"/>
              <a:t>technische Faktoren</a:t>
            </a:r>
            <a:r>
              <a:rPr lang="de-DE" dirty="0" smtClean="0"/>
              <a:t>, Methoden, Vorgehen)</a:t>
            </a:r>
          </a:p>
          <a:p>
            <a:pPr lvl="1"/>
            <a:r>
              <a:rPr lang="de-DE" b="1" dirty="0" smtClean="0"/>
              <a:t>Organisatorische Faktoren </a:t>
            </a:r>
            <a:r>
              <a:rPr lang="de-DE" dirty="0" smtClean="0"/>
              <a:t>(nächste Folie)</a:t>
            </a:r>
          </a:p>
          <a:p>
            <a:r>
              <a:rPr lang="de-DE" dirty="0" smtClean="0"/>
              <a:t>Einflussfaktoren sind flexibel!</a:t>
            </a:r>
          </a:p>
          <a:p>
            <a:pPr lvl="1"/>
            <a:r>
              <a:rPr lang="de-DE" dirty="0" smtClean="0"/>
              <a:t>Verhandeln von Faktoren mit Projektbeteiligten ist oftmals nötig (vor und während des Projekts)</a:t>
            </a:r>
          </a:p>
          <a:p>
            <a:r>
              <a:rPr lang="de-DE" dirty="0" smtClean="0"/>
              <a:t>Einflussfaktoren werden sich ändern!</a:t>
            </a:r>
          </a:p>
          <a:p>
            <a:pPr lvl="1"/>
            <a:r>
              <a:rPr lang="de-DE" dirty="0" smtClean="0"/>
              <a:t>Veränderungen möglichst vorab bedenken und </a:t>
            </a:r>
            <a:r>
              <a:rPr lang="de-DE" dirty="0" err="1" smtClean="0"/>
              <a:t>Variabilitäten</a:t>
            </a:r>
            <a:r>
              <a:rPr lang="de-DE" dirty="0" smtClean="0"/>
              <a:t> dokumentieren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1700808"/>
            <a:ext cx="2320221" cy="1964631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 bwMode="auto">
          <a:xfrm>
            <a:off x="7092280" y="1988840"/>
            <a:ext cx="864096" cy="432048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" name="Gruppieren 10"/>
          <p:cNvGrpSpPr/>
          <p:nvPr/>
        </p:nvGrpSpPr>
        <p:grpSpPr>
          <a:xfrm>
            <a:off x="8604448" y="1844824"/>
            <a:ext cx="216024" cy="378041"/>
            <a:chOff x="6858016" y="642918"/>
            <a:chExt cx="285752" cy="500066"/>
          </a:xfrm>
        </p:grpSpPr>
        <p:cxnSp>
          <p:nvCxnSpPr>
            <p:cNvPr id="8" name="Gerade Verbindung 7"/>
            <p:cNvCxnSpPr/>
            <p:nvPr/>
          </p:nvCxnSpPr>
          <p:spPr bwMode="auto">
            <a:xfrm rot="16200000" flipH="1">
              <a:off x="6822297" y="964389"/>
              <a:ext cx="214314" cy="1428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Gerade Verbindung 8"/>
            <p:cNvCxnSpPr/>
            <p:nvPr/>
          </p:nvCxnSpPr>
          <p:spPr bwMode="auto">
            <a:xfrm rot="5400000" flipH="1" flipV="1">
              <a:off x="6822297" y="821513"/>
              <a:ext cx="500066" cy="1428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95309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Aktivität: </a:t>
            </a:r>
            <a:r>
              <a:rPr lang="de-DE" dirty="0" smtClean="0">
                <a:solidFill>
                  <a:srgbClr val="0070C0"/>
                </a:solidFill>
              </a:rPr>
              <a:t>Einflussfaktoren und Randbedingungen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1700808"/>
            <a:ext cx="8458200" cy="4680942"/>
          </a:xfrm>
        </p:spPr>
        <p:txBody>
          <a:bodyPr/>
          <a:lstStyle/>
          <a:p>
            <a:r>
              <a:rPr lang="de-DE" dirty="0" smtClean="0"/>
              <a:t>Beispiele für </a:t>
            </a:r>
            <a:r>
              <a:rPr lang="de-DE" b="1" dirty="0" smtClean="0"/>
              <a:t>organisatorische</a:t>
            </a:r>
            <a:r>
              <a:rPr lang="de-DE" dirty="0" smtClean="0"/>
              <a:t> Einflussfaktoren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941619"/>
              </p:ext>
            </p:extLst>
          </p:nvPr>
        </p:nvGraphicFramePr>
        <p:xfrm>
          <a:off x="683568" y="2132857"/>
          <a:ext cx="8064896" cy="422815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524815"/>
                <a:gridCol w="4540081"/>
              </a:tblGrid>
              <a:tr h="333205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Faktor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Erläuterung</a:t>
                      </a:r>
                      <a:endParaRPr lang="de-DE" sz="1400" b="1" dirty="0"/>
                    </a:p>
                  </a:txBody>
                  <a:tcPr/>
                </a:tc>
              </a:tr>
              <a:tr h="285613">
                <a:tc>
                  <a:txBody>
                    <a:bodyPr/>
                    <a:lstStyle/>
                    <a:p>
                      <a:r>
                        <a:rPr lang="de-DE" sz="1400" b="0" smtClean="0"/>
                        <a:t>Organisationsstruktur beim Auftraggeber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Verantwortlichkeiten? Ansprechpartner?</a:t>
                      </a:r>
                      <a:endParaRPr lang="de-DE" sz="1400" b="0" dirty="0"/>
                    </a:p>
                  </a:txBody>
                  <a:tcPr/>
                </a:tc>
              </a:tr>
              <a:tr h="485542">
                <a:tc>
                  <a:txBody>
                    <a:bodyPr/>
                    <a:lstStyle/>
                    <a:p>
                      <a:r>
                        <a:rPr lang="de-DE" sz="1400" b="0" smtClean="0"/>
                        <a:t>Entwicklung als  Produkt oder zur  eigenen Nutzung?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smtClean="0"/>
                        <a:t>Bedingt andere Prozesse bei Anforderungsanalyse und Entscheidungen.</a:t>
                      </a:r>
                      <a:endParaRPr lang="de-DE" sz="1400" b="0" dirty="0" smtClean="0"/>
                    </a:p>
                  </a:txBody>
                  <a:tcPr/>
                </a:tc>
              </a:tr>
              <a:tr h="485542">
                <a:tc>
                  <a:txBody>
                    <a:bodyPr/>
                    <a:lstStyle/>
                    <a:p>
                      <a:r>
                        <a:rPr lang="de-DE" sz="1400" b="0" smtClean="0"/>
                        <a:t>Team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smtClean="0"/>
                        <a:t>Anzahl der Mitarbeiter und deren Qualifikation, Motivation und kontinuierliche Verfügbarkeit.</a:t>
                      </a:r>
                      <a:endParaRPr lang="de-DE" sz="1400" b="0" dirty="0"/>
                    </a:p>
                  </a:txBody>
                  <a:tcPr/>
                </a:tc>
              </a:tr>
              <a:tr h="685471">
                <a:tc>
                  <a:txBody>
                    <a:bodyPr/>
                    <a:lstStyle/>
                    <a:p>
                      <a:r>
                        <a:rPr lang="de-DE" sz="1400" b="0" smtClean="0"/>
                        <a:t>Vorgehensmodell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smtClean="0"/>
                        <a:t>Vorgaben bezüglich Vorgehensmodell? Hierzu gehören auch interne  Standards zu Modellierung, Dokumentation und Implementierung.</a:t>
                      </a:r>
                      <a:endParaRPr lang="de-DE" sz="1400" b="0" dirty="0"/>
                    </a:p>
                  </a:txBody>
                  <a:tcPr/>
                </a:tc>
              </a:tr>
              <a:tr h="485542">
                <a:tc>
                  <a:txBody>
                    <a:bodyPr/>
                    <a:lstStyle/>
                    <a:p>
                      <a:r>
                        <a:rPr lang="de-DE" sz="1400" b="0" smtClean="0"/>
                        <a:t>Datenschutz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smtClean="0"/>
                        <a:t>Speichert oder bearbeitet das System „schutzwürdige“ Daten?</a:t>
                      </a:r>
                      <a:endParaRPr lang="de-DE" sz="1400" b="0" dirty="0"/>
                    </a:p>
                  </a:txBody>
                  <a:tcPr/>
                </a:tc>
              </a:tr>
              <a:tr h="485542">
                <a:tc>
                  <a:txBody>
                    <a:bodyPr/>
                    <a:lstStyle/>
                    <a:p>
                      <a:r>
                        <a:rPr lang="de-DE" sz="1400" b="0" smtClean="0"/>
                        <a:t>Nachweispflichten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Bestehen für bestimmte Systemaspekte juristische Nachweispflichten?</a:t>
                      </a:r>
                      <a:endParaRPr lang="de-DE" sz="1400" b="0" dirty="0"/>
                    </a:p>
                  </a:txBody>
                  <a:tcPr/>
                </a:tc>
              </a:tr>
              <a:tr h="392995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Betrieb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Welches Betriebskonzept</a:t>
                      </a:r>
                      <a:r>
                        <a:rPr lang="de-DE" sz="1400" b="0" baseline="0" dirty="0" smtClean="0"/>
                        <a:t> gibt es im Konzern?</a:t>
                      </a:r>
                      <a:endParaRPr lang="de-DE" sz="1400" b="0" dirty="0"/>
                    </a:p>
                  </a:txBody>
                  <a:tcPr/>
                </a:tc>
              </a:tr>
              <a:tr h="392995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...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...</a:t>
                      </a:r>
                      <a:endParaRPr lang="de-DE" sz="14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691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Aktivität: </a:t>
            </a:r>
            <a:r>
              <a:rPr lang="de-DE" dirty="0">
                <a:solidFill>
                  <a:srgbClr val="0070C0"/>
                </a:solidFill>
              </a:rPr>
              <a:t>Einflussfaktoren und Randbedingungen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Beispiel für die Auswirkung organisatorischer Faktoren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04864"/>
            <a:ext cx="7884368" cy="4005043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7607197" y="6165304"/>
            <a:ext cx="9972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 Starke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039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der Vorlesung (Planung)</a:t>
            </a:r>
            <a:endParaRPr lang="de-DE" dirty="0"/>
          </a:p>
        </p:txBody>
      </p:sp>
      <p:sp>
        <p:nvSpPr>
          <p:cNvPr id="3" name="Abgerundetes Rechteck 2"/>
          <p:cNvSpPr/>
          <p:nvPr/>
        </p:nvSpPr>
        <p:spPr bwMode="auto">
          <a:xfrm>
            <a:off x="1115616" y="4509120"/>
            <a:ext cx="6120680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Vorgehen bei der Architekturentwicklung</a:t>
            </a:r>
          </a:p>
        </p:txBody>
      </p:sp>
      <p:sp>
        <p:nvSpPr>
          <p:cNvPr id="4" name="Abgerundetes Rechteck 3"/>
          <p:cNvSpPr/>
          <p:nvPr/>
        </p:nvSpPr>
        <p:spPr bwMode="auto">
          <a:xfrm>
            <a:off x="1115616" y="5157192"/>
            <a:ext cx="6120680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smtClean="0">
                <a:solidFill>
                  <a:schemeClr val="tx1"/>
                </a:solidFill>
                <a:latin typeface="Arial" charset="0"/>
              </a:rPr>
              <a:t>Architektur und Architekten</a:t>
            </a:r>
            <a:endParaRPr kumimoji="0" lang="de-DE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Abgerundetes Rechteck 4"/>
          <p:cNvSpPr/>
          <p:nvPr/>
        </p:nvSpPr>
        <p:spPr bwMode="auto">
          <a:xfrm>
            <a:off x="1115616" y="3212976"/>
            <a:ext cx="6120680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Strukturen entwerfen, Muster und </a:t>
            </a:r>
            <a:r>
              <a:rPr kumimoji="0" lang="de-DE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Heuristiken</a:t>
            </a:r>
            <a:endParaRPr kumimoji="0" lang="de-DE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115616" y="2564904"/>
            <a:ext cx="6120680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Ausgewählte Architekturstile für die Praxis</a:t>
            </a:r>
          </a:p>
        </p:txBody>
      </p:sp>
      <p:sp>
        <p:nvSpPr>
          <p:cNvPr id="7" name="Abgerundetes Rechteck 6"/>
          <p:cNvSpPr/>
          <p:nvPr/>
        </p:nvSpPr>
        <p:spPr bwMode="auto">
          <a:xfrm>
            <a:off x="7308304" y="2564904"/>
            <a:ext cx="1224136" cy="316835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Ausgewählte technische Konzepte: </a:t>
            </a:r>
            <a:r>
              <a:rPr kumimoji="0" lang="de-DE" sz="1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Hibernate</a:t>
            </a:r>
            <a:r>
              <a:rPr kumimoji="0" lang="de-DE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</a:t>
            </a:r>
            <a:r>
              <a:rPr kumimoji="0" lang="de-DE" sz="1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NoSQL</a:t>
            </a:r>
            <a:r>
              <a:rPr kumimoji="0" lang="de-DE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...</a:t>
            </a: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1115616" y="3861048"/>
            <a:ext cx="6120680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Sichten und UML2</a:t>
            </a: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1115616" y="1916832"/>
            <a:ext cx="7416824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smtClean="0">
                <a:solidFill>
                  <a:schemeClr val="tx1"/>
                </a:solidFill>
                <a:latin typeface="Arial" charset="0"/>
              </a:rPr>
              <a:t>Firmenvorträge</a:t>
            </a:r>
            <a:endParaRPr kumimoji="0" lang="de-DE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019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Aktivität: </a:t>
            </a:r>
            <a:r>
              <a:rPr lang="de-DE" dirty="0" smtClean="0">
                <a:solidFill>
                  <a:srgbClr val="0070C0"/>
                </a:solidFill>
              </a:rPr>
              <a:t>Einflussfaktoren und Randbedingungen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1700808"/>
            <a:ext cx="8458200" cy="4680942"/>
          </a:xfrm>
        </p:spPr>
        <p:txBody>
          <a:bodyPr/>
          <a:lstStyle/>
          <a:p>
            <a:r>
              <a:rPr lang="de-DE" dirty="0" smtClean="0"/>
              <a:t>Beispiele für </a:t>
            </a:r>
            <a:r>
              <a:rPr lang="de-DE" b="1" dirty="0" smtClean="0"/>
              <a:t>technische</a:t>
            </a:r>
            <a:r>
              <a:rPr lang="de-DE" dirty="0" smtClean="0"/>
              <a:t> Einflussfaktoren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907963"/>
              </p:ext>
            </p:extLst>
          </p:nvPr>
        </p:nvGraphicFramePr>
        <p:xfrm>
          <a:off x="683568" y="2132856"/>
          <a:ext cx="8064896" cy="439520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524815"/>
                <a:gridCol w="4540081"/>
              </a:tblGrid>
              <a:tr h="410164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Faktor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Erläuterung</a:t>
                      </a:r>
                      <a:endParaRPr lang="de-DE" sz="1400" b="1" dirty="0"/>
                    </a:p>
                  </a:txBody>
                  <a:tcPr/>
                </a:tc>
              </a:tr>
              <a:tr h="460109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Hardware-Infrastruktur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Prozessoren, Speicher, Netzwerke, Firewalls und andere relevante  Elemente der Hardware-Infrastruktur</a:t>
                      </a:r>
                      <a:endParaRPr lang="de-DE" sz="1400" b="0" dirty="0"/>
                    </a:p>
                  </a:txBody>
                  <a:tcPr/>
                </a:tc>
              </a:tr>
              <a:tr h="649566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Software-Infrastruktur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/>
                        <a:t>Betriebssysteme, Datenbanksysteme, Middleware, Kommunikationssysteme, Transaktionsmonitor, Webserver, Verzeichnisdienste</a:t>
                      </a:r>
                    </a:p>
                  </a:txBody>
                  <a:tcPr/>
                </a:tc>
              </a:tr>
              <a:tr h="649566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Verfügbarkeit der Laufzeitumgebung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Rechenzentrum mit 7x24h Betriebszeit? Gibt es Wartungs- oder Backupzeiten mit eingeschränkter Verfügbarkeit des Systems oder wichtiger Systemteile?</a:t>
                      </a:r>
                      <a:endParaRPr lang="de-DE" sz="1400" b="0" dirty="0"/>
                    </a:p>
                  </a:txBody>
                  <a:tcPr/>
                </a:tc>
              </a:tr>
              <a:tr h="483763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Referenzarchitekturen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Gibt es in der Organisation vergleichbare oder übertragbare Referenzprojekte?</a:t>
                      </a:r>
                      <a:endParaRPr lang="de-DE" sz="1400" b="0" dirty="0"/>
                    </a:p>
                  </a:txBody>
                  <a:tcPr/>
                </a:tc>
              </a:tr>
              <a:tr h="483763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Programmiervorgaben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Programmierkonventionen, fester Programmaufbau</a:t>
                      </a:r>
                      <a:endParaRPr lang="de-DE" sz="1400" b="0" dirty="0"/>
                    </a:p>
                  </a:txBody>
                  <a:tcPr/>
                </a:tc>
              </a:tr>
              <a:tr h="483763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Schnittstellen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Schnittstellen zu bestehenden Programmen (Nachbarsysteme)</a:t>
                      </a:r>
                      <a:endParaRPr lang="de-DE" sz="1400" b="0" dirty="0"/>
                    </a:p>
                  </a:txBody>
                  <a:tcPr/>
                </a:tc>
              </a:tr>
              <a:tr h="483763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...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...</a:t>
                      </a:r>
                      <a:endParaRPr lang="de-DE" sz="14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417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516" y="1484785"/>
            <a:ext cx="5782796" cy="48965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70C0"/>
                </a:solidFill>
              </a:rPr>
              <a:t>Wie sollten Architekten vorgehen?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300192" y="6165304"/>
            <a:ext cx="9972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 Starke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Pfeil nach links 2"/>
          <p:cNvSpPr/>
          <p:nvPr/>
        </p:nvSpPr>
        <p:spPr bwMode="auto">
          <a:xfrm>
            <a:off x="6156176" y="3429000"/>
            <a:ext cx="1224136" cy="72008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431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Aktivität: </a:t>
            </a:r>
            <a:r>
              <a:rPr lang="de-DE" dirty="0" smtClean="0">
                <a:solidFill>
                  <a:srgbClr val="0070C0"/>
                </a:solidFill>
              </a:rPr>
              <a:t>Risiken identifizieren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1700808"/>
            <a:ext cx="8458200" cy="4680942"/>
          </a:xfrm>
        </p:spPr>
        <p:txBody>
          <a:bodyPr/>
          <a:lstStyle/>
          <a:p>
            <a:r>
              <a:rPr lang="de-DE" dirty="0" smtClean="0"/>
              <a:t>Welche Risiken entstehen durch welche Einfluss-</a:t>
            </a:r>
            <a:br>
              <a:rPr lang="de-DE" dirty="0" smtClean="0"/>
            </a:br>
            <a:r>
              <a:rPr lang="de-DE" dirty="0" err="1" smtClean="0"/>
              <a:t>faktoren</a:t>
            </a:r>
            <a:r>
              <a:rPr lang="de-DE" dirty="0" smtClean="0"/>
              <a:t> und Anforderungen?</a:t>
            </a:r>
          </a:p>
          <a:p>
            <a:r>
              <a:rPr lang="de-DE" dirty="0" smtClean="0"/>
              <a:t>Explizite Darstellung von Risiken gibt die</a:t>
            </a:r>
            <a:br>
              <a:rPr lang="de-DE" dirty="0" smtClean="0"/>
            </a:br>
            <a:r>
              <a:rPr lang="de-DE" dirty="0" smtClean="0"/>
              <a:t>Möglichkeit, über Prioritäten von Anforderungen</a:t>
            </a:r>
            <a:br>
              <a:rPr lang="de-DE" dirty="0" smtClean="0"/>
            </a:br>
            <a:r>
              <a:rPr lang="de-DE" dirty="0" smtClean="0"/>
              <a:t>(und Anforderungen an sich) zu </a:t>
            </a:r>
            <a:r>
              <a:rPr lang="de-DE" b="1" dirty="0" smtClean="0"/>
              <a:t>verhandeln</a:t>
            </a:r>
            <a:r>
              <a:rPr lang="de-DE" dirty="0" smtClean="0"/>
              <a:t>.</a:t>
            </a:r>
          </a:p>
          <a:p>
            <a:r>
              <a:rPr lang="de-DE" dirty="0" smtClean="0"/>
              <a:t>Risikomanagement</a:t>
            </a:r>
            <a:r>
              <a:rPr lang="de-DE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de-DE" dirty="0" smtClean="0">
                <a:sym typeface="Wingdings"/>
              </a:rPr>
              <a:t>SE2!</a:t>
            </a:r>
          </a:p>
          <a:p>
            <a:pPr lvl="1"/>
            <a:r>
              <a:rPr lang="de-DE" dirty="0" smtClean="0">
                <a:sym typeface="Wingdings"/>
              </a:rPr>
              <a:t>Identifikation/Bewertung/Abschwächung/Verfolgung</a:t>
            </a:r>
          </a:p>
          <a:p>
            <a:r>
              <a:rPr lang="de-DE" dirty="0" smtClean="0">
                <a:sym typeface="Wingdings"/>
              </a:rPr>
              <a:t>Dokumentieren Sie Risiken für alle Projektbeteiligten!</a:t>
            </a:r>
          </a:p>
          <a:p>
            <a:pPr lvl="1"/>
            <a:r>
              <a:rPr lang="de-DE" dirty="0" smtClean="0">
                <a:sym typeface="Wingdings"/>
              </a:rPr>
              <a:t>Eine einfache Tabelle reicht aus (</a:t>
            </a:r>
            <a:r>
              <a:rPr lang="de-DE" smtClean="0">
                <a:sym typeface="Wingdings"/>
              </a:rPr>
              <a:t>„Risikoliste“)</a:t>
            </a:r>
            <a:endParaRPr lang="de-DE" dirty="0" smtClean="0">
              <a:sym typeface="Wingdings"/>
            </a:endParaRPr>
          </a:p>
          <a:p>
            <a:r>
              <a:rPr lang="de-DE" dirty="0" smtClean="0">
                <a:sym typeface="Wingdings"/>
              </a:rPr>
              <a:t>Frühzeitige Offenlegung potenzieller Probleme ermöglicht allen Beteiligten, zu einer Lösung beizutragen</a:t>
            </a:r>
          </a:p>
          <a:p>
            <a:r>
              <a:rPr lang="de-DE" dirty="0" smtClean="0">
                <a:sym typeface="Wingdings"/>
              </a:rPr>
              <a:t>Einige Standardrisiken: Folgefolie</a:t>
            </a: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1700808"/>
            <a:ext cx="2320221" cy="1964631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 bwMode="auto">
          <a:xfrm>
            <a:off x="7625680" y="2420640"/>
            <a:ext cx="864096" cy="432048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" name="Gruppieren 10"/>
          <p:cNvGrpSpPr/>
          <p:nvPr/>
        </p:nvGrpSpPr>
        <p:grpSpPr>
          <a:xfrm>
            <a:off x="8604448" y="1844824"/>
            <a:ext cx="216024" cy="378041"/>
            <a:chOff x="6858016" y="642918"/>
            <a:chExt cx="285752" cy="500066"/>
          </a:xfrm>
        </p:grpSpPr>
        <p:cxnSp>
          <p:nvCxnSpPr>
            <p:cNvPr id="8" name="Gerade Verbindung 7"/>
            <p:cNvCxnSpPr/>
            <p:nvPr/>
          </p:nvCxnSpPr>
          <p:spPr bwMode="auto">
            <a:xfrm rot="16200000" flipH="1">
              <a:off x="6822297" y="964389"/>
              <a:ext cx="214314" cy="1428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Gerade Verbindung 8"/>
            <p:cNvCxnSpPr/>
            <p:nvPr/>
          </p:nvCxnSpPr>
          <p:spPr bwMode="auto">
            <a:xfrm rot="5400000" flipH="1" flipV="1">
              <a:off x="6822297" y="821513"/>
              <a:ext cx="500066" cy="1428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" name="Gruppieren 10"/>
          <p:cNvGrpSpPr/>
          <p:nvPr/>
        </p:nvGrpSpPr>
        <p:grpSpPr>
          <a:xfrm>
            <a:off x="7812360" y="1988840"/>
            <a:ext cx="216024" cy="378041"/>
            <a:chOff x="6858016" y="642918"/>
            <a:chExt cx="285752" cy="500066"/>
          </a:xfrm>
        </p:grpSpPr>
        <p:cxnSp>
          <p:nvCxnSpPr>
            <p:cNvPr id="11" name="Gerade Verbindung 10"/>
            <p:cNvCxnSpPr/>
            <p:nvPr/>
          </p:nvCxnSpPr>
          <p:spPr bwMode="auto">
            <a:xfrm rot="16200000" flipH="1">
              <a:off x="6822297" y="964389"/>
              <a:ext cx="214314" cy="1428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Gerade Verbindung 11"/>
            <p:cNvCxnSpPr/>
            <p:nvPr/>
          </p:nvCxnSpPr>
          <p:spPr bwMode="auto">
            <a:xfrm rot="5400000" flipH="1" flipV="1">
              <a:off x="6822297" y="821513"/>
              <a:ext cx="500066" cy="1428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44422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Aktivität: </a:t>
            </a:r>
            <a:r>
              <a:rPr lang="de-DE" dirty="0" smtClean="0">
                <a:solidFill>
                  <a:srgbClr val="0070C0"/>
                </a:solidFill>
              </a:rPr>
              <a:t>Risiken identifizieren</a:t>
            </a:r>
            <a:endParaRPr lang="de-DE" dirty="0">
              <a:solidFill>
                <a:srgbClr val="0070C0"/>
              </a:solidFill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560510"/>
              </p:ext>
            </p:extLst>
          </p:nvPr>
        </p:nvGraphicFramePr>
        <p:xfrm>
          <a:off x="683568" y="1700808"/>
          <a:ext cx="8064896" cy="48665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524815"/>
                <a:gridCol w="4540081"/>
              </a:tblGrid>
              <a:tr h="387135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Risiko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Erläuterung</a:t>
                      </a:r>
                      <a:endParaRPr lang="de-DE" sz="1400" b="1" dirty="0"/>
                    </a:p>
                  </a:txBody>
                  <a:tcPr/>
                </a:tc>
              </a:tr>
              <a:tr h="484767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Neue (nicht erprobte) Produkte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Betriebssysteme, Datenbanken, Middleware, </a:t>
                      </a:r>
                      <a:r>
                        <a:rPr lang="de-DE" sz="1400" b="0" dirty="0" err="1" smtClean="0"/>
                        <a:t>Application</a:t>
                      </a:r>
                      <a:r>
                        <a:rPr lang="de-DE" sz="1400" b="0" dirty="0" smtClean="0"/>
                        <a:t> Server, Klassenbibliotheken und andere</a:t>
                      </a:r>
                      <a:endParaRPr lang="de-DE" sz="1400" b="0" dirty="0"/>
                    </a:p>
                  </a:txBody>
                  <a:tcPr/>
                </a:tc>
              </a:tr>
              <a:tr h="883986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Schlechte Anforderungen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de-DE" sz="1400" b="0" dirty="0" smtClean="0"/>
                        <a:t>Schlechte Dokumentation der Anforderungen 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de-DE" sz="1400" b="0" dirty="0" smtClean="0"/>
                        <a:t>Widersprüche oder Konflikte in den Anforderungen 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de-DE" sz="1400" b="0" dirty="0" smtClean="0"/>
                        <a:t>Mehrdeutige Anforderungen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de-DE" sz="1400" b="0" dirty="0" smtClean="0"/>
                        <a:t>Keine Priorisierung der Anforderungen</a:t>
                      </a:r>
                    </a:p>
                  </a:txBody>
                  <a:tcPr/>
                </a:tc>
              </a:tr>
              <a:tr h="1482816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Technische Infrastruktur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sz="1400" b="0" dirty="0" smtClean="0"/>
                        <a:t>Heterogene Betriebssysteme und Ablaufumgebungen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sz="1400" b="0" dirty="0" smtClean="0"/>
                        <a:t>Verfügbare Netzkapazitäten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sz="1400" b="0" dirty="0" smtClean="0"/>
                        <a:t>Verfügbare Rechenleistung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sz="1400" b="0" dirty="0" smtClean="0"/>
                        <a:t>Verfügbare Datenbankleistung (Transaktionsraten für Aktualisierungs-, Einfüge- oder Suchoperationen)</a:t>
                      </a:r>
                      <a:endParaRPr lang="de-DE" sz="1400" b="0" dirty="0"/>
                    </a:p>
                  </a:txBody>
                  <a:tcPr/>
                </a:tc>
              </a:tr>
              <a:tr h="456603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Enger Projektrahmen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Budget, Zeit</a:t>
                      </a:r>
                      <a:endParaRPr lang="de-DE" sz="1400" b="0" dirty="0"/>
                    </a:p>
                  </a:txBody>
                  <a:tcPr/>
                </a:tc>
              </a:tr>
              <a:tr h="456603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Erfahrung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Wenig Erfahrung</a:t>
                      </a:r>
                      <a:r>
                        <a:rPr lang="de-DE" sz="1400" b="0" baseline="0" dirty="0" smtClean="0"/>
                        <a:t> mit Projektarbeit, im Lösungsraum, mit Fachlichkeit, ...</a:t>
                      </a:r>
                      <a:endParaRPr lang="de-DE" sz="1400" b="0" dirty="0"/>
                    </a:p>
                  </a:txBody>
                  <a:tcPr/>
                </a:tc>
              </a:tr>
              <a:tr h="456603">
                <a:tc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891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836712"/>
            <a:ext cx="8458200" cy="457200"/>
          </a:xfrm>
        </p:spPr>
        <p:txBody>
          <a:bodyPr/>
          <a:lstStyle/>
          <a:p>
            <a:r>
              <a:rPr lang="de-DE" dirty="0" smtClean="0">
                <a:solidFill>
                  <a:srgbClr val="0066CC"/>
                </a:solidFill>
              </a:rPr>
              <a:t>Fallstudie für die Vorlesung</a:t>
            </a:r>
            <a:endParaRPr lang="de-DE" dirty="0">
              <a:solidFill>
                <a:srgbClr val="0066CC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95536" y="1268760"/>
            <a:ext cx="835292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DE" sz="2000" b="1" dirty="0"/>
              <a:t>Verwaltung von </a:t>
            </a:r>
            <a:r>
              <a:rPr lang="de-DE" sz="2000" b="1" dirty="0" smtClean="0"/>
              <a:t>Kindergärten</a:t>
            </a:r>
            <a:r>
              <a:rPr lang="de-DE" sz="1400" dirty="0"/>
              <a:t> </a:t>
            </a:r>
          </a:p>
          <a:p>
            <a:pPr algn="l"/>
            <a:r>
              <a:rPr lang="de-DE" sz="1400" dirty="0"/>
              <a:t>Das Informationssystem </a:t>
            </a:r>
            <a:r>
              <a:rPr lang="de-DE" sz="1400" dirty="0" err="1"/>
              <a:t>KiGaV</a:t>
            </a:r>
            <a:r>
              <a:rPr lang="de-DE" sz="1400" dirty="0"/>
              <a:t> soll in der Lage sein, Kindergartenkinder und Kindergartenplätze zu verwalten. In </a:t>
            </a:r>
            <a:r>
              <a:rPr lang="de-DE" sz="1400" dirty="0" smtClean="0"/>
              <a:t>dem Kindergarten </a:t>
            </a:r>
            <a:r>
              <a:rPr lang="de-DE" sz="1400" dirty="0"/>
              <a:t>gibt es eine oder mehrere Gruppen, die vormittags, nachmittags oder ganztags stattfinden. Für arbeitende Eltern gibt es einen Früh- und einen Spätdienst, der vor/nach der regulären Anfangs-/Endzeit der Kindergartengruppe liegt. Die Plätze werden (hoffentlich alle) von Kindern belegt. Eltern können ihr Kind beim Kindergarten für eine oder mehrere Gruppen anmelden. </a:t>
            </a:r>
          </a:p>
          <a:p>
            <a:pPr algn="l"/>
            <a:r>
              <a:rPr lang="de-DE" sz="1400" dirty="0"/>
              <a:t>Als Benutzerklassen gibt es zunächst den jeweiligen Kindergartenleiter, der </a:t>
            </a:r>
            <a:r>
              <a:rPr lang="de-DE" sz="1400" dirty="0" smtClean="0"/>
              <a:t>alle Daten lokal einpflegt</a:t>
            </a:r>
            <a:r>
              <a:rPr lang="de-DE" sz="1400" dirty="0"/>
              <a:t>. Er erhält eine Übersicht über die derzeitigen Kinder, die derzeitigen Gruppen, sowie den Anmeldestand. Außerdem kann er den Preis des Kindergartenplatzes im System ermitteln lassen und </a:t>
            </a:r>
            <a:r>
              <a:rPr lang="de-DE" sz="1400" dirty="0" smtClean="0"/>
              <a:t>die Erstellung einer Rechnung anweisen. </a:t>
            </a:r>
            <a:r>
              <a:rPr lang="de-DE" sz="1400" dirty="0"/>
              <a:t>Als weitere Benutzerklasse gibt es die Eltern der Kinder auf der Warteliste, die die aktuelle Position des Kindes in der jeweiligen Warteliste </a:t>
            </a:r>
            <a:r>
              <a:rPr lang="de-DE" sz="1400" dirty="0" smtClean="0"/>
              <a:t>wissen möchten.</a:t>
            </a:r>
            <a:endParaRPr lang="de-DE" sz="1400" dirty="0"/>
          </a:p>
          <a:p>
            <a:pPr algn="l"/>
            <a:r>
              <a:rPr lang="de-DE" sz="1400" dirty="0"/>
              <a:t>Es gelten folgende Randbedingungen: </a:t>
            </a:r>
          </a:p>
          <a:p>
            <a:pPr marL="171450" indent="-171450" algn="l">
              <a:buFont typeface="Arial"/>
              <a:buChar char="•"/>
            </a:pPr>
            <a:r>
              <a:rPr lang="de-DE" sz="1400" dirty="0" smtClean="0"/>
              <a:t>Es gibt nur einen lokalen Computer im Büro des Kindergartenleiters; er selbst tätigt alle Vorgänge.</a:t>
            </a:r>
          </a:p>
          <a:p>
            <a:pPr marL="171450" indent="-171450" algn="l">
              <a:buFont typeface="Arial"/>
              <a:buChar char="•"/>
            </a:pPr>
            <a:r>
              <a:rPr lang="de-DE" sz="1400" dirty="0" smtClean="0"/>
              <a:t>Rechnungen werden durch ein SAP-Nachbarsystem gehandhabt.</a:t>
            </a:r>
          </a:p>
          <a:p>
            <a:pPr marL="171450" indent="-171450" algn="l">
              <a:buFont typeface="Arial"/>
              <a:buChar char="•"/>
            </a:pPr>
            <a:r>
              <a:rPr lang="de-DE" sz="1400" dirty="0" smtClean="0"/>
              <a:t>Rechnungen können durch die Eltern lokal im Kindergarten durch ein EC-Karten-Terminal oder online über das SAP-Nachbarsystem beglichen werden.</a:t>
            </a:r>
          </a:p>
        </p:txBody>
      </p:sp>
    </p:spTree>
    <p:extLst>
      <p:ext uri="{BB962C8B-B14F-4D97-AF65-F5344CB8AC3E}">
        <p14:creationId xmlns:p14="http://schemas.microsoft.com/office/powerpoint/2010/main" val="380724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Fallstudie Aufgabe 1</a:t>
            </a:r>
            <a:endParaRPr lang="de-DE" dirty="0"/>
          </a:p>
        </p:txBody>
      </p:sp>
      <p:grpSp>
        <p:nvGrpSpPr>
          <p:cNvPr id="3" name="Gruppieren 8"/>
          <p:cNvGrpSpPr/>
          <p:nvPr/>
        </p:nvGrpSpPr>
        <p:grpSpPr>
          <a:xfrm>
            <a:off x="7499237" y="4549983"/>
            <a:ext cx="1103411" cy="1665099"/>
            <a:chOff x="5784725" y="3786190"/>
            <a:chExt cx="1103411" cy="1665099"/>
          </a:xfrm>
        </p:grpSpPr>
        <p:pic>
          <p:nvPicPr>
            <p:cNvPr id="472066" name="Picture 2" descr="C:\Users\sarstedt\AppData\Local\Microsoft\Windows\Temporary Internet Files\Content.IE5\TO57A122\MPj04309590000[1]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86446" y="3786190"/>
              <a:ext cx="1101690" cy="1500174"/>
            </a:xfrm>
            <a:prstGeom prst="rect">
              <a:avLst/>
            </a:prstGeom>
            <a:noFill/>
          </p:spPr>
        </p:pic>
        <p:sp>
          <p:nvSpPr>
            <p:cNvPr id="8" name="Rechteck 7"/>
            <p:cNvSpPr/>
            <p:nvPr/>
          </p:nvSpPr>
          <p:spPr>
            <a:xfrm>
              <a:off x="5784725" y="5143512"/>
              <a:ext cx="107296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 smtClean="0"/>
                <a:t>45 Minuten</a:t>
              </a:r>
              <a:endParaRPr lang="de-DE" sz="1400" dirty="0"/>
            </a:p>
          </p:txBody>
        </p:sp>
      </p:grpSp>
      <p:pic>
        <p:nvPicPr>
          <p:cNvPr id="10" name="Picture 3" descr="C:\Users\sarstedt\AppData\Local\Microsoft\Windows\Temporary Internet Files\Content.IE5\TO57A122\MCj0434929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928670"/>
            <a:ext cx="757002" cy="757002"/>
          </a:xfrm>
          <a:prstGeom prst="rect">
            <a:avLst/>
          </a:prstGeom>
          <a:noFill/>
        </p:spPr>
      </p:pic>
      <p:sp>
        <p:nvSpPr>
          <p:cNvPr id="472067" name="Rectangle 3"/>
          <p:cNvSpPr>
            <a:spLocks noChangeArrowheads="1"/>
          </p:cNvSpPr>
          <p:nvPr/>
        </p:nvSpPr>
        <p:spPr bwMode="auto">
          <a:xfrm>
            <a:off x="428596" y="1412776"/>
            <a:ext cx="8286808" cy="4945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04704" rIns="91440" bIns="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b="1" dirty="0" smtClean="0">
                <a:solidFill>
                  <a:srgbClr val="365F91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Systematischer Entwurf von Software-Architekturen</a:t>
            </a:r>
            <a:endParaRPr kumimoji="0" lang="de-DE" sz="2000" b="1" i="0" u="none" strike="noStrike" cap="none" normalizeH="0" baseline="0" dirty="0" smtClean="0">
              <a:ln>
                <a:noFill/>
              </a:ln>
              <a:solidFill>
                <a:srgbClr val="365F91"/>
              </a:solidFill>
              <a:effectLst/>
              <a:latin typeface="Cambria" pitchFamily="18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348880"/>
            <a:ext cx="4167016" cy="3528392"/>
          </a:xfrm>
          <a:prstGeom prst="rect">
            <a:avLst/>
          </a:prstGeom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211960" y="2132856"/>
            <a:ext cx="4655844" cy="4377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04704" rIns="91440" bIns="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Führen Sie die markierten Aktivitäten für das gegebene fiktive Projekt einer Kindergartenverwaltung durch.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6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Präsentieren Sie Ihre Ergebnisse im Anschluss mit einigen Folien.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6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6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6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6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Gruppenarbeit: 4-6  Personen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2771800" y="2420888"/>
            <a:ext cx="1440160" cy="1080120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1259632" y="2852936"/>
            <a:ext cx="1440160" cy="792088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2195736" y="3717032"/>
            <a:ext cx="1440160" cy="792088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465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70C0"/>
                </a:solidFill>
              </a:rPr>
              <a:t>Literatur zu diesem Teil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44824"/>
            <a:ext cx="3329003" cy="4221088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4139952" y="5517232"/>
            <a:ext cx="410445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DE" sz="1600" dirty="0" smtClean="0">
                <a:solidFill>
                  <a:srgbClr val="000000"/>
                </a:solidFill>
              </a:rPr>
              <a:t>Weiterführende Literatur: siehe auch dort</a:t>
            </a:r>
            <a:br>
              <a:rPr lang="de-DE" sz="1600" dirty="0" smtClean="0">
                <a:solidFill>
                  <a:srgbClr val="000000"/>
                </a:solidFill>
              </a:rPr>
            </a:br>
            <a:r>
              <a:rPr lang="de-DE" sz="1600" dirty="0" smtClean="0">
                <a:solidFill>
                  <a:srgbClr val="000000"/>
                </a:solidFill>
              </a:rPr>
              <a:t>(Kapitel 3)</a:t>
            </a:r>
            <a:endParaRPr lang="de-DE" sz="1600" dirty="0">
              <a:solidFill>
                <a:srgbClr val="00000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937883" y="585686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203323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2827784"/>
            <a:ext cx="8458200" cy="457200"/>
          </a:xfrm>
        </p:spPr>
        <p:txBody>
          <a:bodyPr/>
          <a:lstStyle/>
          <a:p>
            <a:r>
              <a:rPr lang="de-DE" dirty="0" smtClean="0">
                <a:solidFill>
                  <a:srgbClr val="0066CC"/>
                </a:solidFill>
              </a:rPr>
              <a:t>Wie erstellen wir eine Architektur?</a:t>
            </a:r>
            <a:endParaRPr lang="de-DE" dirty="0">
              <a:solidFill>
                <a:srgbClr val="00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494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66CC"/>
                </a:solidFill>
              </a:rPr>
              <a:t>Wie sollten Architekten vorgehen?</a:t>
            </a:r>
            <a:endParaRPr lang="de-DE" dirty="0">
              <a:solidFill>
                <a:srgbClr val="0066CC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Es gibt </a:t>
            </a:r>
            <a:r>
              <a:rPr lang="de-DE" b="1" dirty="0" smtClean="0"/>
              <a:t>kein deterministisches Verfahren </a:t>
            </a:r>
            <a:r>
              <a:rPr lang="de-DE" b="1" dirty="0" smtClean="0">
                <a:sym typeface="Wingdings"/>
              </a:rPr>
              <a:t></a:t>
            </a:r>
          </a:p>
          <a:p>
            <a:r>
              <a:rPr lang="de-DE" dirty="0" smtClean="0"/>
              <a:t>Aber: es gibt grundlegende </a:t>
            </a:r>
            <a:r>
              <a:rPr lang="de-DE" b="1" dirty="0" smtClean="0"/>
              <a:t>Aktivitäten</a:t>
            </a:r>
            <a:r>
              <a:rPr lang="de-DE" dirty="0" smtClean="0"/>
              <a:t>, die auf die Erfahrung vieler erfolgreicher SW-Architekten zurückgehen (</a:t>
            </a:r>
            <a:r>
              <a:rPr lang="de-DE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de-DE" dirty="0" smtClean="0"/>
              <a:t>dieser VL-Teil)</a:t>
            </a:r>
          </a:p>
          <a:p>
            <a:r>
              <a:rPr lang="de-DE" dirty="0" smtClean="0"/>
              <a:t>Und: Architekturen entstehen </a:t>
            </a:r>
            <a:r>
              <a:rPr lang="de-DE" b="1" dirty="0" smtClean="0"/>
              <a:t>iterativ</a:t>
            </a:r>
            <a:r>
              <a:rPr lang="de-DE" dirty="0" smtClean="0"/>
              <a:t>! </a:t>
            </a:r>
            <a:endParaRPr lang="de-DE" dirty="0" smtClean="0"/>
          </a:p>
          <a:p>
            <a:pPr lvl="1"/>
            <a:r>
              <a:rPr lang="de-DE" dirty="0" smtClean="0"/>
              <a:t>gut </a:t>
            </a:r>
            <a:r>
              <a:rPr lang="de-DE" dirty="0" smtClean="0"/>
              <a:t>geeignet ist hier z. B. auch ein agiles </a:t>
            </a:r>
            <a:r>
              <a:rPr lang="de-DE" dirty="0" smtClean="0"/>
              <a:t>Vorgehensmodell</a:t>
            </a:r>
            <a:endParaRPr lang="de-DE" dirty="0"/>
          </a:p>
          <a:p>
            <a:pPr lvl="1"/>
            <a:r>
              <a:rPr lang="de-DE" dirty="0" smtClean="0"/>
              <a:t>aber auch dort: Grobdesign/grundlegende Architekturentscheidung müssen frühzeitig getroffen </a:t>
            </a:r>
            <a:r>
              <a:rPr lang="de-DE" dirty="0" smtClean="0"/>
              <a:t>werden und sind in späteren Iterationen nicht beliebig änderbar</a:t>
            </a:r>
            <a:endParaRPr lang="de-DE" dirty="0" smtClean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4727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66CC"/>
                </a:solidFill>
              </a:rPr>
              <a:t>Wie sollten Architekten vorgehen?</a:t>
            </a:r>
            <a:endParaRPr lang="de-DE" dirty="0">
              <a:solidFill>
                <a:srgbClr val="0066CC"/>
              </a:solidFill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294715"/>
            <a:ext cx="4032448" cy="2942597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6300192" y="5949280"/>
            <a:ext cx="9972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 Starke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Es gibt </a:t>
            </a:r>
            <a:r>
              <a:rPr lang="de-DE" b="1" dirty="0" smtClean="0"/>
              <a:t>kein deterministisches Verfahren </a:t>
            </a:r>
            <a:r>
              <a:rPr lang="de-DE" b="1" dirty="0" smtClean="0">
                <a:sym typeface="Wingdings"/>
              </a:rPr>
              <a:t></a:t>
            </a:r>
          </a:p>
          <a:p>
            <a:r>
              <a:rPr lang="de-DE" dirty="0" smtClean="0"/>
              <a:t>Aber: es gibt grundlegende </a:t>
            </a:r>
            <a:r>
              <a:rPr lang="de-DE" b="1" dirty="0" smtClean="0"/>
              <a:t>Aktivitäten</a:t>
            </a:r>
            <a:r>
              <a:rPr lang="de-DE" dirty="0" smtClean="0"/>
              <a:t>, die auf die Erfahrung vieler erfolgreicher SW-Architekten zurückgehen (</a:t>
            </a:r>
            <a:r>
              <a:rPr lang="de-DE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de-DE" dirty="0" smtClean="0"/>
              <a:t>dieser VL-Teil)</a:t>
            </a:r>
          </a:p>
          <a:p>
            <a:r>
              <a:rPr lang="de-DE" dirty="0" smtClean="0"/>
              <a:t>Und: Architekturen entstehen </a:t>
            </a:r>
            <a:r>
              <a:rPr lang="de-DE" b="1" dirty="0" smtClean="0"/>
              <a:t>iterativ</a:t>
            </a:r>
            <a:r>
              <a:rPr lang="de-DE" dirty="0" smtClean="0"/>
              <a:t>! (gut geeignet ist hier z. B. auch ein agiles Vorgehensmodell)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9983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516" y="1484785"/>
            <a:ext cx="5782796" cy="48965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70C0"/>
                </a:solidFill>
              </a:rPr>
              <a:t>Wie sollten Architekten vorgehen?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300192" y="6165304"/>
            <a:ext cx="9972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 Starke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863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516" y="1484785"/>
            <a:ext cx="5782796" cy="48965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70C0"/>
                </a:solidFill>
              </a:rPr>
              <a:t>Wie sollten Architekten vorgehen?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300192" y="6165304"/>
            <a:ext cx="9972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 Starke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Pfeil nach links 2"/>
          <p:cNvSpPr/>
          <p:nvPr/>
        </p:nvSpPr>
        <p:spPr bwMode="auto">
          <a:xfrm>
            <a:off x="7020272" y="1916832"/>
            <a:ext cx="1224136" cy="72008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613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Aktivität: </a:t>
            </a:r>
            <a:r>
              <a:rPr lang="de-DE" dirty="0" smtClean="0">
                <a:solidFill>
                  <a:srgbClr val="0070C0"/>
                </a:solidFill>
              </a:rPr>
              <a:t>Informationen sammeln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Sind ähnliche Probleme schon gelöst worden?</a:t>
            </a:r>
          </a:p>
          <a:p>
            <a:r>
              <a:rPr lang="de-DE" dirty="0" smtClean="0"/>
              <a:t>eigene Erfahrung</a:t>
            </a:r>
          </a:p>
          <a:p>
            <a:r>
              <a:rPr lang="de-DE" dirty="0" smtClean="0"/>
              <a:t>ähnliche Projekte in Ihrer Organisation</a:t>
            </a:r>
          </a:p>
          <a:p>
            <a:r>
              <a:rPr lang="de-DE" dirty="0" smtClean="0"/>
              <a:t>Internet</a:t>
            </a:r>
          </a:p>
          <a:p>
            <a:r>
              <a:rPr lang="de-DE" dirty="0" smtClean="0"/>
              <a:t>Komponenten kaufen</a:t>
            </a:r>
          </a:p>
          <a:p>
            <a:r>
              <a:rPr lang="de-DE" dirty="0" smtClean="0"/>
              <a:t>Technische Literatur durchsuchen</a:t>
            </a:r>
          </a:p>
          <a:p>
            <a:pPr lvl="1"/>
            <a:r>
              <a:rPr lang="de-DE" dirty="0" smtClean="0"/>
              <a:t>Referenzarchitekturen, Muster, ...</a:t>
            </a:r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1700808"/>
            <a:ext cx="2320221" cy="1964631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 bwMode="auto">
          <a:xfrm>
            <a:off x="7956376" y="1628800"/>
            <a:ext cx="864096" cy="792088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feld 3"/>
          <p:cNvSpPr txBox="1">
            <a:spLocks noChangeArrowheads="1"/>
          </p:cNvSpPr>
          <p:nvPr/>
        </p:nvSpPr>
        <p:spPr bwMode="auto">
          <a:xfrm>
            <a:off x="827584" y="4797152"/>
            <a:ext cx="7215238" cy="133882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800" b="1" dirty="0" smtClean="0">
                <a:latin typeface="+mn-lt"/>
              </a:rPr>
              <a:t>Hegen Sie ein tiefes Misstrauen gegenüber Lösungen, die sich nicht auf bekannte Dinge zurückführen lassen.</a:t>
            </a:r>
          </a:p>
          <a:p>
            <a:r>
              <a:rPr lang="de-DE" sz="1800" b="1" dirty="0" smtClean="0">
                <a:latin typeface="+mn-lt"/>
              </a:rPr>
              <a:t>Die wenigsten Lösungen sind „genial“, sondern die Erfinder haben nur schlecht recherchiert.</a:t>
            </a:r>
            <a:endParaRPr lang="de-DE" sz="1800" b="1" dirty="0">
              <a:latin typeface="+mn-lt"/>
            </a:endParaRPr>
          </a:p>
        </p:txBody>
      </p:sp>
      <p:pic>
        <p:nvPicPr>
          <p:cNvPr id="8" name="Picture 2" descr="C:\Users\sarstedt\AppData\Local\Microsoft\Windows\Temporary Internet Files\Content.IE5\R1DVEW14\MCj041132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5013176"/>
            <a:ext cx="1143008" cy="912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2027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Aktivität: </a:t>
            </a:r>
            <a:r>
              <a:rPr lang="de-DE" dirty="0" smtClean="0">
                <a:solidFill>
                  <a:srgbClr val="0070C0"/>
                </a:solidFill>
              </a:rPr>
              <a:t>Lösungsidee entwickeln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Wichtige Fragen:</a:t>
            </a:r>
          </a:p>
          <a:p>
            <a:pPr lvl="1"/>
            <a:r>
              <a:rPr lang="de-DE" dirty="0" smtClean="0"/>
              <a:t>Was ist die Kernaufgabe?</a:t>
            </a:r>
          </a:p>
          <a:p>
            <a:pPr lvl="1"/>
            <a:r>
              <a:rPr lang="de-DE" dirty="0" smtClean="0"/>
              <a:t>Wichtigste Elemente der Fachdomäne?</a:t>
            </a:r>
          </a:p>
          <a:p>
            <a:pPr lvl="1"/>
            <a:r>
              <a:rPr lang="de-DE" dirty="0" smtClean="0"/>
              <a:t>Wie wird das System genutzt?</a:t>
            </a:r>
          </a:p>
          <a:p>
            <a:pPr lvl="1"/>
            <a:r>
              <a:rPr lang="de-DE" dirty="0" smtClean="0"/>
              <a:t>Wer nutzt das System?</a:t>
            </a:r>
          </a:p>
          <a:p>
            <a:pPr lvl="1"/>
            <a:r>
              <a:rPr lang="de-DE" dirty="0" smtClean="0"/>
              <a:t>Welche Art von Benutzeroberfläche?</a:t>
            </a:r>
          </a:p>
          <a:p>
            <a:pPr lvl="1"/>
            <a:r>
              <a:rPr lang="de-DE" dirty="0" smtClean="0"/>
              <a:t>Schnittstellen zu anderen Systemen?</a:t>
            </a:r>
            <a:endParaRPr lang="de-DE" dirty="0"/>
          </a:p>
          <a:p>
            <a:pPr lvl="1"/>
            <a:r>
              <a:rPr lang="de-DE" dirty="0" smtClean="0"/>
              <a:t>Datenverwaltung und –zugriffe?</a:t>
            </a:r>
          </a:p>
          <a:p>
            <a:pPr lvl="1"/>
            <a:r>
              <a:rPr lang="de-DE" dirty="0" smtClean="0"/>
              <a:t>Wie wird das System gesteuert?</a:t>
            </a:r>
          </a:p>
          <a:p>
            <a:r>
              <a:rPr lang="de-DE" dirty="0" smtClean="0"/>
              <a:t>Idealerweise formuliert in einem Fachkonzept („Spezifikation“)</a:t>
            </a:r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1700808"/>
            <a:ext cx="2320221" cy="1964631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 bwMode="auto">
          <a:xfrm>
            <a:off x="7956376" y="1628800"/>
            <a:ext cx="864096" cy="792088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353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Wahr"/>
  <p:tag name="EMBEDFONTS" val="Falsch"/>
  <p:tag name="USEBOLDAMS" val="Falsch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C:\gs\gs8.50\bin\gswin32c"/>
  <p:tag name="DEFAULTBITMAP" val="bmp16m"/>
  <p:tag name="DEFAULTBLEND" val="Falsch"/>
  <p:tag name="DEFAULTTRANSPARENT" val="Falsch"/>
  <p:tag name="DEFAULTWORKAROUNDTRANSPARENCYBUG" val="Falsch"/>
  <p:tag name="DEFAULTRESOLUTION" val="1200"/>
  <p:tag name="DEFAULTMAGNIFICATION" val="2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Standarddesign">
  <a:themeElements>
    <a:clrScheme name="Standard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3399FF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noAutofit/>
      </a:bodyPr>
      <a:lstStyle>
        <a:defPPr>
          <a:defRPr sz="1800" dirty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99FF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andarddesign">
  <a:themeElements>
    <a:clrScheme name="1_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99FF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1063</Words>
  <Application>Microsoft Macintosh PowerPoint</Application>
  <PresentationFormat>Bildschirmpräsentation (4:3)</PresentationFormat>
  <Paragraphs>225</Paragraphs>
  <Slides>26</Slides>
  <Notes>16</Notes>
  <HiddenSlides>4</HiddenSlides>
  <MMClips>0</MMClips>
  <ScaleCrop>false</ScaleCrop>
  <HeadingPairs>
    <vt:vector size="6" baseType="variant"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9" baseType="lpstr">
      <vt:lpstr>Standarddesign</vt:lpstr>
      <vt:lpstr>1_Standarddesign</vt:lpstr>
      <vt:lpstr>CorelDRAW</vt:lpstr>
      <vt:lpstr>Architektur von Informationssystemen</vt:lpstr>
      <vt:lpstr>Aufbau der Vorlesung (Planung)</vt:lpstr>
      <vt:lpstr>Wie erstellen wir eine Architektur?</vt:lpstr>
      <vt:lpstr>Wie sollten Architekten vorgehen?</vt:lpstr>
      <vt:lpstr>Wie sollten Architekten vorgehen?</vt:lpstr>
      <vt:lpstr>Wie sollten Architekten vorgehen?</vt:lpstr>
      <vt:lpstr>Wie sollten Architekten vorgehen?</vt:lpstr>
      <vt:lpstr>Aktivität: Informationen sammeln</vt:lpstr>
      <vt:lpstr>Aktivität: Lösungsidee entwickeln</vt:lpstr>
      <vt:lpstr>Aktivität: Lösungsidee entwickeln</vt:lpstr>
      <vt:lpstr>Aktivität: Lösungsidee entwickeln</vt:lpstr>
      <vt:lpstr>Aktivität: Lösungsidee entwickeln</vt:lpstr>
      <vt:lpstr>Ergebnis dieses Schrittes</vt:lpstr>
      <vt:lpstr>Wie sollten Architekten vorgehen?</vt:lpstr>
      <vt:lpstr>Aktivität: Einflussfaktoren und Randbedingungen</vt:lpstr>
      <vt:lpstr>Aktivität: Einflussfaktoren und Randbedingungen</vt:lpstr>
      <vt:lpstr>Aktivität: Einflussfaktoren und Randbedingungen</vt:lpstr>
      <vt:lpstr>Aktivität: Einflussfaktoren und Randbedingungen</vt:lpstr>
      <vt:lpstr>Aktivität: Einflussfaktoren und Randbedingungen</vt:lpstr>
      <vt:lpstr>Aktivität: Einflussfaktoren und Randbedingungen</vt:lpstr>
      <vt:lpstr>Wie sollten Architekten vorgehen?</vt:lpstr>
      <vt:lpstr>Aktivität: Risiken identifizieren</vt:lpstr>
      <vt:lpstr>Aktivität: Risiken identifizieren</vt:lpstr>
      <vt:lpstr>Fallstudie für die Vorlesung</vt:lpstr>
      <vt:lpstr>Fallstudie Aufgabe 1</vt:lpstr>
      <vt:lpstr>Literatur zu diesem Teil</vt:lpstr>
    </vt:vector>
  </TitlesOfParts>
  <Company>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Prof. Dr. Stefan Sarstedt</dc:creator>
  <dc:description>HAW Hamburg</dc:description>
  <cp:lastModifiedBy>SRS</cp:lastModifiedBy>
  <cp:revision>3127</cp:revision>
  <cp:lastPrinted>2013-04-03T15:33:32Z</cp:lastPrinted>
  <dcterms:created xsi:type="dcterms:W3CDTF">2000-04-04T10:59:45Z</dcterms:created>
  <dcterms:modified xsi:type="dcterms:W3CDTF">2013-11-07T09:57:24Z</dcterms:modified>
</cp:coreProperties>
</file>