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8"/>
  </p:notesMasterIdLst>
  <p:handoutMasterIdLst>
    <p:handoutMasterId r:id="rId49"/>
  </p:handoutMasterIdLst>
  <p:sldIdLst>
    <p:sldId id="1349" r:id="rId2"/>
    <p:sldId id="1373" r:id="rId3"/>
    <p:sldId id="1352" r:id="rId4"/>
    <p:sldId id="1331" r:id="rId5"/>
    <p:sldId id="1332" r:id="rId6"/>
    <p:sldId id="1357" r:id="rId7"/>
    <p:sldId id="1333" r:id="rId8"/>
    <p:sldId id="1356" r:id="rId9"/>
    <p:sldId id="1377" r:id="rId10"/>
    <p:sldId id="1365" r:id="rId11"/>
    <p:sldId id="1369" r:id="rId12"/>
    <p:sldId id="1366" r:id="rId13"/>
    <p:sldId id="1368" r:id="rId14"/>
    <p:sldId id="1370" r:id="rId15"/>
    <p:sldId id="1378" r:id="rId16"/>
    <p:sldId id="1361" r:id="rId17"/>
    <p:sldId id="1362" r:id="rId18"/>
    <p:sldId id="1363" r:id="rId19"/>
    <p:sldId id="1364" r:id="rId20"/>
    <p:sldId id="1353" r:id="rId21"/>
    <p:sldId id="1355" r:id="rId22"/>
    <p:sldId id="1354" r:id="rId23"/>
    <p:sldId id="1385" r:id="rId24"/>
    <p:sldId id="1360" r:id="rId25"/>
    <p:sldId id="1374" r:id="rId26"/>
    <p:sldId id="1371" r:id="rId27"/>
    <p:sldId id="1345" r:id="rId28"/>
    <p:sldId id="1379" r:id="rId29"/>
    <p:sldId id="1375" r:id="rId30"/>
    <p:sldId id="1376" r:id="rId31"/>
    <p:sldId id="1380" r:id="rId32"/>
    <p:sldId id="1372" r:id="rId33"/>
    <p:sldId id="1383" r:id="rId34"/>
    <p:sldId id="1384" r:id="rId35"/>
    <p:sldId id="1341" r:id="rId36"/>
    <p:sldId id="1382" r:id="rId37"/>
    <p:sldId id="1381" r:id="rId38"/>
    <p:sldId id="1387" r:id="rId39"/>
    <p:sldId id="1388" r:id="rId40"/>
    <p:sldId id="1336" r:id="rId41"/>
    <p:sldId id="1335" r:id="rId42"/>
    <p:sldId id="1386" r:id="rId43"/>
    <p:sldId id="1389" r:id="rId44"/>
    <p:sldId id="1390" r:id="rId45"/>
    <p:sldId id="1343" r:id="rId46"/>
    <p:sldId id="1351" r:id="rId47"/>
  </p:sldIdLst>
  <p:sldSz cx="9144000" cy="6858000" type="screen4x3"/>
  <p:notesSz cx="6797675" cy="9926638"/>
  <p:custDataLst>
    <p:tags r:id="rId51"/>
  </p:custDataLst>
  <p:defaultTextStyle>
    <a:defPPr>
      <a:defRPr lang="de-DE"/>
    </a:defPPr>
    <a:lvl1pPr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B953"/>
    <a:srgbClr val="CCFFCC"/>
    <a:srgbClr val="009900"/>
    <a:srgbClr val="FF3300"/>
    <a:srgbClr val="FFD08B"/>
    <a:srgbClr val="C0C0C0"/>
    <a:srgbClr val="FFFF00"/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5" autoAdjust="0"/>
    <p:restoredTop sz="89231" autoAdjust="0"/>
  </p:normalViewPr>
  <p:slideViewPr>
    <p:cSldViewPr>
      <p:cViewPr varScale="1">
        <p:scale>
          <a:sx n="95" d="100"/>
          <a:sy n="95" d="100"/>
        </p:scale>
        <p:origin x="-2056" y="-11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58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tags" Target="tags/tag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A7473316-6EF8-4311-9B48-94CECAB6A5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8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9D81DB4B-B8F0-446A-9F61-AD0C393C6F4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455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kein </a:t>
            </a:r>
            <a:r>
              <a:rPr lang="de-DE" dirty="0" err="1" smtClean="0"/>
              <a:t>kaskadierendes</a:t>
            </a:r>
            <a:r>
              <a:rPr lang="de-DE" dirty="0" smtClean="0"/>
              <a:t> Löschen: Referenzen</a:t>
            </a:r>
            <a:r>
              <a:rPr lang="de-DE" baseline="0" dirty="0" smtClean="0"/>
              <a:t> noch vorhanden -&gt; </a:t>
            </a:r>
            <a:r>
              <a:rPr lang="de-DE" baseline="0" dirty="0" err="1" smtClean="0"/>
              <a:t>Exception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foreign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constraint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fail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</a:t>
            </a:r>
            <a:r>
              <a:rPr lang="de-DE" dirty="0" err="1" smtClean="0"/>
              <a:t>kaskadierendes</a:t>
            </a:r>
            <a:r>
              <a:rPr lang="de-DE" dirty="0" smtClean="0"/>
              <a:t> Löschen: Referenzen</a:t>
            </a:r>
            <a:r>
              <a:rPr lang="de-DE" baseline="0" dirty="0" smtClean="0"/>
              <a:t> von Hand entfernen, erst dann Löschen von Store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26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kaskadierendes</a:t>
            </a:r>
            <a:r>
              <a:rPr lang="de-DE" baseline="0" dirty="0" smtClean="0"/>
              <a:t> Löschen: Die </a:t>
            </a:r>
            <a:r>
              <a:rPr lang="de-DE" baseline="0" dirty="0" err="1" smtClean="0"/>
              <a:t>Employees</a:t>
            </a:r>
            <a:r>
              <a:rPr lang="de-DE" baseline="0" dirty="0" smtClean="0"/>
              <a:t> werden mitgelöscht (</a:t>
            </a:r>
            <a:r>
              <a:rPr lang="de-DE" baseline="0" dirty="0" err="1" smtClean="0"/>
              <a:t>bill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joan</a:t>
            </a:r>
            <a:r>
              <a:rPr lang="de-DE" baseline="0" dirty="0" smtClean="0"/>
              <a:t> nicht mehr in DB)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41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1DB4B-B8F0-446A-9F61-AD0C393C6F4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41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Dienstag, 1. April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Dienstag, 1. April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57200" y="6443525"/>
            <a:ext cx="1447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srs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|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haw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hamburg</a:t>
            </a:r>
            <a:endParaRPr lang="de-DE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Dienstag, 1. April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57200" y="6443525"/>
            <a:ext cx="1447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srs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|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haw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hamburg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8400213" y="6452384"/>
            <a:ext cx="4838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78EDB800-2651-CA47-8D10-A2F6271C165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pPr algn="ctr"/>
              <a:t>‹Nr.›</a:t>
            </a:fld>
            <a:endParaRPr lang="de-DE"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Dienstag, 1. April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7200" y="6443525"/>
            <a:ext cx="1447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srs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|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haw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hamburg</a:t>
            </a:r>
            <a:endParaRPr lang="de-DE" sz="1400" dirty="0"/>
          </a:p>
        </p:txBody>
      </p:sp>
      <p:sp>
        <p:nvSpPr>
          <p:cNvPr id="14" name="Rechteck 13"/>
          <p:cNvSpPr/>
          <p:nvPr/>
        </p:nvSpPr>
        <p:spPr>
          <a:xfrm>
            <a:off x="8400213" y="6452384"/>
            <a:ext cx="4838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78EDB800-2651-CA47-8D10-A2F6271C165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pPr algn="ctr"/>
              <a:t>‹Nr.›</a:t>
            </a:fld>
            <a:endParaRPr lang="de-DE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Dienstag, 1. April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57200" y="6443525"/>
            <a:ext cx="1447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srs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|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haw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hamburg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8400213" y="6452384"/>
            <a:ext cx="4838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78EDB800-2651-CA47-8D10-A2F6271C165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pPr algn="ctr"/>
              <a:t>‹Nr.›</a:t>
            </a:fld>
            <a:endParaRPr lang="de-DE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Dienstag, 1. April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57200" y="6443525"/>
            <a:ext cx="1447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srs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|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haw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hamburg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8400213" y="6452384"/>
            <a:ext cx="4838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78EDB800-2651-CA47-8D10-A2F6271C165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pPr algn="ctr"/>
              <a:t>‹Nr.›</a:t>
            </a:fld>
            <a:endParaRPr lang="de-DE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Dienstag, 1. April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457200" y="6443525"/>
            <a:ext cx="1447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srs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|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haw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hamburg</a:t>
            </a:r>
            <a:endParaRPr lang="de-DE" sz="1400" dirty="0"/>
          </a:p>
        </p:txBody>
      </p:sp>
      <p:sp>
        <p:nvSpPr>
          <p:cNvPr id="12" name="Rechteck 11"/>
          <p:cNvSpPr/>
          <p:nvPr/>
        </p:nvSpPr>
        <p:spPr>
          <a:xfrm>
            <a:off x="8400213" y="6452384"/>
            <a:ext cx="4838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78EDB800-2651-CA47-8D10-A2F6271C165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pPr algn="ctr"/>
              <a:t>‹Nr.›</a:t>
            </a:fld>
            <a:endParaRPr lang="de-DE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Dienstag, 1. April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57200" y="6443525"/>
            <a:ext cx="1447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srs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|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haw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hamburg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8400213" y="6452384"/>
            <a:ext cx="4838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78EDB800-2651-CA47-8D10-A2F6271C165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pPr algn="ctr"/>
              <a:t>‹Nr.›</a:t>
            </a:fld>
            <a:endParaRPr lang="de-DE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3557246-7546-C143-8399-B373D8AB1FB1}" type="datetime1">
              <a:rPr lang="de-DE" smtClean="0"/>
              <a:t>01.04.14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7846273" y="6465021"/>
            <a:ext cx="928694" cy="2857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AA07A2A5-F124-46C9-8FDC-4B981B501948}" type="slidenum">
              <a:rPr lang="de-DE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hyperlink" Target="http://ayende.com/blog/1890/nhibernate-cascades-the-different-between-all-all-delete-orphans-and-save-updat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hyperlink" Target="http://www.tutorialspoint.com/hibernate/hibernate_annotation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uentnhibernate.org/" TargetMode="External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hforge.org/doc/nh/en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toself.blogspot.de/2012/01/nhibernate-session-context-reducing.html" TargetMode="External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.podval.eu/2010/10/net-nhibernate-performance-issues-serie.html" TargetMode="External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grammers.stackexchange.com/questions/100534/what-are-the-most-common-mistakes-and-anti-patterns-nhibernate-user-programmers" TargetMode="External"/><Relationship Id="rId3" Type="http://schemas.openxmlformats.org/officeDocument/2006/relationships/hyperlink" Target="http://gergroen.blogspot.de/2011/11/nhibernate-getting-started-guide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grammers.stackexchange.com/questions/119352/does-the-activerecord-pattern-follow-encourage-the-solid-design-principle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oc/nh/en/index.html" TargetMode="External"/><Relationship Id="rId4" Type="http://schemas.openxmlformats.org/officeDocument/2006/relationships/hyperlink" Target="http://www.codeproject.com/Articles/305493/Start-Fluent-NHibernate" TargetMode="External"/><Relationship Id="rId5" Type="http://schemas.openxmlformats.org/officeDocument/2006/relationships/hyperlink" Target="http://www.hibernate.org/" TargetMode="External"/><Relationship Id="rId6" Type="http://schemas.openxmlformats.org/officeDocument/2006/relationships/hyperlink" Target="http://programmers.stackexchange.com/questions/100534/what-are-the-most-common-mistakes-and-anti-patterns-nhibernate-user-programm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hibernate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dirty="0"/>
              <a:t>Objekt Relationale Mapper (ORM</a:t>
            </a:r>
            <a:r>
              <a:rPr lang="de-DE" sz="4000" dirty="0" smtClean="0"/>
              <a:t>)</a:t>
            </a:r>
            <a:endParaRPr lang="de-DE" sz="4000" dirty="0"/>
          </a:p>
        </p:txBody>
      </p:sp>
      <p:sp>
        <p:nvSpPr>
          <p:cNvPr id="2" name="Rechteck 1"/>
          <p:cNvSpPr/>
          <p:nvPr/>
        </p:nvSpPr>
        <p:spPr>
          <a:xfrm>
            <a:off x="755576" y="3573016"/>
            <a:ext cx="2864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smtClean="0"/>
              <a:t>am Beispiel von (N)</a:t>
            </a:r>
            <a:r>
              <a:rPr lang="de-DE" sz="1600" dirty="0" err="1" smtClean="0"/>
              <a:t>Hibernate</a:t>
            </a:r>
            <a:endParaRPr lang="de-DE" sz="1600" dirty="0"/>
          </a:p>
        </p:txBody>
      </p:sp>
      <p:sp>
        <p:nvSpPr>
          <p:cNvPr id="4" name="Rechteck 3"/>
          <p:cNvSpPr/>
          <p:nvPr/>
        </p:nvSpPr>
        <p:spPr>
          <a:xfrm>
            <a:off x="1691680" y="4653136"/>
            <a:ext cx="597666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 dirty="0" smtClean="0">
                <a:solidFill>
                  <a:srgbClr val="FF0000"/>
                </a:solidFill>
              </a:rPr>
              <a:t>Achtung</a:t>
            </a:r>
            <a:r>
              <a:rPr lang="de-DE" sz="1600" dirty="0" smtClean="0"/>
              <a:t>: je nach Programmiersprache (C#, Java) und Version des </a:t>
            </a:r>
            <a:r>
              <a:rPr lang="de-DE" sz="1600" dirty="0" err="1" smtClean="0"/>
              <a:t>Hibernate</a:t>
            </a:r>
            <a:r>
              <a:rPr lang="de-DE" sz="1600" err="1" smtClean="0"/>
              <a:t>-</a:t>
            </a:r>
            <a:r>
              <a:rPr lang="de-DE" sz="1600" smtClean="0"/>
              <a:t>Frameworks </a:t>
            </a:r>
            <a:r>
              <a:rPr lang="de-DE" sz="1600" dirty="0" smtClean="0"/>
              <a:t>kann es  natürlich Abweichungen der Konfigurationen und des Codes geben!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4193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Vom Designmodell zur Persistenz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Fallbeispiel: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84015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1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Vom Designmodell zur Persistenz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5496" y="2996952"/>
            <a:ext cx="5688632" cy="332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class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 smtClean="0">
                <a:latin typeface="Courier New"/>
                <a:cs typeface="Courier New"/>
              </a:rPr>
              <a:t>Employee</a:t>
            </a:r>
            <a:r>
              <a:rPr lang="de-DE" sz="1200" dirty="0" smtClean="0">
                <a:latin typeface="Courier New"/>
                <a:cs typeface="Courier New"/>
              </a:rPr>
              <a:t/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{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int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Id</a:t>
            </a:r>
            <a:r>
              <a:rPr lang="de-DE" sz="1200" dirty="0">
                <a:latin typeface="Courier New"/>
                <a:cs typeface="Courier New"/>
              </a:rPr>
              <a:t>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protected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smtClean="0">
                <a:latin typeface="Courier New"/>
                <a:cs typeface="Courier New"/>
              </a:rPr>
              <a:t>}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string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FirstName</a:t>
            </a:r>
            <a:r>
              <a:rPr lang="de-DE" sz="1200" dirty="0">
                <a:latin typeface="Courier New"/>
                <a:cs typeface="Courier New"/>
              </a:rPr>
              <a:t>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smtClean="0">
                <a:latin typeface="Courier New"/>
                <a:cs typeface="Courier New"/>
              </a:rPr>
              <a:t>}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string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LastName</a:t>
            </a:r>
            <a:r>
              <a:rPr lang="de-DE" sz="1200" dirty="0">
                <a:latin typeface="Courier New"/>
                <a:cs typeface="Courier New"/>
              </a:rPr>
              <a:t>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smtClean="0">
                <a:latin typeface="Courier New"/>
                <a:cs typeface="Courier New"/>
              </a:rPr>
              <a:t>}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Address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Address</a:t>
            </a:r>
            <a:r>
              <a:rPr lang="de-DE" sz="1200" dirty="0">
                <a:latin typeface="Courier New"/>
                <a:cs typeface="Courier New"/>
              </a:rPr>
              <a:t>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smtClean="0">
                <a:latin typeface="Courier New"/>
                <a:cs typeface="Courier New"/>
              </a:rPr>
              <a:t>}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Store Store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smtClean="0">
                <a:latin typeface="Courier New"/>
                <a:cs typeface="Courier New"/>
              </a:rPr>
              <a:t>}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}</a:t>
            </a:r>
            <a:endParaRPr lang="de-DE" sz="1200" dirty="0">
              <a:latin typeface="Courier New"/>
              <a:cs typeface="Courier New"/>
            </a:endParaRPr>
          </a:p>
          <a:p>
            <a:pPr algn="l"/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class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smtClean="0">
                <a:latin typeface="Courier New"/>
                <a:cs typeface="Courier New"/>
              </a:rPr>
              <a:t>Store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{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int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Id</a:t>
            </a:r>
            <a:r>
              <a:rPr lang="de-DE" sz="1200" dirty="0">
                <a:latin typeface="Courier New"/>
                <a:cs typeface="Courier New"/>
              </a:rPr>
              <a:t>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protected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smtClean="0">
                <a:latin typeface="Courier New"/>
                <a:cs typeface="Courier New"/>
              </a:rPr>
              <a:t>}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string</a:t>
            </a:r>
            <a:r>
              <a:rPr lang="de-DE" sz="1200" dirty="0">
                <a:latin typeface="Courier New"/>
                <a:cs typeface="Courier New"/>
              </a:rPr>
              <a:t> Name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smtClean="0">
                <a:latin typeface="Courier New"/>
                <a:cs typeface="Courier New"/>
              </a:rPr>
              <a:t>}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IList</a:t>
            </a:r>
            <a:r>
              <a:rPr lang="de-DE" sz="1200" dirty="0">
                <a:latin typeface="Courier New"/>
                <a:cs typeface="Courier New"/>
              </a:rPr>
              <a:t>&lt;</a:t>
            </a:r>
            <a:r>
              <a:rPr lang="de-DE" sz="1200" dirty="0" err="1">
                <a:latin typeface="Courier New"/>
                <a:cs typeface="Courier New"/>
              </a:rPr>
              <a:t>Product</a:t>
            </a:r>
            <a:r>
              <a:rPr lang="de-DE" sz="1200" dirty="0">
                <a:latin typeface="Courier New"/>
                <a:cs typeface="Courier New"/>
              </a:rPr>
              <a:t>&gt; Products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smtClean="0">
                <a:latin typeface="Courier New"/>
                <a:cs typeface="Courier New"/>
              </a:rPr>
              <a:t>}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IList</a:t>
            </a:r>
            <a:r>
              <a:rPr lang="de-DE" sz="1200" dirty="0">
                <a:latin typeface="Courier New"/>
                <a:cs typeface="Courier New"/>
              </a:rPr>
              <a:t>&lt;</a:t>
            </a:r>
            <a:r>
              <a:rPr lang="de-DE" sz="1200" dirty="0" err="1">
                <a:latin typeface="Courier New"/>
                <a:cs typeface="Courier New"/>
              </a:rPr>
              <a:t>Employee</a:t>
            </a:r>
            <a:r>
              <a:rPr lang="de-DE" sz="1200" dirty="0">
                <a:latin typeface="Courier New"/>
                <a:cs typeface="Courier New"/>
              </a:rPr>
              <a:t>&gt; </a:t>
            </a:r>
            <a:r>
              <a:rPr lang="de-DE" sz="1200" dirty="0" err="1">
                <a:latin typeface="Courier New"/>
                <a:cs typeface="Courier New"/>
              </a:rPr>
              <a:t>Staff</a:t>
            </a:r>
            <a:r>
              <a:rPr lang="de-DE" sz="1200" dirty="0">
                <a:latin typeface="Courier New"/>
                <a:cs typeface="Courier New"/>
              </a:rPr>
              <a:t>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smtClean="0">
                <a:latin typeface="Courier New"/>
                <a:cs typeface="Courier New"/>
              </a:rPr>
              <a:t>}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IList</a:t>
            </a:r>
            <a:r>
              <a:rPr lang="de-DE" sz="1200" dirty="0">
                <a:latin typeface="Courier New"/>
                <a:cs typeface="Courier New"/>
              </a:rPr>
              <a:t>&lt;</a:t>
            </a:r>
            <a:r>
              <a:rPr lang="de-DE" sz="1200" dirty="0" err="1">
                <a:latin typeface="Courier New"/>
                <a:cs typeface="Courier New"/>
              </a:rPr>
              <a:t>Fixture</a:t>
            </a:r>
            <a:r>
              <a:rPr lang="de-DE" sz="1200" dirty="0">
                <a:latin typeface="Courier New"/>
                <a:cs typeface="Courier New"/>
              </a:rPr>
              <a:t>&gt; </a:t>
            </a:r>
            <a:r>
              <a:rPr lang="de-DE" sz="1200" dirty="0" err="1">
                <a:latin typeface="Courier New"/>
                <a:cs typeface="Courier New"/>
              </a:rPr>
              <a:t>Fixtures</a:t>
            </a:r>
            <a:r>
              <a:rPr lang="de-DE" sz="1200" dirty="0">
                <a:latin typeface="Courier New"/>
                <a:cs typeface="Courier New"/>
              </a:rPr>
              <a:t>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smtClean="0">
                <a:latin typeface="Courier New"/>
                <a:cs typeface="Courier New"/>
              </a:rPr>
              <a:t>}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/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...</a:t>
            </a:r>
            <a:endParaRPr lang="de-DE" sz="1200" dirty="0">
              <a:latin typeface="Courier New"/>
              <a:cs typeface="Courier New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12776"/>
            <a:ext cx="4896544" cy="14840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63888" y="1340768"/>
            <a:ext cx="216024" cy="216024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3995936" y="4149080"/>
            <a:ext cx="216024" cy="216024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4860032" y="5517232"/>
            <a:ext cx="216024" cy="216024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5580112" y="1268760"/>
            <a:ext cx="216024" cy="21602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5148064" y="5661248"/>
            <a:ext cx="216024" cy="21602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4499992" y="1916832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2195736" y="1988840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5148064" y="5301208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4355976" y="3933056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644008" y="3068960"/>
            <a:ext cx="460851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class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 smtClean="0">
                <a:latin typeface="Courier New"/>
                <a:cs typeface="Courier New"/>
              </a:rPr>
              <a:t>Product</a:t>
            </a:r>
            <a:r>
              <a:rPr lang="de-DE" sz="1200" dirty="0" smtClean="0">
                <a:latin typeface="Courier New"/>
                <a:cs typeface="Courier New"/>
              </a:rPr>
              <a:t/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{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int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Id</a:t>
            </a:r>
            <a:r>
              <a:rPr lang="de-DE" sz="1200" dirty="0">
                <a:latin typeface="Courier New"/>
                <a:cs typeface="Courier New"/>
              </a:rPr>
              <a:t>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protected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smtClean="0">
                <a:latin typeface="Courier New"/>
                <a:cs typeface="Courier New"/>
              </a:rPr>
              <a:t>}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string</a:t>
            </a:r>
            <a:r>
              <a:rPr lang="de-DE" sz="1200" dirty="0">
                <a:latin typeface="Courier New"/>
                <a:cs typeface="Courier New"/>
              </a:rPr>
              <a:t> Name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smtClean="0">
                <a:latin typeface="Courier New"/>
                <a:cs typeface="Courier New"/>
              </a:rPr>
              <a:t>}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double Price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smtClean="0">
                <a:latin typeface="Courier New"/>
                <a:cs typeface="Courier New"/>
              </a:rPr>
              <a:t>}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IList</a:t>
            </a:r>
            <a:r>
              <a:rPr lang="de-DE" sz="1200" dirty="0">
                <a:latin typeface="Courier New"/>
                <a:cs typeface="Courier New"/>
              </a:rPr>
              <a:t>&lt;Store&gt; </a:t>
            </a:r>
            <a:r>
              <a:rPr lang="de-DE" sz="1200" dirty="0" err="1">
                <a:latin typeface="Courier New"/>
                <a:cs typeface="Courier New"/>
              </a:rPr>
              <a:t>StoresStockedIn</a:t>
            </a:r>
            <a:r>
              <a:rPr lang="de-DE" sz="1200" dirty="0">
                <a:latin typeface="Courier New"/>
                <a:cs typeface="Courier New"/>
              </a:rPr>
              <a:t> { </a:t>
            </a:r>
            <a:r>
              <a:rPr lang="de-DE" sz="1200" dirty="0" err="1">
                <a:latin typeface="Courier New"/>
                <a:cs typeface="Courier New"/>
              </a:rPr>
              <a:t>get</a:t>
            </a:r>
            <a:r>
              <a:rPr lang="de-DE" sz="1200" dirty="0">
                <a:latin typeface="Courier New"/>
                <a:cs typeface="Courier New"/>
              </a:rPr>
              <a:t>; </a:t>
            </a:r>
            <a:r>
              <a:rPr lang="de-DE" sz="1200" dirty="0" err="1">
                <a:latin typeface="Courier New"/>
                <a:cs typeface="Courier New"/>
              </a:rPr>
              <a:t>protected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set</a:t>
            </a:r>
            <a:r>
              <a:rPr lang="de-DE" sz="1200" dirty="0">
                <a:latin typeface="Courier New"/>
                <a:cs typeface="Courier New"/>
              </a:rPr>
              <a:t>; }</a:t>
            </a:r>
            <a:r>
              <a:rPr lang="de-DE" sz="1200" dirty="0" smtClean="0">
                <a:latin typeface="Courier New"/>
                <a:cs typeface="Courier New"/>
              </a:rPr>
              <a:t/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/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...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892480" y="4049460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084168" y="4869160"/>
            <a:ext cx="2088232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In den codierten Entitäten ist kein Persistenz-Code zu sehen!</a:t>
            </a:r>
            <a:br>
              <a:rPr lang="de-DE" sz="1400" dirty="0" smtClean="0"/>
            </a:br>
            <a:r>
              <a:rPr lang="de-DE" sz="1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1400" dirty="0">
                <a:sym typeface="Wingdings"/>
              </a:rPr>
              <a:t> </a:t>
            </a:r>
            <a:r>
              <a:rPr lang="de-DE" sz="1400" dirty="0" smtClean="0"/>
              <a:t>A/T-Trennung, Separation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Concerns</a:t>
            </a:r>
            <a:r>
              <a:rPr lang="de-DE" sz="1400" dirty="0" smtClean="0"/>
              <a:t> (</a:t>
            </a:r>
            <a:r>
              <a:rPr lang="de-DE" sz="1400" dirty="0" err="1" smtClean="0"/>
              <a:t>SoC</a:t>
            </a:r>
            <a:r>
              <a:rPr lang="de-DE" sz="1400" dirty="0" smtClean="0"/>
              <a:t>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9253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Vom Designmodell zur Persistenz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Angestrebte Verwendung im Code: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55576" y="3212976"/>
            <a:ext cx="83884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 err="1" smtClean="0">
                <a:latin typeface="Courier New"/>
                <a:cs typeface="Courier New"/>
              </a:rPr>
              <a:t>var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daisy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Employee</a:t>
            </a:r>
            <a:r>
              <a:rPr lang="de-DE" sz="1200" dirty="0">
                <a:latin typeface="Courier New"/>
                <a:cs typeface="Courier New"/>
              </a:rPr>
              <a:t> { </a:t>
            </a:r>
            <a:r>
              <a:rPr lang="de-DE" sz="1200" dirty="0" err="1">
                <a:latin typeface="Courier New"/>
                <a:cs typeface="Courier New"/>
              </a:rPr>
              <a:t>FirstName</a:t>
            </a:r>
            <a:r>
              <a:rPr lang="de-DE" sz="1200" dirty="0">
                <a:latin typeface="Courier New"/>
                <a:cs typeface="Courier New"/>
              </a:rPr>
              <a:t> = "Daisy", </a:t>
            </a:r>
            <a:r>
              <a:rPr lang="de-DE" sz="1200" dirty="0" err="1">
                <a:latin typeface="Courier New"/>
                <a:cs typeface="Courier New"/>
              </a:rPr>
              <a:t>LastName</a:t>
            </a:r>
            <a:r>
              <a:rPr lang="de-DE" sz="1200" dirty="0">
                <a:latin typeface="Courier New"/>
                <a:cs typeface="Courier New"/>
              </a:rPr>
              <a:t> = "Harrison" }</a:t>
            </a:r>
            <a:r>
              <a:rPr lang="de-DE" sz="1200" dirty="0" smtClean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de-DE" sz="1200" dirty="0" err="1">
                <a:latin typeface="Courier New"/>
                <a:cs typeface="Courier New"/>
              </a:rPr>
              <a:t>using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var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transaction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session.BeginTransaction</a:t>
            </a:r>
            <a:r>
              <a:rPr lang="de-DE" sz="1200" dirty="0">
                <a:latin typeface="Courier New"/>
                <a:cs typeface="Courier New"/>
              </a:rPr>
              <a:t>()</a:t>
            </a:r>
            <a:r>
              <a:rPr lang="de-DE" sz="1200" dirty="0" smtClean="0">
                <a:latin typeface="Courier New"/>
                <a:cs typeface="Courier New"/>
              </a:rPr>
              <a:t>)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{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session.SaveOrUpdate</a:t>
            </a:r>
            <a:r>
              <a:rPr lang="de-DE" sz="1200" dirty="0" smtClean="0">
                <a:latin typeface="Courier New"/>
                <a:cs typeface="Courier New"/>
              </a:rPr>
              <a:t>(</a:t>
            </a:r>
            <a:r>
              <a:rPr lang="de-DE" sz="1200" dirty="0" err="1" smtClean="0">
                <a:latin typeface="Courier New"/>
                <a:cs typeface="Courier New"/>
              </a:rPr>
              <a:t>daisy</a:t>
            </a:r>
            <a:r>
              <a:rPr lang="de-DE" sz="1200" dirty="0" smtClean="0">
                <a:latin typeface="Courier New"/>
                <a:cs typeface="Courier New"/>
              </a:rPr>
              <a:t>); // macht das Objekt persistent, erzeugt eine </a:t>
            </a:r>
            <a:r>
              <a:rPr lang="de-DE" sz="1200" dirty="0" err="1" smtClean="0">
                <a:latin typeface="Courier New"/>
                <a:cs typeface="Courier New"/>
              </a:rPr>
              <a:t>Id</a:t>
            </a:r>
            <a:r>
              <a:rPr lang="de-DE" sz="1200" dirty="0" smtClean="0">
                <a:latin typeface="Courier New"/>
                <a:cs typeface="Courier New"/>
              </a:rPr>
              <a:t> (PK)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transaction.Commit</a:t>
            </a:r>
            <a:r>
              <a:rPr lang="de-DE" sz="1200" dirty="0">
                <a:latin typeface="Courier New"/>
                <a:cs typeface="Courier New"/>
              </a:rPr>
              <a:t>()</a:t>
            </a:r>
            <a:r>
              <a:rPr lang="de-DE" sz="1200" dirty="0" smtClean="0">
                <a:latin typeface="Courier New"/>
                <a:cs typeface="Courier New"/>
              </a:rPr>
              <a:t>;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}</a:t>
            </a:r>
            <a:endParaRPr lang="de-DE" sz="1200" dirty="0">
              <a:latin typeface="Courier New"/>
              <a:cs typeface="Courier New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1193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90600"/>
          </a:xfrm>
        </p:spPr>
        <p:txBody>
          <a:bodyPr/>
          <a:lstStyle/>
          <a:p>
            <a:r>
              <a:rPr lang="de-DE" dirty="0" smtClean="0"/>
              <a:t>Vom Designmodell zur Persistenz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2852936"/>
            <a:ext cx="8388424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 err="1" smtClean="0">
                <a:latin typeface="Courier New"/>
                <a:cs typeface="Courier New"/>
              </a:rPr>
              <a:t>var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superMart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Store { Name = "</a:t>
            </a:r>
            <a:r>
              <a:rPr lang="de-DE" sz="1200" dirty="0" err="1">
                <a:latin typeface="Courier New"/>
                <a:cs typeface="Courier New"/>
              </a:rPr>
              <a:t>SuperMart</a:t>
            </a:r>
            <a:r>
              <a:rPr lang="de-DE" sz="1200" dirty="0">
                <a:latin typeface="Courier New"/>
                <a:cs typeface="Courier New"/>
              </a:rPr>
              <a:t>" }</a:t>
            </a:r>
            <a:r>
              <a:rPr lang="de-DE" sz="1200" dirty="0" smtClean="0">
                <a:latin typeface="Courier New"/>
                <a:cs typeface="Courier New"/>
              </a:rPr>
              <a:t>;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err="1" smtClean="0">
                <a:latin typeface="Courier New"/>
                <a:cs typeface="Courier New"/>
              </a:rPr>
              <a:t>var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cashpoint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Fixture</a:t>
            </a:r>
            <a:r>
              <a:rPr lang="de-DE" sz="1200" dirty="0">
                <a:latin typeface="Courier New"/>
                <a:cs typeface="Courier New"/>
              </a:rPr>
              <a:t> { Name = "</a:t>
            </a:r>
            <a:r>
              <a:rPr lang="de-DE" sz="1200" dirty="0" err="1">
                <a:latin typeface="Courier New"/>
                <a:cs typeface="Courier New"/>
              </a:rPr>
              <a:t>Cashpoint</a:t>
            </a:r>
            <a:r>
              <a:rPr lang="de-DE" sz="1200" dirty="0">
                <a:latin typeface="Courier New"/>
                <a:cs typeface="Courier New"/>
              </a:rPr>
              <a:t>", </a:t>
            </a:r>
            <a:r>
              <a:rPr lang="de-DE" sz="1200" dirty="0" err="1">
                <a:latin typeface="Courier New"/>
                <a:cs typeface="Courier New"/>
              </a:rPr>
              <a:t>Floor</a:t>
            </a:r>
            <a:r>
              <a:rPr lang="de-DE" sz="1200" dirty="0">
                <a:latin typeface="Courier New"/>
                <a:cs typeface="Courier New"/>
              </a:rPr>
              <a:t> = 1 }</a:t>
            </a:r>
            <a:r>
              <a:rPr lang="de-DE" sz="1200" dirty="0" smtClean="0">
                <a:latin typeface="Courier New"/>
                <a:cs typeface="Courier New"/>
              </a:rPr>
              <a:t>;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err="1" smtClean="0">
                <a:latin typeface="Courier New"/>
                <a:cs typeface="Courier New"/>
              </a:rPr>
              <a:t>var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rack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Fixture</a:t>
            </a:r>
            <a:r>
              <a:rPr lang="de-DE" sz="1200" dirty="0">
                <a:latin typeface="Courier New"/>
                <a:cs typeface="Courier New"/>
              </a:rPr>
              <a:t> { Name = "Rack", </a:t>
            </a:r>
            <a:r>
              <a:rPr lang="de-DE" sz="1200" dirty="0" err="1">
                <a:latin typeface="Courier New"/>
                <a:cs typeface="Courier New"/>
              </a:rPr>
              <a:t>Floor</a:t>
            </a:r>
            <a:r>
              <a:rPr lang="de-DE" sz="1200" dirty="0">
                <a:latin typeface="Courier New"/>
                <a:cs typeface="Courier New"/>
              </a:rPr>
              <a:t> = 2 }</a:t>
            </a:r>
            <a:r>
              <a:rPr lang="de-DE" sz="1200" dirty="0" smtClean="0">
                <a:latin typeface="Courier New"/>
                <a:cs typeface="Courier New"/>
              </a:rPr>
              <a:t>;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err="1" smtClean="0">
                <a:latin typeface="Courier New"/>
                <a:cs typeface="Courier New"/>
              </a:rPr>
              <a:t>superMart.Fixtures.Add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cashpoint</a:t>
            </a:r>
            <a:r>
              <a:rPr lang="de-DE" sz="1200" dirty="0">
                <a:latin typeface="Courier New"/>
                <a:cs typeface="Courier New"/>
              </a:rPr>
              <a:t>)</a:t>
            </a:r>
            <a:r>
              <a:rPr lang="de-DE" sz="1200" dirty="0" smtClean="0">
                <a:latin typeface="Courier New"/>
                <a:cs typeface="Courier New"/>
              </a:rPr>
              <a:t>;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err="1" smtClean="0">
                <a:latin typeface="Courier New"/>
                <a:cs typeface="Courier New"/>
              </a:rPr>
              <a:t>superMart.Fixtures.Add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rack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de-DE" sz="1200" dirty="0" err="1" smtClean="0">
                <a:latin typeface="Courier New"/>
                <a:cs typeface="Courier New"/>
              </a:rPr>
              <a:t>var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fish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Product</a:t>
            </a:r>
            <a:r>
              <a:rPr lang="de-DE" sz="1200" dirty="0">
                <a:latin typeface="Courier New"/>
                <a:cs typeface="Courier New"/>
              </a:rPr>
              <a:t> { Name = "</a:t>
            </a:r>
            <a:r>
              <a:rPr lang="de-DE" sz="1200" dirty="0" err="1">
                <a:latin typeface="Courier New"/>
                <a:cs typeface="Courier New"/>
              </a:rPr>
              <a:t>Fish</a:t>
            </a:r>
            <a:r>
              <a:rPr lang="de-DE" sz="1200" dirty="0">
                <a:latin typeface="Courier New"/>
                <a:cs typeface="Courier New"/>
              </a:rPr>
              <a:t>", Price = 4.49 };</a:t>
            </a:r>
            <a:br>
              <a:rPr lang="de-DE" sz="1200" dirty="0">
                <a:latin typeface="Courier New"/>
                <a:cs typeface="Courier New"/>
              </a:rPr>
            </a:br>
            <a:r>
              <a:rPr lang="de-DE" sz="1200" dirty="0" err="1" smtClean="0">
                <a:latin typeface="Courier New"/>
                <a:cs typeface="Courier New"/>
              </a:rPr>
              <a:t>fish.StoresStockedIn.Add</a:t>
            </a:r>
            <a:r>
              <a:rPr lang="de-DE" sz="1200" dirty="0" smtClean="0">
                <a:latin typeface="Courier New"/>
                <a:cs typeface="Courier New"/>
              </a:rPr>
              <a:t>(</a:t>
            </a:r>
            <a:r>
              <a:rPr lang="de-DE" sz="1200" dirty="0" err="1" smtClean="0">
                <a:latin typeface="Courier New"/>
                <a:cs typeface="Courier New"/>
              </a:rPr>
              <a:t>superMart</a:t>
            </a:r>
            <a:r>
              <a:rPr lang="de-DE" sz="1200" dirty="0" smtClean="0">
                <a:latin typeface="Courier New"/>
                <a:cs typeface="Courier New"/>
              </a:rPr>
              <a:t>);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err="1" smtClean="0">
                <a:latin typeface="Courier New"/>
                <a:cs typeface="Courier New"/>
              </a:rPr>
              <a:t>superMart.Products.Add</a:t>
            </a:r>
            <a:r>
              <a:rPr lang="de-DE" sz="1200" dirty="0" smtClean="0">
                <a:latin typeface="Courier New"/>
                <a:cs typeface="Courier New"/>
              </a:rPr>
              <a:t>(</a:t>
            </a:r>
            <a:r>
              <a:rPr lang="de-DE" sz="1200" dirty="0" err="1" smtClean="0">
                <a:latin typeface="Courier New"/>
                <a:cs typeface="Courier New"/>
              </a:rPr>
              <a:t>fish</a:t>
            </a:r>
            <a:r>
              <a:rPr lang="de-DE" sz="1200" dirty="0" smtClean="0">
                <a:latin typeface="Courier New"/>
                <a:cs typeface="Courier New"/>
              </a:rPr>
              <a:t>);</a:t>
            </a:r>
            <a:endParaRPr lang="de-DE" sz="1200" dirty="0">
              <a:latin typeface="Courier New"/>
              <a:cs typeface="Courier New"/>
            </a:endParaRPr>
          </a:p>
          <a:p>
            <a:pPr algn="l"/>
            <a:r>
              <a:rPr lang="de-DE" sz="1200" dirty="0" err="1" smtClean="0">
                <a:latin typeface="Courier New"/>
                <a:cs typeface="Courier New"/>
              </a:rPr>
              <a:t>var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daisy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Employee</a:t>
            </a:r>
            <a:r>
              <a:rPr lang="de-DE" sz="1200" dirty="0">
                <a:latin typeface="Courier New"/>
                <a:cs typeface="Courier New"/>
              </a:rPr>
              <a:t> { </a:t>
            </a:r>
            <a:r>
              <a:rPr lang="de-DE" sz="1200" dirty="0" err="1">
                <a:latin typeface="Courier New"/>
                <a:cs typeface="Courier New"/>
              </a:rPr>
              <a:t>FirstName</a:t>
            </a:r>
            <a:r>
              <a:rPr lang="de-DE" sz="1200" dirty="0">
                <a:latin typeface="Courier New"/>
                <a:cs typeface="Courier New"/>
              </a:rPr>
              <a:t> = "Daisy", </a:t>
            </a:r>
            <a:r>
              <a:rPr lang="de-DE" sz="1200" dirty="0" err="1">
                <a:latin typeface="Courier New"/>
                <a:cs typeface="Courier New"/>
              </a:rPr>
              <a:t>LastName</a:t>
            </a:r>
            <a:r>
              <a:rPr lang="de-DE" sz="1200" dirty="0">
                <a:latin typeface="Courier New"/>
                <a:cs typeface="Courier New"/>
              </a:rPr>
              <a:t> = "Harrison" }</a:t>
            </a:r>
            <a:r>
              <a:rPr lang="de-DE" sz="1200" dirty="0" smtClean="0">
                <a:latin typeface="Courier New"/>
                <a:cs typeface="Courier New"/>
              </a:rPr>
              <a:t>;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err="1" smtClean="0">
                <a:latin typeface="Courier New"/>
                <a:cs typeface="Courier New"/>
              </a:rPr>
              <a:t>daisy.Address</a:t>
            </a:r>
            <a:r>
              <a:rPr lang="de-DE" sz="1200" dirty="0" smtClean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Address</a:t>
            </a:r>
            <a:r>
              <a:rPr lang="de-DE" sz="1200" dirty="0">
                <a:latin typeface="Courier New"/>
                <a:cs typeface="Courier New"/>
              </a:rPr>
              <a:t> { Street = "Jungfernstieg", City = "Hamburg" };</a:t>
            </a:r>
          </a:p>
          <a:p>
            <a:pPr algn="l"/>
            <a:r>
              <a:rPr lang="de-DE" sz="1200" dirty="0" err="1" smtClean="0">
                <a:latin typeface="Courier New"/>
                <a:cs typeface="Courier New"/>
              </a:rPr>
              <a:t>daisy.Store</a:t>
            </a:r>
            <a:r>
              <a:rPr lang="de-DE" sz="1200" dirty="0" smtClean="0">
                <a:latin typeface="Courier New"/>
                <a:cs typeface="Courier New"/>
              </a:rPr>
              <a:t> = </a:t>
            </a:r>
            <a:r>
              <a:rPr lang="de-DE" sz="1200" dirty="0" err="1" smtClean="0">
                <a:latin typeface="Courier New"/>
                <a:cs typeface="Courier New"/>
              </a:rPr>
              <a:t>superMart</a:t>
            </a:r>
            <a:r>
              <a:rPr lang="de-DE" sz="1200" dirty="0" smtClean="0">
                <a:latin typeface="Courier New"/>
                <a:cs typeface="Courier New"/>
              </a:rPr>
              <a:t>;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err="1" smtClean="0">
                <a:latin typeface="Courier New"/>
                <a:cs typeface="Courier New"/>
              </a:rPr>
              <a:t>superMart.Staff.Add</a:t>
            </a:r>
            <a:r>
              <a:rPr lang="de-DE" sz="1200" dirty="0" smtClean="0">
                <a:latin typeface="Courier New"/>
                <a:cs typeface="Courier New"/>
              </a:rPr>
              <a:t>(</a:t>
            </a:r>
            <a:r>
              <a:rPr lang="de-DE" sz="1200" dirty="0" err="1" smtClean="0">
                <a:latin typeface="Courier New"/>
                <a:cs typeface="Courier New"/>
              </a:rPr>
              <a:t>daisy</a:t>
            </a:r>
            <a:r>
              <a:rPr lang="de-DE" sz="1200" dirty="0" smtClean="0">
                <a:latin typeface="Courier New"/>
                <a:cs typeface="Courier New"/>
              </a:rPr>
              <a:t>);</a:t>
            </a:r>
            <a:endParaRPr lang="de-DE" sz="1200" dirty="0">
              <a:latin typeface="Courier New"/>
              <a:cs typeface="Courier New"/>
            </a:endParaRPr>
          </a:p>
          <a:p>
            <a:pPr algn="l"/>
            <a:r>
              <a:rPr lang="de-DE" sz="1200" dirty="0" err="1" smtClean="0">
                <a:latin typeface="Courier New"/>
                <a:cs typeface="Courier New"/>
              </a:rPr>
              <a:t>using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var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transaction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session.BeginTransaction</a:t>
            </a:r>
            <a:r>
              <a:rPr lang="de-DE" sz="1200" dirty="0">
                <a:latin typeface="Courier New"/>
                <a:cs typeface="Courier New"/>
              </a:rPr>
              <a:t>()</a:t>
            </a:r>
            <a:r>
              <a:rPr lang="de-DE" sz="1200" dirty="0" smtClean="0">
                <a:latin typeface="Courier New"/>
                <a:cs typeface="Courier New"/>
              </a:rPr>
              <a:t>)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{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session.SaveOrUpdate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superMart</a:t>
            </a:r>
            <a:r>
              <a:rPr lang="de-DE" sz="1200" dirty="0">
                <a:latin typeface="Courier New"/>
                <a:cs typeface="Courier New"/>
              </a:rPr>
              <a:t>)</a:t>
            </a:r>
            <a:r>
              <a:rPr lang="de-DE" sz="1200" dirty="0" smtClean="0">
                <a:latin typeface="Courier New"/>
                <a:cs typeface="Courier New"/>
              </a:rPr>
              <a:t>;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transaction.Commit</a:t>
            </a:r>
            <a:r>
              <a:rPr lang="de-DE" sz="1200" dirty="0">
                <a:latin typeface="Courier New"/>
                <a:cs typeface="Courier New"/>
              </a:rPr>
              <a:t>()</a:t>
            </a:r>
            <a:r>
              <a:rPr lang="de-DE" sz="1200" dirty="0" smtClean="0">
                <a:latin typeface="Courier New"/>
                <a:cs typeface="Courier New"/>
              </a:rPr>
              <a:t>;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}</a:t>
            </a:r>
            <a:endParaRPr lang="de-DE" sz="1200" dirty="0">
              <a:latin typeface="Courier New"/>
              <a:cs typeface="Courier New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340768"/>
            <a:ext cx="4896544" cy="148408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995936" y="4149080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Beziehung auf beiden Seiten setzen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Geschweifte Klammer rechts 5"/>
          <p:cNvSpPr/>
          <p:nvPr/>
        </p:nvSpPr>
        <p:spPr>
          <a:xfrm>
            <a:off x="3995936" y="4149080"/>
            <a:ext cx="144016" cy="288032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275856" y="5085184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Beziehung auf beiden Seiten setzen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Geschweifte Klammer rechts 9"/>
          <p:cNvSpPr/>
          <p:nvPr/>
        </p:nvSpPr>
        <p:spPr>
          <a:xfrm>
            <a:off x="3275856" y="5085184"/>
            <a:ext cx="144016" cy="288032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80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Pattern: bidirektionale Beziehungen konsistent halten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23528" y="1772816"/>
            <a:ext cx="70567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 err="1" smtClean="0">
                <a:latin typeface="Courier New"/>
                <a:cs typeface="Courier New"/>
              </a:rPr>
              <a:t>var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fish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Product</a:t>
            </a:r>
            <a:r>
              <a:rPr lang="de-DE" sz="1200" dirty="0">
                <a:latin typeface="Courier New"/>
                <a:cs typeface="Courier New"/>
              </a:rPr>
              <a:t> { Name = "</a:t>
            </a:r>
            <a:r>
              <a:rPr lang="de-DE" sz="1200" dirty="0" err="1">
                <a:latin typeface="Courier New"/>
                <a:cs typeface="Courier New"/>
              </a:rPr>
              <a:t>Fish</a:t>
            </a:r>
            <a:r>
              <a:rPr lang="de-DE" sz="1200" dirty="0">
                <a:latin typeface="Courier New"/>
                <a:cs typeface="Courier New"/>
              </a:rPr>
              <a:t>", Price = 4.49 };</a:t>
            </a:r>
            <a:br>
              <a:rPr lang="de-DE" sz="1200" dirty="0">
                <a:latin typeface="Courier New"/>
                <a:cs typeface="Courier New"/>
              </a:rPr>
            </a:br>
            <a:r>
              <a:rPr lang="de-DE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fish.StoresStockedIn.Add</a:t>
            </a:r>
            <a:r>
              <a:rPr lang="de-DE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de-DE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superMart</a:t>
            </a:r>
            <a:r>
              <a:rPr lang="de-DE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br>
              <a:rPr lang="de-DE" sz="1200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de-DE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superMart.Products.Add</a:t>
            </a:r>
            <a:r>
              <a:rPr lang="de-DE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de-DE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fish</a:t>
            </a:r>
            <a:r>
              <a:rPr lang="de-DE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de-DE" sz="12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algn="l"/>
            <a:r>
              <a:rPr lang="de-DE" sz="1200" dirty="0" err="1" smtClean="0">
                <a:latin typeface="Courier New"/>
                <a:cs typeface="Courier New"/>
              </a:rPr>
              <a:t>var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daisy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Employee</a:t>
            </a:r>
            <a:r>
              <a:rPr lang="de-DE" sz="1200" dirty="0">
                <a:latin typeface="Courier New"/>
                <a:cs typeface="Courier New"/>
              </a:rPr>
              <a:t> { </a:t>
            </a:r>
            <a:r>
              <a:rPr lang="de-DE" sz="1200" dirty="0" err="1">
                <a:latin typeface="Courier New"/>
                <a:cs typeface="Courier New"/>
              </a:rPr>
              <a:t>FirstName</a:t>
            </a:r>
            <a:r>
              <a:rPr lang="de-DE" sz="1200" dirty="0">
                <a:latin typeface="Courier New"/>
                <a:cs typeface="Courier New"/>
              </a:rPr>
              <a:t> = "Daisy", </a:t>
            </a:r>
            <a:r>
              <a:rPr lang="de-DE" sz="1200" dirty="0" err="1">
                <a:latin typeface="Courier New"/>
                <a:cs typeface="Courier New"/>
              </a:rPr>
              <a:t>LastName</a:t>
            </a:r>
            <a:r>
              <a:rPr lang="de-DE" sz="1200" dirty="0">
                <a:latin typeface="Courier New"/>
                <a:cs typeface="Courier New"/>
              </a:rPr>
              <a:t> = "Harrison" }</a:t>
            </a:r>
            <a:r>
              <a:rPr lang="de-DE" sz="1200" dirty="0" smtClean="0">
                <a:latin typeface="Courier New"/>
                <a:cs typeface="Courier New"/>
              </a:rPr>
              <a:t>;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daisy.Store</a:t>
            </a:r>
            <a:r>
              <a:rPr lang="de-DE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= </a:t>
            </a:r>
            <a:r>
              <a:rPr lang="de-DE" sz="12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superMart</a:t>
            </a:r>
            <a:r>
              <a:rPr lang="de-DE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;</a:t>
            </a:r>
            <a:br>
              <a:rPr lang="de-DE" sz="1200" dirty="0" smtClean="0">
                <a:solidFill>
                  <a:srgbClr val="008000"/>
                </a:solidFill>
                <a:latin typeface="Courier New"/>
                <a:cs typeface="Courier New"/>
              </a:rPr>
            </a:br>
            <a:r>
              <a:rPr lang="de-DE" sz="12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superMart.Staff.Add</a:t>
            </a:r>
            <a:r>
              <a:rPr lang="de-DE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de-DE" sz="12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daisy</a:t>
            </a:r>
            <a:r>
              <a:rPr lang="de-DE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);</a:t>
            </a:r>
            <a:endParaRPr lang="de-DE" sz="12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340768"/>
            <a:ext cx="3312368" cy="100394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23528" y="335699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 err="1" smtClean="0">
                <a:latin typeface="Courier New"/>
                <a:cs typeface="Courier New"/>
              </a:rPr>
              <a:t>var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fish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Product</a:t>
            </a:r>
            <a:r>
              <a:rPr lang="de-DE" sz="1200" dirty="0">
                <a:latin typeface="Courier New"/>
                <a:cs typeface="Courier New"/>
              </a:rPr>
              <a:t> { Name = "</a:t>
            </a:r>
            <a:r>
              <a:rPr lang="de-DE" sz="1200" dirty="0" err="1">
                <a:latin typeface="Courier New"/>
                <a:cs typeface="Courier New"/>
              </a:rPr>
              <a:t>Fish</a:t>
            </a:r>
            <a:r>
              <a:rPr lang="de-DE" sz="1200" dirty="0">
                <a:latin typeface="Courier New"/>
                <a:cs typeface="Courier New"/>
              </a:rPr>
              <a:t>", Price = 4.49 };</a:t>
            </a:r>
            <a:br>
              <a:rPr lang="de-DE" sz="1200" dirty="0">
                <a:latin typeface="Courier New"/>
                <a:cs typeface="Courier New"/>
              </a:rPr>
            </a:br>
            <a:r>
              <a:rPr lang="de-DE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superMart.AddProduct</a:t>
            </a:r>
            <a:r>
              <a:rPr lang="de-DE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de-DE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fish</a:t>
            </a:r>
            <a:r>
              <a:rPr lang="de-DE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de-DE" sz="12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algn="l"/>
            <a:r>
              <a:rPr lang="de-DE" sz="1200" dirty="0" err="1" smtClean="0">
                <a:latin typeface="Courier New"/>
                <a:cs typeface="Courier New"/>
              </a:rPr>
              <a:t>var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daisy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Employee</a:t>
            </a:r>
            <a:r>
              <a:rPr lang="de-DE" sz="1200" dirty="0">
                <a:latin typeface="Courier New"/>
                <a:cs typeface="Courier New"/>
              </a:rPr>
              <a:t> { </a:t>
            </a:r>
            <a:r>
              <a:rPr lang="de-DE" sz="1200" dirty="0" err="1">
                <a:latin typeface="Courier New"/>
                <a:cs typeface="Courier New"/>
              </a:rPr>
              <a:t>FirstName</a:t>
            </a:r>
            <a:r>
              <a:rPr lang="de-DE" sz="1200" dirty="0">
                <a:latin typeface="Courier New"/>
                <a:cs typeface="Courier New"/>
              </a:rPr>
              <a:t> = "Daisy", </a:t>
            </a:r>
            <a:r>
              <a:rPr lang="de-DE" sz="1200" dirty="0" err="1">
                <a:latin typeface="Courier New"/>
                <a:cs typeface="Courier New"/>
              </a:rPr>
              <a:t>LastName</a:t>
            </a:r>
            <a:r>
              <a:rPr lang="de-DE" sz="1200" dirty="0">
                <a:latin typeface="Courier New"/>
                <a:cs typeface="Courier New"/>
              </a:rPr>
              <a:t> = "Harrison" }</a:t>
            </a:r>
            <a:r>
              <a:rPr lang="de-DE" sz="1200" dirty="0" smtClean="0">
                <a:latin typeface="Courier New"/>
                <a:cs typeface="Courier New"/>
              </a:rPr>
              <a:t>;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superMart.AddEmployee</a:t>
            </a:r>
            <a:r>
              <a:rPr lang="de-DE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de-DE" sz="12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daisy</a:t>
            </a:r>
            <a:r>
              <a:rPr lang="de-DE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);</a:t>
            </a:r>
            <a:endParaRPr lang="de-DE" sz="12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75856" y="4221088"/>
            <a:ext cx="56166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 err="1" smtClean="0">
                <a:latin typeface="Courier New"/>
                <a:cs typeface="Courier New"/>
              </a:rPr>
              <a:t>class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b="1" dirty="0" smtClean="0">
                <a:latin typeface="Courier New"/>
                <a:cs typeface="Courier New"/>
              </a:rPr>
              <a:t>Store</a:t>
            </a:r>
            <a:r>
              <a:rPr lang="de-DE" sz="1200" dirty="0" smtClean="0">
                <a:latin typeface="Courier New"/>
                <a:cs typeface="Courier New"/>
              </a:rPr>
              <a:t> {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...</a:t>
            </a:r>
          </a:p>
          <a:p>
            <a:pPr algn="l"/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void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solidFill>
                  <a:srgbClr val="0066CC"/>
                </a:solidFill>
                <a:latin typeface="Courier New"/>
                <a:cs typeface="Courier New"/>
              </a:rPr>
              <a:t>AddProduct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Product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product</a:t>
            </a:r>
            <a:r>
              <a:rPr lang="de-DE" sz="1200" dirty="0" smtClean="0">
                <a:latin typeface="Courier New"/>
                <a:cs typeface="Courier New"/>
              </a:rPr>
              <a:t>)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{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  </a:t>
            </a:r>
            <a:r>
              <a:rPr lang="de-DE" sz="1200" b="1" dirty="0" err="1" smtClean="0">
                <a:latin typeface="Courier New"/>
                <a:cs typeface="Courier New"/>
              </a:rPr>
              <a:t>product.StoresStockedIn.Add</a:t>
            </a:r>
            <a:r>
              <a:rPr lang="de-DE" sz="1200" b="1" dirty="0">
                <a:latin typeface="Courier New"/>
                <a:cs typeface="Courier New"/>
              </a:rPr>
              <a:t>(</a:t>
            </a:r>
            <a:r>
              <a:rPr lang="de-DE" sz="1200" b="1" dirty="0" err="1">
                <a:latin typeface="Courier New"/>
                <a:cs typeface="Courier New"/>
              </a:rPr>
              <a:t>this</a:t>
            </a:r>
            <a:r>
              <a:rPr lang="de-DE" sz="1200" b="1" dirty="0">
                <a:latin typeface="Courier New"/>
                <a:cs typeface="Courier New"/>
              </a:rPr>
              <a:t>)</a:t>
            </a:r>
            <a:r>
              <a:rPr lang="de-DE" sz="1200" b="1" dirty="0" smtClean="0">
                <a:latin typeface="Courier New"/>
                <a:cs typeface="Courier New"/>
              </a:rPr>
              <a:t>;</a:t>
            </a:r>
            <a:br>
              <a:rPr lang="de-DE" sz="1200" b="1" dirty="0" smtClean="0">
                <a:latin typeface="Courier New"/>
                <a:cs typeface="Courier New"/>
              </a:rPr>
            </a:br>
            <a:r>
              <a:rPr lang="de-DE" sz="1200" b="1" dirty="0" smtClean="0">
                <a:latin typeface="Courier New"/>
                <a:cs typeface="Courier New"/>
              </a:rPr>
              <a:t>    </a:t>
            </a:r>
            <a:r>
              <a:rPr lang="de-DE" sz="1200" b="1" dirty="0" err="1" smtClean="0">
                <a:latin typeface="Courier New"/>
                <a:cs typeface="Courier New"/>
              </a:rPr>
              <a:t>Products.Add</a:t>
            </a:r>
            <a:r>
              <a:rPr lang="de-DE" sz="1200" b="1" dirty="0">
                <a:latin typeface="Courier New"/>
                <a:cs typeface="Courier New"/>
              </a:rPr>
              <a:t>(</a:t>
            </a:r>
            <a:r>
              <a:rPr lang="de-DE" sz="1200" b="1" dirty="0" err="1">
                <a:latin typeface="Courier New"/>
                <a:cs typeface="Courier New"/>
              </a:rPr>
              <a:t>product</a:t>
            </a:r>
            <a:r>
              <a:rPr lang="de-DE" sz="1200" b="1" dirty="0">
                <a:latin typeface="Courier New"/>
                <a:cs typeface="Courier New"/>
              </a:rPr>
              <a:t>)</a:t>
            </a:r>
            <a:r>
              <a:rPr lang="de-DE" sz="1200" b="1" dirty="0" smtClean="0">
                <a:latin typeface="Courier New"/>
                <a:cs typeface="Courier New"/>
              </a:rPr>
              <a:t>;</a:t>
            </a:r>
            <a:r>
              <a:rPr lang="de-DE" sz="1200" b="1" dirty="0">
                <a:latin typeface="Courier New"/>
                <a:cs typeface="Courier New"/>
              </a:rPr>
              <a:t/>
            </a:r>
            <a:br>
              <a:rPr lang="de-DE" sz="1200" b="1" dirty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}</a:t>
            </a:r>
            <a:endParaRPr lang="de-DE" sz="1200" dirty="0">
              <a:latin typeface="Courier New"/>
              <a:cs typeface="Courier New"/>
            </a:endParaRPr>
          </a:p>
          <a:p>
            <a:pPr algn="l"/>
            <a:r>
              <a:rPr lang="de-DE" sz="1200" dirty="0" smtClean="0">
                <a:latin typeface="Courier New"/>
                <a:cs typeface="Courier New"/>
              </a:rPr>
              <a:t>  </a:t>
            </a:r>
            <a:r>
              <a:rPr lang="de-DE" sz="1200" dirty="0" err="1" smtClean="0">
                <a:latin typeface="Courier New"/>
                <a:cs typeface="Courier New"/>
              </a:rPr>
              <a:t>public</a:t>
            </a:r>
            <a:r>
              <a:rPr lang="de-DE" sz="1200" dirty="0" smtClean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virtual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void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urier New"/>
                <a:cs typeface="Courier New"/>
              </a:rPr>
              <a:t>AddEmployee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Employee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employee</a:t>
            </a:r>
            <a:r>
              <a:rPr lang="de-DE" sz="1200" dirty="0" smtClean="0">
                <a:latin typeface="Courier New"/>
                <a:cs typeface="Courier New"/>
              </a:rPr>
              <a:t>)  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{</a:t>
            </a:r>
            <a:br>
              <a:rPr lang="de-DE" sz="1200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  </a:t>
            </a:r>
            <a:r>
              <a:rPr lang="de-DE" sz="1200" b="1" dirty="0" err="1" smtClean="0">
                <a:latin typeface="Courier New"/>
                <a:cs typeface="Courier New"/>
              </a:rPr>
              <a:t>employee.Store</a:t>
            </a:r>
            <a:r>
              <a:rPr lang="de-DE" sz="1200" b="1" dirty="0" smtClean="0">
                <a:latin typeface="Courier New"/>
                <a:cs typeface="Courier New"/>
              </a:rPr>
              <a:t> </a:t>
            </a:r>
            <a:r>
              <a:rPr lang="de-DE" sz="1200" b="1" dirty="0">
                <a:latin typeface="Courier New"/>
                <a:cs typeface="Courier New"/>
              </a:rPr>
              <a:t>= </a:t>
            </a:r>
            <a:r>
              <a:rPr lang="de-DE" sz="1200" b="1" dirty="0" err="1">
                <a:latin typeface="Courier New"/>
                <a:cs typeface="Courier New"/>
              </a:rPr>
              <a:t>this</a:t>
            </a:r>
            <a:r>
              <a:rPr lang="de-DE" sz="1200" b="1" dirty="0" smtClean="0">
                <a:latin typeface="Courier New"/>
                <a:cs typeface="Courier New"/>
              </a:rPr>
              <a:t>;</a:t>
            </a:r>
            <a:br>
              <a:rPr lang="de-DE" sz="1200" b="1" dirty="0" smtClean="0">
                <a:latin typeface="Courier New"/>
                <a:cs typeface="Courier New"/>
              </a:rPr>
            </a:br>
            <a:r>
              <a:rPr lang="de-DE" sz="1200" b="1" dirty="0" smtClean="0">
                <a:latin typeface="Courier New"/>
                <a:cs typeface="Courier New"/>
              </a:rPr>
              <a:t>    </a:t>
            </a:r>
            <a:r>
              <a:rPr lang="de-DE" sz="1200" b="1" dirty="0" err="1" smtClean="0">
                <a:latin typeface="Courier New"/>
                <a:cs typeface="Courier New"/>
              </a:rPr>
              <a:t>Staff.Add</a:t>
            </a:r>
            <a:r>
              <a:rPr lang="de-DE" sz="1200" b="1" dirty="0">
                <a:latin typeface="Courier New"/>
                <a:cs typeface="Courier New"/>
              </a:rPr>
              <a:t>(</a:t>
            </a:r>
            <a:r>
              <a:rPr lang="de-DE" sz="1200" b="1" dirty="0" err="1">
                <a:latin typeface="Courier New"/>
                <a:cs typeface="Courier New"/>
              </a:rPr>
              <a:t>employee</a:t>
            </a:r>
            <a:r>
              <a:rPr lang="de-DE" sz="1200" b="1" dirty="0">
                <a:latin typeface="Courier New"/>
                <a:cs typeface="Courier New"/>
              </a:rPr>
              <a:t>)</a:t>
            </a:r>
            <a:r>
              <a:rPr lang="de-DE" sz="1200" b="1" dirty="0" smtClean="0">
                <a:latin typeface="Courier New"/>
                <a:cs typeface="Courier New"/>
              </a:rPr>
              <a:t>;</a:t>
            </a:r>
            <a:br>
              <a:rPr lang="de-DE" sz="1200" b="1" dirty="0" smtClean="0">
                <a:latin typeface="Courier New"/>
                <a:cs typeface="Courier New"/>
              </a:rPr>
            </a:br>
            <a:r>
              <a:rPr lang="de-DE" sz="1200" dirty="0" smtClean="0">
                <a:latin typeface="Courier New"/>
                <a:cs typeface="Courier New"/>
              </a:rPr>
              <a:t>  }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8" name="Pfeil nach rechts 7"/>
          <p:cNvSpPr/>
          <p:nvPr/>
        </p:nvSpPr>
        <p:spPr>
          <a:xfrm rot="5400000">
            <a:off x="3131840" y="2636912"/>
            <a:ext cx="576064" cy="10081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17681" y="5229200"/>
            <a:ext cx="254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Nutzen: weniger fehleranfällig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Persistenz-Architektur</a:t>
            </a:r>
          </a:p>
          <a:p>
            <a:r>
              <a:rPr lang="de-DE" dirty="0" smtClean="0"/>
              <a:t>Anwendungscode in </a:t>
            </a:r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>
                <a:solidFill>
                  <a:srgbClr val="D2533C"/>
                </a:solidFill>
              </a:rPr>
              <a:t>Mapping: Abbildung von Objekten auf Datenbank-Tabellen</a:t>
            </a:r>
          </a:p>
          <a:p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 vs. </a:t>
            </a:r>
            <a:r>
              <a:rPr lang="de-DE" dirty="0" err="1" smtClean="0"/>
              <a:t>Eager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endParaRPr lang="de-DE" dirty="0" smtClean="0"/>
          </a:p>
          <a:p>
            <a:r>
              <a:rPr lang="de-DE" dirty="0" smtClean="0"/>
              <a:t>Konfiguration von </a:t>
            </a:r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/>
              <a:t>Sessions</a:t>
            </a:r>
            <a:endParaRPr lang="de-DE" dirty="0" smtClean="0"/>
          </a:p>
          <a:p>
            <a:r>
              <a:rPr lang="de-DE" dirty="0" smtClean="0"/>
              <a:t>Weitere Aspekte</a:t>
            </a:r>
          </a:p>
          <a:p>
            <a:r>
              <a:rPr lang="de-DE" dirty="0" smtClean="0"/>
              <a:t>Literatur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55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– einzelne Attribute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1193800" cy="5842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628800"/>
            <a:ext cx="5004147" cy="2857698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 rot="5400000">
            <a:off x="1115616" y="3356992"/>
            <a:ext cx="720080" cy="10081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581128"/>
            <a:ext cx="4686625" cy="1371695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 rot="17870545">
            <a:off x="4753810" y="4198799"/>
            <a:ext cx="720080" cy="10081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4869160"/>
            <a:ext cx="2641783" cy="119388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3491880" y="2492896"/>
            <a:ext cx="4128408" cy="16212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62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84984"/>
            <a:ext cx="3632222" cy="12402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– 1:n-Beziehung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2051720" y="2204864"/>
            <a:ext cx="720080" cy="10081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 rot="19962787">
            <a:off x="4114946" y="2745880"/>
            <a:ext cx="720080" cy="10081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484784"/>
            <a:ext cx="3456384" cy="2390814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077072"/>
            <a:ext cx="3456384" cy="2206013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725144"/>
            <a:ext cx="4032448" cy="897219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>
            <a:off x="4211960" y="4653136"/>
            <a:ext cx="720080" cy="10081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52" y="5949280"/>
            <a:ext cx="2304256" cy="812228"/>
          </a:xfrm>
          <a:prstGeom prst="rect">
            <a:avLst/>
          </a:prstGeom>
        </p:spPr>
      </p:pic>
      <p:cxnSp>
        <p:nvCxnSpPr>
          <p:cNvPr id="18" name="Gerade Verbindung mit Pfeil 17"/>
          <p:cNvCxnSpPr/>
          <p:nvPr/>
        </p:nvCxnSpPr>
        <p:spPr>
          <a:xfrm flipH="1">
            <a:off x="4644008" y="5733256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4067944" y="5949280"/>
            <a:ext cx="648072" cy="9087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148064" y="5373216"/>
            <a:ext cx="3024336" cy="9087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73215" y="6381328"/>
            <a:ext cx="38084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hier wird ein „</a:t>
            </a:r>
            <a:r>
              <a:rPr lang="de-DE" dirty="0" err="1" smtClean="0"/>
              <a:t>bag</a:t>
            </a:r>
            <a:r>
              <a:rPr lang="de-DE" dirty="0" smtClean="0"/>
              <a:t>“ verwendet – es gibt auch noch „</a:t>
            </a:r>
            <a:r>
              <a:rPr lang="de-DE" dirty="0" err="1" smtClean="0"/>
              <a:t>list</a:t>
            </a:r>
            <a:r>
              <a:rPr lang="de-DE" dirty="0" smtClean="0"/>
              <a:t>“ und „</a:t>
            </a:r>
            <a:r>
              <a:rPr lang="de-DE" dirty="0" err="1" smtClean="0"/>
              <a:t>set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61" y="1555466"/>
            <a:ext cx="4719655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4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5373216"/>
            <a:ext cx="5327900" cy="10801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– </a:t>
            </a:r>
            <a:r>
              <a:rPr lang="de-DE" dirty="0" err="1" smtClean="0"/>
              <a:t>n:m-Beziehung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755576" y="3284984"/>
            <a:ext cx="720080" cy="10081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 rot="19120959">
            <a:off x="5607254" y="5557456"/>
            <a:ext cx="720080" cy="10081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93096"/>
            <a:ext cx="4464496" cy="897276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772816"/>
            <a:ext cx="5647718" cy="1512168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464" y="3429000"/>
            <a:ext cx="4824536" cy="2192216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 rot="18313100">
            <a:off x="2452588" y="3334982"/>
            <a:ext cx="997317" cy="10081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328" y="5301208"/>
            <a:ext cx="1368152" cy="1121566"/>
          </a:xfrm>
          <a:prstGeom prst="rect">
            <a:avLst/>
          </a:prstGeom>
        </p:spPr>
      </p:pic>
      <p:sp>
        <p:nvSpPr>
          <p:cNvPr id="20" name="Rechteck 19"/>
          <p:cNvSpPr/>
          <p:nvPr/>
        </p:nvSpPr>
        <p:spPr>
          <a:xfrm>
            <a:off x="4427984" y="4149080"/>
            <a:ext cx="4655620" cy="10694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17" idx="0"/>
          </p:cNvCxnSpPr>
          <p:nvPr/>
        </p:nvCxnSpPr>
        <p:spPr>
          <a:xfrm flipH="1">
            <a:off x="8208404" y="4293096"/>
            <a:ext cx="324036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39552" y="6192916"/>
            <a:ext cx="4968552" cy="20539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39552" y="4982587"/>
            <a:ext cx="3808982" cy="1531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059832" y="1772816"/>
            <a:ext cx="5544616" cy="151216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52" y="1484784"/>
            <a:ext cx="20447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9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933056"/>
            <a:ext cx="3881662" cy="24482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– Fachliche Datentypen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1007604" y="3104964"/>
            <a:ext cx="504056" cy="10081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 rot="18313100">
            <a:off x="3260540" y="3118958"/>
            <a:ext cx="997317" cy="10081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484784"/>
            <a:ext cx="1100759" cy="18002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484784"/>
            <a:ext cx="4343701" cy="3086314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4797152"/>
            <a:ext cx="4176464" cy="146447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4427983" y="2924944"/>
            <a:ext cx="3882547" cy="83021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372200" y="4797152"/>
            <a:ext cx="1512168" cy="151216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11561" y="2636913"/>
            <a:ext cx="1100244" cy="17945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Wolkenförmige Legende 4"/>
          <p:cNvSpPr/>
          <p:nvPr/>
        </p:nvSpPr>
        <p:spPr>
          <a:xfrm>
            <a:off x="1979712" y="2060848"/>
            <a:ext cx="1872208" cy="1224136"/>
          </a:xfrm>
          <a:prstGeom prst="cloudCallout">
            <a:avLst>
              <a:gd name="adj1" fmla="val -65812"/>
              <a:gd name="adj2" fmla="val 425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nur ein Vorschlag, wie man Datentypen im Fachlichen Datenmodell darstellen könnte</a:t>
            </a:r>
            <a:endParaRPr lang="de-DE" dirty="0"/>
          </a:p>
        </p:txBody>
      </p:sp>
      <p:sp>
        <p:nvSpPr>
          <p:cNvPr id="15" name="Wolkenförmige Legende 14"/>
          <p:cNvSpPr/>
          <p:nvPr/>
        </p:nvSpPr>
        <p:spPr>
          <a:xfrm>
            <a:off x="1835696" y="1340768"/>
            <a:ext cx="1584176" cy="720080"/>
          </a:xfrm>
          <a:prstGeom prst="cloudCallout">
            <a:avLst>
              <a:gd name="adj1" fmla="val -86291"/>
              <a:gd name="adj2" fmla="val 4643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unidirektionale Beziehung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123728" y="5445224"/>
            <a:ext cx="1322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Keine </a:t>
            </a:r>
            <a:r>
              <a:rPr lang="de-DE" sz="1400" dirty="0" err="1" smtClean="0">
                <a:solidFill>
                  <a:srgbClr val="FF0000"/>
                </a:solidFill>
              </a:rPr>
              <a:t>Id</a:t>
            </a:r>
            <a:r>
              <a:rPr lang="de-DE" sz="1400" dirty="0" smtClean="0">
                <a:solidFill>
                  <a:srgbClr val="FF0000"/>
                </a:solidFill>
              </a:rPr>
              <a:t> hier!!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9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Persistenz-Architektur</a:t>
            </a:r>
          </a:p>
          <a:p>
            <a:r>
              <a:rPr lang="de-DE" dirty="0" smtClean="0"/>
              <a:t>Anwendungscode in </a:t>
            </a:r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/>
              <a:t>Mapping: Abbildung von Objekten auf Datenbank-Tabellen</a:t>
            </a:r>
          </a:p>
          <a:p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 vs. </a:t>
            </a:r>
            <a:r>
              <a:rPr lang="de-DE" dirty="0" err="1" smtClean="0"/>
              <a:t>Eager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endParaRPr lang="de-DE" dirty="0" smtClean="0"/>
          </a:p>
          <a:p>
            <a:r>
              <a:rPr lang="de-DE" dirty="0" smtClean="0"/>
              <a:t>Konfiguration von </a:t>
            </a:r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/>
              <a:t>Sessions</a:t>
            </a:r>
          </a:p>
          <a:p>
            <a:r>
              <a:rPr lang="de-DE" dirty="0" smtClean="0"/>
              <a:t>Weitere Aspekte</a:t>
            </a:r>
          </a:p>
          <a:p>
            <a:r>
              <a:rPr lang="de-DE" dirty="0" smtClean="0"/>
              <a:t>Literatur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16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Cascade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56792"/>
            <a:ext cx="5156558" cy="1282789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451" y="1844824"/>
            <a:ext cx="5029549" cy="2387766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221088"/>
            <a:ext cx="7861220" cy="2386314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83569" y="1556793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499992" y="2420888"/>
            <a:ext cx="3168352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988" y="756568"/>
            <a:ext cx="4254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9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Cascade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28800"/>
            <a:ext cx="5156558" cy="1282789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964" y="2060848"/>
            <a:ext cx="4839036" cy="2413167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149080"/>
            <a:ext cx="5321669" cy="217185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899592" y="1628800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693654" y="2708920"/>
            <a:ext cx="2974689" cy="4387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988" y="756568"/>
            <a:ext cx="4254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4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Cascade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492896"/>
            <a:ext cx="5029549" cy="2387766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556792"/>
            <a:ext cx="4381804" cy="124468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4797152"/>
            <a:ext cx="5093053" cy="163841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899592" y="1556792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72041" y="3069757"/>
            <a:ext cx="3092247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988" y="756568"/>
            <a:ext cx="4254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0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Cascade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Cascade</a:t>
            </a:r>
            <a:r>
              <a:rPr lang="de-DE" dirty="0" smtClean="0"/>
              <a:t> all (oder </a:t>
            </a:r>
            <a:r>
              <a:rPr lang="de-DE" dirty="0" err="1" smtClean="0"/>
              <a:t>delete</a:t>
            </a:r>
            <a:r>
              <a:rPr lang="de-DE" dirty="0" smtClean="0"/>
              <a:t>, </a:t>
            </a:r>
            <a:r>
              <a:rPr lang="de-DE" dirty="0" err="1" smtClean="0"/>
              <a:t>delete-orphan</a:t>
            </a:r>
            <a:r>
              <a:rPr lang="de-DE" dirty="0" smtClean="0"/>
              <a:t>, all-</a:t>
            </a:r>
            <a:r>
              <a:rPr lang="de-DE" dirty="0" err="1" smtClean="0"/>
              <a:t>delete</a:t>
            </a:r>
            <a:r>
              <a:rPr lang="de-DE" dirty="0" smtClean="0"/>
              <a:t>-</a:t>
            </a:r>
            <a:r>
              <a:rPr lang="de-DE" dirty="0" err="1" smtClean="0"/>
              <a:t>orphan</a:t>
            </a:r>
            <a:r>
              <a:rPr lang="de-DE" dirty="0" smtClean="0"/>
              <a:t>) bedeutet (u.a.), dass die assoziierten Objekte mitgelöscht werden</a:t>
            </a:r>
          </a:p>
          <a:p>
            <a:r>
              <a:rPr lang="de-DE" dirty="0" smtClean="0"/>
              <a:t>Die Entitäten sind also „stark“ assoziiert</a:t>
            </a:r>
          </a:p>
          <a:p>
            <a:r>
              <a:rPr lang="de-DE" dirty="0" smtClean="0"/>
              <a:t>Es ist sinnvoll, dies bereits im Fachlichen Datenmodell darzustellen, bspw. durch die Verwendung einer </a:t>
            </a:r>
            <a:r>
              <a:rPr lang="de-DE" b="1" dirty="0" smtClean="0"/>
              <a:t>Komposition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/>
              <a:t>entspricht der UML-Kompositions-Semantik: assoziierte Objekte können nicht „alleine“ existieren</a:t>
            </a:r>
          </a:p>
          <a:p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005064"/>
            <a:ext cx="6937814" cy="115212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275857" y="4221088"/>
            <a:ext cx="936104" cy="7920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5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Cascade</a:t>
            </a:r>
            <a:r>
              <a:rPr lang="de-DE" dirty="0" smtClean="0"/>
              <a:t> - Optionen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4000" cy="176015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979712" y="3717032"/>
            <a:ext cx="69482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Quelle: 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://ayende.com/blog/1890/nhibernate-cascades-the-different-between-all-all-delete-orphans-and-save-</a:t>
            </a:r>
            <a:r>
              <a:rPr lang="de-DE" dirty="0" smtClean="0">
                <a:hlinkClick r:id="rId3"/>
              </a:rPr>
              <a:t>update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96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Mappings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Mappings</a:t>
            </a:r>
            <a:r>
              <a:rPr lang="de-DE" dirty="0" smtClean="0"/>
              <a:t> in XML zu schreiben ist aufwändig und fehleranfällig (Syntaxfehler werden erst zur Laufzeit entdeckt!)</a:t>
            </a:r>
          </a:p>
          <a:p>
            <a:r>
              <a:rPr lang="de-DE" dirty="0" smtClean="0"/>
              <a:t>Deshalb gibt es Alternativen:</a:t>
            </a:r>
          </a:p>
          <a:p>
            <a:pPr lvl="1"/>
            <a:r>
              <a:rPr lang="de-DE" dirty="0" err="1" smtClean="0"/>
              <a:t>Mappinginformationen</a:t>
            </a:r>
            <a:r>
              <a:rPr lang="de-DE" dirty="0" smtClean="0"/>
              <a:t> in Code-Attributen</a:t>
            </a:r>
          </a:p>
          <a:p>
            <a:pPr lvl="1"/>
            <a:r>
              <a:rPr lang="de-DE" dirty="0" smtClean="0"/>
              <a:t>Mapping-Code (</a:t>
            </a:r>
            <a:r>
              <a:rPr lang="de-DE" dirty="0" err="1" smtClean="0"/>
              <a:t>fluent</a:t>
            </a:r>
            <a:r>
              <a:rPr lang="de-DE" dirty="0" smtClean="0"/>
              <a:t> Interface)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16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Alternative Möglichkeiten für </a:t>
            </a:r>
            <a:r>
              <a:rPr lang="de-DE" dirty="0" err="1"/>
              <a:t>Mappings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500174"/>
            <a:ext cx="8458200" cy="4629150"/>
          </a:xfrm>
        </p:spPr>
        <p:txBody>
          <a:bodyPr/>
          <a:lstStyle/>
          <a:p>
            <a:r>
              <a:rPr lang="de-DE" dirty="0" smtClean="0"/>
              <a:t>Durch Angabe von Attributen in den Entitäten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827584" y="2132856"/>
            <a:ext cx="7620000" cy="37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65000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55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dirty="0" smtClean="0">
              <a:latin typeface="Calibri" charset="0"/>
            </a:endParaRPr>
          </a:p>
          <a:p>
            <a:endParaRPr lang="de-DE" dirty="0">
              <a:latin typeface="Calibri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076056" y="2132856"/>
            <a:ext cx="229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hier in Java; in C# ähnlich</a:t>
            </a:r>
            <a:endParaRPr lang="de-DE" sz="1400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988840"/>
            <a:ext cx="4438377" cy="422009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11760" y="6309320"/>
            <a:ext cx="3942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5"/>
              </a:rPr>
              <a:t>http://www.tutorialspoint.com/hibernate/</a:t>
            </a:r>
            <a:r>
              <a:rPr lang="de-DE" dirty="0" smtClean="0">
                <a:hlinkClick r:id="rId5"/>
              </a:rPr>
              <a:t>hibernate_annotations.htm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0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Alternative Möglichkeiten für </a:t>
            </a:r>
            <a:r>
              <a:rPr lang="de-DE" dirty="0" err="1" smtClean="0"/>
              <a:t>Mappings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500174"/>
            <a:ext cx="8458200" cy="4629150"/>
          </a:xfrm>
        </p:spPr>
        <p:txBody>
          <a:bodyPr/>
          <a:lstStyle/>
          <a:p>
            <a:r>
              <a:rPr lang="de-DE" dirty="0" smtClean="0"/>
              <a:t>Beispiel C#: </a:t>
            </a:r>
            <a:r>
              <a:rPr lang="de-DE" dirty="0">
                <a:hlinkClick r:id="rId3"/>
              </a:rPr>
              <a:t>http://www.fluentnhibernate.org/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Fluent</a:t>
            </a:r>
            <a:r>
              <a:rPr lang="de-DE" dirty="0" smtClean="0"/>
              <a:t> Interface)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348880"/>
            <a:ext cx="4343701" cy="4229394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2780928"/>
            <a:ext cx="4216693" cy="229886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4342136" y="5445224"/>
            <a:ext cx="432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bietet auch sog. „</a:t>
            </a:r>
            <a:r>
              <a:rPr lang="de-DE" sz="1400" dirty="0" err="1" smtClean="0"/>
              <a:t>automappings</a:t>
            </a:r>
            <a:r>
              <a:rPr lang="de-DE" sz="1400" dirty="0" smtClean="0"/>
              <a:t>“ an – Vorsicht damit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796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Persistenz-Architektur</a:t>
            </a:r>
          </a:p>
          <a:p>
            <a:r>
              <a:rPr lang="de-DE" dirty="0" smtClean="0"/>
              <a:t>Anwendungscode in </a:t>
            </a:r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/>
              <a:t>Mapping: Abbildung von Objekten auf Datenbank-Tabellen</a:t>
            </a:r>
          </a:p>
          <a:p>
            <a:r>
              <a:rPr lang="de-DE" dirty="0" err="1" smtClean="0">
                <a:solidFill>
                  <a:srgbClr val="D2533C"/>
                </a:solidFill>
              </a:rPr>
              <a:t>Lazy</a:t>
            </a:r>
            <a:r>
              <a:rPr lang="de-DE" dirty="0" smtClean="0">
                <a:solidFill>
                  <a:srgbClr val="D2533C"/>
                </a:solidFill>
              </a:rPr>
              <a:t> </a:t>
            </a:r>
            <a:r>
              <a:rPr lang="de-DE" dirty="0" err="1" smtClean="0">
                <a:solidFill>
                  <a:srgbClr val="D2533C"/>
                </a:solidFill>
              </a:rPr>
              <a:t>Loading</a:t>
            </a:r>
            <a:r>
              <a:rPr lang="de-DE" dirty="0" smtClean="0">
                <a:solidFill>
                  <a:srgbClr val="D2533C"/>
                </a:solidFill>
              </a:rPr>
              <a:t> vs. </a:t>
            </a:r>
            <a:r>
              <a:rPr lang="de-DE" dirty="0" err="1" smtClean="0">
                <a:solidFill>
                  <a:srgbClr val="D2533C"/>
                </a:solidFill>
              </a:rPr>
              <a:t>Eager</a:t>
            </a:r>
            <a:r>
              <a:rPr lang="de-DE" dirty="0" smtClean="0">
                <a:solidFill>
                  <a:srgbClr val="D2533C"/>
                </a:solidFill>
              </a:rPr>
              <a:t> </a:t>
            </a:r>
            <a:r>
              <a:rPr lang="de-DE" dirty="0" err="1" smtClean="0">
                <a:solidFill>
                  <a:srgbClr val="D2533C"/>
                </a:solidFill>
              </a:rPr>
              <a:t>Loading</a:t>
            </a:r>
            <a:endParaRPr lang="de-DE" dirty="0" smtClean="0">
              <a:solidFill>
                <a:srgbClr val="D2533C"/>
              </a:solidFill>
            </a:endParaRPr>
          </a:p>
          <a:p>
            <a:r>
              <a:rPr lang="de-DE" dirty="0" smtClean="0"/>
              <a:t>Konfiguration von </a:t>
            </a:r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/>
              <a:t>Sessions</a:t>
            </a:r>
            <a:endParaRPr lang="de-DE" dirty="0" smtClean="0"/>
          </a:p>
          <a:p>
            <a:r>
              <a:rPr lang="de-DE" dirty="0" smtClean="0"/>
              <a:t>Weitere Aspekte</a:t>
            </a:r>
          </a:p>
          <a:p>
            <a:r>
              <a:rPr lang="de-DE" dirty="0" smtClean="0"/>
              <a:t>Literatur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55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 vs. </a:t>
            </a:r>
            <a:r>
              <a:rPr lang="de-DE" dirty="0" err="1" smtClean="0"/>
              <a:t>Eager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komplexes Objekt-Geflecht auf eine Persistenz abzubilden, ist eine große Herausforderung</a:t>
            </a:r>
          </a:p>
          <a:p>
            <a:pPr lvl="1"/>
            <a:r>
              <a:rPr lang="de-DE" dirty="0"/>
              <a:t>Welche </a:t>
            </a:r>
            <a:r>
              <a:rPr lang="de-DE" dirty="0" err="1"/>
              <a:t>Collection</a:t>
            </a:r>
            <a:r>
              <a:rPr lang="de-DE" dirty="0"/>
              <a:t>-Arten verwenden? (</a:t>
            </a:r>
            <a:r>
              <a:rPr lang="de-DE" dirty="0" err="1"/>
              <a:t>bag</a:t>
            </a:r>
            <a:r>
              <a:rPr lang="de-DE" dirty="0"/>
              <a:t>, </a:t>
            </a:r>
            <a:r>
              <a:rPr lang="de-DE" dirty="0" err="1"/>
              <a:t>list</a:t>
            </a:r>
            <a:r>
              <a:rPr lang="de-DE" dirty="0"/>
              <a:t>, </a:t>
            </a:r>
            <a:r>
              <a:rPr lang="de-DE" dirty="0" err="1"/>
              <a:t>set</a:t>
            </a:r>
            <a:r>
              <a:rPr lang="de-DE" dirty="0"/>
              <a:t>?)</a:t>
            </a:r>
          </a:p>
          <a:p>
            <a:pPr lvl="1"/>
            <a:r>
              <a:rPr lang="de-DE" dirty="0"/>
              <a:t>Wo welches </a:t>
            </a:r>
            <a:r>
              <a:rPr lang="de-DE" dirty="0" err="1"/>
              <a:t>Kaskadierungsart</a:t>
            </a:r>
            <a:r>
              <a:rPr lang="de-DE" dirty="0"/>
              <a:t> konfigurieren? (all, save-update, </a:t>
            </a:r>
            <a:r>
              <a:rPr lang="de-DE" dirty="0" err="1"/>
              <a:t>delete-orphan</a:t>
            </a:r>
            <a:r>
              <a:rPr lang="de-DE" dirty="0"/>
              <a:t>, ...)</a:t>
            </a:r>
          </a:p>
          <a:p>
            <a:r>
              <a:rPr lang="de-DE" dirty="0"/>
              <a:t>Ein weiteres Kriterium: welche assoziierten Objekte sollen überhaupt </a:t>
            </a:r>
            <a:r>
              <a:rPr lang="de-DE"/>
              <a:t>beim </a:t>
            </a:r>
            <a:r>
              <a:rPr lang="de-DE" smtClean="0"/>
              <a:t>Laden </a:t>
            </a:r>
            <a:r>
              <a:rPr lang="de-DE" dirty="0"/>
              <a:t>eines einzelnen Objektes mitgeladen werden?</a:t>
            </a:r>
          </a:p>
          <a:p>
            <a:pPr lvl="1"/>
            <a:r>
              <a:rPr lang="de-DE" dirty="0"/>
              <a:t>Alle? Dann viel Spaß!</a:t>
            </a:r>
          </a:p>
        </p:txBody>
      </p:sp>
    </p:spTree>
    <p:extLst>
      <p:ext uri="{BB962C8B-B14F-4D97-AF65-F5344CB8AC3E}">
        <p14:creationId xmlns:p14="http://schemas.microsoft.com/office/powerpoint/2010/main" val="320784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einer Applikation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247800"/>
          </a:xfrm>
        </p:spPr>
        <p:txBody>
          <a:bodyPr>
            <a:normAutofit/>
          </a:bodyPr>
          <a:lstStyle/>
          <a:p>
            <a:r>
              <a:rPr lang="de-DE" sz="2000" b="1" dirty="0" err="1" smtClean="0"/>
              <a:t>Persistenzschicht</a:t>
            </a:r>
            <a:r>
              <a:rPr lang="de-DE" sz="2000" dirty="0" smtClean="0"/>
              <a:t>: Eine Gruppe von Klassen/Komponenten, die für den Datenzugriff verantwortlich sind</a:t>
            </a:r>
          </a:p>
          <a:p>
            <a:pPr lvl="1"/>
            <a:r>
              <a:rPr lang="de-DE" sz="1600" dirty="0" smtClean="0"/>
              <a:t>bildet Entitäten auf die Datenbankstrukturen ab</a:t>
            </a:r>
            <a:endParaRPr lang="de-DE" sz="1600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5328592" cy="38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2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 vs. </a:t>
            </a:r>
            <a:r>
              <a:rPr lang="de-DE" dirty="0" err="1" smtClean="0"/>
              <a:t>Eager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Dies können wir konfigurieren:</a:t>
            </a:r>
          </a:p>
          <a:p>
            <a:pPr lvl="1"/>
            <a:r>
              <a:rPr lang="de-DE" dirty="0" err="1" smtClean="0"/>
              <a:t>Eager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: die assoziierten Objekte werden sofort mitgeladen</a:t>
            </a:r>
          </a:p>
          <a:p>
            <a:pPr lvl="1"/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: die assoziierten Objekte werden erst geladen, wenn darauf zugegriffen wird (vorher gibt es nur Proxys der Objekte)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01008"/>
            <a:ext cx="6236133" cy="1663815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3429000"/>
            <a:ext cx="1193800" cy="18034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051721" y="3501008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3528" y="5373216"/>
            <a:ext cx="84818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buFont typeface="Arial"/>
              <a:buChar char="•"/>
            </a:pPr>
            <a:r>
              <a:rPr lang="de-DE" sz="1400" dirty="0" smtClean="0"/>
              <a:t>Hier werden die Produkte eines Store erst beim Zugriff auf diese geladen</a:t>
            </a:r>
          </a:p>
          <a:p>
            <a:pPr marL="171450" indent="-171450" algn="l">
              <a:buFont typeface="Arial"/>
              <a:buChar char="•"/>
            </a:pPr>
            <a:r>
              <a:rPr lang="de-DE" sz="1400" dirty="0" smtClean="0"/>
              <a:t>Im Anwendungscode macht dies keinen Unterschied! Man greift „normal“ auf die </a:t>
            </a:r>
            <a:r>
              <a:rPr lang="de-DE" sz="1400" dirty="0" err="1" smtClean="0"/>
              <a:t>Product-Collection</a:t>
            </a:r>
            <a:r>
              <a:rPr lang="de-DE" sz="1400" dirty="0" smtClean="0"/>
              <a:t> zu!</a:t>
            </a:r>
          </a:p>
          <a:p>
            <a:pPr marL="171450" indent="-171450" algn="l">
              <a:buFont typeface="Arial"/>
              <a:buChar char="•"/>
            </a:pPr>
            <a:r>
              <a:rPr lang="de-DE" sz="1400" dirty="0" smtClean="0"/>
              <a:t>Ob dies Sinn macht, hängt natürlich von den Anforderungen ab!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7601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Persistenz-Architektur</a:t>
            </a:r>
          </a:p>
          <a:p>
            <a:r>
              <a:rPr lang="de-DE" dirty="0" smtClean="0"/>
              <a:t>Anwendungscode in </a:t>
            </a:r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/>
              <a:t>Mapping: Abbildung von Objekten auf Datenbank-Tabellen</a:t>
            </a:r>
          </a:p>
          <a:p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 vs. </a:t>
            </a:r>
            <a:r>
              <a:rPr lang="de-DE" dirty="0" err="1" smtClean="0"/>
              <a:t>Eager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endParaRPr lang="de-DE" dirty="0" smtClean="0"/>
          </a:p>
          <a:p>
            <a:r>
              <a:rPr lang="de-DE" dirty="0" smtClean="0">
                <a:solidFill>
                  <a:srgbClr val="D2533C"/>
                </a:solidFill>
              </a:rPr>
              <a:t>Konfiguration von </a:t>
            </a:r>
            <a:r>
              <a:rPr lang="de-DE" dirty="0" err="1" smtClean="0">
                <a:solidFill>
                  <a:srgbClr val="D2533C"/>
                </a:solidFill>
              </a:rPr>
              <a:t>Hibernate</a:t>
            </a:r>
            <a:endParaRPr lang="de-DE" dirty="0" smtClean="0">
              <a:solidFill>
                <a:srgbClr val="D2533C"/>
              </a:solidFill>
            </a:endParaRPr>
          </a:p>
          <a:p>
            <a:r>
              <a:rPr lang="de-DE" dirty="0"/>
              <a:t>Sessions</a:t>
            </a:r>
            <a:endParaRPr lang="de-DE" dirty="0" smtClean="0">
              <a:solidFill>
                <a:srgbClr val="D2533C"/>
              </a:solidFill>
            </a:endParaRPr>
          </a:p>
          <a:p>
            <a:r>
              <a:rPr lang="de-DE" dirty="0" smtClean="0"/>
              <a:t>Weitere Aspekte</a:t>
            </a:r>
          </a:p>
          <a:p>
            <a:r>
              <a:rPr lang="de-DE" dirty="0" smtClean="0"/>
              <a:t>Literatur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55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 smtClean="0"/>
              <a:t> Konfiguration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39552" y="1484784"/>
            <a:ext cx="5760640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1100" dirty="0" smtClean="0">
                <a:latin typeface="Courier New"/>
                <a:cs typeface="Courier New"/>
              </a:rPr>
              <a:t>// </a:t>
            </a:r>
            <a:r>
              <a:rPr lang="de-DE" sz="1100" dirty="0" err="1" smtClean="0">
                <a:latin typeface="Courier New"/>
                <a:cs typeface="Courier New"/>
              </a:rPr>
              <a:t>main</a:t>
            </a:r>
            <a:r>
              <a:rPr lang="de-DE" sz="1100" dirty="0" smtClean="0">
                <a:latin typeface="Courier New"/>
                <a:cs typeface="Courier New"/>
              </a:rPr>
              <a:t/>
            </a:r>
            <a:br>
              <a:rPr lang="de-DE" sz="1100" dirty="0" smtClean="0">
                <a:latin typeface="Courier New"/>
                <a:cs typeface="Courier New"/>
              </a:rPr>
            </a:br>
            <a:r>
              <a:rPr lang="de-DE" sz="1100" dirty="0" err="1" smtClean="0">
                <a:latin typeface="Courier New"/>
                <a:cs typeface="Courier New"/>
              </a:rPr>
              <a:t>Configuration</a:t>
            </a:r>
            <a:r>
              <a:rPr lang="de-DE" sz="1100" dirty="0" smtClean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cfg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dirty="0" err="1">
                <a:latin typeface="Courier New"/>
                <a:cs typeface="Courier New"/>
              </a:rPr>
              <a:t>new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Configuration</a:t>
            </a:r>
            <a:r>
              <a:rPr lang="de-DE" sz="1100" dirty="0">
                <a:latin typeface="Courier New"/>
                <a:cs typeface="Courier New"/>
              </a:rPr>
              <a:t>().</a:t>
            </a:r>
            <a:r>
              <a:rPr lang="de-DE" sz="1100" dirty="0" err="1">
                <a:latin typeface="Courier New"/>
                <a:cs typeface="Courier New"/>
              </a:rPr>
              <a:t>Configure</a:t>
            </a:r>
            <a:r>
              <a:rPr lang="de-DE" sz="1100" dirty="0">
                <a:latin typeface="Courier New"/>
                <a:cs typeface="Courier New"/>
              </a:rPr>
              <a:t>()</a:t>
            </a:r>
            <a:r>
              <a:rPr lang="de-DE" sz="1100" dirty="0" smtClean="0">
                <a:latin typeface="Courier New"/>
                <a:cs typeface="Courier New"/>
              </a:rPr>
              <a:t>;</a:t>
            </a:r>
            <a:br>
              <a:rPr lang="de-DE" sz="1100" dirty="0" smtClean="0">
                <a:latin typeface="Courier New"/>
                <a:cs typeface="Courier New"/>
              </a:rPr>
            </a:br>
            <a:r>
              <a:rPr lang="de-DE" sz="1100" dirty="0" err="1" smtClean="0">
                <a:latin typeface="Courier New"/>
                <a:cs typeface="Courier New"/>
              </a:rPr>
              <a:t>new</a:t>
            </a:r>
            <a:r>
              <a:rPr lang="de-DE" sz="1100" dirty="0" smtClean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SchemaExport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cfg</a:t>
            </a:r>
            <a:r>
              <a:rPr lang="de-DE" sz="1100" dirty="0">
                <a:latin typeface="Courier New"/>
                <a:cs typeface="Courier New"/>
              </a:rPr>
              <a:t>).Execute(</a:t>
            </a:r>
            <a:r>
              <a:rPr lang="de-DE" sz="1100" dirty="0" err="1">
                <a:latin typeface="Courier New"/>
                <a:cs typeface="Courier New"/>
              </a:rPr>
              <a:t>false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true</a:t>
            </a:r>
            <a:r>
              <a:rPr lang="de-DE" sz="1100" dirty="0">
                <a:latin typeface="Courier New"/>
                <a:cs typeface="Courier New"/>
              </a:rPr>
              <a:t>, </a:t>
            </a:r>
            <a:r>
              <a:rPr lang="de-DE" sz="1100" dirty="0" err="1">
                <a:latin typeface="Courier New"/>
                <a:cs typeface="Courier New"/>
              </a:rPr>
              <a:t>false</a:t>
            </a:r>
            <a:r>
              <a:rPr lang="de-DE" sz="1100" dirty="0">
                <a:latin typeface="Courier New"/>
                <a:cs typeface="Courier New"/>
              </a:rPr>
              <a:t>)</a:t>
            </a:r>
            <a:r>
              <a:rPr lang="de-DE" sz="1100" dirty="0" smtClean="0">
                <a:latin typeface="Courier New"/>
                <a:cs typeface="Courier New"/>
              </a:rPr>
              <a:t>;</a:t>
            </a:r>
            <a:br>
              <a:rPr lang="de-DE" sz="1100" dirty="0" smtClean="0">
                <a:latin typeface="Courier New"/>
                <a:cs typeface="Courier New"/>
              </a:rPr>
            </a:br>
            <a:r>
              <a:rPr lang="de-DE" sz="1100" dirty="0" err="1" smtClean="0">
                <a:latin typeface="Courier New"/>
                <a:cs typeface="Courier New"/>
              </a:rPr>
              <a:t>ISessionFactory</a:t>
            </a:r>
            <a:r>
              <a:rPr lang="de-DE" sz="1100" dirty="0" smtClean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sessionFactory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dirty="0" err="1">
                <a:latin typeface="Courier New"/>
                <a:cs typeface="Courier New"/>
              </a:rPr>
              <a:t>cfg.BuildSessionFactory</a:t>
            </a:r>
            <a:r>
              <a:rPr lang="de-DE" sz="1100" dirty="0">
                <a:latin typeface="Courier New"/>
                <a:cs typeface="Courier New"/>
              </a:rPr>
              <a:t>(); </a:t>
            </a:r>
          </a:p>
          <a:p>
            <a:pPr algn="l"/>
            <a:endParaRPr lang="de-DE" sz="1100" dirty="0" smtClean="0">
              <a:latin typeface="Courier New"/>
              <a:cs typeface="Courier New"/>
            </a:endParaRPr>
          </a:p>
          <a:p>
            <a:pPr algn="l"/>
            <a:r>
              <a:rPr lang="de-DE" sz="1100" dirty="0" err="1" smtClean="0">
                <a:latin typeface="Courier New"/>
                <a:cs typeface="Courier New"/>
              </a:rPr>
              <a:t>using</a:t>
            </a:r>
            <a:r>
              <a:rPr lang="de-DE" sz="1100" dirty="0" smtClean="0">
                <a:latin typeface="Courier New"/>
                <a:cs typeface="Courier New"/>
              </a:rPr>
              <a:t> 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var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session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dirty="0" err="1">
                <a:latin typeface="Courier New"/>
                <a:cs typeface="Courier New"/>
              </a:rPr>
              <a:t>sessionFactory.OpenSession</a:t>
            </a:r>
            <a:r>
              <a:rPr lang="de-DE" sz="1100" dirty="0">
                <a:latin typeface="Courier New"/>
                <a:cs typeface="Courier New"/>
              </a:rPr>
              <a:t>()</a:t>
            </a:r>
            <a:r>
              <a:rPr lang="de-DE" sz="1100" dirty="0" smtClean="0">
                <a:latin typeface="Courier New"/>
                <a:cs typeface="Courier New"/>
              </a:rPr>
              <a:t>)</a:t>
            </a:r>
            <a:br>
              <a:rPr lang="de-DE" sz="1100" dirty="0" smtClean="0">
                <a:latin typeface="Courier New"/>
                <a:cs typeface="Courier New"/>
              </a:rPr>
            </a:br>
            <a:r>
              <a:rPr lang="de-DE" sz="1100" dirty="0" smtClean="0">
                <a:latin typeface="Courier New"/>
                <a:cs typeface="Courier New"/>
              </a:rPr>
              <a:t>{</a:t>
            </a:r>
            <a:br>
              <a:rPr lang="de-DE" sz="1100" dirty="0" smtClean="0">
                <a:latin typeface="Courier New"/>
                <a:cs typeface="Courier New"/>
              </a:rPr>
            </a:br>
            <a:r>
              <a:rPr lang="de-DE" sz="1100" dirty="0" smtClean="0">
                <a:latin typeface="Courier New"/>
                <a:cs typeface="Courier New"/>
              </a:rPr>
              <a:t>  </a:t>
            </a:r>
            <a:r>
              <a:rPr lang="de-DE" sz="1100" dirty="0" err="1" smtClean="0">
                <a:latin typeface="Courier New"/>
                <a:cs typeface="Courier New"/>
              </a:rPr>
              <a:t>var</a:t>
            </a:r>
            <a:r>
              <a:rPr lang="de-DE" sz="1100" dirty="0" smtClean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barginBasin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dirty="0" err="1">
                <a:latin typeface="Courier New"/>
                <a:cs typeface="Courier New"/>
              </a:rPr>
              <a:t>new</a:t>
            </a:r>
            <a:r>
              <a:rPr lang="de-DE" sz="1100" dirty="0">
                <a:latin typeface="Courier New"/>
                <a:cs typeface="Courier New"/>
              </a:rPr>
              <a:t> Store { Name = "</a:t>
            </a:r>
            <a:r>
              <a:rPr lang="de-DE" sz="1100" dirty="0" err="1">
                <a:latin typeface="Courier New"/>
                <a:cs typeface="Courier New"/>
              </a:rPr>
              <a:t>Bargin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Basin</a:t>
            </a:r>
            <a:r>
              <a:rPr lang="de-DE" sz="1100" dirty="0">
                <a:latin typeface="Courier New"/>
                <a:cs typeface="Courier New"/>
              </a:rPr>
              <a:t>" }</a:t>
            </a:r>
            <a:r>
              <a:rPr lang="de-DE" sz="1100" dirty="0" smtClean="0">
                <a:latin typeface="Courier New"/>
                <a:cs typeface="Courier New"/>
              </a:rPr>
              <a:t>;</a:t>
            </a:r>
            <a:br>
              <a:rPr lang="de-DE" sz="1100" dirty="0" smtClean="0">
                <a:latin typeface="Courier New"/>
                <a:cs typeface="Courier New"/>
              </a:rPr>
            </a:br>
            <a:endParaRPr lang="de-DE" sz="1100" dirty="0" smtClean="0">
              <a:latin typeface="Courier New"/>
              <a:cs typeface="Courier New"/>
            </a:endParaRPr>
          </a:p>
          <a:p>
            <a:pPr algn="l"/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smtClean="0">
                <a:latin typeface="Courier New"/>
                <a:cs typeface="Courier New"/>
              </a:rPr>
              <a:t> </a:t>
            </a:r>
            <a:r>
              <a:rPr lang="de-DE" sz="1100" dirty="0" err="1" smtClean="0">
                <a:latin typeface="Courier New"/>
                <a:cs typeface="Courier New"/>
              </a:rPr>
              <a:t>using</a:t>
            </a:r>
            <a:r>
              <a:rPr lang="de-DE" sz="1100" dirty="0" smtClean="0">
                <a:latin typeface="Courier New"/>
                <a:cs typeface="Courier New"/>
              </a:rPr>
              <a:t> 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var</a:t>
            </a:r>
            <a:r>
              <a:rPr lang="de-DE" sz="1100" dirty="0">
                <a:latin typeface="Courier New"/>
                <a:cs typeface="Courier New"/>
              </a:rPr>
              <a:t> </a:t>
            </a:r>
            <a:r>
              <a:rPr lang="de-DE" sz="1100" dirty="0" err="1">
                <a:latin typeface="Courier New"/>
                <a:cs typeface="Courier New"/>
              </a:rPr>
              <a:t>transaction</a:t>
            </a:r>
            <a:r>
              <a:rPr lang="de-DE" sz="1100" dirty="0">
                <a:latin typeface="Courier New"/>
                <a:cs typeface="Courier New"/>
              </a:rPr>
              <a:t> = </a:t>
            </a:r>
            <a:r>
              <a:rPr lang="de-DE" sz="1100" dirty="0" err="1">
                <a:latin typeface="Courier New"/>
                <a:cs typeface="Courier New"/>
              </a:rPr>
              <a:t>session.BeginTransaction</a:t>
            </a:r>
            <a:r>
              <a:rPr lang="de-DE" sz="1100" dirty="0">
                <a:latin typeface="Courier New"/>
                <a:cs typeface="Courier New"/>
              </a:rPr>
              <a:t>()</a:t>
            </a:r>
            <a:r>
              <a:rPr lang="de-DE" sz="1100" dirty="0" smtClean="0">
                <a:latin typeface="Courier New"/>
                <a:cs typeface="Courier New"/>
              </a:rPr>
              <a:t>)</a:t>
            </a:r>
            <a:br>
              <a:rPr lang="de-DE" sz="1100" dirty="0" smtClean="0">
                <a:latin typeface="Courier New"/>
                <a:cs typeface="Courier New"/>
              </a:rPr>
            </a:br>
            <a:r>
              <a:rPr lang="de-DE" sz="1100" dirty="0" smtClean="0">
                <a:latin typeface="Courier New"/>
                <a:cs typeface="Courier New"/>
              </a:rPr>
              <a:t>  {</a:t>
            </a:r>
            <a:br>
              <a:rPr lang="de-DE" sz="1100" dirty="0" smtClean="0">
                <a:latin typeface="Courier New"/>
                <a:cs typeface="Courier New"/>
              </a:rPr>
            </a:br>
            <a:r>
              <a:rPr lang="de-DE" sz="1100" dirty="0" smtClean="0">
                <a:latin typeface="Courier New"/>
                <a:cs typeface="Courier New"/>
              </a:rPr>
              <a:t>    </a:t>
            </a:r>
            <a:r>
              <a:rPr lang="de-DE" sz="1100" dirty="0" err="1" smtClean="0">
                <a:latin typeface="Courier New"/>
                <a:cs typeface="Courier New"/>
              </a:rPr>
              <a:t>session.SaveOrUpdate</a:t>
            </a:r>
            <a:r>
              <a:rPr lang="de-DE" sz="1100" dirty="0">
                <a:latin typeface="Courier New"/>
                <a:cs typeface="Courier New"/>
              </a:rPr>
              <a:t>(</a:t>
            </a:r>
            <a:r>
              <a:rPr lang="de-DE" sz="1100" dirty="0" err="1">
                <a:latin typeface="Courier New"/>
                <a:cs typeface="Courier New"/>
              </a:rPr>
              <a:t>barginBasin</a:t>
            </a:r>
            <a:r>
              <a:rPr lang="de-DE" sz="1100" dirty="0">
                <a:latin typeface="Courier New"/>
                <a:cs typeface="Courier New"/>
              </a:rPr>
              <a:t>)</a:t>
            </a:r>
            <a:r>
              <a:rPr lang="de-DE" sz="1100" dirty="0" smtClean="0">
                <a:latin typeface="Courier New"/>
                <a:cs typeface="Courier New"/>
              </a:rPr>
              <a:t>;</a:t>
            </a:r>
            <a:br>
              <a:rPr lang="de-DE" sz="1100" dirty="0" smtClean="0">
                <a:latin typeface="Courier New"/>
                <a:cs typeface="Courier New"/>
              </a:rPr>
            </a:br>
            <a:r>
              <a:rPr lang="de-DE" sz="1100" dirty="0" smtClean="0">
                <a:latin typeface="Courier New"/>
                <a:cs typeface="Courier New"/>
              </a:rPr>
              <a:t>    </a:t>
            </a:r>
            <a:r>
              <a:rPr lang="de-DE" sz="1100" dirty="0" err="1">
                <a:latin typeface="Courier New"/>
                <a:cs typeface="Courier New"/>
              </a:rPr>
              <a:t>transaction.Commit</a:t>
            </a:r>
            <a:r>
              <a:rPr lang="de-DE" sz="1100" dirty="0">
                <a:latin typeface="Courier New"/>
                <a:cs typeface="Courier New"/>
              </a:rPr>
              <a:t>()</a:t>
            </a:r>
            <a:r>
              <a:rPr lang="de-DE" sz="1100" dirty="0" smtClean="0">
                <a:latin typeface="Courier New"/>
                <a:cs typeface="Courier New"/>
              </a:rPr>
              <a:t>;</a:t>
            </a:r>
            <a:br>
              <a:rPr lang="de-DE" sz="1100" dirty="0" smtClean="0">
                <a:latin typeface="Courier New"/>
                <a:cs typeface="Courier New"/>
              </a:rPr>
            </a:br>
            <a:r>
              <a:rPr lang="de-DE" sz="1100" dirty="0" smtClean="0">
                <a:latin typeface="Courier New"/>
                <a:cs typeface="Courier New"/>
              </a:rPr>
              <a:t>  }</a:t>
            </a:r>
            <a:br>
              <a:rPr lang="de-DE" sz="1100" dirty="0" smtClean="0">
                <a:latin typeface="Courier New"/>
                <a:cs typeface="Courier New"/>
              </a:rPr>
            </a:br>
            <a:r>
              <a:rPr lang="de-DE" sz="1100" dirty="0" smtClean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437112"/>
            <a:ext cx="7635162" cy="203909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139952" y="41490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 smtClean="0"/>
              <a:t>hibernate.cfg.xml</a:t>
            </a:r>
            <a:endParaRPr lang="de-DE" sz="1800" dirty="0"/>
          </a:p>
        </p:txBody>
      </p:sp>
      <p:cxnSp>
        <p:nvCxnSpPr>
          <p:cNvPr id="9" name="Gerade Verbindung mit Pfeil 8"/>
          <p:cNvCxnSpPr>
            <a:endCxn id="7" idx="0"/>
          </p:cNvCxnSpPr>
          <p:nvPr/>
        </p:nvCxnSpPr>
        <p:spPr>
          <a:xfrm>
            <a:off x="4932040" y="1844824"/>
            <a:ext cx="468052" cy="2304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5364088" y="3645024"/>
            <a:ext cx="415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liest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788024" y="1772816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372200" y="1628800"/>
            <a:ext cx="1339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erzeugt DB-Schema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278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Persistenz-Architektur</a:t>
            </a:r>
          </a:p>
          <a:p>
            <a:r>
              <a:rPr lang="de-DE" dirty="0" smtClean="0"/>
              <a:t>Anwendungscode in </a:t>
            </a:r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/>
              <a:t>Mapping: Abbildung von Objekten auf Datenbank-Tabellen</a:t>
            </a:r>
          </a:p>
          <a:p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 vs. </a:t>
            </a:r>
            <a:r>
              <a:rPr lang="de-DE" dirty="0" err="1" smtClean="0"/>
              <a:t>Eager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endParaRPr lang="de-DE" dirty="0" smtClean="0"/>
          </a:p>
          <a:p>
            <a:r>
              <a:rPr lang="de-DE" dirty="0" smtClean="0"/>
              <a:t>Konfiguration von </a:t>
            </a:r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Sessions</a:t>
            </a:r>
          </a:p>
          <a:p>
            <a:r>
              <a:rPr lang="de-DE" dirty="0" smtClean="0"/>
              <a:t>Weitere Aspekte</a:t>
            </a:r>
          </a:p>
          <a:p>
            <a:r>
              <a:rPr lang="de-DE" dirty="0" smtClean="0"/>
              <a:t>Literatur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118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Sessions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ISessionFactory</a:t>
            </a:r>
            <a:endParaRPr lang="de-DE" dirty="0" smtClean="0"/>
          </a:p>
          <a:p>
            <a:pPr lvl="1"/>
            <a:r>
              <a:rPr lang="de-DE" dirty="0" smtClean="0"/>
              <a:t>verantwortlich für eine Datenbank, eine XML-Konfiguration pro Factory</a:t>
            </a:r>
          </a:p>
          <a:p>
            <a:pPr lvl="1"/>
            <a:r>
              <a:rPr lang="de-DE" dirty="0" smtClean="0"/>
              <a:t>normalerweise nur einmal erzeugt (teuer!) – beim Startup der Applikation</a:t>
            </a:r>
          </a:p>
          <a:p>
            <a:r>
              <a:rPr lang="de-DE" dirty="0" err="1" smtClean="0"/>
              <a:t>ISession</a:t>
            </a:r>
            <a:endParaRPr lang="de-DE" dirty="0" smtClean="0"/>
          </a:p>
          <a:p>
            <a:pPr lvl="1"/>
            <a:r>
              <a:rPr lang="de-DE" dirty="0" smtClean="0"/>
              <a:t>kapselt eine „Unit-</a:t>
            </a:r>
            <a:r>
              <a:rPr lang="de-DE" dirty="0" err="1" smtClean="0"/>
              <a:t>of</a:t>
            </a:r>
            <a:r>
              <a:rPr lang="de-DE" dirty="0" smtClean="0"/>
              <a:t>-Work“</a:t>
            </a:r>
          </a:p>
          <a:p>
            <a:pPr lvl="1"/>
            <a:r>
              <a:rPr lang="de-DE" dirty="0" smtClean="0"/>
              <a:t>pro Session sind mehrere serielle Transaktionen zulässig</a:t>
            </a:r>
          </a:p>
          <a:p>
            <a:pPr lvl="1"/>
            <a:r>
              <a:rPr lang="de-DE" dirty="0" smtClean="0"/>
              <a:t>eine Session hat einen Cache</a:t>
            </a:r>
          </a:p>
          <a:p>
            <a:pPr lvl="1"/>
            <a:r>
              <a:rPr lang="de-DE" dirty="0" smtClean="0"/>
              <a:t>es gibt viele Strategien, „wie lange“ eine Session aufgehalten werden sollte</a:t>
            </a:r>
          </a:p>
          <a:p>
            <a:pPr lvl="2"/>
            <a:r>
              <a:rPr lang="de-DE" dirty="0" smtClean="0"/>
              <a:t>pro Request (z. B. bei Webanwendungen)</a:t>
            </a:r>
          </a:p>
          <a:p>
            <a:pPr lvl="2"/>
            <a:r>
              <a:rPr lang="de-DE" dirty="0" smtClean="0"/>
              <a:t>für die Dauer eine Benutzerdialogs (mit mehreren Interaktionen des Benutzers)</a:t>
            </a:r>
          </a:p>
          <a:p>
            <a:pPr lvl="2"/>
            <a:r>
              <a:rPr lang="de-DE" dirty="0" smtClean="0"/>
              <a:t>für die gesamte Laufzeit der Applikation (eher schlecht)</a:t>
            </a:r>
          </a:p>
          <a:p>
            <a:r>
              <a:rPr lang="de-DE" dirty="0"/>
              <a:t>siehe </a:t>
            </a:r>
            <a:r>
              <a:rPr lang="de-DE" dirty="0">
                <a:hlinkClick r:id="rId2"/>
              </a:rPr>
              <a:t>http://nhforge.org/doc/nh/en/</a:t>
            </a:r>
            <a:r>
              <a:rPr lang="de-DE" dirty="0" smtClean="0">
                <a:hlinkClick r:id="rId2"/>
              </a:rPr>
              <a:t>index.html</a:t>
            </a:r>
            <a:endParaRPr lang="de-DE" dirty="0" smtClean="0"/>
          </a:p>
          <a:p>
            <a:r>
              <a:rPr lang="de-DE" dirty="0" smtClean="0"/>
              <a:t>und das Buch „</a:t>
            </a:r>
            <a:r>
              <a:rPr lang="de-DE" dirty="0" err="1" smtClean="0"/>
              <a:t>NHibernate</a:t>
            </a:r>
            <a:r>
              <a:rPr lang="de-DE" dirty="0" smtClean="0"/>
              <a:t> in Action“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47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Transaktionen und Sessions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Die AWK-Fassade ruft die koordiniert das Transaktionsverhalten der AWK-Operationen (Quasar-Referenzmodell)</a:t>
            </a:r>
          </a:p>
          <a:p>
            <a:endParaRPr lang="de-DE" sz="2000" dirty="0" smtClean="0">
              <a:solidFill>
                <a:srgbClr val="0070C0"/>
              </a:solidFill>
            </a:endParaRPr>
          </a:p>
          <a:p>
            <a:endParaRPr lang="de-DE" sz="2000" dirty="0" smtClean="0">
              <a:solidFill>
                <a:srgbClr val="0070C0"/>
              </a:solidFill>
            </a:endParaRPr>
          </a:p>
          <a:p>
            <a:endParaRPr lang="de-DE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2000" dirty="0" smtClean="0">
              <a:solidFill>
                <a:srgbClr val="0070C0"/>
              </a:solidFill>
            </a:endParaRPr>
          </a:p>
          <a:p>
            <a:r>
              <a:rPr lang="de-DE" sz="2000" dirty="0" smtClean="0"/>
              <a:t>Die AWK-Operationen sehen somit nichts von „Transaktionen“!</a:t>
            </a:r>
          </a:p>
          <a:p>
            <a:pPr lvl="1"/>
            <a:r>
              <a:rPr lang="de-DE" sz="1600" dirty="0" smtClean="0"/>
              <a:t>schlecht wäre, jeder Anwendungskern-Operation die aktuelle </a:t>
            </a:r>
            <a:r>
              <a:rPr lang="de-DE" sz="1600" dirty="0" err="1" smtClean="0"/>
              <a:t>Hibernate</a:t>
            </a:r>
            <a:r>
              <a:rPr lang="de-DE" sz="1600" dirty="0" smtClean="0"/>
              <a:t>-Session als Parameter mitzugeben (A/T-Trennung/</a:t>
            </a:r>
            <a:r>
              <a:rPr lang="de-DE" sz="1600" dirty="0" err="1" smtClean="0"/>
              <a:t>SoC</a:t>
            </a:r>
            <a:r>
              <a:rPr lang="de-DE" sz="1600" dirty="0" smtClean="0"/>
              <a:t> verletzt!)</a:t>
            </a:r>
            <a:br>
              <a:rPr lang="de-DE" sz="1600" dirty="0" smtClean="0"/>
            </a:br>
            <a:r>
              <a:rPr lang="de-DE" sz="1600" dirty="0" smtClean="0"/>
              <a:t>z. B. </a:t>
            </a:r>
            <a:r>
              <a:rPr lang="de-DE" sz="1200" dirty="0" err="1" smtClean="0">
                <a:latin typeface="Courier"/>
                <a:cs typeface="Courier"/>
              </a:rPr>
              <a:t>bool</a:t>
            </a:r>
            <a:r>
              <a:rPr lang="de-DE" sz="1200" dirty="0" smtClean="0">
                <a:latin typeface="Courier"/>
                <a:cs typeface="Courier"/>
              </a:rPr>
              <a:t> </a:t>
            </a:r>
            <a:r>
              <a:rPr lang="de-DE" sz="1200" dirty="0" err="1" smtClean="0">
                <a:latin typeface="Courier"/>
                <a:cs typeface="Courier"/>
              </a:rPr>
              <a:t>AuftragAusführen</a:t>
            </a:r>
            <a:r>
              <a:rPr lang="de-DE" sz="1200" dirty="0" smtClean="0">
                <a:latin typeface="Courier"/>
                <a:cs typeface="Courier"/>
              </a:rPr>
              <a:t>(</a:t>
            </a:r>
            <a:r>
              <a:rPr lang="de-DE" sz="1200" b="1" dirty="0" smtClean="0">
                <a:solidFill>
                  <a:srgbClr val="FF0000"/>
                </a:solidFill>
                <a:latin typeface="Courier"/>
                <a:cs typeface="Courier"/>
              </a:rPr>
              <a:t>Session </a:t>
            </a:r>
            <a:r>
              <a:rPr lang="de-DE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session</a:t>
            </a:r>
            <a:r>
              <a:rPr lang="de-DE" sz="1200" dirty="0" smtClean="0">
                <a:latin typeface="Courier"/>
                <a:cs typeface="Courier"/>
              </a:rPr>
              <a:t>, </a:t>
            </a:r>
            <a:r>
              <a:rPr lang="de-DE" sz="1200" dirty="0" err="1" smtClean="0">
                <a:latin typeface="Courier"/>
                <a:cs typeface="Courier"/>
              </a:rPr>
              <a:t>AuftragTO</a:t>
            </a:r>
            <a:r>
              <a:rPr lang="de-DE" sz="1200" dirty="0" smtClean="0">
                <a:latin typeface="Courier"/>
                <a:cs typeface="Courier"/>
              </a:rPr>
              <a:t> </a:t>
            </a:r>
            <a:r>
              <a:rPr lang="de-DE" sz="1200" dirty="0" err="1" smtClean="0">
                <a:latin typeface="Courier"/>
                <a:cs typeface="Courier"/>
              </a:rPr>
              <a:t>auftrag</a:t>
            </a:r>
            <a:r>
              <a:rPr lang="de-DE" sz="1200" dirty="0" smtClean="0">
                <a:latin typeface="Courier"/>
                <a:cs typeface="Courier"/>
              </a:rPr>
              <a:t>, </a:t>
            </a:r>
            <a:r>
              <a:rPr lang="de-DE" sz="1200" dirty="0" err="1" smtClean="0">
                <a:latin typeface="Courier"/>
                <a:cs typeface="Courier"/>
              </a:rPr>
              <a:t>int</a:t>
            </a:r>
            <a:r>
              <a:rPr lang="de-DE" sz="1200" dirty="0" smtClean="0">
                <a:latin typeface="Courier"/>
                <a:cs typeface="Courier"/>
              </a:rPr>
              <a:t> </a:t>
            </a:r>
            <a:r>
              <a:rPr lang="de-DE" sz="1200" dirty="0" err="1" smtClean="0">
                <a:latin typeface="Courier"/>
                <a:cs typeface="Courier"/>
              </a:rPr>
              <a:t>KundenID</a:t>
            </a:r>
            <a:r>
              <a:rPr lang="de-DE" sz="1200" dirty="0" smtClean="0">
                <a:latin typeface="Courier"/>
                <a:cs typeface="Courier"/>
              </a:rPr>
              <a:t>);</a:t>
            </a:r>
            <a:endParaRPr lang="de-DE" sz="1600" dirty="0" smtClean="0">
              <a:latin typeface="Courier"/>
              <a:cs typeface="Courier"/>
            </a:endParaRPr>
          </a:p>
          <a:p>
            <a:r>
              <a:rPr lang="de-DE" sz="2000" dirty="0" smtClean="0"/>
              <a:t>Wie schafft man das?</a:t>
            </a:r>
          </a:p>
          <a:p>
            <a:endParaRPr lang="de-DE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276872"/>
            <a:ext cx="3714776" cy="22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3287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Transaktionen und Sessions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 smtClean="0"/>
              <a:t>In </a:t>
            </a:r>
            <a:r>
              <a:rPr lang="de-DE" sz="1600" dirty="0" err="1" smtClean="0"/>
              <a:t>Hibernate</a:t>
            </a:r>
            <a:r>
              <a:rPr lang="de-DE" sz="1600" dirty="0" smtClean="0"/>
              <a:t> kann eine Session „unter der Hand“ als Kontext eines Methodenaufrufs mitgegeben werden (der Session-Parameter ist somit versteckt)</a:t>
            </a:r>
          </a:p>
          <a:p>
            <a:r>
              <a:rPr lang="de-DE" sz="1600" dirty="0"/>
              <a:t>siehe </a:t>
            </a:r>
            <a:r>
              <a:rPr lang="de-DE" sz="1600" dirty="0" smtClean="0"/>
              <a:t>z. </a:t>
            </a:r>
            <a:r>
              <a:rPr lang="de-DE" sz="1600" dirty="0" err="1" smtClean="0"/>
              <a:t>B.</a:t>
            </a:r>
            <a:r>
              <a:rPr lang="de-DE" sz="1600" dirty="0" err="1" smtClean="0">
                <a:hlinkClick r:id="rId3"/>
              </a:rPr>
              <a:t>http</a:t>
            </a:r>
            <a:r>
              <a:rPr lang="de-DE" sz="1600" dirty="0">
                <a:hlinkClick r:id="rId3"/>
              </a:rPr>
              <a:t>://codetoself.blogspot.de/2012/01/nhibernate-session-context-</a:t>
            </a:r>
            <a:r>
              <a:rPr lang="de-DE" sz="1600" dirty="0" smtClean="0">
                <a:hlinkClick r:id="rId3"/>
              </a:rPr>
              <a:t>reducing.html</a:t>
            </a:r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852936"/>
            <a:ext cx="5905381" cy="21602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168783"/>
            <a:ext cx="4966045" cy="168921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14335" y="3861048"/>
            <a:ext cx="2582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Die AWK-(Verwalter-)Methode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8" name="Gerade Verbindung mit Pfeil 7"/>
          <p:cNvCxnSpPr>
            <a:stCxn id="6" idx="1"/>
          </p:cNvCxnSpPr>
          <p:nvPr/>
        </p:nvCxnSpPr>
        <p:spPr>
          <a:xfrm flipH="1">
            <a:off x="2771807" y="4014937"/>
            <a:ext cx="3142528" cy="134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2"/>
          </p:cNvCxnSpPr>
          <p:nvPr/>
        </p:nvCxnSpPr>
        <p:spPr>
          <a:xfrm flipH="1">
            <a:off x="5076060" y="4168825"/>
            <a:ext cx="2129548" cy="9883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eschweifte Klammer rechts 10"/>
          <p:cNvSpPr/>
          <p:nvPr/>
        </p:nvSpPr>
        <p:spPr>
          <a:xfrm>
            <a:off x="5004048" y="2852936"/>
            <a:ext cx="216024" cy="86409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220072" y="2996952"/>
            <a:ext cx="3840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Session erzeugen (z. B. in der AWK-Fassade)</a:t>
            </a:r>
            <a:br>
              <a:rPr lang="de-DE" sz="1400" dirty="0" smtClean="0">
                <a:solidFill>
                  <a:srgbClr val="FF0000"/>
                </a:solidFill>
              </a:rPr>
            </a:br>
            <a:r>
              <a:rPr lang="de-DE" sz="1400" dirty="0" smtClean="0">
                <a:solidFill>
                  <a:srgbClr val="FF0000"/>
                </a:solidFill>
              </a:rPr>
              <a:t>und binden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355976" y="4293096"/>
            <a:ext cx="1642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Bindung aufheben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436096" y="5373216"/>
            <a:ext cx="344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für die </a:t>
            </a:r>
            <a:r>
              <a:rPr lang="de-DE" sz="1400" dirty="0" err="1" smtClean="0">
                <a:solidFill>
                  <a:srgbClr val="FF0000"/>
                </a:solidFill>
              </a:rPr>
              <a:t>sessionFactory</a:t>
            </a:r>
            <a:r>
              <a:rPr lang="de-DE" sz="1400" dirty="0" smtClean="0">
                <a:solidFill>
                  <a:srgbClr val="FF0000"/>
                </a:solidFill>
              </a:rPr>
              <a:t> reicht eine Instanz</a:t>
            </a:r>
            <a:br>
              <a:rPr lang="de-DE" sz="1400" dirty="0" smtClean="0">
                <a:solidFill>
                  <a:srgbClr val="FF0000"/>
                </a:solidFill>
              </a:rPr>
            </a:br>
            <a:r>
              <a:rPr lang="de-DE" sz="1400" dirty="0" smtClean="0">
                <a:solidFill>
                  <a:srgbClr val="FF0000"/>
                </a:solidFill>
              </a:rPr>
              <a:t>pro Applikation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0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Persistenz-Architektur</a:t>
            </a:r>
          </a:p>
          <a:p>
            <a:r>
              <a:rPr lang="de-DE" dirty="0" smtClean="0"/>
              <a:t>Anwendungscode in </a:t>
            </a:r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/>
              <a:t>Mapping: Abbildung von Objekten auf Datenbank-Tabellen</a:t>
            </a:r>
          </a:p>
          <a:p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 vs. </a:t>
            </a:r>
            <a:r>
              <a:rPr lang="de-DE" dirty="0" err="1" smtClean="0"/>
              <a:t>Eager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endParaRPr lang="de-DE" dirty="0" smtClean="0"/>
          </a:p>
          <a:p>
            <a:r>
              <a:rPr lang="de-DE" dirty="0" smtClean="0"/>
              <a:t>Konfiguration von </a:t>
            </a:r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/>
              <a:t>Sessions</a:t>
            </a:r>
          </a:p>
          <a:p>
            <a:r>
              <a:rPr lang="de-DE" dirty="0" smtClean="0">
                <a:solidFill>
                  <a:srgbClr val="D2533C"/>
                </a:solidFill>
              </a:rPr>
              <a:t>Weitere Aspekte</a:t>
            </a:r>
          </a:p>
          <a:p>
            <a:r>
              <a:rPr lang="de-DE" dirty="0" smtClean="0"/>
              <a:t>Literatur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55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(N)</a:t>
            </a:r>
            <a:r>
              <a:rPr lang="de-DE" dirty="0" err="1" smtClean="0"/>
              <a:t>Hibernate</a:t>
            </a:r>
            <a:r>
              <a:rPr lang="de-DE" dirty="0" smtClean="0"/>
              <a:t> – weitere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b="1" dirty="0" err="1" smtClean="0"/>
              <a:t>Paging</a:t>
            </a:r>
            <a:r>
              <a:rPr lang="de-DE" sz="2000" dirty="0" smtClean="0"/>
              <a:t> – Datenmenge eines </a:t>
            </a:r>
            <a:r>
              <a:rPr lang="de-DE" sz="2000" dirty="0" err="1" smtClean="0"/>
              <a:t>Resultset</a:t>
            </a:r>
            <a:r>
              <a:rPr lang="de-DE" sz="2000" dirty="0" smtClean="0"/>
              <a:t> limitieren/bestimmen</a:t>
            </a:r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7582426" cy="11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0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(N)</a:t>
            </a:r>
            <a:r>
              <a:rPr lang="de-DE" dirty="0" err="1" smtClean="0"/>
              <a:t>Hibernate</a:t>
            </a:r>
            <a:r>
              <a:rPr lang="de-DE" dirty="0" smtClean="0"/>
              <a:t> – weitere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b="1" dirty="0" smtClean="0"/>
              <a:t>Batch </a:t>
            </a:r>
            <a:r>
              <a:rPr lang="de-DE" sz="2000" b="1" dirty="0" err="1" smtClean="0"/>
              <a:t>processing</a:t>
            </a:r>
            <a:endParaRPr lang="de-DE" sz="2000" b="1" dirty="0" smtClean="0"/>
          </a:p>
          <a:p>
            <a:endParaRPr lang="de-DE" sz="2000" dirty="0"/>
          </a:p>
        </p:txBody>
      </p:sp>
      <p:sp>
        <p:nvSpPr>
          <p:cNvPr id="5" name="Pfeil nach unten 4"/>
          <p:cNvSpPr/>
          <p:nvPr/>
        </p:nvSpPr>
        <p:spPr>
          <a:xfrm>
            <a:off x="3059832" y="4005064"/>
            <a:ext cx="1008112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Wolkenförmige Legende 8"/>
          <p:cNvSpPr/>
          <p:nvPr/>
        </p:nvSpPr>
        <p:spPr>
          <a:xfrm>
            <a:off x="5508104" y="3861048"/>
            <a:ext cx="2304256" cy="720080"/>
          </a:xfrm>
          <a:prstGeom prst="cloudCallout">
            <a:avLst>
              <a:gd name="adj1" fmla="val -80899"/>
              <a:gd name="adj2" fmla="val 5793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 werden nun immer 20 SQL-Statements auf einmal an den Server geschickt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5004147" cy="158761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5796136" y="2492896"/>
            <a:ext cx="1311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</a:rPr>
              <a:t>Langsam!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03648" y="5589240"/>
            <a:ext cx="45833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Weitere </a:t>
            </a:r>
            <a:r>
              <a:rPr lang="de-DE" dirty="0" err="1"/>
              <a:t>Performanztuning</a:t>
            </a:r>
            <a:r>
              <a:rPr lang="de-DE" dirty="0"/>
              <a:t>-Diskussion unter:</a:t>
            </a:r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://martin.podval.eu/2010/10/net-nhibernate-performance-issues-</a:t>
            </a:r>
            <a:r>
              <a:rPr lang="de-DE" dirty="0" smtClean="0">
                <a:hlinkClick r:id="rId3"/>
              </a:rPr>
              <a:t>serie.html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653136"/>
            <a:ext cx="2184552" cy="2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3" cstate="print"/>
          <a:srcRect b="4180"/>
          <a:stretch>
            <a:fillRect/>
          </a:stretch>
        </p:blipFill>
        <p:spPr bwMode="auto">
          <a:xfrm>
            <a:off x="928662" y="2996952"/>
            <a:ext cx="7215238" cy="367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Impedance</a:t>
            </a:r>
            <a:r>
              <a:rPr lang="de-DE" dirty="0" smtClean="0"/>
              <a:t> </a:t>
            </a:r>
            <a:r>
              <a:rPr lang="de-DE" dirty="0" err="1" smtClean="0"/>
              <a:t>Mismatch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Datenbankwelt passt nicht zur Objektorientierung</a:t>
            </a:r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Impedance</a:t>
            </a:r>
            <a:r>
              <a:rPr lang="de-DE" dirty="0" smtClean="0"/>
              <a:t> </a:t>
            </a:r>
            <a:r>
              <a:rPr lang="de-DE" dirty="0" err="1" smtClean="0"/>
              <a:t>mismatch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Objektrelationale Zugriffsschichten/Mapper (ORM) wie </a:t>
            </a:r>
            <a:r>
              <a:rPr lang="de-DE" dirty="0" err="1" smtClean="0"/>
              <a:t>Hibernate</a:t>
            </a:r>
            <a:r>
              <a:rPr lang="de-DE" dirty="0" smtClean="0"/>
              <a:t> verbinden die Objektwelt mit den relationalen Datenbanken</a:t>
            </a:r>
          </a:p>
        </p:txBody>
      </p:sp>
      <p:sp>
        <p:nvSpPr>
          <p:cNvPr id="5" name="Rechteck 4"/>
          <p:cNvSpPr/>
          <p:nvPr/>
        </p:nvSpPr>
        <p:spPr>
          <a:xfrm>
            <a:off x="4139952" y="407707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?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55974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(Weitere) ORM-Aufgaben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Objektidentität</a:t>
            </a:r>
          </a:p>
          <a:p>
            <a:r>
              <a:rPr lang="de-DE" dirty="0" smtClean="0"/>
              <a:t>Erkennen von Änderungen</a:t>
            </a:r>
          </a:p>
          <a:p>
            <a:r>
              <a:rPr lang="de-DE" dirty="0" smtClean="0"/>
              <a:t>Abbildung von Vererbung auf Tabellen</a:t>
            </a:r>
          </a:p>
          <a:p>
            <a:pPr lvl="1"/>
            <a:r>
              <a:rPr lang="de-DE" dirty="0" smtClean="0"/>
              <a:t>Polymorphe Abfragen</a:t>
            </a:r>
          </a:p>
          <a:p>
            <a:r>
              <a:rPr lang="de-DE" dirty="0" smtClean="0"/>
              <a:t>Caching (1st- und 2nd-Level in </a:t>
            </a:r>
            <a:r>
              <a:rPr lang="de-DE" dirty="0" err="1" smtClean="0"/>
              <a:t>Hibernate</a:t>
            </a:r>
            <a:r>
              <a:rPr lang="de-DE" dirty="0" smtClean="0"/>
              <a:t>)</a:t>
            </a:r>
          </a:p>
          <a:p>
            <a:r>
              <a:rPr lang="de-DE" dirty="0" smtClean="0"/>
              <a:t>Connection Pooling</a:t>
            </a:r>
          </a:p>
          <a:p>
            <a:r>
              <a:rPr lang="de-DE" dirty="0" smtClean="0"/>
              <a:t>Pessimistische/Optimistische Synchronisation</a:t>
            </a:r>
          </a:p>
          <a:p>
            <a:r>
              <a:rPr lang="de-DE" dirty="0" smtClean="0"/>
              <a:t>u.v.m. !!!</a:t>
            </a:r>
          </a:p>
          <a:p>
            <a:r>
              <a:rPr lang="de-DE" dirty="0" smtClean="0"/>
              <a:t>niemals selber bauen!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88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Verwalter/Repository/DAO-Pattern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Framework und </a:t>
            </a:r>
            <a:r>
              <a:rPr lang="de-DE" dirty="0" smtClean="0">
                <a:solidFill>
                  <a:srgbClr val="D2533C"/>
                </a:solidFill>
              </a:rPr>
              <a:t>zusätzlicher Kapselung </a:t>
            </a:r>
            <a:r>
              <a:rPr lang="de-DE" dirty="0" smtClean="0"/>
              <a:t>mit eigener </a:t>
            </a:r>
            <a:r>
              <a:rPr lang="de-DE" dirty="0" err="1" smtClean="0"/>
              <a:t>Persistenzschnittstelle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15" name="Rechteck 14"/>
          <p:cNvSpPr/>
          <p:nvPr/>
        </p:nvSpPr>
        <p:spPr bwMode="auto">
          <a:xfrm>
            <a:off x="5786446" y="3714752"/>
            <a:ext cx="2928958" cy="8572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Persistenzmanager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6215074" y="2571744"/>
            <a:ext cx="2214578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Reservierungs-Verwalter</a:t>
            </a:r>
          </a:p>
        </p:txBody>
      </p:sp>
      <p:sp>
        <p:nvSpPr>
          <p:cNvPr id="7" name="Zylinder 6"/>
          <p:cNvSpPr/>
          <p:nvPr/>
        </p:nvSpPr>
        <p:spPr bwMode="auto">
          <a:xfrm>
            <a:off x="6858016" y="5214950"/>
            <a:ext cx="1214446" cy="78581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</a:t>
            </a:r>
          </a:p>
        </p:txBody>
      </p:sp>
      <p:sp>
        <p:nvSpPr>
          <p:cNvPr id="8" name="Pfeil nach unten 7"/>
          <p:cNvSpPr/>
          <p:nvPr/>
        </p:nvSpPr>
        <p:spPr bwMode="auto">
          <a:xfrm>
            <a:off x="7215206" y="3000372"/>
            <a:ext cx="285752" cy="7143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143768" y="2857496"/>
            <a:ext cx="439779" cy="176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500958" y="3071810"/>
            <a:ext cx="77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kein</a:t>
            </a:r>
            <a:br>
              <a:rPr lang="de-DE" sz="1400" dirty="0" smtClean="0"/>
            </a:br>
            <a:r>
              <a:rPr lang="de-DE" sz="1400" dirty="0" smtClean="0"/>
              <a:t>T-Code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 bwMode="auto">
          <a:xfrm>
            <a:off x="6215074" y="3929066"/>
            <a:ext cx="2214578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Hibernate</a:t>
            </a:r>
          </a:p>
        </p:txBody>
      </p:sp>
      <p:sp>
        <p:nvSpPr>
          <p:cNvPr id="12" name="Pfeil nach unten 11"/>
          <p:cNvSpPr/>
          <p:nvPr/>
        </p:nvSpPr>
        <p:spPr bwMode="auto">
          <a:xfrm>
            <a:off x="7215206" y="4357694"/>
            <a:ext cx="428628" cy="857256"/>
          </a:xfrm>
          <a:prstGeom prst="down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6786578" y="4154531"/>
            <a:ext cx="1143008" cy="21431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643834" y="4572008"/>
            <a:ext cx="77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T-Code</a:t>
            </a:r>
            <a:endParaRPr lang="de-DE" sz="1400" dirty="0">
              <a:solidFill>
                <a:srgbClr val="FF000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 l="22727"/>
          <a:stretch>
            <a:fillRect/>
          </a:stretch>
        </p:blipFill>
        <p:spPr bwMode="auto">
          <a:xfrm>
            <a:off x="928662" y="2643182"/>
            <a:ext cx="3400418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hteck 16"/>
          <p:cNvSpPr/>
          <p:nvPr/>
        </p:nvSpPr>
        <p:spPr bwMode="auto">
          <a:xfrm>
            <a:off x="1662498" y="4162836"/>
            <a:ext cx="1123552" cy="571504"/>
          </a:xfrm>
          <a:prstGeom prst="rect">
            <a:avLst/>
          </a:prstGeom>
          <a:solidFill>
            <a:srgbClr val="FFC000">
              <a:alpha val="10000"/>
            </a:srgbClr>
          </a:solidFill>
          <a:ln w="3175" cap="flat" cmpd="sng" algn="ctr">
            <a:solidFill>
              <a:srgbClr val="FFD08B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 bwMode="auto">
          <a:xfrm>
            <a:off x="3519854" y="2928934"/>
            <a:ext cx="766394" cy="714380"/>
          </a:xfrm>
          <a:prstGeom prst="rect">
            <a:avLst/>
          </a:prstGeom>
          <a:solidFill>
            <a:srgbClr val="FFC000">
              <a:alpha val="10000"/>
            </a:srgbClr>
          </a:solidFill>
          <a:ln w="3175" cap="flat" cmpd="sng" algn="ctr">
            <a:solidFill>
              <a:srgbClr val="FFD08B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>
            <a:endCxn id="15" idx="1"/>
          </p:cNvCxnSpPr>
          <p:nvPr/>
        </p:nvCxnSpPr>
        <p:spPr bwMode="auto">
          <a:xfrm flipV="1">
            <a:off x="2643174" y="4143380"/>
            <a:ext cx="3143272" cy="285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Gerade Verbindung mit Pfeil 23"/>
          <p:cNvCxnSpPr>
            <a:endCxn id="6" idx="1"/>
          </p:cNvCxnSpPr>
          <p:nvPr/>
        </p:nvCxnSpPr>
        <p:spPr bwMode="auto">
          <a:xfrm flipV="1">
            <a:off x="2000232" y="2821777"/>
            <a:ext cx="4214842" cy="250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Ellipse 25"/>
          <p:cNvSpPr/>
          <p:nvPr/>
        </p:nvSpPr>
        <p:spPr bwMode="auto">
          <a:xfrm>
            <a:off x="1714480" y="2928934"/>
            <a:ext cx="285752" cy="2857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7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Verwalter/Repository/DAO-Pattern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Framework und </a:t>
            </a:r>
            <a:r>
              <a:rPr lang="de-DE" dirty="0" smtClean="0">
                <a:solidFill>
                  <a:srgbClr val="D2533C"/>
                </a:solidFill>
              </a:rPr>
              <a:t>zusätzlicher Kapselung </a:t>
            </a:r>
            <a:r>
              <a:rPr lang="de-DE" dirty="0" smtClean="0"/>
              <a:t>mit eigener Persistenz-(Typ 0!)Schnittstelle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15" name="Rechteck 14"/>
          <p:cNvSpPr/>
          <p:nvPr/>
        </p:nvSpPr>
        <p:spPr bwMode="auto">
          <a:xfrm>
            <a:off x="5786446" y="3714752"/>
            <a:ext cx="2928958" cy="8572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Persistenzmanager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6215074" y="2571744"/>
            <a:ext cx="2214578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Reservierungs-Verwalter</a:t>
            </a:r>
          </a:p>
        </p:txBody>
      </p:sp>
      <p:sp>
        <p:nvSpPr>
          <p:cNvPr id="7" name="Zylinder 6"/>
          <p:cNvSpPr/>
          <p:nvPr/>
        </p:nvSpPr>
        <p:spPr bwMode="auto">
          <a:xfrm>
            <a:off x="6858016" y="5214950"/>
            <a:ext cx="1214446" cy="78581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</a:t>
            </a:r>
          </a:p>
        </p:txBody>
      </p:sp>
      <p:sp>
        <p:nvSpPr>
          <p:cNvPr id="8" name="Pfeil nach unten 7"/>
          <p:cNvSpPr/>
          <p:nvPr/>
        </p:nvSpPr>
        <p:spPr bwMode="auto">
          <a:xfrm>
            <a:off x="7215206" y="3000372"/>
            <a:ext cx="285752" cy="71438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143768" y="2857496"/>
            <a:ext cx="439779" cy="176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500958" y="3071810"/>
            <a:ext cx="77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kein</a:t>
            </a:r>
            <a:br>
              <a:rPr lang="de-DE" sz="1400" dirty="0" smtClean="0"/>
            </a:br>
            <a:r>
              <a:rPr lang="de-DE" sz="1400" dirty="0" smtClean="0"/>
              <a:t>T-Code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 bwMode="auto">
          <a:xfrm>
            <a:off x="6215074" y="3929066"/>
            <a:ext cx="2214578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Hibernate</a:t>
            </a:r>
          </a:p>
        </p:txBody>
      </p:sp>
      <p:sp>
        <p:nvSpPr>
          <p:cNvPr id="12" name="Pfeil nach unten 11"/>
          <p:cNvSpPr/>
          <p:nvPr/>
        </p:nvSpPr>
        <p:spPr bwMode="auto">
          <a:xfrm>
            <a:off x="7215206" y="4357694"/>
            <a:ext cx="428628" cy="857256"/>
          </a:xfrm>
          <a:prstGeom prst="down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6786578" y="4154531"/>
            <a:ext cx="1143008" cy="21431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643834" y="4572008"/>
            <a:ext cx="77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T-Code</a:t>
            </a:r>
            <a:endParaRPr lang="de-DE" sz="1400" dirty="0">
              <a:solidFill>
                <a:srgbClr val="FF0000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80928"/>
            <a:ext cx="5334370" cy="176542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05269" y="4869160"/>
            <a:ext cx="511129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smtClean="0"/>
              <a:t>Der </a:t>
            </a:r>
            <a:r>
              <a:rPr lang="de-DE" sz="1600" dirty="0" err="1" smtClean="0"/>
              <a:t>NHibernatePersistenceManager</a:t>
            </a:r>
            <a:r>
              <a:rPr lang="de-DE" sz="1600" dirty="0" smtClean="0"/>
              <a:t> implementiert die</a:t>
            </a:r>
            <a:br>
              <a:rPr lang="de-DE" sz="1600" dirty="0" smtClean="0"/>
            </a:br>
            <a:r>
              <a:rPr lang="de-DE" sz="1600" dirty="0" err="1" smtClean="0"/>
              <a:t>IPersistenceService</a:t>
            </a:r>
            <a:r>
              <a:rPr lang="de-DE" sz="1600" dirty="0" smtClean="0"/>
              <a:t>-Schnittstelle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6517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Anti-Patterns!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http://programmers.stackexchange.com/questions/100534/what-are-the-most-common-mistakes-and-anti-patterns-nhibernate-user-</a:t>
            </a:r>
            <a:r>
              <a:rPr lang="de-DE" dirty="0" smtClean="0">
                <a:hlinkClick r:id="rId2"/>
              </a:rPr>
              <a:t>programmers</a:t>
            </a:r>
            <a:endParaRPr lang="de-DE" dirty="0" smtClean="0"/>
          </a:p>
          <a:p>
            <a:pPr lvl="1"/>
            <a:r>
              <a:rPr lang="de-DE" dirty="0" smtClean="0"/>
              <a:t>„</a:t>
            </a:r>
            <a:r>
              <a:rPr lang="de-DE" i="1" u="sng" dirty="0" smtClean="0"/>
              <a:t>Not </a:t>
            </a:r>
            <a:r>
              <a:rPr lang="de-DE" i="1" u="sng" dirty="0" err="1"/>
              <a:t>understanding</a:t>
            </a:r>
            <a:r>
              <a:rPr lang="de-DE" i="1" u="sng" dirty="0"/>
              <a:t> </a:t>
            </a:r>
            <a:r>
              <a:rPr lang="de-DE" b="1" i="1" u="sng" dirty="0" err="1"/>
              <a:t>persistence</a:t>
            </a:r>
            <a:r>
              <a:rPr lang="de-DE" b="1" i="1" u="sng" dirty="0"/>
              <a:t> </a:t>
            </a:r>
            <a:r>
              <a:rPr lang="de-DE" b="1" i="1" u="sng" dirty="0" err="1"/>
              <a:t>ignorance</a:t>
            </a:r>
            <a:r>
              <a:rPr lang="de-DE" i="1" u="sng" dirty="0"/>
              <a:t> </a:t>
            </a:r>
            <a:r>
              <a:rPr lang="de-DE" i="1" u="sng" dirty="0" err="1"/>
              <a:t>and</a:t>
            </a:r>
            <a:r>
              <a:rPr lang="de-DE" i="1" u="sng" dirty="0"/>
              <a:t> </a:t>
            </a:r>
            <a:r>
              <a:rPr lang="de-DE" i="1" u="sng" dirty="0" err="1"/>
              <a:t>writing</a:t>
            </a:r>
            <a:r>
              <a:rPr lang="de-DE" i="1" u="sng" dirty="0"/>
              <a:t> NH </a:t>
            </a:r>
            <a:r>
              <a:rPr lang="de-DE" i="1" u="sng" dirty="0" err="1"/>
              <a:t>applications</a:t>
            </a:r>
            <a:r>
              <a:rPr lang="de-DE" i="1" u="sng" dirty="0"/>
              <a:t> </a:t>
            </a:r>
            <a:r>
              <a:rPr lang="de-DE" i="1" u="sng" dirty="0" err="1"/>
              <a:t>as</a:t>
            </a:r>
            <a:r>
              <a:rPr lang="de-DE" i="1" u="sng" dirty="0"/>
              <a:t> </a:t>
            </a:r>
            <a:r>
              <a:rPr lang="de-DE" i="1" u="sng" dirty="0" err="1"/>
              <a:t>when</a:t>
            </a:r>
            <a:r>
              <a:rPr lang="de-DE" i="1" u="sng" dirty="0"/>
              <a:t> </a:t>
            </a:r>
            <a:r>
              <a:rPr lang="de-DE" i="1" u="sng" dirty="0" err="1"/>
              <a:t>using</a:t>
            </a:r>
            <a:r>
              <a:rPr lang="de-DE" i="1" u="sng" dirty="0"/>
              <a:t> explicit SQL. Symptom </a:t>
            </a:r>
            <a:r>
              <a:rPr lang="de-DE" i="1" u="sng" dirty="0" err="1"/>
              <a:t>of</a:t>
            </a:r>
            <a:r>
              <a:rPr lang="de-DE" i="1" u="sng" dirty="0"/>
              <a:t> </a:t>
            </a:r>
            <a:r>
              <a:rPr lang="de-DE" i="1" u="sng" dirty="0" err="1"/>
              <a:t>that</a:t>
            </a:r>
            <a:r>
              <a:rPr lang="de-DE" i="1" u="sng" dirty="0"/>
              <a:t>: </a:t>
            </a:r>
            <a:r>
              <a:rPr lang="de-DE" i="1" u="sng" dirty="0" err="1"/>
              <a:t>calling</a:t>
            </a:r>
            <a:r>
              <a:rPr lang="de-DE" i="1" u="sng" dirty="0"/>
              <a:t> Update after </a:t>
            </a:r>
            <a:r>
              <a:rPr lang="de-DE" i="1" u="sng" dirty="0" err="1"/>
              <a:t>changing</a:t>
            </a:r>
            <a:r>
              <a:rPr lang="de-DE" i="1" u="sng" dirty="0"/>
              <a:t> an </a:t>
            </a:r>
            <a:r>
              <a:rPr lang="de-DE" i="1" u="sng" dirty="0" err="1"/>
              <a:t>object</a:t>
            </a:r>
            <a:r>
              <a:rPr lang="de-DE" i="1" u="sng" dirty="0"/>
              <a:t>, </a:t>
            </a:r>
            <a:r>
              <a:rPr lang="de-DE" i="1" u="sng" dirty="0" err="1"/>
              <a:t>wondering</a:t>
            </a:r>
            <a:r>
              <a:rPr lang="de-DE" i="1" u="sng" dirty="0"/>
              <a:t> </a:t>
            </a:r>
            <a:r>
              <a:rPr lang="de-DE" i="1" u="sng" dirty="0" err="1"/>
              <a:t>why</a:t>
            </a:r>
            <a:r>
              <a:rPr lang="de-DE" i="1" u="sng" dirty="0"/>
              <a:t> </a:t>
            </a:r>
            <a:r>
              <a:rPr lang="de-DE" i="1" u="sng" dirty="0" err="1"/>
              <a:t>changes</a:t>
            </a:r>
            <a:r>
              <a:rPr lang="de-DE" i="1" u="sng" dirty="0"/>
              <a:t> </a:t>
            </a:r>
            <a:r>
              <a:rPr lang="de-DE" i="1" u="sng" dirty="0" err="1"/>
              <a:t>are</a:t>
            </a:r>
            <a:r>
              <a:rPr lang="de-DE" i="1" u="sng" dirty="0"/>
              <a:t> </a:t>
            </a:r>
            <a:r>
              <a:rPr lang="de-DE" i="1" u="sng" dirty="0" err="1"/>
              <a:t>persisted</a:t>
            </a:r>
            <a:r>
              <a:rPr lang="de-DE" i="1" u="sng" dirty="0"/>
              <a:t> </a:t>
            </a:r>
            <a:r>
              <a:rPr lang="de-DE" i="1" u="sng" dirty="0" err="1"/>
              <a:t>even</a:t>
            </a:r>
            <a:r>
              <a:rPr lang="de-DE" i="1" u="sng" dirty="0"/>
              <a:t> </a:t>
            </a:r>
            <a:r>
              <a:rPr lang="de-DE" i="1" u="sng" dirty="0" err="1"/>
              <a:t>if</a:t>
            </a:r>
            <a:r>
              <a:rPr lang="de-DE" i="1" u="sng" dirty="0"/>
              <a:t> Update </a:t>
            </a:r>
            <a:r>
              <a:rPr lang="de-DE" i="1" u="sng" dirty="0" err="1"/>
              <a:t>had</a:t>
            </a:r>
            <a:r>
              <a:rPr lang="de-DE" i="1" u="sng" dirty="0"/>
              <a:t> not </a:t>
            </a:r>
            <a:r>
              <a:rPr lang="de-DE" i="1" u="sng" dirty="0" err="1"/>
              <a:t>been</a:t>
            </a:r>
            <a:r>
              <a:rPr lang="de-DE" i="1" u="sng" dirty="0"/>
              <a:t> </a:t>
            </a:r>
            <a:r>
              <a:rPr lang="de-DE" i="1" u="sng" dirty="0" err="1"/>
              <a:t>called</a:t>
            </a:r>
            <a:r>
              <a:rPr lang="de-DE" i="1" u="sng" dirty="0"/>
              <a:t>, </a:t>
            </a:r>
            <a:r>
              <a:rPr lang="de-DE" i="1" u="sng" dirty="0" err="1"/>
              <a:t>wondering</a:t>
            </a:r>
            <a:r>
              <a:rPr lang="de-DE" i="1" u="sng" dirty="0"/>
              <a:t> </a:t>
            </a:r>
            <a:r>
              <a:rPr lang="de-DE" i="1" u="sng" dirty="0" err="1"/>
              <a:t>how</a:t>
            </a:r>
            <a:r>
              <a:rPr lang="de-DE" i="1" u="sng" dirty="0"/>
              <a:t> </a:t>
            </a:r>
            <a:r>
              <a:rPr lang="de-DE" i="1" u="sng" dirty="0" err="1"/>
              <a:t>to</a:t>
            </a:r>
            <a:r>
              <a:rPr lang="de-DE" i="1" u="sng" dirty="0"/>
              <a:t> </a:t>
            </a:r>
            <a:r>
              <a:rPr lang="de-DE" i="1" u="sng" dirty="0" err="1"/>
              <a:t>avoid</a:t>
            </a:r>
            <a:r>
              <a:rPr lang="de-DE" i="1" u="sng" dirty="0"/>
              <a:t> </a:t>
            </a:r>
            <a:r>
              <a:rPr lang="de-DE" i="1" u="sng" dirty="0" err="1"/>
              <a:t>changes</a:t>
            </a:r>
            <a:r>
              <a:rPr lang="de-DE" i="1" u="sng" dirty="0"/>
              <a:t> </a:t>
            </a:r>
            <a:r>
              <a:rPr lang="de-DE" i="1" u="sng" dirty="0" err="1"/>
              <a:t>to</a:t>
            </a:r>
            <a:r>
              <a:rPr lang="de-DE" i="1" u="sng" dirty="0"/>
              <a:t> </a:t>
            </a:r>
            <a:r>
              <a:rPr lang="de-DE" i="1" u="sng" dirty="0" err="1"/>
              <a:t>be</a:t>
            </a:r>
            <a:r>
              <a:rPr lang="de-DE" i="1" u="sng" dirty="0"/>
              <a:t> </a:t>
            </a:r>
            <a:r>
              <a:rPr lang="de-DE" i="1" u="sng" dirty="0" err="1"/>
              <a:t>persisted</a:t>
            </a:r>
            <a:r>
              <a:rPr lang="de-DE" i="1" u="sng" dirty="0" smtClean="0"/>
              <a:t>.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„</a:t>
            </a:r>
            <a:r>
              <a:rPr lang="de-DE" i="1" dirty="0" smtClean="0"/>
              <a:t>Not </a:t>
            </a:r>
            <a:r>
              <a:rPr lang="de-DE" i="1" dirty="0" err="1"/>
              <a:t>understanding</a:t>
            </a:r>
            <a:r>
              <a:rPr lang="de-DE" i="1" dirty="0"/>
              <a:t> </a:t>
            </a:r>
            <a:r>
              <a:rPr lang="de-DE" b="1" i="1" dirty="0" err="1"/>
              <a:t>transactions</a:t>
            </a:r>
            <a:r>
              <a:rPr lang="de-DE" i="1" dirty="0"/>
              <a:t>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b="1" i="1" dirty="0" err="1"/>
              <a:t>unit</a:t>
            </a:r>
            <a:r>
              <a:rPr lang="de-DE" b="1" i="1" dirty="0"/>
              <a:t> </a:t>
            </a:r>
            <a:r>
              <a:rPr lang="de-DE" b="1" i="1" dirty="0" err="1"/>
              <a:t>of</a:t>
            </a:r>
            <a:r>
              <a:rPr lang="de-DE" b="1" i="1" dirty="0"/>
              <a:t> </a:t>
            </a:r>
            <a:r>
              <a:rPr lang="de-DE" b="1" i="1" dirty="0" err="1"/>
              <a:t>work</a:t>
            </a:r>
            <a:r>
              <a:rPr lang="de-DE" i="1" dirty="0"/>
              <a:t> </a:t>
            </a:r>
            <a:r>
              <a:rPr lang="de-DE" i="1" dirty="0" err="1"/>
              <a:t>pattern</a:t>
            </a:r>
            <a:r>
              <a:rPr lang="de-DE" i="1" dirty="0"/>
              <a:t>. </a:t>
            </a:r>
            <a:r>
              <a:rPr lang="de-DE" i="1" dirty="0" err="1"/>
              <a:t>Frequent</a:t>
            </a:r>
            <a:r>
              <a:rPr lang="de-DE" i="1" dirty="0"/>
              <a:t> anti-patterns: </a:t>
            </a:r>
            <a:r>
              <a:rPr lang="de-DE" i="1" dirty="0" err="1"/>
              <a:t>implicit</a:t>
            </a:r>
            <a:r>
              <a:rPr lang="de-DE" i="1" dirty="0"/>
              <a:t> </a:t>
            </a:r>
            <a:r>
              <a:rPr lang="de-DE" i="1" dirty="0" err="1"/>
              <a:t>transactions</a:t>
            </a:r>
            <a:r>
              <a:rPr lang="de-DE" i="1" dirty="0"/>
              <a:t>, </a:t>
            </a:r>
            <a:r>
              <a:rPr lang="de-DE" i="1" dirty="0" err="1"/>
              <a:t>session</a:t>
            </a:r>
            <a:r>
              <a:rPr lang="de-DE" i="1" dirty="0"/>
              <a:t>-per-operation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session</a:t>
            </a:r>
            <a:r>
              <a:rPr lang="de-DE" i="1" dirty="0"/>
              <a:t>-per-</a:t>
            </a:r>
            <a:r>
              <a:rPr lang="de-DE" i="1" dirty="0" err="1" smtClean="0"/>
              <a:t>application</a:t>
            </a:r>
            <a:r>
              <a:rPr lang="de-DE" dirty="0" smtClean="0"/>
              <a:t>.“</a:t>
            </a:r>
            <a:br>
              <a:rPr lang="de-DE" dirty="0" smtClean="0"/>
            </a:br>
            <a:r>
              <a:rPr lang="de-DE" b="1" dirty="0" smtClean="0"/>
              <a:t>Schlechtes Beispiel hier</a:t>
            </a:r>
            <a:r>
              <a:rPr lang="de-DE" dirty="0" smtClean="0"/>
              <a:t>: </a:t>
            </a:r>
            <a:r>
              <a:rPr lang="de-DE" dirty="0">
                <a:hlinkClick r:id="rId3"/>
              </a:rPr>
              <a:t>http://gergroen.blogspot.de/2011/11/nhibernate-getting-started-</a:t>
            </a:r>
            <a:r>
              <a:rPr lang="de-DE" dirty="0" smtClean="0">
                <a:hlinkClick r:id="rId3"/>
              </a:rPr>
              <a:t>guide.html</a:t>
            </a:r>
            <a:r>
              <a:rPr lang="de-DE" dirty="0" smtClean="0"/>
              <a:t> (=„</a:t>
            </a:r>
            <a:r>
              <a:rPr lang="de-DE" dirty="0" err="1" smtClean="0"/>
              <a:t>session</a:t>
            </a:r>
            <a:r>
              <a:rPr lang="de-DE" dirty="0"/>
              <a:t>-per-</a:t>
            </a:r>
            <a:r>
              <a:rPr lang="de-DE" dirty="0" smtClean="0"/>
              <a:t>operation“)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0156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http://de.wikipedia.org/wiki/Active_Record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://programmers.stackexchange.com/questions/119352/does-the-activerecord-pattern-follow-encourage-the-solid-design-</a:t>
            </a:r>
            <a:r>
              <a:rPr lang="de-DE" dirty="0" smtClean="0">
                <a:hlinkClick r:id="rId2"/>
              </a:rPr>
              <a:t>principles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39552" y="3501008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de-DE" sz="1800" dirty="0" err="1">
                <a:latin typeface="Courier New"/>
                <a:cs typeface="Courier New"/>
              </a:rPr>
              <a:t>produkt</a:t>
            </a:r>
            <a:r>
              <a:rPr lang="de-DE" sz="1800" dirty="0">
                <a:latin typeface="Courier New"/>
                <a:cs typeface="Courier New"/>
              </a:rPr>
              <a:t> = </a:t>
            </a:r>
            <a:r>
              <a:rPr lang="de-DE" sz="1800" dirty="0" err="1">
                <a:latin typeface="Courier New"/>
                <a:cs typeface="Courier New"/>
              </a:rPr>
              <a:t>new</a:t>
            </a:r>
            <a:r>
              <a:rPr lang="de-DE" sz="1800" dirty="0">
                <a:latin typeface="Courier New"/>
                <a:cs typeface="Courier New"/>
              </a:rPr>
              <a:t> Produkt(</a:t>
            </a:r>
            <a:r>
              <a:rPr lang="de-DE" sz="1800" dirty="0" smtClean="0">
                <a:latin typeface="Courier New"/>
                <a:cs typeface="Courier New"/>
              </a:rPr>
              <a:t>);</a:t>
            </a:r>
            <a:endParaRPr lang="de-DE" sz="1800" dirty="0">
              <a:latin typeface="Courier New"/>
              <a:cs typeface="Courier New"/>
            </a:endParaRPr>
          </a:p>
          <a:p>
            <a:pPr algn="l">
              <a:spcBef>
                <a:spcPts val="0"/>
              </a:spcBef>
            </a:pPr>
            <a:r>
              <a:rPr lang="de-DE" sz="1800" dirty="0" err="1">
                <a:latin typeface="Courier New"/>
                <a:cs typeface="Courier New"/>
              </a:rPr>
              <a:t>produkt.name</a:t>
            </a:r>
            <a:r>
              <a:rPr lang="de-DE" sz="1800" dirty="0">
                <a:latin typeface="Courier New"/>
                <a:cs typeface="Courier New"/>
              </a:rPr>
              <a:t> = "</a:t>
            </a:r>
            <a:r>
              <a:rPr lang="de-DE" sz="1800" dirty="0" smtClean="0">
                <a:latin typeface="Courier New"/>
                <a:cs typeface="Courier New"/>
              </a:rPr>
              <a:t>Beispielprodukt“;</a:t>
            </a:r>
            <a:endParaRPr lang="de-DE" sz="1800" dirty="0">
              <a:latin typeface="Courier New"/>
              <a:cs typeface="Courier New"/>
            </a:endParaRPr>
          </a:p>
          <a:p>
            <a:pPr algn="l">
              <a:spcBef>
                <a:spcPts val="0"/>
              </a:spcBef>
            </a:pPr>
            <a:r>
              <a:rPr lang="de-DE" sz="1800" dirty="0" err="1">
                <a:latin typeface="Courier New"/>
                <a:cs typeface="Courier New"/>
              </a:rPr>
              <a:t>produkt.preis</a:t>
            </a:r>
            <a:r>
              <a:rPr lang="de-DE" sz="1800" dirty="0">
                <a:latin typeface="Courier New"/>
                <a:cs typeface="Courier New"/>
              </a:rPr>
              <a:t> = </a:t>
            </a:r>
            <a:r>
              <a:rPr lang="de-DE" sz="1800" dirty="0" smtClean="0">
                <a:latin typeface="Courier New"/>
                <a:cs typeface="Courier New"/>
              </a:rPr>
              <a:t>1.99;</a:t>
            </a:r>
            <a:endParaRPr lang="de-DE" sz="1800" dirty="0">
              <a:latin typeface="Courier New"/>
              <a:cs typeface="Courier New"/>
            </a:endParaRPr>
          </a:p>
          <a:p>
            <a:pPr algn="l">
              <a:spcBef>
                <a:spcPts val="0"/>
              </a:spcBef>
            </a:pPr>
            <a:r>
              <a:rPr lang="de-DE" sz="1800" dirty="0" err="1">
                <a:latin typeface="Courier New"/>
                <a:cs typeface="Courier New"/>
              </a:rPr>
              <a:t>produkt.save</a:t>
            </a:r>
            <a:r>
              <a:rPr lang="de-DE" sz="1800" dirty="0">
                <a:latin typeface="Courier New"/>
                <a:cs typeface="Courier New"/>
              </a:rPr>
              <a:t>(</a:t>
            </a:r>
            <a:r>
              <a:rPr lang="de-DE" sz="1800" dirty="0" smtClean="0">
                <a:latin typeface="Courier New"/>
                <a:cs typeface="Courier New"/>
              </a:rPr>
              <a:t>);</a:t>
            </a:r>
            <a:endParaRPr lang="de-DE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3734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pic>
        <p:nvPicPr>
          <p:cNvPr id="5121" name="Picture 1" descr="http://ecx.images-amazon.com/images/I/51X1K7R6FGL._SS5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628800"/>
            <a:ext cx="3024336" cy="3024336"/>
          </a:xfrm>
          <a:prstGeom prst="rect">
            <a:avLst/>
          </a:prstGeom>
          <a:noFill/>
        </p:spPr>
      </p:pic>
      <p:pic>
        <p:nvPicPr>
          <p:cNvPr id="529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56792"/>
            <a:ext cx="255550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375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Tutorials</a:t>
            </a:r>
            <a:r>
              <a:rPr lang="de-DE" dirty="0" smtClean="0"/>
              <a:t> im Web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C#: </a:t>
            </a:r>
            <a:r>
              <a:rPr lang="de-DE" dirty="0" err="1" smtClean="0"/>
              <a:t>NHibernate</a:t>
            </a:r>
            <a:r>
              <a:rPr lang="de-DE" dirty="0" smtClean="0"/>
              <a:t> </a:t>
            </a:r>
            <a:r>
              <a:rPr lang="de-DE" dirty="0"/>
              <a:t>mit </a:t>
            </a:r>
            <a:r>
              <a:rPr lang="de-DE" dirty="0" smtClean="0"/>
              <a:t>und ohne </a:t>
            </a:r>
            <a:r>
              <a:rPr lang="de-DE" dirty="0" err="1" smtClean="0"/>
              <a:t>FluentNHibernate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>
                <a:hlinkClick r:id="rId3"/>
              </a:rPr>
              <a:t>http://nhforge.org/doc/nh/en/</a:t>
            </a:r>
            <a:r>
              <a:rPr lang="de-DE" sz="2000" dirty="0" smtClean="0">
                <a:hlinkClick r:id="rId3"/>
              </a:rPr>
              <a:t>index.html</a:t>
            </a:r>
            <a:endParaRPr lang="de-DE" dirty="0" smtClean="0"/>
          </a:p>
          <a:p>
            <a:pPr marL="0" indent="0">
              <a:buNone/>
            </a:pPr>
            <a:r>
              <a:rPr lang="de-DE" sz="2000" dirty="0">
                <a:hlinkClick r:id="rId4"/>
              </a:rPr>
              <a:t>http://nhforge.org/wikis/howtonh/your-first-nhibernate-based-application.aspx</a:t>
            </a:r>
          </a:p>
          <a:p>
            <a:pPr marL="0" indent="0">
              <a:buNone/>
            </a:pPr>
            <a:r>
              <a:rPr lang="de-DE" sz="2000" dirty="0">
                <a:hlinkClick r:id="rId4"/>
              </a:rPr>
              <a:t>http://www.codeproject.com/Articles/21122/NHibernate-Made-</a:t>
            </a:r>
            <a:r>
              <a:rPr lang="de-DE" sz="2000" dirty="0" smtClean="0">
                <a:hlinkClick r:id="rId4"/>
              </a:rPr>
              <a:t>Simple</a:t>
            </a:r>
          </a:p>
          <a:p>
            <a:pPr marL="0" indent="0">
              <a:buNone/>
            </a:pPr>
            <a:r>
              <a:rPr lang="de-DE" sz="2000" dirty="0" smtClean="0">
                <a:hlinkClick r:id="rId4"/>
              </a:rPr>
              <a:t>http</a:t>
            </a:r>
            <a:r>
              <a:rPr lang="de-DE" sz="2000" dirty="0">
                <a:hlinkClick r:id="rId4"/>
              </a:rPr>
              <a:t>://www.codeproject.com/Articles/305493/Start-Fluent-NHibernate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dirty="0" smtClean="0"/>
              <a:t>Java</a:t>
            </a:r>
          </a:p>
          <a:p>
            <a:pPr marL="0" indent="0">
              <a:buNone/>
            </a:pPr>
            <a:r>
              <a:rPr lang="de-DE" sz="2000" dirty="0">
                <a:hlinkClick r:id="rId5"/>
              </a:rPr>
              <a:t>http://www.hibernate.org</a:t>
            </a:r>
            <a:r>
              <a:rPr lang="de-DE" sz="2000" dirty="0" smtClean="0">
                <a:hlinkClick r:id="rId5"/>
              </a:rPr>
              <a:t>/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err="1" smtClean="0"/>
              <a:t>Hibernate</a:t>
            </a:r>
            <a:r>
              <a:rPr lang="de-DE" sz="2000" dirty="0" smtClean="0"/>
              <a:t>/</a:t>
            </a:r>
            <a:r>
              <a:rPr lang="de-DE" sz="2000" dirty="0" err="1" smtClean="0"/>
              <a:t>NHibernate</a:t>
            </a:r>
            <a:r>
              <a:rPr lang="de-DE" sz="2000" dirty="0" smtClean="0"/>
              <a:t> Anti-Patterns</a:t>
            </a:r>
          </a:p>
          <a:p>
            <a:pPr marL="0" indent="0">
              <a:buNone/>
            </a:pPr>
            <a:r>
              <a:rPr lang="de-DE" sz="2000" dirty="0">
                <a:hlinkClick r:id="rId6"/>
              </a:rPr>
              <a:t>http://programmers.stackexchange.com/questions/100534/what-are-the-most-common-mistakes-and-anti-patterns-nhibernate-user-programmers</a:t>
            </a:r>
            <a:endParaRPr lang="de-DE" sz="2000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325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Verwalter/Repository/DAO-Pattern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smtClean="0">
                <a:solidFill>
                  <a:schemeClr val="tx2"/>
                </a:solidFill>
              </a:rPr>
              <a:t>Verwalter </a:t>
            </a:r>
            <a:r>
              <a:rPr lang="de-DE" dirty="0" smtClean="0"/>
              <a:t>(nach Quasar Referenzarchitektur) stellen uns Funktionen zum Anlegen, Lesen, Ändern, Löschen von Objekten zur Verfügung…</a:t>
            </a:r>
          </a:p>
          <a:p>
            <a:pPr lvl="1"/>
            <a:r>
              <a:rPr lang="de-DE" dirty="0" smtClean="0"/>
              <a:t>genannt </a:t>
            </a:r>
            <a:r>
              <a:rPr lang="de-DE" b="1" dirty="0" smtClean="0"/>
              <a:t>CRUD-Operationen </a:t>
            </a:r>
            <a:r>
              <a:rPr lang="de-DE" dirty="0" smtClean="0"/>
              <a:t>(Create, Update, Delete)</a:t>
            </a:r>
          </a:p>
          <a:p>
            <a:r>
              <a:rPr lang="de-DE" dirty="0" smtClean="0"/>
              <a:t>Andere Bezeichnungen in der Pattern-Welt:</a:t>
            </a:r>
          </a:p>
          <a:p>
            <a:pPr lvl="1"/>
            <a:r>
              <a:rPr lang="de-DE" dirty="0" smtClean="0"/>
              <a:t>„</a:t>
            </a:r>
            <a:r>
              <a:rPr lang="de-DE" b="1" dirty="0" smtClean="0"/>
              <a:t>Repository</a:t>
            </a:r>
            <a:r>
              <a:rPr lang="de-DE" dirty="0" smtClean="0"/>
              <a:t>“ (siehe Buch „Domain </a:t>
            </a:r>
            <a:r>
              <a:rPr lang="de-DE" dirty="0" err="1" smtClean="0"/>
              <a:t>Driven</a:t>
            </a:r>
            <a:r>
              <a:rPr lang="de-DE" dirty="0" smtClean="0"/>
              <a:t> Design“ von Eric Evans)</a:t>
            </a:r>
          </a:p>
          <a:p>
            <a:pPr lvl="1"/>
            <a:r>
              <a:rPr lang="de-DE" dirty="0" smtClean="0"/>
              <a:t>„</a:t>
            </a:r>
            <a:r>
              <a:rPr lang="de-DE" b="1" dirty="0" smtClean="0"/>
              <a:t>DAO</a:t>
            </a:r>
            <a:r>
              <a:rPr lang="de-DE" dirty="0" smtClean="0"/>
              <a:t>“ (Data Access </a:t>
            </a:r>
            <a:r>
              <a:rPr lang="de-DE" dirty="0" err="1" smtClean="0"/>
              <a:t>Object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Bemerkung: „Update“-Operation in </a:t>
            </a:r>
            <a:r>
              <a:rPr lang="de-DE" dirty="0" err="1" smtClean="0"/>
              <a:t>Repositories</a:t>
            </a:r>
            <a:r>
              <a:rPr lang="de-DE" dirty="0" smtClean="0"/>
              <a:t> sinnlos</a:t>
            </a:r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37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Verwalter/Repository/DAO-Pattern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Wie </a:t>
            </a:r>
            <a:r>
              <a:rPr lang="de-DE" dirty="0"/>
              <a:t>implementieren wir am besten diese </a:t>
            </a:r>
            <a:r>
              <a:rPr lang="de-DE" dirty="0" smtClean="0"/>
              <a:t>Verwalter/</a:t>
            </a:r>
            <a:r>
              <a:rPr lang="de-DE" dirty="0" err="1" smtClean="0"/>
              <a:t>Repositories</a:t>
            </a:r>
            <a:r>
              <a:rPr lang="de-DE" dirty="0" smtClean="0"/>
              <a:t>/DAOs?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2204864"/>
            <a:ext cx="8496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latin typeface="Courier"/>
                <a:cs typeface="Courier"/>
              </a:rPr>
              <a:t>public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interface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 smtClean="0">
                <a:latin typeface="Courier"/>
                <a:cs typeface="Courier"/>
              </a:rPr>
              <a:t>IProductRepository</a:t>
            </a:r>
            <a:r>
              <a:rPr lang="de-DE" sz="1600" dirty="0" smtClean="0">
                <a:latin typeface="Courier"/>
                <a:cs typeface="Courier"/>
              </a:rPr>
              <a:t/>
            </a:r>
            <a:br>
              <a:rPr lang="de-DE" sz="1600" dirty="0" smtClean="0">
                <a:latin typeface="Courier"/>
                <a:cs typeface="Courier"/>
              </a:rPr>
            </a:br>
            <a:r>
              <a:rPr lang="de-DE" sz="1600" dirty="0" smtClean="0">
                <a:latin typeface="Courier"/>
                <a:cs typeface="Courier"/>
              </a:rPr>
              <a:t>{</a:t>
            </a:r>
            <a:br>
              <a:rPr lang="de-DE" sz="1600" dirty="0" smtClean="0">
                <a:latin typeface="Courier"/>
                <a:cs typeface="Courier"/>
              </a:rPr>
            </a:br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 err="1">
                <a:latin typeface="Courier"/>
                <a:cs typeface="Courier"/>
              </a:rPr>
              <a:t>public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IList</a:t>
            </a:r>
            <a:r>
              <a:rPr lang="de-DE" sz="1600" dirty="0">
                <a:latin typeface="Courier"/>
                <a:cs typeface="Courier"/>
              </a:rPr>
              <a:t>&lt;</a:t>
            </a:r>
            <a:r>
              <a:rPr lang="de-DE" sz="1600" dirty="0" err="1">
                <a:latin typeface="Courier"/>
                <a:cs typeface="Courier"/>
              </a:rPr>
              <a:t>Product</a:t>
            </a:r>
            <a:r>
              <a:rPr lang="de-DE" sz="1600" dirty="0">
                <a:latin typeface="Courier"/>
                <a:cs typeface="Courier"/>
              </a:rPr>
              <a:t>&gt; </a:t>
            </a:r>
            <a:r>
              <a:rPr lang="de-DE" sz="1600" dirty="0" err="1">
                <a:latin typeface="Courier"/>
                <a:cs typeface="Courier"/>
              </a:rPr>
              <a:t>GetProductsByCategory</a:t>
            </a:r>
            <a:r>
              <a:rPr lang="de-DE" sz="1600" dirty="0">
                <a:latin typeface="Courier"/>
                <a:cs typeface="Courier"/>
              </a:rPr>
              <a:t>(</a:t>
            </a:r>
            <a:r>
              <a:rPr lang="de-DE" sz="1600" dirty="0" err="1">
                <a:latin typeface="Courier"/>
                <a:cs typeface="Courier"/>
              </a:rPr>
              <a:t>int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 smtClean="0">
                <a:latin typeface="Courier"/>
                <a:cs typeface="Courier"/>
              </a:rPr>
              <a:t>categoryNo</a:t>
            </a:r>
            <a:r>
              <a:rPr lang="de-DE" sz="1600" dirty="0" smtClean="0">
                <a:latin typeface="Courier"/>
                <a:cs typeface="Courier"/>
              </a:rPr>
              <a:t>);</a:t>
            </a:r>
            <a:br>
              <a:rPr lang="de-DE" sz="1600" dirty="0" smtClean="0">
                <a:latin typeface="Courier"/>
                <a:cs typeface="Courier"/>
              </a:rPr>
            </a:br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 err="1">
                <a:latin typeface="Courier"/>
                <a:cs typeface="Courier"/>
              </a:rPr>
              <a:t>public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IList</a:t>
            </a:r>
            <a:r>
              <a:rPr lang="de-DE" sz="1600" dirty="0">
                <a:latin typeface="Courier"/>
                <a:cs typeface="Courier"/>
              </a:rPr>
              <a:t>&lt;</a:t>
            </a:r>
            <a:r>
              <a:rPr lang="de-DE" sz="1600" dirty="0" err="1" smtClean="0">
                <a:latin typeface="Courier"/>
                <a:cs typeface="Courier"/>
              </a:rPr>
              <a:t>Product</a:t>
            </a:r>
            <a:r>
              <a:rPr lang="de-DE" sz="1600" dirty="0" smtClean="0">
                <a:latin typeface="Courier"/>
                <a:cs typeface="Courier"/>
              </a:rPr>
              <a:t>&gt; </a:t>
            </a:r>
            <a:r>
              <a:rPr lang="de-DE" sz="1600" dirty="0" err="1" smtClean="0">
                <a:latin typeface="Courier"/>
                <a:cs typeface="Courier"/>
              </a:rPr>
              <a:t>GetAllProducts</a:t>
            </a:r>
            <a:r>
              <a:rPr lang="de-DE" sz="1600" dirty="0">
                <a:latin typeface="Courier"/>
                <a:cs typeface="Courier"/>
              </a:rPr>
              <a:t>()</a:t>
            </a:r>
            <a:r>
              <a:rPr lang="de-DE" sz="1600" dirty="0" smtClean="0">
                <a:latin typeface="Courier"/>
                <a:cs typeface="Courier"/>
              </a:rPr>
              <a:t>;</a:t>
            </a:r>
            <a:br>
              <a:rPr lang="de-DE" sz="1600" dirty="0" smtClean="0">
                <a:latin typeface="Courier"/>
                <a:cs typeface="Courier"/>
              </a:rPr>
            </a:br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 err="1" smtClean="0">
                <a:latin typeface="Courier"/>
                <a:cs typeface="Courier"/>
              </a:rPr>
              <a:t>public</a:t>
            </a:r>
            <a:r>
              <a:rPr lang="de-DE" sz="1600" dirty="0" smtClean="0">
                <a:latin typeface="Courier"/>
                <a:cs typeface="Courier"/>
              </a:rPr>
              <a:t> </a:t>
            </a:r>
            <a:r>
              <a:rPr lang="de-DE" sz="1600" dirty="0" err="1" smtClean="0">
                <a:latin typeface="Courier"/>
                <a:cs typeface="Courier"/>
              </a:rPr>
              <a:t>Product</a:t>
            </a:r>
            <a:r>
              <a:rPr lang="de-DE" sz="1600" dirty="0" smtClean="0">
                <a:latin typeface="Courier"/>
                <a:cs typeface="Courier"/>
              </a:rPr>
              <a:t>        </a:t>
            </a:r>
            <a:r>
              <a:rPr lang="de-DE" sz="1600" dirty="0" err="1" smtClean="0">
                <a:latin typeface="Courier"/>
                <a:cs typeface="Courier"/>
              </a:rPr>
              <a:t>GetProductByNumber</a:t>
            </a:r>
            <a:r>
              <a:rPr lang="de-DE" sz="1600" dirty="0" smtClean="0">
                <a:latin typeface="Courier"/>
                <a:cs typeface="Courier"/>
              </a:rPr>
              <a:t>(</a:t>
            </a:r>
            <a:r>
              <a:rPr lang="de-DE" sz="1600" dirty="0" err="1" smtClean="0">
                <a:latin typeface="Courier"/>
                <a:cs typeface="Courier"/>
              </a:rPr>
              <a:t>int</a:t>
            </a:r>
            <a:r>
              <a:rPr lang="de-DE" sz="1600" dirty="0" smtClean="0">
                <a:latin typeface="Courier"/>
                <a:cs typeface="Courier"/>
              </a:rPr>
              <a:t> </a:t>
            </a:r>
            <a:r>
              <a:rPr lang="de-DE" sz="1600" dirty="0" err="1" smtClean="0">
                <a:latin typeface="Courier"/>
                <a:cs typeface="Courier"/>
              </a:rPr>
              <a:t>productNo</a:t>
            </a:r>
            <a:r>
              <a:rPr lang="de-DE" sz="1600" dirty="0" smtClean="0">
                <a:latin typeface="Courier"/>
                <a:cs typeface="Courier"/>
              </a:rPr>
              <a:t>);</a:t>
            </a:r>
            <a:br>
              <a:rPr lang="de-DE" sz="1600" dirty="0" smtClean="0">
                <a:latin typeface="Courier"/>
                <a:cs typeface="Courier"/>
              </a:rPr>
            </a:br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 err="1" smtClean="0">
                <a:latin typeface="Courier"/>
                <a:cs typeface="Courier"/>
              </a:rPr>
              <a:t>public</a:t>
            </a:r>
            <a:r>
              <a:rPr lang="de-DE" sz="1600" dirty="0" smtClean="0">
                <a:latin typeface="Courier"/>
                <a:cs typeface="Courier"/>
              </a:rPr>
              <a:t> </a:t>
            </a:r>
            <a:r>
              <a:rPr lang="de-DE" sz="1600" dirty="0" err="1" smtClean="0">
                <a:latin typeface="Courier"/>
                <a:cs typeface="Courier"/>
              </a:rPr>
              <a:t>Product</a:t>
            </a:r>
            <a:r>
              <a:rPr lang="de-DE" sz="1600" dirty="0" smtClean="0">
                <a:latin typeface="Courier"/>
                <a:cs typeface="Courier"/>
              </a:rPr>
              <a:t>        </a:t>
            </a:r>
            <a:r>
              <a:rPr lang="de-DE" sz="1600" dirty="0" err="1" smtClean="0">
                <a:latin typeface="Courier"/>
                <a:cs typeface="Courier"/>
              </a:rPr>
              <a:t>CreateProduct</a:t>
            </a:r>
            <a:r>
              <a:rPr lang="de-DE" sz="1600" dirty="0" smtClean="0">
                <a:latin typeface="Courier"/>
                <a:cs typeface="Courier"/>
              </a:rPr>
              <a:t>(...);</a:t>
            </a:r>
            <a:br>
              <a:rPr lang="de-DE" sz="1600" dirty="0" smtClean="0">
                <a:latin typeface="Courier"/>
                <a:cs typeface="Courier"/>
              </a:rPr>
            </a:br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 err="1">
                <a:latin typeface="Courier"/>
                <a:cs typeface="Courier"/>
              </a:rPr>
              <a:t>public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bool</a:t>
            </a:r>
            <a:r>
              <a:rPr lang="de-DE" sz="1600" dirty="0">
                <a:latin typeface="Courier"/>
                <a:cs typeface="Courier"/>
              </a:rPr>
              <a:t>           </a:t>
            </a:r>
            <a:r>
              <a:rPr lang="de-DE" sz="1600" dirty="0" err="1" smtClean="0">
                <a:latin typeface="Courier"/>
                <a:cs typeface="Courier"/>
              </a:rPr>
              <a:t>DeleteProduct</a:t>
            </a:r>
            <a:r>
              <a:rPr lang="de-DE" sz="1600" dirty="0">
                <a:latin typeface="Courier"/>
                <a:cs typeface="Courier"/>
              </a:rPr>
              <a:t>(</a:t>
            </a:r>
            <a:r>
              <a:rPr lang="de-DE" sz="1600" dirty="0" err="1">
                <a:latin typeface="Courier"/>
                <a:cs typeface="Courier"/>
              </a:rPr>
              <a:t>Product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 smtClean="0">
                <a:latin typeface="Courier"/>
                <a:cs typeface="Courier"/>
              </a:rPr>
              <a:t>productToDelete</a:t>
            </a:r>
            <a:r>
              <a:rPr lang="de-DE" sz="1600" dirty="0" smtClean="0">
                <a:latin typeface="Courier"/>
                <a:cs typeface="Courier"/>
              </a:rPr>
              <a:t>)</a:t>
            </a:r>
            <a:br>
              <a:rPr lang="de-DE" sz="1600" dirty="0" smtClean="0">
                <a:latin typeface="Courier"/>
                <a:cs typeface="Courier"/>
              </a:rPr>
            </a:br>
            <a:r>
              <a:rPr lang="de-DE" sz="1600" dirty="0" smtClean="0">
                <a:latin typeface="Courier"/>
                <a:cs typeface="Courier"/>
              </a:rPr>
              <a:t>}</a:t>
            </a:r>
            <a:endParaRPr lang="de-DE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224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Verwalter/Repository/DAO-Pattern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ohne Framework (verkürzt dargestellt)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 bwMode="auto">
          <a:xfrm>
            <a:off x="6660232" y="2492896"/>
            <a:ext cx="2214578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Reservierungs-Verwalter</a:t>
            </a:r>
          </a:p>
        </p:txBody>
      </p:sp>
      <p:sp>
        <p:nvSpPr>
          <p:cNvPr id="7" name="Zylinder 6"/>
          <p:cNvSpPr/>
          <p:nvPr/>
        </p:nvSpPr>
        <p:spPr bwMode="auto">
          <a:xfrm>
            <a:off x="7292023" y="3850218"/>
            <a:ext cx="1214446" cy="78581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</a:t>
            </a:r>
          </a:p>
        </p:txBody>
      </p:sp>
      <p:sp>
        <p:nvSpPr>
          <p:cNvPr id="8" name="Pfeil nach unten 7"/>
          <p:cNvSpPr/>
          <p:nvPr/>
        </p:nvSpPr>
        <p:spPr bwMode="auto">
          <a:xfrm>
            <a:off x="7660364" y="2921524"/>
            <a:ext cx="428628" cy="857256"/>
          </a:xfrm>
          <a:prstGeom prst="down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292023" y="2745195"/>
            <a:ext cx="1143008" cy="21431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080409" y="3135838"/>
            <a:ext cx="77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T-Code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39552" y="2060848"/>
            <a:ext cx="640871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bool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CreateProduct</a:t>
            </a:r>
            <a:r>
              <a:rPr lang="de-DE" sz="1600" dirty="0">
                <a:solidFill>
                  <a:srgbClr val="292934"/>
                </a:solidFill>
                <a:latin typeface="Courier"/>
                <a:cs typeface="Courier"/>
              </a:rPr>
              <a:t>(</a:t>
            </a:r>
            <a:r>
              <a:rPr lang="de-DE" sz="1600" dirty="0" err="1">
                <a:solidFill>
                  <a:srgbClr val="292934"/>
                </a:solidFill>
                <a:latin typeface="Courier"/>
                <a:cs typeface="Courier"/>
              </a:rPr>
              <a:t>Product</a:t>
            </a:r>
            <a:r>
              <a:rPr lang="de-DE" sz="1600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productToCreate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) {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PreparedStatement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ps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=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con.prepare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(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   „INSERT INTO PRODUCT(NAME,PRICE,...)“ +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   „VALUES(?,?,...)“);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ps.setString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(1,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productToCreate.getName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());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ps.setString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(2,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productToCreate.getPrice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(</a:t>
            </a:r>
            <a:r>
              <a:rPr lang="de-DE" sz="1600" dirty="0">
                <a:solidFill>
                  <a:srgbClr val="292934"/>
                </a:solidFill>
                <a:latin typeface="Courier"/>
                <a:cs typeface="Courier"/>
              </a:rPr>
              <a:t>))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;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 ...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if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(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ps.executeUpdate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() != 1)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  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return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false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;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else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/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  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return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true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;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} </a:t>
            </a:r>
            <a:r>
              <a:rPr lang="de-DE" sz="1600" dirty="0">
                <a:solidFill>
                  <a:srgbClr val="292934"/>
                </a:solidFill>
                <a:latin typeface="Courier"/>
                <a:cs typeface="Courier"/>
              </a:rPr>
              <a:t/>
            </a:r>
            <a:br>
              <a:rPr lang="de-DE" sz="1600" dirty="0">
                <a:solidFill>
                  <a:srgbClr val="292934"/>
                </a:solidFill>
                <a:latin typeface="Courier"/>
                <a:cs typeface="Courier"/>
              </a:rPr>
            </a:b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 rot="18921594">
            <a:off x="4184470" y="5059548"/>
            <a:ext cx="2837911" cy="95410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kompliziert und</a:t>
            </a:r>
            <a:br>
              <a:rPr lang="de-DE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</a:br>
            <a:r>
              <a:rPr lang="de-DE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nervig!!</a:t>
            </a:r>
            <a:endParaRPr lang="de-DE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95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Verwalter/Repository/DAO-Pattern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Framework (z.B. Hibernate, siehe </a:t>
            </a:r>
            <a:r>
              <a:rPr lang="de-DE" dirty="0" smtClean="0">
                <a:hlinkClick r:id="rId3"/>
              </a:rPr>
              <a:t>http://www.hibernate.org/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„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de-DE" dirty="0" smtClean="0"/>
              <a:t>“: „Session“-Objekt von Hibernate</a:t>
            </a:r>
          </a:p>
          <a:p>
            <a:r>
              <a:rPr lang="de-DE" dirty="0" smtClean="0"/>
              <a:t>In den Verwaltern:</a:t>
            </a:r>
          </a:p>
          <a:p>
            <a:pPr lvl="1"/>
            <a:r>
              <a:rPr lang="de-DE" dirty="0" smtClean="0"/>
              <a:t>„nur“ noch Hibernate-spezifischer T-Code</a:t>
            </a:r>
            <a:br>
              <a:rPr lang="de-DE" dirty="0" smtClean="0"/>
            </a:br>
            <a:r>
              <a:rPr lang="de-DE" dirty="0" smtClean="0"/>
              <a:t>(es geht noch besser </a:t>
            </a:r>
            <a:r>
              <a:rPr lang="de-DE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 smtClean="0"/>
              <a:t> später)</a:t>
            </a:r>
          </a:p>
          <a:p>
            <a:pPr lvl="1"/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6215074" y="2060848"/>
            <a:ext cx="2214578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Reservierungs-Verwalter</a:t>
            </a:r>
          </a:p>
        </p:txBody>
      </p:sp>
      <p:sp>
        <p:nvSpPr>
          <p:cNvPr id="7" name="Zylinder 6"/>
          <p:cNvSpPr/>
          <p:nvPr/>
        </p:nvSpPr>
        <p:spPr bwMode="auto">
          <a:xfrm>
            <a:off x="6858016" y="4704054"/>
            <a:ext cx="1214446" cy="78581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Oracle</a:t>
            </a:r>
          </a:p>
        </p:txBody>
      </p:sp>
      <p:sp>
        <p:nvSpPr>
          <p:cNvPr id="8" name="Pfeil nach unten 7"/>
          <p:cNvSpPr/>
          <p:nvPr/>
        </p:nvSpPr>
        <p:spPr bwMode="auto">
          <a:xfrm>
            <a:off x="7215206" y="2489476"/>
            <a:ext cx="285752" cy="857256"/>
          </a:xfrm>
          <a:prstGeom prst="down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143768" y="2346600"/>
            <a:ext cx="439779" cy="17632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615087" y="2703790"/>
            <a:ext cx="811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weniger</a:t>
            </a:r>
            <a:br>
              <a:rPr lang="de-DE" sz="1400" dirty="0" smtClean="0">
                <a:solidFill>
                  <a:srgbClr val="FF0000"/>
                </a:solidFill>
              </a:rPr>
            </a:br>
            <a:r>
              <a:rPr lang="de-DE" sz="1400" dirty="0" smtClean="0">
                <a:solidFill>
                  <a:srgbClr val="FF0000"/>
                </a:solidFill>
              </a:rPr>
              <a:t>T-Code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6215074" y="3418170"/>
            <a:ext cx="2214578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Hibernate</a:t>
            </a:r>
          </a:p>
        </p:txBody>
      </p:sp>
      <p:sp>
        <p:nvSpPr>
          <p:cNvPr id="12" name="Pfeil nach unten 11"/>
          <p:cNvSpPr/>
          <p:nvPr/>
        </p:nvSpPr>
        <p:spPr bwMode="auto">
          <a:xfrm>
            <a:off x="7215206" y="3846798"/>
            <a:ext cx="428628" cy="857256"/>
          </a:xfrm>
          <a:prstGeom prst="down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6786578" y="3643635"/>
            <a:ext cx="1143008" cy="21431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643834" y="4061112"/>
            <a:ext cx="77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T-Code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3528" y="2708920"/>
            <a:ext cx="64087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void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CreateProduct</a:t>
            </a:r>
            <a:r>
              <a:rPr lang="de-DE" sz="1600" dirty="0">
                <a:solidFill>
                  <a:srgbClr val="292934"/>
                </a:solidFill>
                <a:latin typeface="Courier"/>
                <a:cs typeface="Courier"/>
              </a:rPr>
              <a:t>(</a:t>
            </a:r>
            <a:r>
              <a:rPr lang="de-DE" sz="1600" dirty="0" err="1">
                <a:solidFill>
                  <a:srgbClr val="292934"/>
                </a:solidFill>
                <a:latin typeface="Courier"/>
                <a:cs typeface="Courier"/>
              </a:rPr>
              <a:t>Product</a:t>
            </a:r>
            <a:r>
              <a:rPr lang="de-DE" sz="1600" dirty="0">
                <a:solidFill>
                  <a:srgbClr val="292934"/>
                </a:solidFill>
                <a:latin typeface="Courier"/>
                <a:cs typeface="Courier"/>
              </a:rPr>
              <a:t>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productToCreate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) {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session.beginTransaction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();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session.saveOrUpdate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(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productToCreate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);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  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session.getTransaction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().</a:t>
            </a:r>
            <a:r>
              <a:rPr lang="de-DE" sz="1600" dirty="0" err="1" smtClean="0">
                <a:solidFill>
                  <a:srgbClr val="292934"/>
                </a:solidFill>
                <a:latin typeface="Courier"/>
                <a:cs typeface="Courier"/>
              </a:rPr>
              <a:t>commit</a:t>
            </a: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();</a:t>
            </a:r>
            <a:b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</a:br>
            <a:r>
              <a:rPr lang="de-DE" sz="1600" dirty="0" smtClean="0">
                <a:solidFill>
                  <a:srgbClr val="292934"/>
                </a:solidFill>
                <a:latin typeface="Courier"/>
                <a:cs typeface="Courier"/>
              </a:rPr>
              <a:t>} </a:t>
            </a:r>
            <a:r>
              <a:rPr lang="de-DE" sz="1600" dirty="0">
                <a:solidFill>
                  <a:srgbClr val="292934"/>
                </a:solidFill>
                <a:latin typeface="Courier"/>
                <a:cs typeface="Courier"/>
              </a:rPr>
              <a:t/>
            </a:r>
            <a:br>
              <a:rPr lang="de-DE" sz="1600" dirty="0">
                <a:solidFill>
                  <a:srgbClr val="292934"/>
                </a:solidFill>
                <a:latin typeface="Courier"/>
                <a:cs typeface="Courier"/>
              </a:rPr>
            </a:b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18921594">
            <a:off x="5028776" y="3237004"/>
            <a:ext cx="1103036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easy!</a:t>
            </a:r>
            <a:endParaRPr lang="de-DE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01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Persistenz-Architektur</a:t>
            </a:r>
          </a:p>
          <a:p>
            <a:r>
              <a:rPr lang="de-DE" dirty="0" smtClean="0">
                <a:solidFill>
                  <a:srgbClr val="D2533C"/>
                </a:solidFill>
              </a:rPr>
              <a:t>Anwendungscode in </a:t>
            </a:r>
            <a:r>
              <a:rPr lang="de-DE" dirty="0" err="1" smtClean="0">
                <a:solidFill>
                  <a:srgbClr val="D2533C"/>
                </a:solidFill>
              </a:rPr>
              <a:t>Hibernate</a:t>
            </a:r>
            <a:endParaRPr lang="de-DE" dirty="0" smtClean="0">
              <a:solidFill>
                <a:srgbClr val="D2533C"/>
              </a:solidFill>
            </a:endParaRPr>
          </a:p>
          <a:p>
            <a:r>
              <a:rPr lang="de-DE" dirty="0" smtClean="0"/>
              <a:t>Mapping: Abbildung von Objekten auf Datenbank-Tabellen</a:t>
            </a:r>
          </a:p>
          <a:p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 vs. </a:t>
            </a:r>
            <a:r>
              <a:rPr lang="de-DE" dirty="0" err="1" smtClean="0"/>
              <a:t>Eager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endParaRPr lang="de-DE" dirty="0" smtClean="0"/>
          </a:p>
          <a:p>
            <a:r>
              <a:rPr lang="de-DE" dirty="0" smtClean="0"/>
              <a:t>Konfiguration von </a:t>
            </a:r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/>
              <a:t>Sessions</a:t>
            </a:r>
            <a:endParaRPr lang="de-DE" dirty="0" smtClean="0"/>
          </a:p>
          <a:p>
            <a:r>
              <a:rPr lang="de-DE" dirty="0" smtClean="0"/>
              <a:t>Weitere Aspekte</a:t>
            </a:r>
          </a:p>
          <a:p>
            <a:r>
              <a:rPr lang="de-DE" dirty="0" smtClean="0"/>
              <a:t>Literatur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55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C:\gs\gs8.50\bin\gswin32c"/>
  <p:tag name="DEFAULTBITMAP" val="bmp16m"/>
  <p:tag name="DEFAULTBLEND" val="Falsch"/>
  <p:tag name="DEFAULTTRANSPARENT" val="Falsch"/>
  <p:tag name="DEFAULTWORKAROUNDTRANSPARENCYBUG" val="Falsch"/>
  <p:tag name="DEFAULTRESOLUTION" val="1200"/>
  <p:tag name="DEFAULTMAGNIFICATION" val="2"/>
  <p:tag name="DEFAULTFONTSIZE" val="10"/>
  <p:tag name="DEFAULTWIDTH" val="348"/>
  <p:tag name="DEFAULTHEIGHT" val="20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1753</Words>
  <Application>Microsoft Macintosh PowerPoint</Application>
  <PresentationFormat>Bildschirmpräsentation (4:3)</PresentationFormat>
  <Paragraphs>325</Paragraphs>
  <Slides>46</Slides>
  <Notes>18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47" baseType="lpstr">
      <vt:lpstr>Klarheit</vt:lpstr>
      <vt:lpstr>Objekt Relationale Mapper (ORM)</vt:lpstr>
      <vt:lpstr>Inhalt</vt:lpstr>
      <vt:lpstr>Architektur einer Applikation</vt:lpstr>
      <vt:lpstr>Impedance Mismatch</vt:lpstr>
      <vt:lpstr>Verwalter/Repository/DAO-Pattern</vt:lpstr>
      <vt:lpstr>Verwalter/Repository/DAO-Pattern</vt:lpstr>
      <vt:lpstr>Verwalter/Repository/DAO-Pattern</vt:lpstr>
      <vt:lpstr>Verwalter/Repository/DAO-Pattern</vt:lpstr>
      <vt:lpstr>Inhalt</vt:lpstr>
      <vt:lpstr>Vom Designmodell zur Persistenz</vt:lpstr>
      <vt:lpstr>Vom Designmodell zur Persistenz</vt:lpstr>
      <vt:lpstr>Vom Designmodell zur Persistenz</vt:lpstr>
      <vt:lpstr>Vom Designmodell zur Persistenz</vt:lpstr>
      <vt:lpstr>Pattern: bidirektionale Beziehungen konsistent halten</vt:lpstr>
      <vt:lpstr>Inhalt</vt:lpstr>
      <vt:lpstr>Mapping – einzelne Attribute</vt:lpstr>
      <vt:lpstr>Mapping – 1:n-Beziehung</vt:lpstr>
      <vt:lpstr>Mapping – n:m-Beziehung</vt:lpstr>
      <vt:lpstr>Mapping – Fachliche Datentypen</vt:lpstr>
      <vt:lpstr>Cascade</vt:lpstr>
      <vt:lpstr>Cascade</vt:lpstr>
      <vt:lpstr>Cascade</vt:lpstr>
      <vt:lpstr>Cascade</vt:lpstr>
      <vt:lpstr>Cascade - Optionen</vt:lpstr>
      <vt:lpstr>Mappings</vt:lpstr>
      <vt:lpstr>Alternative Möglichkeiten für Mappings</vt:lpstr>
      <vt:lpstr>Alternative Möglichkeiten für Mappings</vt:lpstr>
      <vt:lpstr>Inhalt</vt:lpstr>
      <vt:lpstr>Lazy Loading vs. Eager Loading</vt:lpstr>
      <vt:lpstr>Lazy Loading vs. Eager Loading</vt:lpstr>
      <vt:lpstr>Inhalt</vt:lpstr>
      <vt:lpstr>Hibernate Konfiguration</vt:lpstr>
      <vt:lpstr>Inhalt</vt:lpstr>
      <vt:lpstr>Sessions</vt:lpstr>
      <vt:lpstr>Transaktionen und Sessions</vt:lpstr>
      <vt:lpstr>Transaktionen und Sessions</vt:lpstr>
      <vt:lpstr>Inhalt</vt:lpstr>
      <vt:lpstr>(N)Hibernate – weitere Features</vt:lpstr>
      <vt:lpstr>(N)Hibernate – weitere Features</vt:lpstr>
      <vt:lpstr>(Weitere) ORM-Aufgaben</vt:lpstr>
      <vt:lpstr>Verwalter/Repository/DAO-Pattern</vt:lpstr>
      <vt:lpstr>Verwalter/Repository/DAO-Pattern</vt:lpstr>
      <vt:lpstr>Anti-Patterns!</vt:lpstr>
      <vt:lpstr>Exkurs: Active Record</vt:lpstr>
      <vt:lpstr>Literatur</vt:lpstr>
      <vt:lpstr>Tutorials im Web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Prof. Dr. Stefan Sarstedt</dc:creator>
  <dc:description>HAW Hamburg</dc:description>
  <cp:lastModifiedBy>SRS</cp:lastModifiedBy>
  <cp:revision>3192</cp:revision>
  <dcterms:created xsi:type="dcterms:W3CDTF">2000-04-04T10:59:45Z</dcterms:created>
  <dcterms:modified xsi:type="dcterms:W3CDTF">2014-04-01T11:51:03Z</dcterms:modified>
</cp:coreProperties>
</file>