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embeddings/oleObject1.bin" ContentType="application/vnd.openxmlformats-officedocument.oleObject"/>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Lst>
  <p:notesMasterIdLst>
    <p:notesMasterId r:id="rId44"/>
  </p:notesMasterIdLst>
  <p:handoutMasterIdLst>
    <p:handoutMasterId r:id="rId45"/>
  </p:handoutMasterIdLst>
  <p:sldIdLst>
    <p:sldId id="665" r:id="rId3"/>
    <p:sldId id="1448" r:id="rId4"/>
    <p:sldId id="1315" r:id="rId5"/>
    <p:sldId id="1369" r:id="rId6"/>
    <p:sldId id="1316" r:id="rId7"/>
    <p:sldId id="1317" r:id="rId8"/>
    <p:sldId id="1343" r:id="rId9"/>
    <p:sldId id="1327" r:id="rId10"/>
    <p:sldId id="1351" r:id="rId11"/>
    <p:sldId id="1328" r:id="rId12"/>
    <p:sldId id="1330" r:id="rId13"/>
    <p:sldId id="1332" r:id="rId14"/>
    <p:sldId id="1350" r:id="rId15"/>
    <p:sldId id="1331" r:id="rId16"/>
    <p:sldId id="1333" r:id="rId17"/>
    <p:sldId id="1334" r:id="rId18"/>
    <p:sldId id="1335" r:id="rId19"/>
    <p:sldId id="1336" r:id="rId20"/>
    <p:sldId id="1352" r:id="rId21"/>
    <p:sldId id="1337" r:id="rId22"/>
    <p:sldId id="1355" r:id="rId23"/>
    <p:sldId id="1356" r:id="rId24"/>
    <p:sldId id="1354" r:id="rId25"/>
    <p:sldId id="1357" r:id="rId26"/>
    <p:sldId id="1353" r:id="rId27"/>
    <p:sldId id="1348" r:id="rId28"/>
    <p:sldId id="1358" r:id="rId29"/>
    <p:sldId id="1359" r:id="rId30"/>
    <p:sldId id="1360" r:id="rId31"/>
    <p:sldId id="1361" r:id="rId32"/>
    <p:sldId id="1362" r:id="rId33"/>
    <p:sldId id="1349" r:id="rId34"/>
    <p:sldId id="1363" r:id="rId35"/>
    <p:sldId id="1457" r:id="rId36"/>
    <p:sldId id="1456" r:id="rId37"/>
    <p:sldId id="1364" r:id="rId38"/>
    <p:sldId id="1365" r:id="rId39"/>
    <p:sldId id="1366" r:id="rId40"/>
    <p:sldId id="1367" r:id="rId41"/>
    <p:sldId id="1368" r:id="rId42"/>
    <p:sldId id="1447" r:id="rId43"/>
  </p:sldIdLst>
  <p:sldSz cx="9144000" cy="6858000" type="screen4x3"/>
  <p:notesSz cx="6797675" cy="9926638"/>
  <p:custDataLst>
    <p:tags r:id="rId47"/>
  </p:custDataLst>
  <p:defaultTextStyle>
    <a:defPPr>
      <a:defRPr lang="de-DE"/>
    </a:defPPr>
    <a:lvl1pPr algn="ctr" rtl="0" fontAlgn="base">
      <a:spcBef>
        <a:spcPct val="50000"/>
      </a:spcBef>
      <a:spcAft>
        <a:spcPct val="0"/>
      </a:spcAft>
      <a:defRPr sz="1000" kern="1200">
        <a:solidFill>
          <a:schemeClr val="tx1"/>
        </a:solidFill>
        <a:latin typeface="Arial" charset="0"/>
        <a:ea typeface="+mn-ea"/>
        <a:cs typeface="+mn-cs"/>
      </a:defRPr>
    </a:lvl1pPr>
    <a:lvl2pPr marL="457200" algn="ctr" rtl="0" fontAlgn="base">
      <a:spcBef>
        <a:spcPct val="50000"/>
      </a:spcBef>
      <a:spcAft>
        <a:spcPct val="0"/>
      </a:spcAft>
      <a:defRPr sz="1000" kern="1200">
        <a:solidFill>
          <a:schemeClr val="tx1"/>
        </a:solidFill>
        <a:latin typeface="Arial" charset="0"/>
        <a:ea typeface="+mn-ea"/>
        <a:cs typeface="+mn-cs"/>
      </a:defRPr>
    </a:lvl2pPr>
    <a:lvl3pPr marL="914400" algn="ctr" rtl="0" fontAlgn="base">
      <a:spcBef>
        <a:spcPct val="50000"/>
      </a:spcBef>
      <a:spcAft>
        <a:spcPct val="0"/>
      </a:spcAft>
      <a:defRPr sz="1000" kern="1200">
        <a:solidFill>
          <a:schemeClr val="tx1"/>
        </a:solidFill>
        <a:latin typeface="Arial" charset="0"/>
        <a:ea typeface="+mn-ea"/>
        <a:cs typeface="+mn-cs"/>
      </a:defRPr>
    </a:lvl3pPr>
    <a:lvl4pPr marL="1371600" algn="ctr" rtl="0" fontAlgn="base">
      <a:spcBef>
        <a:spcPct val="50000"/>
      </a:spcBef>
      <a:spcAft>
        <a:spcPct val="0"/>
      </a:spcAft>
      <a:defRPr sz="1000" kern="1200">
        <a:solidFill>
          <a:schemeClr val="tx1"/>
        </a:solidFill>
        <a:latin typeface="Arial" charset="0"/>
        <a:ea typeface="+mn-ea"/>
        <a:cs typeface="+mn-cs"/>
      </a:defRPr>
    </a:lvl4pPr>
    <a:lvl5pPr marL="1828800" algn="ctr" rtl="0" fontAlgn="base">
      <a:spcBef>
        <a:spcPct val="5000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CC"/>
    <a:srgbClr val="FFB953"/>
    <a:srgbClr val="CCFFCC"/>
    <a:srgbClr val="009900"/>
    <a:srgbClr val="FF3300"/>
    <a:srgbClr val="FFD08B"/>
    <a:srgbClr val="C0C0C0"/>
    <a:srgbClr val="FFFF00"/>
    <a:srgbClr val="FFFF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Keine Formatvorlage, Tabellengitternetz">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85" autoAdjust="0"/>
    <p:restoredTop sz="73190" autoAdjust="0"/>
  </p:normalViewPr>
  <p:slideViewPr>
    <p:cSldViewPr>
      <p:cViewPr varScale="1">
        <p:scale>
          <a:sx n="77" d="100"/>
          <a:sy n="77" d="100"/>
        </p:scale>
        <p:origin x="-2576" y="-112"/>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658"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tags" Target="tags/tag1.xml"/><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notesMaster" Target="notesMasters/notesMaster1.xml"/><Relationship Id="rId4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a:latin typeface="Times New Roman" pitchFamily="18" charset="0"/>
              </a:defRPr>
            </a:lvl1pPr>
          </a:lstStyle>
          <a:p>
            <a:endParaRPr lang="de-DE"/>
          </a:p>
        </p:txBody>
      </p:sp>
      <p:sp>
        <p:nvSpPr>
          <p:cNvPr id="5123" name="Rectangle 3"/>
          <p:cNvSpPr>
            <a:spLocks noGrp="1" noChangeArrowheads="1"/>
          </p:cNvSpPr>
          <p:nvPr>
            <p:ph type="dt" sz="quarter" idx="1"/>
          </p:nvPr>
        </p:nvSpPr>
        <p:spPr bwMode="auto">
          <a:xfrm>
            <a:off x="3851275"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atin typeface="Times New Roman" pitchFamily="18" charset="0"/>
              </a:defRPr>
            </a:lvl1pPr>
          </a:lstStyle>
          <a:p>
            <a:endParaRPr lang="de-DE"/>
          </a:p>
        </p:txBody>
      </p:sp>
      <p:sp>
        <p:nvSpPr>
          <p:cNvPr id="5124" name="Rectangle 4"/>
          <p:cNvSpPr>
            <a:spLocks noGrp="1" noChangeArrowheads="1"/>
          </p:cNvSpPr>
          <p:nvPr>
            <p:ph type="ftr" sz="quarter" idx="2"/>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200">
                <a:latin typeface="Times New Roman" pitchFamily="18" charset="0"/>
              </a:defRPr>
            </a:lvl1pPr>
          </a:lstStyle>
          <a:p>
            <a:endParaRPr lang="de-DE"/>
          </a:p>
        </p:txBody>
      </p:sp>
      <p:sp>
        <p:nvSpPr>
          <p:cNvPr id="5125" name="Rectangle 5"/>
          <p:cNvSpPr>
            <a:spLocks noGrp="1" noChangeArrowheads="1"/>
          </p:cNvSpPr>
          <p:nvPr>
            <p:ph type="sldNum" sz="quarter" idx="3"/>
          </p:nvPr>
        </p:nvSpPr>
        <p:spPr bwMode="auto">
          <a:xfrm>
            <a:off x="3851275"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latin typeface="Times New Roman" pitchFamily="18" charset="0"/>
              </a:defRPr>
            </a:lvl1pPr>
          </a:lstStyle>
          <a:p>
            <a:fld id="{A7473316-6EF8-4311-9B48-94CECAB6A5E4}" type="slidenum">
              <a:rPr lang="de-DE"/>
              <a:pPr/>
              <a:t>‹Nr.›</a:t>
            </a:fld>
            <a:endParaRPr lang="de-DE"/>
          </a:p>
        </p:txBody>
      </p:sp>
    </p:spTree>
    <p:extLst>
      <p:ext uri="{BB962C8B-B14F-4D97-AF65-F5344CB8AC3E}">
        <p14:creationId xmlns:p14="http://schemas.microsoft.com/office/powerpoint/2010/main" val="17320843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a:latin typeface="Times New Roman" pitchFamily="18" charset="0"/>
              </a:defRPr>
            </a:lvl1pPr>
          </a:lstStyle>
          <a:p>
            <a:endParaRPr lang="de-DE"/>
          </a:p>
        </p:txBody>
      </p:sp>
      <p:sp>
        <p:nvSpPr>
          <p:cNvPr id="4099" name="Rectangle 3"/>
          <p:cNvSpPr>
            <a:spLocks noGrp="1" noChangeArrowheads="1"/>
          </p:cNvSpPr>
          <p:nvPr>
            <p:ph type="dt" idx="1"/>
          </p:nvPr>
        </p:nvSpPr>
        <p:spPr bwMode="auto">
          <a:xfrm>
            <a:off x="3851275"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atin typeface="Times New Roman" pitchFamily="18" charset="0"/>
              </a:defRPr>
            </a:lvl1pPr>
          </a:lstStyle>
          <a:p>
            <a:endParaRPr lang="de-DE"/>
          </a:p>
        </p:txBody>
      </p:sp>
      <p:sp>
        <p:nvSpPr>
          <p:cNvPr id="4100" name="Rectangle 4"/>
          <p:cNvSpPr>
            <a:spLocks noGrp="1" noRot="1" noChangeAspect="1" noChangeArrowheads="1" noTextEdit="1"/>
          </p:cNvSpPr>
          <p:nvPr>
            <p:ph type="sldImg" idx="2"/>
          </p:nvPr>
        </p:nvSpPr>
        <p:spPr bwMode="auto">
          <a:xfrm>
            <a:off x="917575" y="742950"/>
            <a:ext cx="4965700" cy="3724275"/>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06463" y="4716463"/>
            <a:ext cx="4984750"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smtClean="0"/>
              <a:t>Klicken Sie, um die Formate des Vorlagentextes zu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4102" name="Rectangle 6"/>
          <p:cNvSpPr>
            <a:spLocks noGrp="1" noChangeArrowheads="1"/>
          </p:cNvSpPr>
          <p:nvPr>
            <p:ph type="ftr" sz="quarter" idx="4"/>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200">
                <a:latin typeface="Times New Roman" pitchFamily="18" charset="0"/>
              </a:defRPr>
            </a:lvl1pPr>
          </a:lstStyle>
          <a:p>
            <a:endParaRPr lang="de-DE"/>
          </a:p>
        </p:txBody>
      </p:sp>
      <p:sp>
        <p:nvSpPr>
          <p:cNvPr id="4103" name="Rectangle 7"/>
          <p:cNvSpPr>
            <a:spLocks noGrp="1" noChangeArrowheads="1"/>
          </p:cNvSpPr>
          <p:nvPr>
            <p:ph type="sldNum" sz="quarter" idx="5"/>
          </p:nvPr>
        </p:nvSpPr>
        <p:spPr bwMode="auto">
          <a:xfrm>
            <a:off x="3851275"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latin typeface="Times New Roman" pitchFamily="18" charset="0"/>
              </a:defRPr>
            </a:lvl1pPr>
          </a:lstStyle>
          <a:p>
            <a:fld id="{9D81DB4B-B8F0-446A-9F61-AD0C393C6F4B}" type="slidenum">
              <a:rPr lang="de-DE"/>
              <a:pPr/>
              <a:t>‹Nr.›</a:t>
            </a:fld>
            <a:endParaRPr lang="de-DE"/>
          </a:p>
        </p:txBody>
      </p:sp>
    </p:spTree>
    <p:extLst>
      <p:ext uri="{BB962C8B-B14F-4D97-AF65-F5344CB8AC3E}">
        <p14:creationId xmlns:p14="http://schemas.microsoft.com/office/powerpoint/2010/main" val="364245509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F205DE-C32E-4AB7-B5AA-80E1060B8DE8}" type="slidenum">
              <a:rPr lang="de-DE"/>
              <a:pPr/>
              <a:t>1</a:t>
            </a:fld>
            <a:endParaRPr lang="de-DE" dirty="0"/>
          </a:p>
        </p:txBody>
      </p:sp>
      <p:sp>
        <p:nvSpPr>
          <p:cNvPr id="636930" name="Rectangle 2"/>
          <p:cNvSpPr>
            <a:spLocks noGrp="1" noRot="1" noChangeAspect="1" noChangeArrowheads="1" noTextEdit="1"/>
          </p:cNvSpPr>
          <p:nvPr>
            <p:ph type="sldImg"/>
          </p:nvPr>
        </p:nvSpPr>
        <p:spPr>
          <a:ln/>
        </p:spPr>
      </p:sp>
      <p:sp>
        <p:nvSpPr>
          <p:cNvPr id="636931" name="Rectangle 3"/>
          <p:cNvSpPr>
            <a:spLocks noGrp="1" noChangeArrowheads="1"/>
          </p:cNvSpPr>
          <p:nvPr>
            <p:ph type="body" idx="1"/>
          </p:nvPr>
        </p:nvSpPr>
        <p:spPr/>
        <p:txBody>
          <a:bodyPr/>
          <a:lstStyle/>
          <a:p>
            <a:pPr defTabSz="914326">
              <a:defRPr/>
            </a:pPr>
            <a:endParaRPr lang="de-DE"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8204" name="Rectangle 1036"/>
          <p:cNvSpPr>
            <a:spLocks noGrp="1" noChangeArrowheads="1"/>
          </p:cNvSpPr>
          <p:nvPr>
            <p:ph type="ctrTitle"/>
          </p:nvPr>
        </p:nvSpPr>
        <p:spPr>
          <a:xfrm>
            <a:off x="685800" y="1676400"/>
            <a:ext cx="7772400" cy="2286000"/>
          </a:xfrm>
        </p:spPr>
        <p:txBody>
          <a:bodyPr/>
          <a:lstStyle>
            <a:lvl1pPr>
              <a:defRPr sz="2200" b="1"/>
            </a:lvl1pPr>
          </a:lstStyle>
          <a:p>
            <a:r>
              <a:rPr lang="de-DE"/>
              <a:t>Titel</a:t>
            </a:r>
          </a:p>
        </p:txBody>
      </p:sp>
      <p:sp>
        <p:nvSpPr>
          <p:cNvPr id="8207" name="Rectangle 1039"/>
          <p:cNvSpPr>
            <a:spLocks noGrp="1" noChangeArrowheads="1"/>
          </p:cNvSpPr>
          <p:nvPr>
            <p:ph type="subTitle" sz="quarter" idx="1"/>
          </p:nvPr>
        </p:nvSpPr>
        <p:spPr>
          <a:xfrm>
            <a:off x="1371600" y="4724400"/>
            <a:ext cx="6400800" cy="914400"/>
          </a:xfrm>
        </p:spPr>
        <p:txBody>
          <a:bodyPr/>
          <a:lstStyle>
            <a:lvl1pPr marL="384175" indent="-384175">
              <a:defRPr/>
            </a:lvl1pPr>
            <a:lvl2pPr marL="949325" lvl="1" indent="-374650">
              <a:defRPr/>
            </a:lvl2pPr>
          </a:lstStyle>
          <a:p>
            <a:r>
              <a:rPr lang="de-DE"/>
              <a:t>Was wird behandelt…</a:t>
            </a:r>
          </a:p>
          <a:p>
            <a:pPr lvl="1"/>
            <a:r>
              <a:rPr lang="de-DE"/>
              <a:t>usw.</a:t>
            </a:r>
          </a:p>
          <a:p>
            <a:pPr lvl="1"/>
            <a:endParaRPr lang="de-DE"/>
          </a:p>
          <a:p>
            <a:endParaRPr lang="de-DE"/>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48450" y="1066800"/>
            <a:ext cx="2114550" cy="5314950"/>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304800" y="1066800"/>
            <a:ext cx="6191250" cy="5314950"/>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380930" name="Rectangle 2"/>
          <p:cNvSpPr>
            <a:spLocks noGrp="1" noChangeArrowheads="1"/>
          </p:cNvSpPr>
          <p:nvPr>
            <p:ph type="ctrTitle"/>
          </p:nvPr>
        </p:nvSpPr>
        <p:spPr>
          <a:xfrm>
            <a:off x="685800" y="1676400"/>
            <a:ext cx="7772400" cy="2286000"/>
          </a:xfrm>
        </p:spPr>
        <p:txBody>
          <a:bodyPr/>
          <a:lstStyle>
            <a:lvl1pPr>
              <a:defRPr sz="2200" b="1"/>
            </a:lvl1pPr>
          </a:lstStyle>
          <a:p>
            <a:r>
              <a:rPr lang="de-DE"/>
              <a:t>Titel</a:t>
            </a:r>
          </a:p>
        </p:txBody>
      </p:sp>
      <p:sp>
        <p:nvSpPr>
          <p:cNvPr id="380931" name="Rectangle 3"/>
          <p:cNvSpPr>
            <a:spLocks noGrp="1" noChangeArrowheads="1"/>
          </p:cNvSpPr>
          <p:nvPr>
            <p:ph type="subTitle" sz="quarter" idx="1"/>
          </p:nvPr>
        </p:nvSpPr>
        <p:spPr>
          <a:xfrm>
            <a:off x="1371600" y="4724400"/>
            <a:ext cx="6400800" cy="914400"/>
          </a:xfrm>
        </p:spPr>
        <p:txBody>
          <a:bodyPr/>
          <a:lstStyle>
            <a:lvl1pPr marL="384175" indent="-384175">
              <a:defRPr/>
            </a:lvl1pPr>
            <a:lvl2pPr marL="949325" lvl="1" indent="-374650">
              <a:defRPr/>
            </a:lvl2pPr>
          </a:lstStyle>
          <a:p>
            <a:r>
              <a:rPr lang="de-DE"/>
              <a:t>Was wird behandelt…</a:t>
            </a:r>
          </a:p>
          <a:p>
            <a:pPr lvl="1"/>
            <a:r>
              <a:rPr lang="de-DE"/>
              <a:t>usw.</a:t>
            </a:r>
          </a:p>
          <a:p>
            <a:pPr lvl="1"/>
            <a:endParaRPr lang="de-DE"/>
          </a:p>
          <a:p>
            <a:endParaRPr lang="de-D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Foliennummernplatzhalter 3"/>
          <p:cNvSpPr>
            <a:spLocks noGrp="1"/>
          </p:cNvSpPr>
          <p:nvPr>
            <p:ph type="sldNum" sz="quarter" idx="10"/>
          </p:nvPr>
        </p:nvSpPr>
        <p:spPr/>
        <p:txBody>
          <a:bodyPr/>
          <a:lstStyle>
            <a:lvl1pPr>
              <a:defRPr/>
            </a:lvl1pPr>
          </a:lstStyle>
          <a:p>
            <a:fld id="{4593CDE9-B108-4893-A7A3-8CAAA181C5B6}" type="slidenum">
              <a:rPr lang="en-US"/>
              <a:pPr/>
              <a:t>‹Nr.›</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
        <p:nvSpPr>
          <p:cNvPr id="4" name="Foliennummernplatzhalter 3"/>
          <p:cNvSpPr>
            <a:spLocks noGrp="1"/>
          </p:cNvSpPr>
          <p:nvPr>
            <p:ph type="sldNum" sz="quarter" idx="10"/>
          </p:nvPr>
        </p:nvSpPr>
        <p:spPr/>
        <p:txBody>
          <a:bodyPr/>
          <a:lstStyle>
            <a:lvl1pPr>
              <a:defRPr/>
            </a:lvl1pPr>
          </a:lstStyle>
          <a:p>
            <a:fld id="{202A5437-34A2-4CFB-BD31-B73A91CBDBC7}" type="slidenum">
              <a:rPr lang="en-US"/>
              <a:pPr/>
              <a:t>‹Nr.›</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304800" y="1752600"/>
            <a:ext cx="4152900" cy="4629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10100" y="1752600"/>
            <a:ext cx="4152900" cy="4629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Foliennummernplatzhalter 4"/>
          <p:cNvSpPr>
            <a:spLocks noGrp="1"/>
          </p:cNvSpPr>
          <p:nvPr>
            <p:ph type="sldNum" sz="quarter" idx="10"/>
          </p:nvPr>
        </p:nvSpPr>
        <p:spPr/>
        <p:txBody>
          <a:bodyPr/>
          <a:lstStyle>
            <a:lvl1pPr>
              <a:defRPr/>
            </a:lvl1pPr>
          </a:lstStyle>
          <a:p>
            <a:fld id="{B0BB3BFC-5C1D-44A2-8D29-3E7098FD9CDE}" type="slidenum">
              <a:rPr lang="en-US"/>
              <a:pPr/>
              <a:t>‹Nr.›</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Foliennummernplatzhalter 6"/>
          <p:cNvSpPr>
            <a:spLocks noGrp="1"/>
          </p:cNvSpPr>
          <p:nvPr>
            <p:ph type="sldNum" sz="quarter" idx="10"/>
          </p:nvPr>
        </p:nvSpPr>
        <p:spPr/>
        <p:txBody>
          <a:bodyPr/>
          <a:lstStyle>
            <a:lvl1pPr>
              <a:defRPr/>
            </a:lvl1pPr>
          </a:lstStyle>
          <a:p>
            <a:fld id="{7ED0361C-E9AE-463E-857A-BB9406A1BA54}" type="slidenum">
              <a:rPr lang="en-US"/>
              <a:pPr/>
              <a:t>‹Nr.›</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Foliennummernplatzhalter 2"/>
          <p:cNvSpPr>
            <a:spLocks noGrp="1"/>
          </p:cNvSpPr>
          <p:nvPr>
            <p:ph type="sldNum" sz="quarter" idx="10"/>
          </p:nvPr>
        </p:nvSpPr>
        <p:spPr/>
        <p:txBody>
          <a:bodyPr/>
          <a:lstStyle>
            <a:lvl1pPr>
              <a:defRPr/>
            </a:lvl1pPr>
          </a:lstStyle>
          <a:p>
            <a:fld id="{582E381F-F165-48D0-8E96-73E072B19D3A}" type="slidenum">
              <a:rPr lang="en-US"/>
              <a:pPr/>
              <a:t>‹Nr.›</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lvl1pPr>
              <a:defRPr/>
            </a:lvl1pPr>
          </a:lstStyle>
          <a:p>
            <a:fld id="{F8610321-D947-4E99-98B5-4D99183DAFFC}" type="slidenum">
              <a:rPr lang="en-US"/>
              <a:pPr/>
              <a:t>‹Nr.›</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Foliennummernplatzhalter 4"/>
          <p:cNvSpPr>
            <a:spLocks noGrp="1"/>
          </p:cNvSpPr>
          <p:nvPr>
            <p:ph type="sldNum" sz="quarter" idx="10"/>
          </p:nvPr>
        </p:nvSpPr>
        <p:spPr/>
        <p:txBody>
          <a:bodyPr/>
          <a:lstStyle>
            <a:lvl1pPr>
              <a:defRPr/>
            </a:lvl1pPr>
          </a:lstStyle>
          <a:p>
            <a:fld id="{22EE2543-713F-48D1-A3E0-5712BEACDF64}" type="slidenum">
              <a:rPr lang="en-US"/>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Foliennummernplatzhalter 4"/>
          <p:cNvSpPr>
            <a:spLocks noGrp="1"/>
          </p:cNvSpPr>
          <p:nvPr>
            <p:ph type="sldNum" sz="quarter" idx="10"/>
          </p:nvPr>
        </p:nvSpPr>
        <p:spPr/>
        <p:txBody>
          <a:bodyPr/>
          <a:lstStyle>
            <a:lvl1pPr>
              <a:defRPr/>
            </a:lvl1pPr>
          </a:lstStyle>
          <a:p>
            <a:fld id="{A51061FA-D0F1-4AC9-B63E-AEC66B111A39}" type="slidenum">
              <a:rPr lang="en-US"/>
              <a:pPr/>
              <a:t>‹Nr.›</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Foliennummernplatzhalter 3"/>
          <p:cNvSpPr>
            <a:spLocks noGrp="1"/>
          </p:cNvSpPr>
          <p:nvPr>
            <p:ph type="sldNum" sz="quarter" idx="10"/>
          </p:nvPr>
        </p:nvSpPr>
        <p:spPr/>
        <p:txBody>
          <a:bodyPr/>
          <a:lstStyle>
            <a:lvl1pPr>
              <a:defRPr/>
            </a:lvl1pPr>
          </a:lstStyle>
          <a:p>
            <a:fld id="{E0EAA630-F572-4FAA-B227-F5ED942670EF}" type="slidenum">
              <a:rPr lang="en-US"/>
              <a:pPr/>
              <a:t>‹Nr.›</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48450" y="1066800"/>
            <a:ext cx="2114550" cy="5314950"/>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304800" y="1066800"/>
            <a:ext cx="6191250" cy="5314950"/>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Foliennummernplatzhalter 3"/>
          <p:cNvSpPr>
            <a:spLocks noGrp="1"/>
          </p:cNvSpPr>
          <p:nvPr>
            <p:ph type="sldNum" sz="quarter" idx="10"/>
          </p:nvPr>
        </p:nvSpPr>
        <p:spPr/>
        <p:txBody>
          <a:bodyPr/>
          <a:lstStyle>
            <a:lvl1pPr>
              <a:defRPr/>
            </a:lvl1pPr>
          </a:lstStyle>
          <a:p>
            <a:fld id="{5939AF5C-47D1-4718-AE0B-7D73E4F622CA}" type="slidenum">
              <a:rPr lang="en-US"/>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304800" y="1752600"/>
            <a:ext cx="4152900" cy="4629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10100" y="1752600"/>
            <a:ext cx="4152900" cy="4629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vmlDrawing" Target="../drawings/vmlDrawing1.vml"/><Relationship Id="rId14" Type="http://schemas.openxmlformats.org/officeDocument/2006/relationships/oleObject" Target="../embeddings/oleObject1.bin"/><Relationship Id="rId15" Type="http://schemas.openxmlformats.org/officeDocument/2006/relationships/image" Target="../media/image3.emf"/><Relationship Id="rId16" Type="http://schemas.openxmlformats.org/officeDocument/2006/relationships/image" Target="../media/image2.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Line 7"/>
          <p:cNvSpPr>
            <a:spLocks noChangeShapeType="1"/>
          </p:cNvSpPr>
          <p:nvPr/>
        </p:nvSpPr>
        <p:spPr bwMode="auto">
          <a:xfrm>
            <a:off x="928662" y="785794"/>
            <a:ext cx="7891488" cy="4781"/>
          </a:xfrm>
          <a:prstGeom prst="line">
            <a:avLst/>
          </a:prstGeom>
          <a:noFill/>
          <a:ln w="9525">
            <a:solidFill>
              <a:schemeClr val="tx1"/>
            </a:solidFill>
            <a:round/>
            <a:headEnd/>
            <a:tailEnd/>
          </a:ln>
          <a:effectLst>
            <a:outerShdw dist="35921" dir="2700000" algn="ctr" rotWithShape="0">
              <a:schemeClr val="bg2"/>
            </a:outerShdw>
          </a:effectLst>
        </p:spPr>
        <p:txBody>
          <a:bodyPr/>
          <a:lstStyle/>
          <a:p>
            <a:endParaRPr lang="de-DE" dirty="0"/>
          </a:p>
        </p:txBody>
      </p:sp>
      <p:sp>
        <p:nvSpPr>
          <p:cNvPr id="1039" name="Rectangle 15"/>
          <p:cNvSpPr>
            <a:spLocks noGrp="1" noChangeArrowheads="1"/>
          </p:cNvSpPr>
          <p:nvPr>
            <p:ph type="body" idx="1"/>
          </p:nvPr>
        </p:nvSpPr>
        <p:spPr bwMode="auto">
          <a:xfrm>
            <a:off x="304800" y="1752600"/>
            <a:ext cx="8458200" cy="46291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Erste Ebene</a:t>
            </a:r>
          </a:p>
          <a:p>
            <a:pPr lvl="1"/>
            <a:r>
              <a:rPr lang="en-US" smtClean="0"/>
              <a:t>Zweite Ebene</a:t>
            </a:r>
          </a:p>
          <a:p>
            <a:pPr lvl="2"/>
            <a:r>
              <a:rPr lang="en-US" smtClean="0"/>
              <a:t>Dritte Ebene</a:t>
            </a:r>
          </a:p>
          <a:p>
            <a:pPr lvl="3"/>
            <a:r>
              <a:rPr lang="en-US" smtClean="0"/>
              <a:t>Vierte Ebene</a:t>
            </a:r>
          </a:p>
        </p:txBody>
      </p:sp>
      <p:sp>
        <p:nvSpPr>
          <p:cNvPr id="1040" name="Rectangle 16"/>
          <p:cNvSpPr>
            <a:spLocks noGrp="1" noChangeArrowheads="1"/>
          </p:cNvSpPr>
          <p:nvPr>
            <p:ph type="title"/>
          </p:nvPr>
        </p:nvSpPr>
        <p:spPr bwMode="auto">
          <a:xfrm>
            <a:off x="304800" y="1066800"/>
            <a:ext cx="84582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en-US" smtClean="0"/>
          </a:p>
        </p:txBody>
      </p:sp>
      <p:sp>
        <p:nvSpPr>
          <p:cNvPr id="1041" name="Line 17"/>
          <p:cNvSpPr>
            <a:spLocks noChangeShapeType="1"/>
          </p:cNvSpPr>
          <p:nvPr/>
        </p:nvSpPr>
        <p:spPr bwMode="auto">
          <a:xfrm>
            <a:off x="304800" y="6453188"/>
            <a:ext cx="8458200" cy="0"/>
          </a:xfrm>
          <a:prstGeom prst="line">
            <a:avLst/>
          </a:prstGeom>
          <a:noFill/>
          <a:ln w="9525">
            <a:solidFill>
              <a:schemeClr val="tx1"/>
            </a:solidFill>
            <a:round/>
            <a:headEnd/>
            <a:tailEnd/>
          </a:ln>
          <a:effectLst>
            <a:outerShdw dist="35921" dir="2700000" algn="ctr" rotWithShape="0">
              <a:schemeClr val="bg2"/>
            </a:outerShdw>
          </a:effectLst>
        </p:spPr>
        <p:txBody>
          <a:bodyPr/>
          <a:lstStyle/>
          <a:p>
            <a:endParaRPr lang="de-DE" dirty="0"/>
          </a:p>
        </p:txBody>
      </p:sp>
      <p:sp>
        <p:nvSpPr>
          <p:cNvPr id="1042" name="Text Box 18"/>
          <p:cNvSpPr txBox="1">
            <a:spLocks noChangeArrowheads="1"/>
          </p:cNvSpPr>
          <p:nvPr/>
        </p:nvSpPr>
        <p:spPr bwMode="auto">
          <a:xfrm>
            <a:off x="228600" y="6472238"/>
            <a:ext cx="4114800" cy="244475"/>
          </a:xfrm>
          <a:prstGeom prst="rect">
            <a:avLst/>
          </a:prstGeom>
          <a:noFill/>
          <a:ln w="9525">
            <a:noFill/>
            <a:miter lim="800000"/>
            <a:headEnd/>
            <a:tailEnd/>
          </a:ln>
          <a:effectLst/>
        </p:spPr>
        <p:txBody>
          <a:bodyPr>
            <a:spAutoFit/>
          </a:bodyPr>
          <a:lstStyle/>
          <a:p>
            <a:pPr algn="l"/>
            <a:r>
              <a:rPr lang="en-US" dirty="0" smtClean="0">
                <a:solidFill>
                  <a:schemeClr val="bg2"/>
                </a:solidFill>
              </a:rPr>
              <a:t>Prof. Dr. S. </a:t>
            </a:r>
            <a:r>
              <a:rPr lang="en-US" dirty="0">
                <a:solidFill>
                  <a:schemeClr val="bg2"/>
                </a:solidFill>
              </a:rPr>
              <a:t>Sarstedt, </a:t>
            </a:r>
            <a:r>
              <a:rPr lang="en-US" dirty="0" smtClean="0">
                <a:solidFill>
                  <a:schemeClr val="bg2"/>
                </a:solidFill>
              </a:rPr>
              <a:t>HAW-Hamburg</a:t>
            </a:r>
            <a:endParaRPr lang="en-US" dirty="0">
              <a:solidFill>
                <a:schemeClr val="bg2"/>
              </a:solidFill>
            </a:endParaRPr>
          </a:p>
        </p:txBody>
      </p:sp>
      <p:sp>
        <p:nvSpPr>
          <p:cNvPr id="1050" name="Text Box 26"/>
          <p:cNvSpPr txBox="1">
            <a:spLocks noChangeArrowheads="1"/>
          </p:cNvSpPr>
          <p:nvPr userDrawn="1"/>
        </p:nvSpPr>
        <p:spPr bwMode="auto">
          <a:xfrm>
            <a:off x="857224" y="512638"/>
            <a:ext cx="6407152" cy="307777"/>
          </a:xfrm>
          <a:prstGeom prst="rect">
            <a:avLst/>
          </a:prstGeom>
          <a:noFill/>
          <a:ln w="9525">
            <a:noFill/>
            <a:miter lim="800000"/>
            <a:headEnd/>
            <a:tailEnd/>
          </a:ln>
          <a:effectLst/>
        </p:spPr>
        <p:txBody>
          <a:bodyPr wrap="square">
            <a:spAutoFit/>
          </a:bodyPr>
          <a:lstStyle/>
          <a:p>
            <a:pPr algn="l"/>
            <a:r>
              <a:rPr lang="de-DE" sz="1400" noProof="0" dirty="0" smtClean="0">
                <a:solidFill>
                  <a:schemeClr val="bg2"/>
                </a:solidFill>
                <a:latin typeface="+mj-lt"/>
              </a:rPr>
              <a:t>Architektur von Informationssystemen</a:t>
            </a:r>
            <a:endParaRPr lang="de-DE" sz="1400" noProof="0" dirty="0">
              <a:solidFill>
                <a:schemeClr val="bg2"/>
              </a:solidFill>
              <a:latin typeface="+mj-lt"/>
            </a:endParaRPr>
          </a:p>
        </p:txBody>
      </p:sp>
      <p:pic>
        <p:nvPicPr>
          <p:cNvPr id="392193" name="Picture 1"/>
          <p:cNvPicPr>
            <a:picLocks noChangeAspect="1" noChangeArrowheads="1"/>
          </p:cNvPicPr>
          <p:nvPr userDrawn="1"/>
        </p:nvPicPr>
        <p:blipFill>
          <a:blip r:embed="rId13" cstate="print"/>
          <a:srcRect/>
          <a:stretch>
            <a:fillRect/>
          </a:stretch>
        </p:blipFill>
        <p:spPr bwMode="auto">
          <a:xfrm>
            <a:off x="285720" y="357166"/>
            <a:ext cx="571504" cy="543626"/>
          </a:xfrm>
          <a:prstGeom prst="rect">
            <a:avLst/>
          </a:prstGeom>
          <a:noFill/>
          <a:ln w="9525">
            <a:noFill/>
            <a:miter lim="800000"/>
            <a:headEnd/>
            <a:tailEnd/>
          </a:ln>
          <a:effectLst/>
        </p:spPr>
      </p:pic>
      <p:sp>
        <p:nvSpPr>
          <p:cNvPr id="9" name="Textfeld 8"/>
          <p:cNvSpPr txBox="1"/>
          <p:nvPr userDrawn="1"/>
        </p:nvSpPr>
        <p:spPr>
          <a:xfrm>
            <a:off x="7846273" y="6465021"/>
            <a:ext cx="928694" cy="285728"/>
          </a:xfrm>
          <a:prstGeom prst="rect">
            <a:avLst/>
          </a:prstGeom>
          <a:noFill/>
        </p:spPr>
        <p:txBody>
          <a:bodyPr wrap="square" rtlCol="0">
            <a:noAutofit/>
          </a:bodyPr>
          <a:lstStyle/>
          <a:p>
            <a:pPr algn="r"/>
            <a:fld id="{AA07A2A5-F124-46C9-8FDC-4B981B501948}" type="slidenum">
              <a:rPr lang="de-DE" sz="1000" smtClean="0">
                <a:solidFill>
                  <a:schemeClr val="bg1">
                    <a:lumMod val="50000"/>
                  </a:schemeClr>
                </a:solidFill>
              </a:rPr>
              <a:pPr algn="r"/>
              <a:t>‹Nr.›</a:t>
            </a:fld>
            <a:endParaRPr lang="de-DE" sz="1000" dirty="0">
              <a:solidFill>
                <a:schemeClr val="bg1">
                  <a:lumMod val="50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iming>
    <p:tnLst>
      <p:par>
        <p:cTn xmlns:p14="http://schemas.microsoft.com/office/powerpoint/2010/main" id="1" dur="indefinite" restart="never" nodeType="tmRoot"/>
      </p:par>
    </p:tnLst>
  </p:timing>
  <p:txStyles>
    <p:titleStyle>
      <a:lvl1pPr algn="ctr" rtl="0" fontAlgn="base">
        <a:spcBef>
          <a:spcPct val="0"/>
        </a:spcBef>
        <a:spcAft>
          <a:spcPct val="0"/>
        </a:spcAft>
        <a:defRPr sz="2600">
          <a:solidFill>
            <a:schemeClr val="tx1"/>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2pPr>
      <a:lvl3pPr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3pPr>
      <a:lvl4pPr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4pPr>
      <a:lvl5pPr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5pPr>
      <a:lvl6pPr marL="457200"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6pPr>
      <a:lvl7pPr marL="914400"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7pPr>
      <a:lvl8pPr marL="1371600"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8pPr>
      <a:lvl9pPr marL="1828800"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9pPr>
    </p:titleStyle>
    <p:bodyStyle>
      <a:lvl1pPr marL="342900" indent="-342900" algn="l" rtl="0" fontAlgn="base">
        <a:spcBef>
          <a:spcPct val="20000"/>
        </a:spcBef>
        <a:spcAft>
          <a:spcPct val="0"/>
        </a:spcAft>
        <a:buSzPct val="70000"/>
        <a:buBlip>
          <a:blip r:embed="rId14"/>
        </a:buBlip>
        <a:defRPr sz="2000">
          <a:solidFill>
            <a:schemeClr val="tx1"/>
          </a:solidFill>
          <a:latin typeface="+mn-lt"/>
          <a:ea typeface="+mn-ea"/>
          <a:cs typeface="+mn-cs"/>
        </a:defRPr>
      </a:lvl1pPr>
      <a:lvl2pPr marL="742950" indent="-285750" algn="l" rtl="0" fontAlgn="base">
        <a:spcBef>
          <a:spcPct val="20000"/>
        </a:spcBef>
        <a:spcAft>
          <a:spcPct val="0"/>
        </a:spcAft>
        <a:buSzPct val="65000"/>
        <a:buBlip>
          <a:blip r:embed="rId14"/>
        </a:buBlip>
        <a:defRPr>
          <a:solidFill>
            <a:schemeClr val="tx1"/>
          </a:solidFill>
          <a:latin typeface="+mn-lt"/>
        </a:defRPr>
      </a:lvl2pPr>
      <a:lvl3pPr marL="1143000" indent="-228600" algn="l" rtl="0" fontAlgn="base">
        <a:spcBef>
          <a:spcPct val="20000"/>
        </a:spcBef>
        <a:spcAft>
          <a:spcPct val="0"/>
        </a:spcAft>
        <a:buSzPct val="60000"/>
        <a:buBlip>
          <a:blip r:embed="rId14"/>
        </a:buBlip>
        <a:defRPr sz="1600">
          <a:solidFill>
            <a:schemeClr val="tx1"/>
          </a:solidFill>
          <a:latin typeface="+mn-lt"/>
        </a:defRPr>
      </a:lvl3pPr>
      <a:lvl4pPr marL="1600200" indent="-228600" algn="l" rtl="0" fontAlgn="base">
        <a:spcBef>
          <a:spcPct val="20000"/>
        </a:spcBef>
        <a:spcAft>
          <a:spcPct val="0"/>
        </a:spcAft>
        <a:buSzPct val="55000"/>
        <a:buBlip>
          <a:blip r:embed="rId14"/>
        </a:buBlip>
        <a:defRPr sz="1400">
          <a:solidFill>
            <a:schemeClr val="tx1"/>
          </a:solidFill>
          <a:latin typeface="+mn-lt"/>
        </a:defRPr>
      </a:lvl4pPr>
      <a:lvl5pPr marL="2057400" indent="-228600" algn="l" rtl="0" fontAlgn="base">
        <a:spcBef>
          <a:spcPct val="20000"/>
        </a:spcBef>
        <a:spcAft>
          <a:spcPct val="0"/>
        </a:spcAft>
        <a:buChar char="»"/>
        <a:defRPr sz="1200">
          <a:solidFill>
            <a:schemeClr val="tx1"/>
          </a:solidFill>
          <a:latin typeface="+mn-lt"/>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79906" name="Rectangle 2"/>
          <p:cNvSpPr>
            <a:spLocks noGrp="1" noChangeArrowheads="1"/>
          </p:cNvSpPr>
          <p:nvPr>
            <p:ph type="sldNum" sz="quarter" idx="4"/>
          </p:nvPr>
        </p:nvSpPr>
        <p:spPr bwMode="auto">
          <a:xfrm>
            <a:off x="6934200" y="6437313"/>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a:lvl1pPr>
          </a:lstStyle>
          <a:p>
            <a:fld id="{55A5C4D9-BE8E-40CB-9C62-7391F36D5522}" type="slidenum">
              <a:rPr lang="en-US"/>
              <a:pPr/>
              <a:t>‹Nr.›</a:t>
            </a:fld>
            <a:endParaRPr lang="en-US" dirty="0"/>
          </a:p>
        </p:txBody>
      </p:sp>
      <p:sp>
        <p:nvSpPr>
          <p:cNvPr id="379907" name="Line 3"/>
          <p:cNvSpPr>
            <a:spLocks noChangeShapeType="1"/>
          </p:cNvSpPr>
          <p:nvPr/>
        </p:nvSpPr>
        <p:spPr bwMode="auto">
          <a:xfrm flipV="1">
            <a:off x="971550" y="790575"/>
            <a:ext cx="7848600" cy="0"/>
          </a:xfrm>
          <a:prstGeom prst="line">
            <a:avLst/>
          </a:prstGeom>
          <a:noFill/>
          <a:ln w="9525">
            <a:solidFill>
              <a:schemeClr val="tx1"/>
            </a:solidFill>
            <a:round/>
            <a:headEnd/>
            <a:tailEnd/>
          </a:ln>
          <a:effectLst>
            <a:outerShdw dist="35921" dir="2700000" algn="ctr" rotWithShape="0">
              <a:schemeClr val="bg2"/>
            </a:outerShdw>
          </a:effectLst>
        </p:spPr>
        <p:txBody>
          <a:bodyPr/>
          <a:lstStyle/>
          <a:p>
            <a:endParaRPr lang="de-DE" dirty="0"/>
          </a:p>
        </p:txBody>
      </p:sp>
      <p:sp>
        <p:nvSpPr>
          <p:cNvPr id="379908" name="Rectangle 4"/>
          <p:cNvSpPr>
            <a:spLocks noGrp="1" noChangeArrowheads="1"/>
          </p:cNvSpPr>
          <p:nvPr>
            <p:ph type="body" idx="1"/>
          </p:nvPr>
        </p:nvSpPr>
        <p:spPr bwMode="auto">
          <a:xfrm>
            <a:off x="304800" y="1752600"/>
            <a:ext cx="8458200" cy="46291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Erste Ebene</a:t>
            </a:r>
          </a:p>
          <a:p>
            <a:pPr lvl="1"/>
            <a:r>
              <a:rPr lang="en-US" smtClean="0"/>
              <a:t>Zweite Ebene</a:t>
            </a:r>
          </a:p>
          <a:p>
            <a:pPr lvl="2"/>
            <a:r>
              <a:rPr lang="en-US" smtClean="0"/>
              <a:t>Dritte Ebene</a:t>
            </a:r>
          </a:p>
          <a:p>
            <a:pPr lvl="3"/>
            <a:r>
              <a:rPr lang="en-US" smtClean="0"/>
              <a:t>Vierte Ebene</a:t>
            </a:r>
          </a:p>
        </p:txBody>
      </p:sp>
      <p:sp>
        <p:nvSpPr>
          <p:cNvPr id="379909" name="Rectangle 5"/>
          <p:cNvSpPr>
            <a:spLocks noGrp="1" noChangeArrowheads="1"/>
          </p:cNvSpPr>
          <p:nvPr>
            <p:ph type="title"/>
          </p:nvPr>
        </p:nvSpPr>
        <p:spPr bwMode="auto">
          <a:xfrm>
            <a:off x="304800" y="1066800"/>
            <a:ext cx="84582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en-US" smtClean="0"/>
          </a:p>
        </p:txBody>
      </p:sp>
      <p:sp>
        <p:nvSpPr>
          <p:cNvPr id="379910" name="Line 6"/>
          <p:cNvSpPr>
            <a:spLocks noChangeShapeType="1"/>
          </p:cNvSpPr>
          <p:nvPr/>
        </p:nvSpPr>
        <p:spPr bwMode="auto">
          <a:xfrm>
            <a:off x="304800" y="6453188"/>
            <a:ext cx="8458200" cy="0"/>
          </a:xfrm>
          <a:prstGeom prst="line">
            <a:avLst/>
          </a:prstGeom>
          <a:noFill/>
          <a:ln w="9525">
            <a:solidFill>
              <a:schemeClr val="tx1"/>
            </a:solidFill>
            <a:round/>
            <a:headEnd/>
            <a:tailEnd/>
          </a:ln>
          <a:effectLst>
            <a:outerShdw dist="35921" dir="2700000" algn="ctr" rotWithShape="0">
              <a:schemeClr val="bg2"/>
            </a:outerShdw>
          </a:effectLst>
        </p:spPr>
        <p:txBody>
          <a:bodyPr/>
          <a:lstStyle/>
          <a:p>
            <a:endParaRPr lang="de-DE" dirty="0"/>
          </a:p>
        </p:txBody>
      </p:sp>
      <p:sp>
        <p:nvSpPr>
          <p:cNvPr id="379911" name="Text Box 7"/>
          <p:cNvSpPr txBox="1">
            <a:spLocks noChangeArrowheads="1"/>
          </p:cNvSpPr>
          <p:nvPr/>
        </p:nvSpPr>
        <p:spPr bwMode="auto">
          <a:xfrm>
            <a:off x="228600" y="6424613"/>
            <a:ext cx="4114800" cy="244475"/>
          </a:xfrm>
          <a:prstGeom prst="rect">
            <a:avLst/>
          </a:prstGeom>
          <a:noFill/>
          <a:ln w="9525">
            <a:noFill/>
            <a:miter lim="800000"/>
            <a:headEnd/>
            <a:tailEnd/>
          </a:ln>
          <a:effectLst/>
        </p:spPr>
        <p:txBody>
          <a:bodyPr>
            <a:spAutoFit/>
          </a:bodyPr>
          <a:lstStyle/>
          <a:p>
            <a:pPr algn="l"/>
            <a:r>
              <a:rPr lang="en-US" dirty="0"/>
              <a:t>Stefan Sarstedt, 13.12.2005</a:t>
            </a:r>
          </a:p>
        </p:txBody>
      </p:sp>
      <p:sp>
        <p:nvSpPr>
          <p:cNvPr id="379912" name="Text Box 8"/>
          <p:cNvSpPr txBox="1">
            <a:spLocks noChangeArrowheads="1"/>
          </p:cNvSpPr>
          <p:nvPr userDrawn="1"/>
        </p:nvSpPr>
        <p:spPr bwMode="auto">
          <a:xfrm>
            <a:off x="1042988" y="465138"/>
            <a:ext cx="4976812" cy="336550"/>
          </a:xfrm>
          <a:prstGeom prst="rect">
            <a:avLst/>
          </a:prstGeom>
          <a:noFill/>
          <a:ln w="9525">
            <a:noFill/>
            <a:miter lim="800000"/>
            <a:headEnd/>
            <a:tailEnd/>
          </a:ln>
          <a:effectLst/>
        </p:spPr>
        <p:txBody>
          <a:bodyPr>
            <a:spAutoFit/>
          </a:bodyPr>
          <a:lstStyle/>
          <a:p>
            <a:pPr algn="l"/>
            <a:r>
              <a:rPr lang="en-US" sz="1600" dirty="0" err="1">
                <a:solidFill>
                  <a:schemeClr val="bg2"/>
                </a:solidFill>
                <a:latin typeface="Times New Roman" pitchFamily="18" charset="0"/>
              </a:rPr>
              <a:t>Semantik</a:t>
            </a:r>
            <a:r>
              <a:rPr lang="en-US" sz="1600" dirty="0">
                <a:solidFill>
                  <a:schemeClr val="bg2"/>
                </a:solidFill>
                <a:latin typeface="Times New Roman" pitchFamily="18" charset="0"/>
              </a:rPr>
              <a:t> und Tool-</a:t>
            </a:r>
            <a:r>
              <a:rPr lang="en-US" sz="1600" dirty="0" err="1">
                <a:solidFill>
                  <a:schemeClr val="bg2"/>
                </a:solidFill>
                <a:latin typeface="Times New Roman" pitchFamily="18" charset="0"/>
              </a:rPr>
              <a:t>Unterstützung</a:t>
            </a:r>
            <a:r>
              <a:rPr lang="en-US" sz="1600" dirty="0">
                <a:solidFill>
                  <a:schemeClr val="bg2"/>
                </a:solidFill>
                <a:latin typeface="Times New Roman" pitchFamily="18" charset="0"/>
              </a:rPr>
              <a:t> </a:t>
            </a:r>
            <a:r>
              <a:rPr lang="en-US" sz="1600" dirty="0" err="1">
                <a:solidFill>
                  <a:schemeClr val="bg2"/>
                </a:solidFill>
                <a:latin typeface="Times New Roman" pitchFamily="18" charset="0"/>
              </a:rPr>
              <a:t>für</a:t>
            </a:r>
            <a:r>
              <a:rPr lang="en-US" sz="1600" dirty="0">
                <a:solidFill>
                  <a:schemeClr val="bg2"/>
                </a:solidFill>
                <a:latin typeface="Times New Roman" pitchFamily="18" charset="0"/>
              </a:rPr>
              <a:t> UML 2</a:t>
            </a:r>
          </a:p>
        </p:txBody>
      </p:sp>
      <p:graphicFrame>
        <p:nvGraphicFramePr>
          <p:cNvPr id="379913" name="Object 9"/>
          <p:cNvGraphicFramePr>
            <a:graphicFrameLocks noChangeAspect="1"/>
          </p:cNvGraphicFramePr>
          <p:nvPr/>
        </p:nvGraphicFramePr>
        <p:xfrm>
          <a:off x="395288" y="188913"/>
          <a:ext cx="574675" cy="792162"/>
        </p:xfrm>
        <a:graphic>
          <a:graphicData uri="http://schemas.openxmlformats.org/presentationml/2006/ole">
            <mc:AlternateContent xmlns:mc="http://schemas.openxmlformats.org/markup-compatibility/2006">
              <mc:Choice xmlns:v="urn:schemas-microsoft-com:vml" Requires="v">
                <p:oleObj spid="_x0000_s380166" name="CorelDRAW" r:id="rId14" imgW="1836720" imgH="2456280" progId="">
                  <p:embed/>
                </p:oleObj>
              </mc:Choice>
              <mc:Fallback>
                <p:oleObj name="CorelDRAW" r:id="rId14" imgW="1836720" imgH="2456280" progId="">
                  <p:embed/>
                  <p:pic>
                    <p:nvPicPr>
                      <p:cNvPr id="0" name="Picture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5288" y="188913"/>
                        <a:ext cx="574675" cy="79216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5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ctr" rtl="0" fontAlgn="base">
        <a:spcBef>
          <a:spcPct val="0"/>
        </a:spcBef>
        <a:spcAft>
          <a:spcPct val="0"/>
        </a:spcAft>
        <a:defRPr sz="2600">
          <a:solidFill>
            <a:schemeClr val="tx1"/>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2pPr>
      <a:lvl3pPr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3pPr>
      <a:lvl4pPr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4pPr>
      <a:lvl5pPr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5pPr>
      <a:lvl6pPr marL="457200"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6pPr>
      <a:lvl7pPr marL="914400"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7pPr>
      <a:lvl8pPr marL="1371600"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8pPr>
      <a:lvl9pPr marL="1828800"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9pPr>
    </p:titleStyle>
    <p:bodyStyle>
      <a:lvl1pPr marL="342900" indent="-342900" algn="l" rtl="0" fontAlgn="base">
        <a:spcBef>
          <a:spcPct val="20000"/>
        </a:spcBef>
        <a:spcAft>
          <a:spcPct val="0"/>
        </a:spcAft>
        <a:buSzPct val="70000"/>
        <a:buBlip>
          <a:blip r:embed="rId16"/>
        </a:buBlip>
        <a:defRPr sz="2000">
          <a:solidFill>
            <a:schemeClr val="tx1"/>
          </a:solidFill>
          <a:latin typeface="+mn-lt"/>
          <a:ea typeface="+mn-ea"/>
          <a:cs typeface="+mn-cs"/>
        </a:defRPr>
      </a:lvl1pPr>
      <a:lvl2pPr marL="742950" indent="-285750" algn="l" rtl="0" fontAlgn="base">
        <a:spcBef>
          <a:spcPct val="20000"/>
        </a:spcBef>
        <a:spcAft>
          <a:spcPct val="0"/>
        </a:spcAft>
        <a:buSzPct val="65000"/>
        <a:buBlip>
          <a:blip r:embed="rId16"/>
        </a:buBlip>
        <a:defRPr>
          <a:solidFill>
            <a:schemeClr val="tx1"/>
          </a:solidFill>
          <a:latin typeface="+mn-lt"/>
        </a:defRPr>
      </a:lvl2pPr>
      <a:lvl3pPr marL="1143000" indent="-228600" algn="l" rtl="0" fontAlgn="base">
        <a:spcBef>
          <a:spcPct val="20000"/>
        </a:spcBef>
        <a:spcAft>
          <a:spcPct val="0"/>
        </a:spcAft>
        <a:buSzPct val="60000"/>
        <a:buBlip>
          <a:blip r:embed="rId16"/>
        </a:buBlip>
        <a:defRPr sz="1600">
          <a:solidFill>
            <a:schemeClr val="tx1"/>
          </a:solidFill>
          <a:latin typeface="+mn-lt"/>
        </a:defRPr>
      </a:lvl3pPr>
      <a:lvl4pPr marL="1600200" indent="-228600" algn="l" rtl="0" fontAlgn="base">
        <a:spcBef>
          <a:spcPct val="20000"/>
        </a:spcBef>
        <a:spcAft>
          <a:spcPct val="0"/>
        </a:spcAft>
        <a:buSzPct val="55000"/>
        <a:buBlip>
          <a:blip r:embed="rId16"/>
        </a:buBlip>
        <a:defRPr sz="1400">
          <a:solidFill>
            <a:schemeClr val="tx1"/>
          </a:solidFill>
          <a:latin typeface="+mn-lt"/>
        </a:defRPr>
      </a:lvl4pPr>
      <a:lvl5pPr marL="2057400" indent="-228600" algn="l" rtl="0" fontAlgn="base">
        <a:spcBef>
          <a:spcPct val="20000"/>
        </a:spcBef>
        <a:spcAft>
          <a:spcPct val="0"/>
        </a:spcAft>
        <a:buChar char="»"/>
        <a:defRPr sz="1200">
          <a:solidFill>
            <a:schemeClr val="tx1"/>
          </a:solidFill>
          <a:latin typeface="+mn-lt"/>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7.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jpeg"/><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4" Type="http://schemas.microsoft.com/office/2007/relationships/hdphoto" Target="../media/hdphoto1.wdp"/><Relationship Id="rId5"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image" Target="../media/image25.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ctrTitle"/>
          </p:nvPr>
        </p:nvSpPr>
        <p:spPr>
          <a:xfrm>
            <a:off x="685800" y="764704"/>
            <a:ext cx="7772400" cy="785802"/>
          </a:xfrm>
        </p:spPr>
        <p:txBody>
          <a:bodyPr/>
          <a:lstStyle/>
          <a:p>
            <a:r>
              <a:rPr lang="de-DE" sz="3600" dirty="0" smtClean="0">
                <a:latin typeface="Calibri" pitchFamily="34" charset="0"/>
                <a:cs typeface="Calibri" pitchFamily="34" charset="0"/>
              </a:rPr>
              <a:t>Architektur von Informationssystemen</a:t>
            </a:r>
            <a:endParaRPr lang="de-DE" sz="3600" dirty="0">
              <a:latin typeface="Calibri" pitchFamily="34" charset="0"/>
              <a:cs typeface="Calibri" pitchFamily="34" charset="0"/>
            </a:endParaRPr>
          </a:p>
        </p:txBody>
      </p:sp>
      <p:sp>
        <p:nvSpPr>
          <p:cNvPr id="377859" name="Rectangle 3"/>
          <p:cNvSpPr>
            <a:spLocks noGrp="1" noChangeArrowheads="1"/>
          </p:cNvSpPr>
          <p:nvPr>
            <p:ph type="subTitle" idx="1"/>
          </p:nvPr>
        </p:nvSpPr>
        <p:spPr>
          <a:xfrm>
            <a:off x="1357290" y="1550522"/>
            <a:ext cx="6400800" cy="1928826"/>
          </a:xfrm>
        </p:spPr>
        <p:txBody>
          <a:bodyPr/>
          <a:lstStyle/>
          <a:p>
            <a:pPr marL="22225" indent="-22225" algn="ctr">
              <a:buFontTx/>
              <a:buNone/>
            </a:pPr>
            <a:r>
              <a:rPr lang="de-DE" sz="1400" dirty="0" smtClean="0">
                <a:latin typeface="Calibri" pitchFamily="34" charset="0"/>
                <a:cs typeface="Calibri" pitchFamily="34" charset="0"/>
              </a:rPr>
              <a:t>Hochschule für angewandte Wissenschaften Hamburg</a:t>
            </a:r>
          </a:p>
          <a:p>
            <a:pPr marL="22225" indent="-22225" algn="ctr">
              <a:buFontTx/>
              <a:buNone/>
            </a:pPr>
            <a:r>
              <a:rPr lang="de-DE" sz="1400" dirty="0" smtClean="0">
                <a:latin typeface="Calibri" pitchFamily="34" charset="0"/>
                <a:cs typeface="Calibri" pitchFamily="34" charset="0"/>
              </a:rPr>
              <a:t>Fachbereich Informatik</a:t>
            </a:r>
          </a:p>
          <a:p>
            <a:pPr marL="22225" indent="-22225" algn="ctr">
              <a:buFontTx/>
              <a:buNone/>
            </a:pPr>
            <a:endParaRPr lang="de-DE" sz="1400" dirty="0" smtClean="0">
              <a:latin typeface="Calibri" pitchFamily="34" charset="0"/>
              <a:cs typeface="Calibri" pitchFamily="34" charset="0"/>
            </a:endParaRPr>
          </a:p>
          <a:p>
            <a:pPr marL="22225" indent="-22225" algn="ctr">
              <a:buFontTx/>
              <a:buNone/>
            </a:pPr>
            <a:r>
              <a:rPr lang="de-DE" sz="1400" dirty="0" smtClean="0">
                <a:latin typeface="Calibri" pitchFamily="34" charset="0"/>
                <a:cs typeface="Calibri" pitchFamily="34" charset="0"/>
              </a:rPr>
              <a:t>Prof. Dr. Stefan Sarstedt</a:t>
            </a:r>
          </a:p>
          <a:p>
            <a:pPr marL="22225" indent="-22225" algn="ctr">
              <a:buFontTx/>
              <a:buNone/>
            </a:pPr>
            <a:r>
              <a:rPr lang="de-DE" sz="1400" dirty="0" smtClean="0">
                <a:latin typeface="Calibri" pitchFamily="34" charset="0"/>
                <a:cs typeface="Calibri" pitchFamily="34" charset="0"/>
              </a:rPr>
              <a:t>(stefan.sarstedt@haw-hamburg.de)</a:t>
            </a:r>
          </a:p>
          <a:p>
            <a:pPr marL="22225" indent="-22225" algn="ctr">
              <a:buFontTx/>
              <a:buNone/>
            </a:pPr>
            <a:r>
              <a:rPr lang="de-DE" sz="1400" dirty="0" smtClean="0">
                <a:latin typeface="Calibri" pitchFamily="34" charset="0"/>
                <a:cs typeface="Calibri" pitchFamily="34" charset="0"/>
              </a:rPr>
              <a:t>Raum: 10.85</a:t>
            </a:r>
          </a:p>
        </p:txBody>
      </p:sp>
      <p:pic>
        <p:nvPicPr>
          <p:cNvPr id="5" name="Picture 2" descr="http://img.archiexpo.de/images_ae/photo-g/2d-architektur-cad-software-91443.jpg"/>
          <p:cNvPicPr>
            <a:picLocks noChangeAspect="1" noChangeArrowheads="1"/>
          </p:cNvPicPr>
          <p:nvPr/>
        </p:nvPicPr>
        <p:blipFill>
          <a:blip r:embed="rId3" cstate="print"/>
          <a:srcRect/>
          <a:stretch>
            <a:fillRect/>
          </a:stretch>
        </p:blipFill>
        <p:spPr bwMode="auto">
          <a:xfrm>
            <a:off x="6372200" y="3645024"/>
            <a:ext cx="2425701" cy="2939710"/>
          </a:xfrm>
          <a:prstGeom prst="rect">
            <a:avLst/>
          </a:prstGeom>
          <a:noFill/>
        </p:spPr>
      </p:pic>
      <p:sp>
        <p:nvSpPr>
          <p:cNvPr id="6" name="Rechteck 5"/>
          <p:cNvSpPr/>
          <p:nvPr/>
        </p:nvSpPr>
        <p:spPr>
          <a:xfrm>
            <a:off x="852148" y="3119308"/>
            <a:ext cx="5363418" cy="830997"/>
          </a:xfrm>
          <a:prstGeom prst="rect">
            <a:avLst/>
          </a:prstGeom>
        </p:spPr>
        <p:txBody>
          <a:bodyPr wrap="none">
            <a:spAutoFit/>
          </a:bodyPr>
          <a:lstStyle/>
          <a:p>
            <a:r>
              <a:rPr lang="de-DE" sz="2400" dirty="0" smtClean="0">
                <a:solidFill>
                  <a:srgbClr val="0070C0"/>
                </a:solidFill>
              </a:rPr>
              <a:t>Architektursichten zur Kommunikation</a:t>
            </a:r>
            <a:br>
              <a:rPr lang="de-DE" sz="2400" dirty="0" smtClean="0">
                <a:solidFill>
                  <a:srgbClr val="0070C0"/>
                </a:solidFill>
              </a:rPr>
            </a:br>
            <a:r>
              <a:rPr lang="de-DE" sz="2400" dirty="0" smtClean="0">
                <a:solidFill>
                  <a:srgbClr val="0070C0"/>
                </a:solidFill>
              </a:rPr>
              <a:t>und Dokumentation</a:t>
            </a:r>
          </a:p>
        </p:txBody>
      </p:sp>
      <p:pic>
        <p:nvPicPr>
          <p:cNvPr id="2" name="Bild 1"/>
          <p:cNvPicPr>
            <a:picLocks noChangeAspect="1"/>
          </p:cNvPicPr>
          <p:nvPr/>
        </p:nvPicPr>
        <p:blipFill>
          <a:blip r:embed="rId4"/>
          <a:stretch>
            <a:fillRect/>
          </a:stretch>
        </p:blipFill>
        <p:spPr>
          <a:xfrm>
            <a:off x="179512" y="4077072"/>
            <a:ext cx="3960440" cy="2631492"/>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0066CC"/>
                </a:solidFill>
              </a:rPr>
              <a:t>Vier Arten von </a:t>
            </a:r>
            <a:r>
              <a:rPr lang="de-DE" dirty="0" smtClean="0">
                <a:solidFill>
                  <a:srgbClr val="0066CC"/>
                </a:solidFill>
              </a:rPr>
              <a:t>Sichten – Kontextabgrenzung</a:t>
            </a:r>
            <a:endParaRPr lang="de-DE" dirty="0"/>
          </a:p>
        </p:txBody>
      </p:sp>
      <p:sp>
        <p:nvSpPr>
          <p:cNvPr id="3" name="Inhaltsplatzhalter 2"/>
          <p:cNvSpPr>
            <a:spLocks noGrp="1"/>
          </p:cNvSpPr>
          <p:nvPr>
            <p:ph idx="1"/>
          </p:nvPr>
        </p:nvSpPr>
        <p:spPr/>
        <p:txBody>
          <a:bodyPr/>
          <a:lstStyle/>
          <a:p>
            <a:r>
              <a:rPr lang="de-DE" dirty="0" smtClean="0"/>
              <a:t>Wie ist das System in die </a:t>
            </a:r>
            <a:r>
              <a:rPr lang="de-DE" b="1" dirty="0" smtClean="0"/>
              <a:t>Umgebung</a:t>
            </a:r>
            <a:r>
              <a:rPr lang="de-DE" dirty="0" smtClean="0"/>
              <a:t> </a:t>
            </a:r>
            <a:br>
              <a:rPr lang="de-DE" dirty="0" smtClean="0"/>
            </a:br>
            <a:r>
              <a:rPr lang="de-DE" dirty="0" smtClean="0"/>
              <a:t>eingebettet?</a:t>
            </a:r>
          </a:p>
          <a:p>
            <a:r>
              <a:rPr lang="de-DE" dirty="0" smtClean="0"/>
              <a:t>System als </a:t>
            </a:r>
            <a:r>
              <a:rPr lang="de-DE" b="1" dirty="0" smtClean="0"/>
              <a:t>Black-Box </a:t>
            </a:r>
            <a:r>
              <a:rPr lang="de-DE" dirty="0" smtClean="0"/>
              <a:t>dargestellt</a:t>
            </a:r>
            <a:endParaRPr lang="de-DE" b="1" dirty="0" smtClean="0"/>
          </a:p>
          <a:p>
            <a:r>
              <a:rPr lang="de-DE" dirty="0" smtClean="0"/>
              <a:t>Schnittstellen zur </a:t>
            </a:r>
            <a:r>
              <a:rPr lang="de-DE" b="1" dirty="0" smtClean="0"/>
              <a:t>Außenwelt</a:t>
            </a:r>
            <a:r>
              <a:rPr lang="de-DE" dirty="0" smtClean="0"/>
              <a:t> zeigen:</a:t>
            </a:r>
          </a:p>
          <a:p>
            <a:pPr lvl="1"/>
            <a:r>
              <a:rPr lang="de-DE" dirty="0" smtClean="0"/>
              <a:t>Anwender, Betreibern, Nachbarsystemen</a:t>
            </a:r>
          </a:p>
          <a:p>
            <a:pPr lvl="1"/>
            <a:r>
              <a:rPr lang="de-DE" dirty="0"/>
              <a:t>Technische Systemumgebung</a:t>
            </a:r>
          </a:p>
          <a:p>
            <a:r>
              <a:rPr lang="de-DE" dirty="0" smtClean="0"/>
              <a:t>Wichtigste Anwendungsfälle</a:t>
            </a:r>
          </a:p>
          <a:p>
            <a:pPr marL="0" indent="0">
              <a:buNone/>
            </a:pPr>
            <a:endParaRPr lang="de-DE" dirty="0"/>
          </a:p>
          <a:p>
            <a:r>
              <a:rPr lang="de-DE" dirty="0" smtClean="0"/>
              <a:t>Notationen aus Baustein-, Laufzeit- und Verteilungs-/Infrastruktursicht verwenden (im Folgenden)</a:t>
            </a:r>
          </a:p>
          <a:p>
            <a:pPr lvl="1"/>
            <a:r>
              <a:rPr lang="de-DE" dirty="0" smtClean="0"/>
              <a:t>z. B. Klassendiagramm für Schnittstellen zur Außenwelt, Sequenzdiagramm für Anwendungsfälle, Verteilungsdiagramm für Systemumgebung (siehe später)</a:t>
            </a:r>
            <a:endParaRPr lang="de-DE" dirty="0"/>
          </a:p>
        </p:txBody>
      </p:sp>
      <p:pic>
        <p:nvPicPr>
          <p:cNvPr id="4" name="Bild 3"/>
          <p:cNvPicPr>
            <a:picLocks noChangeAspect="1"/>
          </p:cNvPicPr>
          <p:nvPr/>
        </p:nvPicPr>
        <p:blipFill>
          <a:blip r:embed="rId2"/>
          <a:stretch>
            <a:fillRect/>
          </a:stretch>
        </p:blipFill>
        <p:spPr>
          <a:xfrm>
            <a:off x="5687616" y="1700808"/>
            <a:ext cx="3456384" cy="1653363"/>
          </a:xfrm>
          <a:prstGeom prst="rect">
            <a:avLst/>
          </a:prstGeom>
        </p:spPr>
      </p:pic>
      <p:sp>
        <p:nvSpPr>
          <p:cNvPr id="5" name="Rechteck 4"/>
          <p:cNvSpPr/>
          <p:nvPr/>
        </p:nvSpPr>
        <p:spPr bwMode="auto">
          <a:xfrm>
            <a:off x="6876256" y="1628800"/>
            <a:ext cx="1080120" cy="792088"/>
          </a:xfrm>
          <a:prstGeom prst="rect">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02341254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0066CC"/>
                </a:solidFill>
              </a:rPr>
              <a:t>Vier Arten von </a:t>
            </a:r>
            <a:r>
              <a:rPr lang="de-DE" dirty="0" smtClean="0">
                <a:solidFill>
                  <a:srgbClr val="0066CC"/>
                </a:solidFill>
              </a:rPr>
              <a:t>Sichten – Kontextabgrenzung</a:t>
            </a:r>
            <a:endParaRPr lang="de-DE" dirty="0"/>
          </a:p>
        </p:txBody>
      </p:sp>
      <p:sp>
        <p:nvSpPr>
          <p:cNvPr id="3" name="Inhaltsplatzhalter 2"/>
          <p:cNvSpPr>
            <a:spLocks noGrp="1"/>
          </p:cNvSpPr>
          <p:nvPr>
            <p:ph idx="1"/>
          </p:nvPr>
        </p:nvSpPr>
        <p:spPr/>
        <p:txBody>
          <a:bodyPr/>
          <a:lstStyle/>
          <a:p>
            <a:r>
              <a:rPr lang="de-DE" dirty="0" smtClean="0"/>
              <a:t>Beispiel (hier </a:t>
            </a:r>
            <a:r>
              <a:rPr lang="de-DE" dirty="0" err="1" smtClean="0"/>
              <a:t>seeehr</a:t>
            </a:r>
            <a:r>
              <a:rPr lang="de-DE" dirty="0" smtClean="0"/>
              <a:t> oberflächlich!)</a:t>
            </a:r>
            <a:endParaRPr lang="de-DE" dirty="0"/>
          </a:p>
        </p:txBody>
      </p:sp>
      <p:pic>
        <p:nvPicPr>
          <p:cNvPr id="4" name="Bild 3"/>
          <p:cNvPicPr>
            <a:picLocks noChangeAspect="1"/>
          </p:cNvPicPr>
          <p:nvPr/>
        </p:nvPicPr>
        <p:blipFill>
          <a:blip r:embed="rId2"/>
          <a:stretch>
            <a:fillRect/>
          </a:stretch>
        </p:blipFill>
        <p:spPr>
          <a:xfrm>
            <a:off x="5687616" y="1700808"/>
            <a:ext cx="3456384" cy="1653363"/>
          </a:xfrm>
          <a:prstGeom prst="rect">
            <a:avLst/>
          </a:prstGeom>
        </p:spPr>
      </p:pic>
      <p:sp>
        <p:nvSpPr>
          <p:cNvPr id="5" name="Rechteck 4"/>
          <p:cNvSpPr/>
          <p:nvPr/>
        </p:nvSpPr>
        <p:spPr bwMode="auto">
          <a:xfrm>
            <a:off x="6876256" y="1628800"/>
            <a:ext cx="1080120" cy="792088"/>
          </a:xfrm>
          <a:prstGeom prst="rect">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pic>
        <p:nvPicPr>
          <p:cNvPr id="6" name="Bild 5"/>
          <p:cNvPicPr>
            <a:picLocks noChangeAspect="1"/>
          </p:cNvPicPr>
          <p:nvPr/>
        </p:nvPicPr>
        <p:blipFill>
          <a:blip r:embed="rId3"/>
          <a:stretch>
            <a:fillRect/>
          </a:stretch>
        </p:blipFill>
        <p:spPr>
          <a:xfrm>
            <a:off x="323528" y="2348880"/>
            <a:ext cx="5463574" cy="3602236"/>
          </a:xfrm>
          <a:prstGeom prst="rect">
            <a:avLst/>
          </a:prstGeom>
        </p:spPr>
      </p:pic>
      <p:sp>
        <p:nvSpPr>
          <p:cNvPr id="8" name="Rechteck 7"/>
          <p:cNvSpPr/>
          <p:nvPr/>
        </p:nvSpPr>
        <p:spPr>
          <a:xfrm>
            <a:off x="4716016" y="5949280"/>
            <a:ext cx="997251" cy="246221"/>
          </a:xfrm>
          <a:prstGeom prst="rect">
            <a:avLst/>
          </a:prstGeom>
        </p:spPr>
        <p:txBody>
          <a:bodyPr wrap="none">
            <a:spAutoFit/>
          </a:bodyPr>
          <a:lstStyle/>
          <a:p>
            <a:r>
              <a:rPr lang="en-US" dirty="0" err="1" smtClean="0">
                <a:solidFill>
                  <a:schemeClr val="bg1">
                    <a:lumMod val="65000"/>
                  </a:schemeClr>
                </a:solidFill>
              </a:rPr>
              <a:t>Quelle</a:t>
            </a:r>
            <a:r>
              <a:rPr lang="en-US" dirty="0" smtClean="0">
                <a:solidFill>
                  <a:schemeClr val="bg1">
                    <a:lumMod val="65000"/>
                  </a:schemeClr>
                </a:solidFill>
              </a:rPr>
              <a:t>: Starke</a:t>
            </a:r>
            <a:endParaRPr lang="en-US" dirty="0">
              <a:solidFill>
                <a:schemeClr val="bg1">
                  <a:lumMod val="65000"/>
                </a:schemeClr>
              </a:solidFill>
            </a:endParaRPr>
          </a:p>
        </p:txBody>
      </p:sp>
    </p:spTree>
    <p:extLst>
      <p:ext uri="{BB962C8B-B14F-4D97-AF65-F5344CB8AC3E}">
        <p14:creationId xmlns:p14="http://schemas.microsoft.com/office/powerpoint/2010/main" val="27049904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0066CC"/>
                </a:solidFill>
              </a:rPr>
              <a:t>Vier Arten von </a:t>
            </a:r>
            <a:r>
              <a:rPr lang="de-DE" dirty="0" smtClean="0">
                <a:solidFill>
                  <a:srgbClr val="0066CC"/>
                </a:solidFill>
              </a:rPr>
              <a:t>Sichten – Kontextabgrenzung</a:t>
            </a:r>
            <a:endParaRPr lang="de-DE" dirty="0"/>
          </a:p>
        </p:txBody>
      </p:sp>
      <p:sp>
        <p:nvSpPr>
          <p:cNvPr id="3" name="Inhaltsplatzhalter 2"/>
          <p:cNvSpPr>
            <a:spLocks noGrp="1"/>
          </p:cNvSpPr>
          <p:nvPr>
            <p:ph idx="1"/>
          </p:nvPr>
        </p:nvSpPr>
        <p:spPr/>
        <p:txBody>
          <a:bodyPr/>
          <a:lstStyle/>
          <a:p>
            <a:r>
              <a:rPr lang="de-DE" dirty="0" smtClean="0"/>
              <a:t>Sehr gut zur Kommunikation geeignet!</a:t>
            </a:r>
            <a:endParaRPr lang="de-DE" dirty="0"/>
          </a:p>
        </p:txBody>
      </p:sp>
      <p:pic>
        <p:nvPicPr>
          <p:cNvPr id="4" name="Bild 3"/>
          <p:cNvPicPr>
            <a:picLocks noChangeAspect="1"/>
          </p:cNvPicPr>
          <p:nvPr/>
        </p:nvPicPr>
        <p:blipFill>
          <a:blip r:embed="rId2"/>
          <a:stretch>
            <a:fillRect/>
          </a:stretch>
        </p:blipFill>
        <p:spPr>
          <a:xfrm>
            <a:off x="5687616" y="1700808"/>
            <a:ext cx="3456384" cy="1653363"/>
          </a:xfrm>
          <a:prstGeom prst="rect">
            <a:avLst/>
          </a:prstGeom>
        </p:spPr>
      </p:pic>
      <p:sp>
        <p:nvSpPr>
          <p:cNvPr id="5" name="Rechteck 4"/>
          <p:cNvSpPr/>
          <p:nvPr/>
        </p:nvSpPr>
        <p:spPr bwMode="auto">
          <a:xfrm>
            <a:off x="6876256" y="1628800"/>
            <a:ext cx="1080120" cy="792088"/>
          </a:xfrm>
          <a:prstGeom prst="rect">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pic>
        <p:nvPicPr>
          <p:cNvPr id="7" name="Bild 6"/>
          <p:cNvPicPr>
            <a:picLocks noChangeAspect="1"/>
          </p:cNvPicPr>
          <p:nvPr/>
        </p:nvPicPr>
        <p:blipFill>
          <a:blip r:embed="rId3"/>
          <a:stretch>
            <a:fillRect/>
          </a:stretch>
        </p:blipFill>
        <p:spPr>
          <a:xfrm>
            <a:off x="611560" y="3356992"/>
            <a:ext cx="7823200" cy="2794000"/>
          </a:xfrm>
          <a:prstGeom prst="rect">
            <a:avLst/>
          </a:prstGeom>
        </p:spPr>
      </p:pic>
      <p:sp>
        <p:nvSpPr>
          <p:cNvPr id="8" name="Rechteck 7"/>
          <p:cNvSpPr/>
          <p:nvPr/>
        </p:nvSpPr>
        <p:spPr>
          <a:xfrm>
            <a:off x="7452320" y="6165304"/>
            <a:ext cx="997251" cy="246221"/>
          </a:xfrm>
          <a:prstGeom prst="rect">
            <a:avLst/>
          </a:prstGeom>
        </p:spPr>
        <p:txBody>
          <a:bodyPr wrap="none">
            <a:spAutoFit/>
          </a:bodyPr>
          <a:lstStyle/>
          <a:p>
            <a:r>
              <a:rPr lang="en-US" dirty="0" err="1" smtClean="0">
                <a:solidFill>
                  <a:schemeClr val="bg1">
                    <a:lumMod val="65000"/>
                  </a:schemeClr>
                </a:solidFill>
              </a:rPr>
              <a:t>Quelle</a:t>
            </a:r>
            <a:r>
              <a:rPr lang="en-US" dirty="0" smtClean="0">
                <a:solidFill>
                  <a:schemeClr val="bg1">
                    <a:lumMod val="65000"/>
                  </a:schemeClr>
                </a:solidFill>
              </a:rPr>
              <a:t>: Starke</a:t>
            </a:r>
            <a:endParaRPr lang="en-US" dirty="0">
              <a:solidFill>
                <a:schemeClr val="bg1">
                  <a:lumMod val="65000"/>
                </a:schemeClr>
              </a:solidFill>
            </a:endParaRPr>
          </a:p>
        </p:txBody>
      </p:sp>
    </p:spTree>
    <p:extLst>
      <p:ext uri="{BB962C8B-B14F-4D97-AF65-F5344CB8AC3E}">
        <p14:creationId xmlns:p14="http://schemas.microsoft.com/office/powerpoint/2010/main" val="293037210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04800" y="2539752"/>
            <a:ext cx="8458200" cy="457200"/>
          </a:xfrm>
        </p:spPr>
        <p:txBody>
          <a:bodyPr/>
          <a:lstStyle/>
          <a:p>
            <a:r>
              <a:rPr lang="de-DE" sz="3600" dirty="0" smtClean="0"/>
              <a:t>Bausteinsicht</a:t>
            </a:r>
            <a:endParaRPr lang="de-DE" sz="3600" dirty="0"/>
          </a:p>
        </p:txBody>
      </p:sp>
      <p:pic>
        <p:nvPicPr>
          <p:cNvPr id="4" name="Bild 3"/>
          <p:cNvPicPr>
            <a:picLocks noChangeAspect="1"/>
          </p:cNvPicPr>
          <p:nvPr/>
        </p:nvPicPr>
        <p:blipFill>
          <a:blip r:embed="rId2"/>
          <a:stretch>
            <a:fillRect/>
          </a:stretch>
        </p:blipFill>
        <p:spPr>
          <a:xfrm>
            <a:off x="6156176" y="2204864"/>
            <a:ext cx="1660548" cy="1865784"/>
          </a:xfrm>
          <a:prstGeom prst="rect">
            <a:avLst/>
          </a:prstGeom>
        </p:spPr>
      </p:pic>
    </p:spTree>
    <p:extLst>
      <p:ext uri="{BB962C8B-B14F-4D97-AF65-F5344CB8AC3E}">
        <p14:creationId xmlns:p14="http://schemas.microsoft.com/office/powerpoint/2010/main" val="125643764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0066CC"/>
                </a:solidFill>
              </a:rPr>
              <a:t>Vier Arten von </a:t>
            </a:r>
            <a:r>
              <a:rPr lang="de-DE" dirty="0" smtClean="0">
                <a:solidFill>
                  <a:srgbClr val="0066CC"/>
                </a:solidFill>
              </a:rPr>
              <a:t>Sichten – Bausteinsicht</a:t>
            </a:r>
            <a:endParaRPr lang="de-DE" dirty="0"/>
          </a:p>
        </p:txBody>
      </p:sp>
      <p:sp>
        <p:nvSpPr>
          <p:cNvPr id="3" name="Inhaltsplatzhalter 2"/>
          <p:cNvSpPr>
            <a:spLocks noGrp="1"/>
          </p:cNvSpPr>
          <p:nvPr>
            <p:ph idx="1"/>
          </p:nvPr>
        </p:nvSpPr>
        <p:spPr/>
        <p:txBody>
          <a:bodyPr/>
          <a:lstStyle/>
          <a:p>
            <a:r>
              <a:rPr lang="de-DE" dirty="0" smtClean="0"/>
              <a:t>„</a:t>
            </a:r>
            <a:r>
              <a:rPr lang="de-DE" b="1" dirty="0" smtClean="0"/>
              <a:t>Baustein</a:t>
            </a:r>
            <a:r>
              <a:rPr lang="de-DE" dirty="0" smtClean="0"/>
              <a:t>“: sämtliche Software- und</a:t>
            </a:r>
            <a:br>
              <a:rPr lang="de-DE" dirty="0" smtClean="0"/>
            </a:br>
            <a:r>
              <a:rPr lang="de-DE" dirty="0" smtClean="0"/>
              <a:t>Implementierungskomponenten</a:t>
            </a:r>
            <a:br>
              <a:rPr lang="de-DE" dirty="0" smtClean="0"/>
            </a:br>
            <a:r>
              <a:rPr lang="de-DE" dirty="0" smtClean="0"/>
              <a:t>(=Abstraktion vom Quellcode)</a:t>
            </a:r>
          </a:p>
          <a:p>
            <a:pPr lvl="1"/>
            <a:r>
              <a:rPr lang="de-DE" dirty="0" smtClean="0"/>
              <a:t>Klassen, Prozeduren, Komponenten,</a:t>
            </a:r>
            <a:br>
              <a:rPr lang="de-DE" dirty="0" smtClean="0"/>
            </a:br>
            <a:r>
              <a:rPr lang="de-DE" dirty="0" smtClean="0"/>
              <a:t>Pakete, Subsysteme, ...</a:t>
            </a:r>
          </a:p>
          <a:p>
            <a:r>
              <a:rPr lang="de-DE" dirty="0" smtClean="0"/>
              <a:t>Macht </a:t>
            </a:r>
            <a:r>
              <a:rPr lang="de-DE" b="1" dirty="0" smtClean="0"/>
              <a:t>Struktur und Zusammenhänge </a:t>
            </a:r>
            <a:r>
              <a:rPr lang="de-DE" dirty="0" smtClean="0"/>
              <a:t>zwischen Bausteinen</a:t>
            </a:r>
            <a:br>
              <a:rPr lang="de-DE" dirty="0" smtClean="0"/>
            </a:br>
            <a:r>
              <a:rPr lang="de-DE" dirty="0" smtClean="0"/>
              <a:t>explizit</a:t>
            </a:r>
          </a:p>
          <a:p>
            <a:pPr lvl="1"/>
            <a:r>
              <a:rPr lang="de-DE" dirty="0" smtClean="0"/>
              <a:t>Dies sind </a:t>
            </a:r>
            <a:r>
              <a:rPr lang="de-DE" b="1" dirty="0" smtClean="0"/>
              <a:t>statische</a:t>
            </a:r>
            <a:r>
              <a:rPr lang="de-DE" dirty="0" smtClean="0"/>
              <a:t> Aspekte!</a:t>
            </a:r>
          </a:p>
          <a:p>
            <a:endParaRPr lang="de-DE" dirty="0"/>
          </a:p>
          <a:p>
            <a:r>
              <a:rPr lang="de-DE" dirty="0" smtClean="0"/>
              <a:t>Notation: z. B. Klassendiagramm, Paketdiagramm, Komponentendiagramm, (Kompositionsstrukturdiagramm)</a:t>
            </a:r>
            <a:endParaRPr lang="de-DE" dirty="0"/>
          </a:p>
        </p:txBody>
      </p:sp>
      <p:pic>
        <p:nvPicPr>
          <p:cNvPr id="4" name="Bild 3"/>
          <p:cNvPicPr>
            <a:picLocks noChangeAspect="1"/>
          </p:cNvPicPr>
          <p:nvPr/>
        </p:nvPicPr>
        <p:blipFill>
          <a:blip r:embed="rId2"/>
          <a:stretch>
            <a:fillRect/>
          </a:stretch>
        </p:blipFill>
        <p:spPr>
          <a:xfrm>
            <a:off x="5687616" y="1700808"/>
            <a:ext cx="3456384" cy="1653363"/>
          </a:xfrm>
          <a:prstGeom prst="rect">
            <a:avLst/>
          </a:prstGeom>
        </p:spPr>
      </p:pic>
      <p:sp>
        <p:nvSpPr>
          <p:cNvPr id="5" name="Rechteck 4"/>
          <p:cNvSpPr/>
          <p:nvPr/>
        </p:nvSpPr>
        <p:spPr bwMode="auto">
          <a:xfrm>
            <a:off x="6876256" y="2420888"/>
            <a:ext cx="1080120" cy="792088"/>
          </a:xfrm>
          <a:prstGeom prst="rect">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95313547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0066CC"/>
                </a:solidFill>
              </a:rPr>
              <a:t>Vier Arten von </a:t>
            </a:r>
            <a:r>
              <a:rPr lang="de-DE" dirty="0" smtClean="0">
                <a:solidFill>
                  <a:srgbClr val="0066CC"/>
                </a:solidFill>
              </a:rPr>
              <a:t>Sichten – Bausteinsicht</a:t>
            </a:r>
            <a:endParaRPr lang="de-DE" dirty="0"/>
          </a:p>
        </p:txBody>
      </p:sp>
      <p:sp>
        <p:nvSpPr>
          <p:cNvPr id="3" name="Inhaltsplatzhalter 2"/>
          <p:cNvSpPr>
            <a:spLocks noGrp="1"/>
          </p:cNvSpPr>
          <p:nvPr>
            <p:ph idx="1"/>
          </p:nvPr>
        </p:nvSpPr>
        <p:spPr>
          <a:xfrm>
            <a:off x="4355976" y="3501008"/>
            <a:ext cx="4788024" cy="2880742"/>
          </a:xfrm>
        </p:spPr>
        <p:txBody>
          <a:bodyPr/>
          <a:lstStyle/>
          <a:p>
            <a:r>
              <a:rPr lang="de-DE" b="1" dirty="0" smtClean="0"/>
              <a:t>Black-Box </a:t>
            </a:r>
            <a:r>
              <a:rPr lang="de-DE" dirty="0" smtClean="0"/>
              <a:t>vs. </a:t>
            </a:r>
            <a:r>
              <a:rPr lang="de-DE" b="1" dirty="0" smtClean="0"/>
              <a:t>White-Box </a:t>
            </a:r>
            <a:r>
              <a:rPr lang="de-DE" dirty="0" smtClean="0"/>
              <a:t>und </a:t>
            </a:r>
            <a:br>
              <a:rPr lang="de-DE" dirty="0" smtClean="0"/>
            </a:br>
            <a:r>
              <a:rPr lang="de-DE" b="1" dirty="0" smtClean="0"/>
              <a:t>Top-Down-Verfeinerung</a:t>
            </a:r>
          </a:p>
          <a:p>
            <a:r>
              <a:rPr lang="de-DE" dirty="0" smtClean="0"/>
              <a:t>Level-0: Kontextabgrenzung</a:t>
            </a:r>
          </a:p>
          <a:p>
            <a:r>
              <a:rPr lang="de-DE" dirty="0" smtClean="0"/>
              <a:t>Level-1: System als </a:t>
            </a:r>
            <a:r>
              <a:rPr lang="de-DE" dirty="0" err="1" smtClean="0"/>
              <a:t>Whitebox</a:t>
            </a:r>
            <a:r>
              <a:rPr lang="de-DE" dirty="0" smtClean="0"/>
              <a:t>-Bausteinsicht</a:t>
            </a:r>
          </a:p>
          <a:p>
            <a:r>
              <a:rPr lang="de-DE" dirty="0" smtClean="0"/>
              <a:t>weitere Level nach Bedarf</a:t>
            </a:r>
            <a:endParaRPr lang="de-DE" dirty="0"/>
          </a:p>
        </p:txBody>
      </p:sp>
      <p:pic>
        <p:nvPicPr>
          <p:cNvPr id="4" name="Bild 3"/>
          <p:cNvPicPr>
            <a:picLocks noChangeAspect="1"/>
          </p:cNvPicPr>
          <p:nvPr/>
        </p:nvPicPr>
        <p:blipFill>
          <a:blip r:embed="rId2"/>
          <a:stretch>
            <a:fillRect/>
          </a:stretch>
        </p:blipFill>
        <p:spPr>
          <a:xfrm>
            <a:off x="5687616" y="1700808"/>
            <a:ext cx="3456384" cy="1653363"/>
          </a:xfrm>
          <a:prstGeom prst="rect">
            <a:avLst/>
          </a:prstGeom>
        </p:spPr>
      </p:pic>
      <p:sp>
        <p:nvSpPr>
          <p:cNvPr id="5" name="Rechteck 4"/>
          <p:cNvSpPr/>
          <p:nvPr/>
        </p:nvSpPr>
        <p:spPr bwMode="auto">
          <a:xfrm>
            <a:off x="6876256" y="2420888"/>
            <a:ext cx="1080120" cy="792088"/>
          </a:xfrm>
          <a:prstGeom prst="rect">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pic>
        <p:nvPicPr>
          <p:cNvPr id="6" name="Bild 5"/>
          <p:cNvPicPr>
            <a:picLocks noChangeAspect="1"/>
          </p:cNvPicPr>
          <p:nvPr/>
        </p:nvPicPr>
        <p:blipFill>
          <a:blip r:embed="rId3"/>
          <a:stretch>
            <a:fillRect/>
          </a:stretch>
        </p:blipFill>
        <p:spPr>
          <a:xfrm>
            <a:off x="179512" y="1522756"/>
            <a:ext cx="4181080" cy="5343624"/>
          </a:xfrm>
          <a:prstGeom prst="rect">
            <a:avLst/>
          </a:prstGeom>
        </p:spPr>
      </p:pic>
      <p:sp>
        <p:nvSpPr>
          <p:cNvPr id="7" name="Rechteck 6"/>
          <p:cNvSpPr/>
          <p:nvPr/>
        </p:nvSpPr>
        <p:spPr>
          <a:xfrm>
            <a:off x="4355976" y="6093296"/>
            <a:ext cx="997251" cy="246221"/>
          </a:xfrm>
          <a:prstGeom prst="rect">
            <a:avLst/>
          </a:prstGeom>
        </p:spPr>
        <p:txBody>
          <a:bodyPr wrap="none">
            <a:spAutoFit/>
          </a:bodyPr>
          <a:lstStyle/>
          <a:p>
            <a:r>
              <a:rPr lang="en-US" dirty="0" err="1" smtClean="0">
                <a:solidFill>
                  <a:schemeClr val="bg1">
                    <a:lumMod val="65000"/>
                  </a:schemeClr>
                </a:solidFill>
              </a:rPr>
              <a:t>Quelle</a:t>
            </a:r>
            <a:r>
              <a:rPr lang="en-US" dirty="0" smtClean="0">
                <a:solidFill>
                  <a:schemeClr val="bg1">
                    <a:lumMod val="65000"/>
                  </a:schemeClr>
                </a:solidFill>
              </a:rPr>
              <a:t>: Starke</a:t>
            </a:r>
            <a:endParaRPr lang="en-US" dirty="0">
              <a:solidFill>
                <a:schemeClr val="bg1">
                  <a:lumMod val="65000"/>
                </a:schemeClr>
              </a:solidFill>
            </a:endParaRPr>
          </a:p>
        </p:txBody>
      </p:sp>
      <p:sp>
        <p:nvSpPr>
          <p:cNvPr id="8" name="Legende mit Linie 2 10"/>
          <p:cNvSpPr/>
          <p:nvPr/>
        </p:nvSpPr>
        <p:spPr bwMode="auto">
          <a:xfrm>
            <a:off x="4788024" y="1700808"/>
            <a:ext cx="2232248" cy="646331"/>
          </a:xfrm>
          <a:prstGeom prst="borderCallout2">
            <a:avLst>
              <a:gd name="adj1" fmla="val 3707"/>
              <a:gd name="adj2" fmla="val -1978"/>
              <a:gd name="adj3" fmla="val 2458"/>
              <a:gd name="adj4" fmla="val -13240"/>
              <a:gd name="adj5" fmla="val 74645"/>
              <a:gd name="adj6" fmla="val -36282"/>
            </a:avLst>
          </a:prstGeom>
          <a:solidFill>
            <a:schemeClr val="bg1"/>
          </a:solidFill>
          <a:ln w="19050" cap="flat" cmpd="sng" algn="ctr">
            <a:solidFill>
              <a:srgbClr val="008000"/>
            </a:solidFill>
            <a:prstDash val="solid"/>
            <a:round/>
            <a:headEnd type="none" w="med" len="med"/>
            <a:tailEnd type="none" w="med" len="med"/>
          </a:ln>
          <a:effectLst>
            <a:outerShdw blurRad="50800" dist="127000" dir="2700000" algn="tl" rotWithShape="0">
              <a:prstClr val="black">
                <a:alpha val="40000"/>
              </a:prstClr>
            </a:outerShdw>
          </a:effectLst>
        </p:spPr>
        <p:txBody>
          <a:bodyPr wrap="square">
            <a:spAutoFit/>
          </a:bodyPr>
          <a:lstStyle/>
          <a:p>
            <a:pPr>
              <a:defRPr/>
            </a:pPr>
            <a:r>
              <a:rPr lang="de-DE" sz="1800" dirty="0" smtClean="0">
                <a:latin typeface="+mj-lt"/>
              </a:rPr>
              <a:t>Start mit Kontextabgrenzung!</a:t>
            </a:r>
            <a:endParaRPr lang="de-DE" sz="1800" dirty="0">
              <a:latin typeface="+mj-lt"/>
            </a:endParaRPr>
          </a:p>
        </p:txBody>
      </p:sp>
    </p:spTree>
    <p:extLst>
      <p:ext uri="{BB962C8B-B14F-4D97-AF65-F5344CB8AC3E}">
        <p14:creationId xmlns:p14="http://schemas.microsoft.com/office/powerpoint/2010/main" val="250957231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0066CC"/>
                </a:solidFill>
              </a:rPr>
              <a:t>Vier Arten von </a:t>
            </a:r>
            <a:r>
              <a:rPr lang="de-DE" dirty="0" smtClean="0">
                <a:solidFill>
                  <a:srgbClr val="0066CC"/>
                </a:solidFill>
              </a:rPr>
              <a:t>Sichten – Bausteinsicht</a:t>
            </a:r>
            <a:endParaRPr lang="de-DE" dirty="0"/>
          </a:p>
        </p:txBody>
      </p:sp>
      <p:sp>
        <p:nvSpPr>
          <p:cNvPr id="3" name="Inhaltsplatzhalter 2"/>
          <p:cNvSpPr>
            <a:spLocks noGrp="1"/>
          </p:cNvSpPr>
          <p:nvPr>
            <p:ph idx="1"/>
          </p:nvPr>
        </p:nvSpPr>
        <p:spPr>
          <a:xfrm>
            <a:off x="4716016" y="3501008"/>
            <a:ext cx="4427984" cy="2880742"/>
          </a:xfrm>
        </p:spPr>
        <p:txBody>
          <a:bodyPr/>
          <a:lstStyle/>
          <a:p>
            <a:r>
              <a:rPr lang="de-DE" dirty="0" smtClean="0"/>
              <a:t>Verfeinerung pragmatisch nutzen</a:t>
            </a:r>
          </a:p>
          <a:p>
            <a:r>
              <a:rPr lang="de-DE" dirty="0" smtClean="0"/>
              <a:t>z.B. Verfeinern, was zusammengehört (Bild links)</a:t>
            </a:r>
          </a:p>
          <a:p>
            <a:r>
              <a:rPr lang="de-DE" dirty="0" smtClean="0"/>
              <a:t>oder: Verzicht auf Diagramme unter Bevorzugung einer textuellen Beschreibung oder Code</a:t>
            </a:r>
            <a:endParaRPr lang="de-DE" dirty="0"/>
          </a:p>
        </p:txBody>
      </p:sp>
      <p:pic>
        <p:nvPicPr>
          <p:cNvPr id="4" name="Bild 3"/>
          <p:cNvPicPr>
            <a:picLocks noChangeAspect="1"/>
          </p:cNvPicPr>
          <p:nvPr/>
        </p:nvPicPr>
        <p:blipFill>
          <a:blip r:embed="rId2"/>
          <a:stretch>
            <a:fillRect/>
          </a:stretch>
        </p:blipFill>
        <p:spPr>
          <a:xfrm>
            <a:off x="5687616" y="1700808"/>
            <a:ext cx="3456384" cy="1653363"/>
          </a:xfrm>
          <a:prstGeom prst="rect">
            <a:avLst/>
          </a:prstGeom>
        </p:spPr>
      </p:pic>
      <p:sp>
        <p:nvSpPr>
          <p:cNvPr id="5" name="Rechteck 4"/>
          <p:cNvSpPr/>
          <p:nvPr/>
        </p:nvSpPr>
        <p:spPr bwMode="auto">
          <a:xfrm>
            <a:off x="6876256" y="2420888"/>
            <a:ext cx="1080120" cy="792088"/>
          </a:xfrm>
          <a:prstGeom prst="rect">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7" name="Rechteck 6"/>
          <p:cNvSpPr/>
          <p:nvPr/>
        </p:nvSpPr>
        <p:spPr>
          <a:xfrm>
            <a:off x="3635896" y="6093296"/>
            <a:ext cx="997251" cy="246221"/>
          </a:xfrm>
          <a:prstGeom prst="rect">
            <a:avLst/>
          </a:prstGeom>
        </p:spPr>
        <p:txBody>
          <a:bodyPr wrap="none">
            <a:spAutoFit/>
          </a:bodyPr>
          <a:lstStyle/>
          <a:p>
            <a:r>
              <a:rPr lang="en-US" dirty="0" err="1" smtClean="0">
                <a:solidFill>
                  <a:schemeClr val="bg1">
                    <a:lumMod val="65000"/>
                  </a:schemeClr>
                </a:solidFill>
              </a:rPr>
              <a:t>Quelle</a:t>
            </a:r>
            <a:r>
              <a:rPr lang="en-US" dirty="0" smtClean="0">
                <a:solidFill>
                  <a:schemeClr val="bg1">
                    <a:lumMod val="65000"/>
                  </a:schemeClr>
                </a:solidFill>
              </a:rPr>
              <a:t>: Starke</a:t>
            </a:r>
            <a:endParaRPr lang="en-US" dirty="0">
              <a:solidFill>
                <a:schemeClr val="bg1">
                  <a:lumMod val="65000"/>
                </a:schemeClr>
              </a:solidFill>
            </a:endParaRPr>
          </a:p>
        </p:txBody>
      </p:sp>
      <p:pic>
        <p:nvPicPr>
          <p:cNvPr id="8" name="Bild 7"/>
          <p:cNvPicPr>
            <a:picLocks noChangeAspect="1"/>
          </p:cNvPicPr>
          <p:nvPr/>
        </p:nvPicPr>
        <p:blipFill>
          <a:blip r:embed="rId3"/>
          <a:stretch>
            <a:fillRect/>
          </a:stretch>
        </p:blipFill>
        <p:spPr>
          <a:xfrm>
            <a:off x="107504" y="1844824"/>
            <a:ext cx="4629275" cy="4118868"/>
          </a:xfrm>
          <a:prstGeom prst="rect">
            <a:avLst/>
          </a:prstGeom>
        </p:spPr>
      </p:pic>
    </p:spTree>
    <p:extLst>
      <p:ext uri="{BB962C8B-B14F-4D97-AF65-F5344CB8AC3E}">
        <p14:creationId xmlns:p14="http://schemas.microsoft.com/office/powerpoint/2010/main" val="121594304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0066CC"/>
                </a:solidFill>
              </a:rPr>
              <a:t>Vier Arten von </a:t>
            </a:r>
            <a:r>
              <a:rPr lang="de-DE" dirty="0" smtClean="0">
                <a:solidFill>
                  <a:srgbClr val="0066CC"/>
                </a:solidFill>
              </a:rPr>
              <a:t>Sichten – Bausteinsicht</a:t>
            </a:r>
            <a:endParaRPr lang="de-DE" dirty="0"/>
          </a:p>
        </p:txBody>
      </p:sp>
      <p:sp>
        <p:nvSpPr>
          <p:cNvPr id="3" name="Inhaltsplatzhalter 2"/>
          <p:cNvSpPr>
            <a:spLocks noGrp="1"/>
          </p:cNvSpPr>
          <p:nvPr>
            <p:ph idx="1"/>
          </p:nvPr>
        </p:nvSpPr>
        <p:spPr/>
        <p:txBody>
          <a:bodyPr/>
          <a:lstStyle/>
          <a:p>
            <a:r>
              <a:rPr lang="de-DE" dirty="0" smtClean="0"/>
              <a:t>Dokumentieren Sie jeden Baustein!</a:t>
            </a:r>
          </a:p>
          <a:p>
            <a:r>
              <a:rPr lang="de-DE" b="1" dirty="0" smtClean="0"/>
              <a:t>Zu jedem Black-Box-Baustein</a:t>
            </a:r>
            <a:r>
              <a:rPr lang="de-DE" dirty="0" smtClean="0"/>
              <a:t>:</a:t>
            </a:r>
          </a:p>
          <a:p>
            <a:pPr lvl="1"/>
            <a:r>
              <a:rPr lang="de-DE" dirty="0" smtClean="0">
                <a:solidFill>
                  <a:srgbClr val="0066CC"/>
                </a:solidFill>
              </a:rPr>
              <a:t>Verantwortlichkeit</a:t>
            </a:r>
            <a:r>
              <a:rPr lang="de-DE" dirty="0" smtClean="0"/>
              <a:t> oder Aufgabe in Kurzform</a:t>
            </a:r>
          </a:p>
          <a:p>
            <a:pPr lvl="1"/>
            <a:r>
              <a:rPr lang="de-DE" dirty="0" smtClean="0"/>
              <a:t>Wichtigste zugehörige </a:t>
            </a:r>
            <a:r>
              <a:rPr lang="de-DE" dirty="0" smtClean="0">
                <a:solidFill>
                  <a:srgbClr val="0066CC"/>
                </a:solidFill>
              </a:rPr>
              <a:t>Code-Artefakte</a:t>
            </a:r>
          </a:p>
          <a:p>
            <a:pPr lvl="1"/>
            <a:r>
              <a:rPr lang="de-DE" dirty="0" smtClean="0">
                <a:solidFill>
                  <a:srgbClr val="0066CC"/>
                </a:solidFill>
              </a:rPr>
              <a:t>Mögliche Variabilität </a:t>
            </a:r>
            <a:r>
              <a:rPr lang="de-DE" dirty="0" smtClean="0"/>
              <a:t>(erwartete Änderungen,</a:t>
            </a:r>
            <a:br>
              <a:rPr lang="de-DE" dirty="0" smtClean="0"/>
            </a:br>
            <a:r>
              <a:rPr lang="de-DE" dirty="0" smtClean="0"/>
              <a:t>Konfigurationsmöglichkeiten)</a:t>
            </a:r>
          </a:p>
          <a:p>
            <a:endParaRPr lang="de-DE" dirty="0"/>
          </a:p>
          <a:p>
            <a:r>
              <a:rPr lang="de-DE" b="1" dirty="0" smtClean="0"/>
              <a:t>Schnittstellen (SST) dokumentieren</a:t>
            </a:r>
          </a:p>
          <a:p>
            <a:pPr lvl="1"/>
            <a:r>
              <a:rPr lang="de-DE" dirty="0" smtClean="0"/>
              <a:t>Kritische SST (z.B. Nachbarsystem-SST) früh!</a:t>
            </a:r>
          </a:p>
          <a:p>
            <a:pPr lvl="1"/>
            <a:r>
              <a:rPr lang="de-DE" dirty="0" smtClean="0"/>
              <a:t>Meine Erfahrung: </a:t>
            </a:r>
            <a:r>
              <a:rPr lang="de-DE" dirty="0" smtClean="0">
                <a:solidFill>
                  <a:srgbClr val="0066CC"/>
                </a:solidFill>
              </a:rPr>
              <a:t>SST direkt in Codedatei </a:t>
            </a:r>
            <a:r>
              <a:rPr lang="de-DE" dirty="0" smtClean="0"/>
              <a:t>(z.B. </a:t>
            </a:r>
            <a:r>
              <a:rPr lang="de-DE" dirty="0" err="1" smtClean="0"/>
              <a:t>java</a:t>
            </a:r>
            <a:r>
              <a:rPr lang="de-DE" dirty="0" smtClean="0"/>
              <a:t>-interface) schreiben; dies verhindert Redundanz</a:t>
            </a:r>
          </a:p>
          <a:p>
            <a:pPr lvl="2"/>
            <a:r>
              <a:rPr lang="de-DE" dirty="0" smtClean="0"/>
              <a:t>Starke meint</a:t>
            </a:r>
            <a:r>
              <a:rPr lang="de-DE" smtClean="0"/>
              <a:t>: direkt im </a:t>
            </a:r>
            <a:r>
              <a:rPr lang="de-DE" dirty="0" smtClean="0"/>
              <a:t>Diagramm</a:t>
            </a:r>
          </a:p>
          <a:p>
            <a:pPr lvl="1"/>
            <a:endParaRPr lang="de-DE" dirty="0"/>
          </a:p>
        </p:txBody>
      </p:sp>
      <p:pic>
        <p:nvPicPr>
          <p:cNvPr id="4" name="Bild 3"/>
          <p:cNvPicPr>
            <a:picLocks noChangeAspect="1"/>
          </p:cNvPicPr>
          <p:nvPr/>
        </p:nvPicPr>
        <p:blipFill>
          <a:blip r:embed="rId2"/>
          <a:stretch>
            <a:fillRect/>
          </a:stretch>
        </p:blipFill>
        <p:spPr>
          <a:xfrm>
            <a:off x="5687616" y="1700808"/>
            <a:ext cx="3456384" cy="1653363"/>
          </a:xfrm>
          <a:prstGeom prst="rect">
            <a:avLst/>
          </a:prstGeom>
        </p:spPr>
      </p:pic>
      <p:sp>
        <p:nvSpPr>
          <p:cNvPr id="5" name="Rechteck 4"/>
          <p:cNvSpPr/>
          <p:nvPr/>
        </p:nvSpPr>
        <p:spPr bwMode="auto">
          <a:xfrm>
            <a:off x="6876256" y="2420888"/>
            <a:ext cx="1080120" cy="792088"/>
          </a:xfrm>
          <a:prstGeom prst="rect">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pic>
        <p:nvPicPr>
          <p:cNvPr id="6" name="Picture 2" descr="C:\Users\sarstedt\AppData\Local\Microsoft\Windows\Temporary Internet Files\Content.IE5\R1DVEW14\MCj04113200000[1].wmf"/>
          <p:cNvPicPr>
            <a:picLocks noChangeAspect="1" noChangeArrowheads="1"/>
          </p:cNvPicPr>
          <p:nvPr/>
        </p:nvPicPr>
        <p:blipFill>
          <a:blip r:embed="rId3" cstate="print"/>
          <a:srcRect/>
          <a:stretch>
            <a:fillRect/>
          </a:stretch>
        </p:blipFill>
        <p:spPr bwMode="auto">
          <a:xfrm>
            <a:off x="4932040" y="1844824"/>
            <a:ext cx="691833" cy="552086"/>
          </a:xfrm>
          <a:prstGeom prst="rect">
            <a:avLst/>
          </a:prstGeom>
          <a:noFill/>
          <a:ln w="9525">
            <a:noFill/>
            <a:miter lim="800000"/>
            <a:headEnd/>
            <a:tailEnd/>
          </a:ln>
        </p:spPr>
      </p:pic>
    </p:spTree>
    <p:extLst>
      <p:ext uri="{BB962C8B-B14F-4D97-AF65-F5344CB8AC3E}">
        <p14:creationId xmlns:p14="http://schemas.microsoft.com/office/powerpoint/2010/main" val="195957993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0066CC"/>
                </a:solidFill>
              </a:rPr>
              <a:t>Vier Arten von </a:t>
            </a:r>
            <a:r>
              <a:rPr lang="de-DE" dirty="0" smtClean="0">
                <a:solidFill>
                  <a:srgbClr val="0066CC"/>
                </a:solidFill>
              </a:rPr>
              <a:t>Sichten – Bausteinsicht</a:t>
            </a:r>
            <a:endParaRPr lang="de-DE" dirty="0"/>
          </a:p>
        </p:txBody>
      </p:sp>
      <p:sp>
        <p:nvSpPr>
          <p:cNvPr id="3" name="Inhaltsplatzhalter 2"/>
          <p:cNvSpPr>
            <a:spLocks noGrp="1"/>
          </p:cNvSpPr>
          <p:nvPr>
            <p:ph idx="1"/>
          </p:nvPr>
        </p:nvSpPr>
        <p:spPr/>
        <p:txBody>
          <a:bodyPr/>
          <a:lstStyle/>
          <a:p>
            <a:r>
              <a:rPr lang="de-DE" dirty="0" smtClean="0"/>
              <a:t>Entwurf der Bausteinsicht</a:t>
            </a:r>
          </a:p>
          <a:p>
            <a:pPr lvl="1"/>
            <a:r>
              <a:rPr lang="de-DE" dirty="0" smtClean="0"/>
              <a:t>Systemidee ist vorhanden</a:t>
            </a:r>
          </a:p>
          <a:p>
            <a:pPr lvl="1"/>
            <a:r>
              <a:rPr lang="de-DE" dirty="0" smtClean="0"/>
              <a:t>Einflussfaktoren und Risiken analysiert</a:t>
            </a:r>
          </a:p>
          <a:p>
            <a:pPr lvl="2"/>
            <a:r>
              <a:rPr lang="de-DE" dirty="0" smtClean="0"/>
              <a:t>Technische Infrastruktur</a:t>
            </a:r>
          </a:p>
          <a:p>
            <a:pPr lvl="2"/>
            <a:r>
              <a:rPr lang="de-DE" dirty="0" smtClean="0"/>
              <a:t>Organisatorische Faktoren</a:t>
            </a:r>
          </a:p>
          <a:p>
            <a:pPr lvl="2"/>
            <a:r>
              <a:rPr lang="de-DE" dirty="0" smtClean="0"/>
              <a:t>Qualitätsanforderungen/-szenarien</a:t>
            </a:r>
          </a:p>
          <a:p>
            <a:pPr lvl="1"/>
            <a:r>
              <a:rPr lang="de-DE" dirty="0" smtClean="0"/>
              <a:t>Start auf oberster Abstraktionsebene auf Basis von Begriffen aus der Fachdomäne</a:t>
            </a:r>
          </a:p>
          <a:p>
            <a:pPr lvl="1"/>
            <a:r>
              <a:rPr lang="de-DE" dirty="0" smtClean="0"/>
              <a:t>Einsatz von Architekturmustern („3-Schicht“, „Client-Server“, „Peer2Peer“, ...) und Referenzarchitekturen (Quasar oder Ähnliches)</a:t>
            </a:r>
          </a:p>
          <a:p>
            <a:pPr lvl="1"/>
            <a:endParaRPr lang="de-DE" dirty="0" smtClean="0"/>
          </a:p>
          <a:p>
            <a:pPr lvl="1"/>
            <a:endParaRPr lang="de-DE" dirty="0"/>
          </a:p>
        </p:txBody>
      </p:sp>
      <p:pic>
        <p:nvPicPr>
          <p:cNvPr id="4" name="Bild 3"/>
          <p:cNvPicPr>
            <a:picLocks noChangeAspect="1"/>
          </p:cNvPicPr>
          <p:nvPr/>
        </p:nvPicPr>
        <p:blipFill>
          <a:blip r:embed="rId2"/>
          <a:stretch>
            <a:fillRect/>
          </a:stretch>
        </p:blipFill>
        <p:spPr>
          <a:xfrm>
            <a:off x="5687616" y="1700808"/>
            <a:ext cx="3456384" cy="1653363"/>
          </a:xfrm>
          <a:prstGeom prst="rect">
            <a:avLst/>
          </a:prstGeom>
        </p:spPr>
      </p:pic>
      <p:sp>
        <p:nvSpPr>
          <p:cNvPr id="5" name="Rechteck 4"/>
          <p:cNvSpPr/>
          <p:nvPr/>
        </p:nvSpPr>
        <p:spPr bwMode="auto">
          <a:xfrm>
            <a:off x="6876256" y="2420888"/>
            <a:ext cx="1080120" cy="792088"/>
          </a:xfrm>
          <a:prstGeom prst="rect">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cxnSp>
        <p:nvCxnSpPr>
          <p:cNvPr id="10" name="Gerade Verbindung 9"/>
          <p:cNvCxnSpPr/>
          <p:nvPr/>
        </p:nvCxnSpPr>
        <p:spPr bwMode="auto">
          <a:xfrm>
            <a:off x="6461848" y="2619271"/>
            <a:ext cx="72008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72712386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04800" y="2539752"/>
            <a:ext cx="8458200" cy="457200"/>
          </a:xfrm>
        </p:spPr>
        <p:txBody>
          <a:bodyPr/>
          <a:lstStyle/>
          <a:p>
            <a:r>
              <a:rPr lang="de-DE" sz="3600" dirty="0" smtClean="0"/>
              <a:t>Laufzeitsicht</a:t>
            </a:r>
            <a:endParaRPr lang="de-DE" sz="3600" dirty="0"/>
          </a:p>
        </p:txBody>
      </p:sp>
      <p:pic>
        <p:nvPicPr>
          <p:cNvPr id="5" name="Bild 4"/>
          <p:cNvPicPr>
            <a:picLocks noChangeAspect="1"/>
          </p:cNvPicPr>
          <p:nvPr/>
        </p:nvPicPr>
        <p:blipFill>
          <a:blip r:embed="rId2"/>
          <a:stretch>
            <a:fillRect/>
          </a:stretch>
        </p:blipFill>
        <p:spPr>
          <a:xfrm flipH="1">
            <a:off x="4833029" y="3284984"/>
            <a:ext cx="3497788" cy="2088232"/>
          </a:xfrm>
          <a:prstGeom prst="rect">
            <a:avLst/>
          </a:prstGeom>
        </p:spPr>
      </p:pic>
    </p:spTree>
    <p:extLst>
      <p:ext uri="{BB962C8B-B14F-4D97-AF65-F5344CB8AC3E}">
        <p14:creationId xmlns:p14="http://schemas.microsoft.com/office/powerpoint/2010/main" val="37155632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Aufbau der Vorlesung (Planung)</a:t>
            </a:r>
            <a:endParaRPr lang="de-DE" dirty="0"/>
          </a:p>
        </p:txBody>
      </p:sp>
      <p:sp>
        <p:nvSpPr>
          <p:cNvPr id="3" name="Abgerundetes Rechteck 2"/>
          <p:cNvSpPr/>
          <p:nvPr/>
        </p:nvSpPr>
        <p:spPr bwMode="auto">
          <a:xfrm>
            <a:off x="827584" y="5013176"/>
            <a:ext cx="6120680" cy="57606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600" i="0" u="none" strike="noStrike" cap="none" normalizeH="0" baseline="0" dirty="0" smtClean="0">
                <a:ln>
                  <a:noFill/>
                </a:ln>
                <a:solidFill>
                  <a:schemeClr val="tx1"/>
                </a:solidFill>
                <a:effectLst/>
                <a:latin typeface="Arial" charset="0"/>
              </a:rPr>
              <a:t>Vorgehen bei der Architekturentwicklung</a:t>
            </a:r>
          </a:p>
        </p:txBody>
      </p:sp>
      <p:sp>
        <p:nvSpPr>
          <p:cNvPr id="4" name="Abgerundetes Rechteck 3"/>
          <p:cNvSpPr/>
          <p:nvPr/>
        </p:nvSpPr>
        <p:spPr bwMode="auto">
          <a:xfrm>
            <a:off x="827584" y="5661248"/>
            <a:ext cx="7416824" cy="57606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de-DE" sz="1600" dirty="0" smtClean="0">
                <a:solidFill>
                  <a:schemeClr val="tx1"/>
                </a:solidFill>
                <a:latin typeface="Arial" charset="0"/>
              </a:rPr>
              <a:t>Architektur und Architekten</a:t>
            </a:r>
            <a:endParaRPr kumimoji="0" lang="de-DE" sz="1600" i="0" u="none" strike="noStrike" cap="none" normalizeH="0" baseline="0" dirty="0" smtClean="0">
              <a:ln>
                <a:noFill/>
              </a:ln>
              <a:solidFill>
                <a:schemeClr val="tx1"/>
              </a:solidFill>
              <a:effectLst/>
              <a:latin typeface="Arial" charset="0"/>
            </a:endParaRPr>
          </a:p>
        </p:txBody>
      </p:sp>
      <p:sp>
        <p:nvSpPr>
          <p:cNvPr id="5" name="Abgerundetes Rechteck 4"/>
          <p:cNvSpPr/>
          <p:nvPr/>
        </p:nvSpPr>
        <p:spPr bwMode="auto">
          <a:xfrm>
            <a:off x="827584" y="3717032"/>
            <a:ext cx="6120680" cy="57606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600" i="0" u="none" strike="noStrike" cap="none" normalizeH="0" baseline="0" dirty="0" smtClean="0">
                <a:ln>
                  <a:noFill/>
                </a:ln>
                <a:solidFill>
                  <a:schemeClr val="tx1"/>
                </a:solidFill>
                <a:effectLst/>
                <a:latin typeface="Arial" charset="0"/>
              </a:rPr>
              <a:t>Strukturen entwerfen, Muster und </a:t>
            </a:r>
            <a:r>
              <a:rPr kumimoji="0" lang="de-DE" sz="1600" i="0" u="none" strike="noStrike" cap="none" normalizeH="0" baseline="0" dirty="0" err="1" smtClean="0">
                <a:ln>
                  <a:noFill/>
                </a:ln>
                <a:solidFill>
                  <a:schemeClr val="tx1"/>
                </a:solidFill>
                <a:effectLst/>
                <a:latin typeface="Arial" charset="0"/>
              </a:rPr>
              <a:t>Heuristiken</a:t>
            </a:r>
            <a:endParaRPr kumimoji="0" lang="de-DE" sz="1600" i="0" u="none" strike="noStrike" cap="none" normalizeH="0" baseline="0" dirty="0" smtClean="0">
              <a:ln>
                <a:noFill/>
              </a:ln>
              <a:solidFill>
                <a:schemeClr val="tx1"/>
              </a:solidFill>
              <a:effectLst/>
              <a:latin typeface="Arial" charset="0"/>
            </a:endParaRPr>
          </a:p>
        </p:txBody>
      </p:sp>
      <p:sp>
        <p:nvSpPr>
          <p:cNvPr id="6" name="Abgerundetes Rechteck 5"/>
          <p:cNvSpPr/>
          <p:nvPr/>
        </p:nvSpPr>
        <p:spPr bwMode="auto">
          <a:xfrm>
            <a:off x="827584" y="3068960"/>
            <a:ext cx="6120680" cy="57606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600" i="0" u="none" strike="noStrike" cap="none" normalizeH="0" baseline="0" dirty="0" smtClean="0">
                <a:ln>
                  <a:noFill/>
                </a:ln>
                <a:solidFill>
                  <a:schemeClr val="tx1"/>
                </a:solidFill>
                <a:effectLst/>
                <a:latin typeface="Arial" charset="0"/>
              </a:rPr>
              <a:t>Ausgewählte Architekturstile für die Praxis</a:t>
            </a:r>
          </a:p>
        </p:txBody>
      </p:sp>
      <p:sp>
        <p:nvSpPr>
          <p:cNvPr id="7" name="Abgerundetes Rechteck 6"/>
          <p:cNvSpPr/>
          <p:nvPr/>
        </p:nvSpPr>
        <p:spPr bwMode="auto">
          <a:xfrm>
            <a:off x="827584" y="2420888"/>
            <a:ext cx="6120680" cy="57606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600" i="0" u="none" strike="noStrike" cap="none" normalizeH="0" baseline="0" dirty="0" smtClean="0">
                <a:ln>
                  <a:noFill/>
                </a:ln>
                <a:solidFill>
                  <a:schemeClr val="tx1"/>
                </a:solidFill>
                <a:effectLst/>
                <a:latin typeface="Arial" charset="0"/>
              </a:rPr>
              <a:t>Ausgewählte technische Konzepte</a:t>
            </a:r>
          </a:p>
        </p:txBody>
      </p:sp>
      <p:sp>
        <p:nvSpPr>
          <p:cNvPr id="8" name="Abgerundetes Rechteck 7"/>
          <p:cNvSpPr/>
          <p:nvPr/>
        </p:nvSpPr>
        <p:spPr bwMode="auto">
          <a:xfrm>
            <a:off x="827584" y="4365104"/>
            <a:ext cx="6120680" cy="576064"/>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600" b="1" i="0" u="none" strike="noStrike" cap="none" normalizeH="0" baseline="0" dirty="0" smtClean="0">
                <a:ln>
                  <a:noFill/>
                </a:ln>
                <a:solidFill>
                  <a:schemeClr val="tx1"/>
                </a:solidFill>
                <a:effectLst/>
                <a:latin typeface="Arial" charset="0"/>
              </a:rPr>
              <a:t>Sichten</a:t>
            </a:r>
            <a:r>
              <a:rPr kumimoji="0" lang="de-DE" sz="1600" i="0" u="none" strike="noStrike" cap="none" normalizeH="0" baseline="0" dirty="0" smtClean="0">
                <a:ln>
                  <a:noFill/>
                </a:ln>
                <a:solidFill>
                  <a:schemeClr val="tx1"/>
                </a:solidFill>
                <a:effectLst/>
                <a:latin typeface="Arial" charset="0"/>
              </a:rPr>
              <a:t> und UML2</a:t>
            </a:r>
          </a:p>
        </p:txBody>
      </p:sp>
      <p:sp>
        <p:nvSpPr>
          <p:cNvPr id="9" name="Abgerundetes Rechteck 8"/>
          <p:cNvSpPr/>
          <p:nvPr/>
        </p:nvSpPr>
        <p:spPr bwMode="auto">
          <a:xfrm>
            <a:off x="827584" y="1772816"/>
            <a:ext cx="7416824" cy="57606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de-DE" sz="1600" dirty="0" smtClean="0">
                <a:solidFill>
                  <a:schemeClr val="tx1"/>
                </a:solidFill>
                <a:latin typeface="Arial" charset="0"/>
              </a:rPr>
              <a:t>Firmenvorträge</a:t>
            </a:r>
            <a:endParaRPr kumimoji="0" lang="de-DE" sz="1600" i="0" u="none" strike="noStrike" cap="none" normalizeH="0" baseline="0" dirty="0" smtClean="0">
              <a:ln>
                <a:noFill/>
              </a:ln>
              <a:solidFill>
                <a:schemeClr val="tx1"/>
              </a:solidFill>
              <a:effectLst/>
              <a:latin typeface="Arial" charset="0"/>
            </a:endParaRPr>
          </a:p>
        </p:txBody>
      </p:sp>
      <p:sp>
        <p:nvSpPr>
          <p:cNvPr id="10" name="Abgerundetes Rechteck 9"/>
          <p:cNvSpPr/>
          <p:nvPr/>
        </p:nvSpPr>
        <p:spPr bwMode="auto">
          <a:xfrm rot="16200000">
            <a:off x="6048164" y="3392996"/>
            <a:ext cx="3168352" cy="1224136"/>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de-DE" sz="1600" dirty="0" smtClean="0">
                <a:solidFill>
                  <a:schemeClr val="tx1"/>
                </a:solidFill>
                <a:latin typeface="Arial" charset="0"/>
              </a:rPr>
              <a:t>Architekturen bewerten</a:t>
            </a:r>
            <a:endParaRPr kumimoji="0" lang="de-DE" sz="160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30100856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0066CC"/>
                </a:solidFill>
              </a:rPr>
              <a:t>Vier Arten von </a:t>
            </a:r>
            <a:r>
              <a:rPr lang="de-DE" dirty="0" smtClean="0">
                <a:solidFill>
                  <a:srgbClr val="0066CC"/>
                </a:solidFill>
              </a:rPr>
              <a:t>Sichten – Laufzeitsicht</a:t>
            </a:r>
            <a:endParaRPr lang="de-DE" dirty="0"/>
          </a:p>
        </p:txBody>
      </p:sp>
      <p:pic>
        <p:nvPicPr>
          <p:cNvPr id="4" name="Bild 3"/>
          <p:cNvPicPr>
            <a:picLocks noChangeAspect="1"/>
          </p:cNvPicPr>
          <p:nvPr/>
        </p:nvPicPr>
        <p:blipFill>
          <a:blip r:embed="rId2"/>
          <a:stretch>
            <a:fillRect/>
          </a:stretch>
        </p:blipFill>
        <p:spPr>
          <a:xfrm>
            <a:off x="5687616" y="1700808"/>
            <a:ext cx="3456384" cy="1653363"/>
          </a:xfrm>
          <a:prstGeom prst="rect">
            <a:avLst/>
          </a:prstGeom>
        </p:spPr>
      </p:pic>
      <p:sp>
        <p:nvSpPr>
          <p:cNvPr id="5" name="Rechteck 4"/>
          <p:cNvSpPr/>
          <p:nvPr/>
        </p:nvSpPr>
        <p:spPr bwMode="auto">
          <a:xfrm>
            <a:off x="5741768" y="2438529"/>
            <a:ext cx="1080120" cy="792088"/>
          </a:xfrm>
          <a:prstGeom prst="rect">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3" name="Inhaltsplatzhalter 2"/>
          <p:cNvSpPr>
            <a:spLocks noGrp="1"/>
          </p:cNvSpPr>
          <p:nvPr>
            <p:ph idx="1"/>
          </p:nvPr>
        </p:nvSpPr>
        <p:spPr/>
        <p:txBody>
          <a:bodyPr/>
          <a:lstStyle/>
          <a:p>
            <a:r>
              <a:rPr lang="de-DE" dirty="0" smtClean="0"/>
              <a:t>beschreibt, welche Bestandteile des Systems</a:t>
            </a:r>
            <a:br>
              <a:rPr lang="de-DE" dirty="0" smtClean="0"/>
            </a:br>
            <a:r>
              <a:rPr lang="de-DE" dirty="0" smtClean="0"/>
              <a:t>zur Laufzeit existieren und wie sie</a:t>
            </a:r>
            <a:br>
              <a:rPr lang="de-DE" dirty="0" smtClean="0"/>
            </a:br>
            <a:r>
              <a:rPr lang="de-DE" dirty="0" smtClean="0"/>
              <a:t>zusammenwirken</a:t>
            </a:r>
          </a:p>
          <a:p>
            <a:pPr lvl="1"/>
            <a:r>
              <a:rPr lang="de-DE" dirty="0" smtClean="0"/>
              <a:t>Welche </a:t>
            </a:r>
            <a:r>
              <a:rPr lang="de-DE" b="1" dirty="0" smtClean="0"/>
              <a:t>Instanzen</a:t>
            </a:r>
            <a:r>
              <a:rPr lang="de-DE" dirty="0" smtClean="0"/>
              <a:t> von Bausteinen gibt es?</a:t>
            </a:r>
          </a:p>
          <a:p>
            <a:pPr lvl="1"/>
            <a:r>
              <a:rPr lang="de-DE" dirty="0" smtClean="0"/>
              <a:t>Wie werden die (wichtigsten) </a:t>
            </a:r>
            <a:r>
              <a:rPr lang="de-DE" b="1" dirty="0" smtClean="0"/>
              <a:t>Anwendungs-</a:t>
            </a:r>
            <a:br>
              <a:rPr lang="de-DE" b="1" dirty="0" smtClean="0"/>
            </a:br>
            <a:r>
              <a:rPr lang="de-DE" b="1" dirty="0" smtClean="0"/>
              <a:t>fälle</a:t>
            </a:r>
            <a:r>
              <a:rPr lang="de-DE" dirty="0" smtClean="0"/>
              <a:t> </a:t>
            </a:r>
            <a:r>
              <a:rPr lang="de-DE" b="1" dirty="0" smtClean="0"/>
              <a:t>durch die Architekturbausteine </a:t>
            </a:r>
            <a:r>
              <a:rPr lang="de-DE" dirty="0" smtClean="0"/>
              <a:t>bearbeitet</a:t>
            </a:r>
          </a:p>
          <a:p>
            <a:pPr lvl="1"/>
            <a:r>
              <a:rPr lang="de-DE" dirty="0" smtClean="0"/>
              <a:t>Systemstart/-stopp, Konfiguration, Administration</a:t>
            </a:r>
          </a:p>
          <a:p>
            <a:pPr lvl="1"/>
            <a:r>
              <a:rPr lang="de-DE" dirty="0" smtClean="0"/>
              <a:t>Welche </a:t>
            </a:r>
            <a:r>
              <a:rPr lang="de-DE" b="1" dirty="0" smtClean="0"/>
              <a:t>Prozesse</a:t>
            </a:r>
            <a:r>
              <a:rPr lang="de-DE" dirty="0" smtClean="0"/>
              <a:t>, Tasks, Threads?</a:t>
            </a:r>
          </a:p>
          <a:p>
            <a:pPr lvl="1"/>
            <a:endParaRPr lang="de-DE" dirty="0" smtClean="0"/>
          </a:p>
          <a:p>
            <a:r>
              <a:rPr lang="de-DE" dirty="0" smtClean="0"/>
              <a:t>Notation: Sequenzdiagramme, Kommunikationsdiagramme, Kompositionsstrukturdiagramme</a:t>
            </a:r>
          </a:p>
          <a:p>
            <a:pPr lvl="1"/>
            <a:r>
              <a:rPr lang="de-DE" dirty="0" smtClean="0"/>
              <a:t>auf Konsistenz der Sichten untereinander achten!</a:t>
            </a:r>
          </a:p>
          <a:p>
            <a:pPr lvl="1"/>
            <a:endParaRPr lang="de-DE" dirty="0"/>
          </a:p>
        </p:txBody>
      </p:sp>
    </p:spTree>
    <p:extLst>
      <p:ext uri="{BB962C8B-B14F-4D97-AF65-F5344CB8AC3E}">
        <p14:creationId xmlns:p14="http://schemas.microsoft.com/office/powerpoint/2010/main" val="29571313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0066CC"/>
                </a:solidFill>
              </a:rPr>
              <a:t>Vier Arten von </a:t>
            </a:r>
            <a:r>
              <a:rPr lang="de-DE" dirty="0" smtClean="0">
                <a:solidFill>
                  <a:srgbClr val="0066CC"/>
                </a:solidFill>
              </a:rPr>
              <a:t>Sichten – Laufzeitsicht</a:t>
            </a:r>
            <a:endParaRPr lang="de-DE" dirty="0"/>
          </a:p>
        </p:txBody>
      </p:sp>
      <p:sp>
        <p:nvSpPr>
          <p:cNvPr id="3" name="Inhaltsplatzhalter 2"/>
          <p:cNvSpPr>
            <a:spLocks noGrp="1"/>
          </p:cNvSpPr>
          <p:nvPr>
            <p:ph idx="1"/>
          </p:nvPr>
        </p:nvSpPr>
        <p:spPr/>
        <p:txBody>
          <a:bodyPr/>
          <a:lstStyle/>
          <a:p>
            <a:r>
              <a:rPr lang="de-DE" dirty="0" smtClean="0"/>
              <a:t>Beispiel 1: Input Processing</a:t>
            </a:r>
          </a:p>
          <a:p>
            <a:pPr lvl="1"/>
            <a:endParaRPr lang="de-DE" dirty="0"/>
          </a:p>
        </p:txBody>
      </p:sp>
      <p:sp>
        <p:nvSpPr>
          <p:cNvPr id="7" name="Rechteck 6"/>
          <p:cNvSpPr/>
          <p:nvPr/>
        </p:nvSpPr>
        <p:spPr>
          <a:xfrm>
            <a:off x="5724128" y="6093296"/>
            <a:ext cx="997251" cy="246221"/>
          </a:xfrm>
          <a:prstGeom prst="rect">
            <a:avLst/>
          </a:prstGeom>
        </p:spPr>
        <p:txBody>
          <a:bodyPr wrap="none">
            <a:spAutoFit/>
          </a:bodyPr>
          <a:lstStyle/>
          <a:p>
            <a:r>
              <a:rPr lang="en-US" dirty="0" err="1" smtClean="0">
                <a:solidFill>
                  <a:schemeClr val="bg1">
                    <a:lumMod val="65000"/>
                  </a:schemeClr>
                </a:solidFill>
              </a:rPr>
              <a:t>Quelle</a:t>
            </a:r>
            <a:r>
              <a:rPr lang="en-US" dirty="0" smtClean="0">
                <a:solidFill>
                  <a:schemeClr val="bg1">
                    <a:lumMod val="65000"/>
                  </a:schemeClr>
                </a:solidFill>
              </a:rPr>
              <a:t>: Starke</a:t>
            </a:r>
            <a:endParaRPr lang="en-US" dirty="0">
              <a:solidFill>
                <a:schemeClr val="bg1">
                  <a:lumMod val="65000"/>
                </a:schemeClr>
              </a:solidFill>
            </a:endParaRPr>
          </a:p>
        </p:txBody>
      </p:sp>
      <p:pic>
        <p:nvPicPr>
          <p:cNvPr id="4" name="Bild 3"/>
          <p:cNvPicPr>
            <a:picLocks noChangeAspect="1"/>
          </p:cNvPicPr>
          <p:nvPr/>
        </p:nvPicPr>
        <p:blipFill>
          <a:blip r:embed="rId2"/>
          <a:stretch>
            <a:fillRect/>
          </a:stretch>
        </p:blipFill>
        <p:spPr>
          <a:xfrm>
            <a:off x="5687616" y="1700808"/>
            <a:ext cx="3456384" cy="1653363"/>
          </a:xfrm>
          <a:prstGeom prst="rect">
            <a:avLst/>
          </a:prstGeom>
        </p:spPr>
      </p:pic>
      <p:sp>
        <p:nvSpPr>
          <p:cNvPr id="5" name="Rechteck 4"/>
          <p:cNvSpPr/>
          <p:nvPr/>
        </p:nvSpPr>
        <p:spPr bwMode="auto">
          <a:xfrm>
            <a:off x="5741768" y="2438529"/>
            <a:ext cx="1080120" cy="792088"/>
          </a:xfrm>
          <a:prstGeom prst="rect">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pic>
        <p:nvPicPr>
          <p:cNvPr id="8" name="Bild 7"/>
          <p:cNvPicPr>
            <a:picLocks noChangeAspect="1"/>
          </p:cNvPicPr>
          <p:nvPr/>
        </p:nvPicPr>
        <p:blipFill>
          <a:blip r:embed="rId3"/>
          <a:stretch>
            <a:fillRect/>
          </a:stretch>
        </p:blipFill>
        <p:spPr>
          <a:xfrm>
            <a:off x="1087" y="2204864"/>
            <a:ext cx="6716334" cy="3816424"/>
          </a:xfrm>
          <a:prstGeom prst="rect">
            <a:avLst/>
          </a:prstGeom>
        </p:spPr>
      </p:pic>
    </p:spTree>
    <p:extLst>
      <p:ext uri="{BB962C8B-B14F-4D97-AF65-F5344CB8AC3E}">
        <p14:creationId xmlns:p14="http://schemas.microsoft.com/office/powerpoint/2010/main" val="227190259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0066CC"/>
                </a:solidFill>
              </a:rPr>
              <a:t>Vier Arten von </a:t>
            </a:r>
            <a:r>
              <a:rPr lang="de-DE" dirty="0" smtClean="0">
                <a:solidFill>
                  <a:srgbClr val="0066CC"/>
                </a:solidFill>
              </a:rPr>
              <a:t>Sichten – Laufzeitsicht</a:t>
            </a:r>
            <a:endParaRPr lang="de-DE" dirty="0"/>
          </a:p>
        </p:txBody>
      </p:sp>
      <p:sp>
        <p:nvSpPr>
          <p:cNvPr id="3" name="Inhaltsplatzhalter 2"/>
          <p:cNvSpPr>
            <a:spLocks noGrp="1"/>
          </p:cNvSpPr>
          <p:nvPr>
            <p:ph idx="1"/>
          </p:nvPr>
        </p:nvSpPr>
        <p:spPr/>
        <p:txBody>
          <a:bodyPr/>
          <a:lstStyle/>
          <a:p>
            <a:r>
              <a:rPr lang="de-DE" dirty="0" smtClean="0"/>
              <a:t>Beispiel 2: Top-level-</a:t>
            </a:r>
            <a:r>
              <a:rPr lang="de-DE" dirty="0" err="1" smtClean="0"/>
              <a:t>Use</a:t>
            </a:r>
            <a:r>
              <a:rPr lang="de-DE" dirty="0" smtClean="0"/>
              <a:t>-Case</a:t>
            </a:r>
          </a:p>
          <a:p>
            <a:pPr lvl="1"/>
            <a:endParaRPr lang="de-DE" dirty="0"/>
          </a:p>
        </p:txBody>
      </p:sp>
      <p:sp>
        <p:nvSpPr>
          <p:cNvPr id="7" name="Rechteck 6"/>
          <p:cNvSpPr/>
          <p:nvPr/>
        </p:nvSpPr>
        <p:spPr>
          <a:xfrm>
            <a:off x="5940152" y="6165304"/>
            <a:ext cx="997251" cy="246221"/>
          </a:xfrm>
          <a:prstGeom prst="rect">
            <a:avLst/>
          </a:prstGeom>
        </p:spPr>
        <p:txBody>
          <a:bodyPr wrap="none">
            <a:spAutoFit/>
          </a:bodyPr>
          <a:lstStyle/>
          <a:p>
            <a:r>
              <a:rPr lang="en-US" dirty="0" err="1" smtClean="0">
                <a:solidFill>
                  <a:schemeClr val="bg1">
                    <a:lumMod val="65000"/>
                  </a:schemeClr>
                </a:solidFill>
              </a:rPr>
              <a:t>Quelle</a:t>
            </a:r>
            <a:r>
              <a:rPr lang="en-US" dirty="0" smtClean="0">
                <a:solidFill>
                  <a:schemeClr val="bg1">
                    <a:lumMod val="65000"/>
                  </a:schemeClr>
                </a:solidFill>
              </a:rPr>
              <a:t>: Starke</a:t>
            </a:r>
            <a:endParaRPr lang="en-US" dirty="0">
              <a:solidFill>
                <a:schemeClr val="bg1">
                  <a:lumMod val="65000"/>
                </a:schemeClr>
              </a:solidFill>
            </a:endParaRPr>
          </a:p>
        </p:txBody>
      </p:sp>
      <p:pic>
        <p:nvPicPr>
          <p:cNvPr id="4" name="Bild 3"/>
          <p:cNvPicPr>
            <a:picLocks noChangeAspect="1"/>
          </p:cNvPicPr>
          <p:nvPr/>
        </p:nvPicPr>
        <p:blipFill>
          <a:blip r:embed="rId2"/>
          <a:stretch>
            <a:fillRect/>
          </a:stretch>
        </p:blipFill>
        <p:spPr>
          <a:xfrm>
            <a:off x="5687616" y="1700808"/>
            <a:ext cx="3456384" cy="1653363"/>
          </a:xfrm>
          <a:prstGeom prst="rect">
            <a:avLst/>
          </a:prstGeom>
        </p:spPr>
      </p:pic>
      <p:sp>
        <p:nvSpPr>
          <p:cNvPr id="5" name="Rechteck 4"/>
          <p:cNvSpPr/>
          <p:nvPr/>
        </p:nvSpPr>
        <p:spPr bwMode="auto">
          <a:xfrm>
            <a:off x="5741768" y="2438529"/>
            <a:ext cx="1080120" cy="792088"/>
          </a:xfrm>
          <a:prstGeom prst="rect">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pic>
        <p:nvPicPr>
          <p:cNvPr id="8" name="Bild 7"/>
          <p:cNvPicPr>
            <a:picLocks noChangeAspect="1"/>
          </p:cNvPicPr>
          <p:nvPr/>
        </p:nvPicPr>
        <p:blipFill>
          <a:blip r:embed="rId3"/>
          <a:stretch>
            <a:fillRect/>
          </a:stretch>
        </p:blipFill>
        <p:spPr>
          <a:xfrm>
            <a:off x="21291" y="2132856"/>
            <a:ext cx="5871468" cy="4176454"/>
          </a:xfrm>
          <a:prstGeom prst="rect">
            <a:avLst/>
          </a:prstGeom>
        </p:spPr>
      </p:pic>
    </p:spTree>
    <p:extLst>
      <p:ext uri="{BB962C8B-B14F-4D97-AF65-F5344CB8AC3E}">
        <p14:creationId xmlns:p14="http://schemas.microsoft.com/office/powerpoint/2010/main" val="22304899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0066CC"/>
                </a:solidFill>
              </a:rPr>
              <a:t>Vier Arten von </a:t>
            </a:r>
            <a:r>
              <a:rPr lang="de-DE" dirty="0" smtClean="0">
                <a:solidFill>
                  <a:srgbClr val="0066CC"/>
                </a:solidFill>
              </a:rPr>
              <a:t>Sichten – Laufzeitsicht</a:t>
            </a:r>
            <a:endParaRPr lang="de-DE" dirty="0"/>
          </a:p>
        </p:txBody>
      </p:sp>
      <p:sp>
        <p:nvSpPr>
          <p:cNvPr id="3" name="Inhaltsplatzhalter 2"/>
          <p:cNvSpPr>
            <a:spLocks noGrp="1"/>
          </p:cNvSpPr>
          <p:nvPr>
            <p:ph idx="1"/>
          </p:nvPr>
        </p:nvSpPr>
        <p:spPr/>
        <p:txBody>
          <a:bodyPr/>
          <a:lstStyle/>
          <a:p>
            <a:r>
              <a:rPr lang="de-DE" dirty="0" smtClean="0"/>
              <a:t>Beispiel 3: Systemstart</a:t>
            </a:r>
          </a:p>
          <a:p>
            <a:pPr lvl="1"/>
            <a:endParaRPr lang="de-DE" dirty="0"/>
          </a:p>
        </p:txBody>
      </p:sp>
      <p:pic>
        <p:nvPicPr>
          <p:cNvPr id="6" name="Bild 5"/>
          <p:cNvPicPr>
            <a:picLocks noChangeAspect="1"/>
          </p:cNvPicPr>
          <p:nvPr/>
        </p:nvPicPr>
        <p:blipFill>
          <a:blip r:embed="rId2"/>
          <a:stretch>
            <a:fillRect/>
          </a:stretch>
        </p:blipFill>
        <p:spPr>
          <a:xfrm>
            <a:off x="323528" y="2132856"/>
            <a:ext cx="5616624" cy="4615513"/>
          </a:xfrm>
          <a:prstGeom prst="rect">
            <a:avLst/>
          </a:prstGeom>
        </p:spPr>
      </p:pic>
      <p:sp>
        <p:nvSpPr>
          <p:cNvPr id="7" name="Rechteck 6"/>
          <p:cNvSpPr/>
          <p:nvPr/>
        </p:nvSpPr>
        <p:spPr>
          <a:xfrm>
            <a:off x="5940152" y="6165304"/>
            <a:ext cx="997251" cy="246221"/>
          </a:xfrm>
          <a:prstGeom prst="rect">
            <a:avLst/>
          </a:prstGeom>
        </p:spPr>
        <p:txBody>
          <a:bodyPr wrap="none">
            <a:spAutoFit/>
          </a:bodyPr>
          <a:lstStyle/>
          <a:p>
            <a:r>
              <a:rPr lang="en-US" dirty="0" err="1" smtClean="0">
                <a:solidFill>
                  <a:schemeClr val="bg1">
                    <a:lumMod val="65000"/>
                  </a:schemeClr>
                </a:solidFill>
              </a:rPr>
              <a:t>Quelle</a:t>
            </a:r>
            <a:r>
              <a:rPr lang="en-US" dirty="0" smtClean="0">
                <a:solidFill>
                  <a:schemeClr val="bg1">
                    <a:lumMod val="65000"/>
                  </a:schemeClr>
                </a:solidFill>
              </a:rPr>
              <a:t>: Starke</a:t>
            </a:r>
            <a:endParaRPr lang="en-US" dirty="0">
              <a:solidFill>
                <a:schemeClr val="bg1">
                  <a:lumMod val="65000"/>
                </a:schemeClr>
              </a:solidFill>
            </a:endParaRPr>
          </a:p>
        </p:txBody>
      </p:sp>
      <p:pic>
        <p:nvPicPr>
          <p:cNvPr id="4" name="Bild 3"/>
          <p:cNvPicPr>
            <a:picLocks noChangeAspect="1"/>
          </p:cNvPicPr>
          <p:nvPr/>
        </p:nvPicPr>
        <p:blipFill>
          <a:blip r:embed="rId3"/>
          <a:stretch>
            <a:fillRect/>
          </a:stretch>
        </p:blipFill>
        <p:spPr>
          <a:xfrm>
            <a:off x="5687616" y="1700808"/>
            <a:ext cx="3456384" cy="1653363"/>
          </a:xfrm>
          <a:prstGeom prst="rect">
            <a:avLst/>
          </a:prstGeom>
        </p:spPr>
      </p:pic>
      <p:sp>
        <p:nvSpPr>
          <p:cNvPr id="5" name="Rechteck 4"/>
          <p:cNvSpPr/>
          <p:nvPr/>
        </p:nvSpPr>
        <p:spPr bwMode="auto">
          <a:xfrm>
            <a:off x="5741768" y="2438529"/>
            <a:ext cx="1080120" cy="792088"/>
          </a:xfrm>
          <a:prstGeom prst="rect">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5153769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0066CC"/>
                </a:solidFill>
              </a:rPr>
              <a:t>Vier Arten von </a:t>
            </a:r>
            <a:r>
              <a:rPr lang="de-DE" dirty="0" smtClean="0">
                <a:solidFill>
                  <a:srgbClr val="0066CC"/>
                </a:solidFill>
              </a:rPr>
              <a:t>Sichten – Laufzeitsicht</a:t>
            </a:r>
            <a:endParaRPr lang="de-DE" dirty="0"/>
          </a:p>
        </p:txBody>
      </p:sp>
      <p:sp>
        <p:nvSpPr>
          <p:cNvPr id="7" name="Rechteck 6"/>
          <p:cNvSpPr/>
          <p:nvPr/>
        </p:nvSpPr>
        <p:spPr>
          <a:xfrm>
            <a:off x="5940152" y="6165304"/>
            <a:ext cx="997251" cy="246221"/>
          </a:xfrm>
          <a:prstGeom prst="rect">
            <a:avLst/>
          </a:prstGeom>
        </p:spPr>
        <p:txBody>
          <a:bodyPr wrap="none">
            <a:spAutoFit/>
          </a:bodyPr>
          <a:lstStyle/>
          <a:p>
            <a:r>
              <a:rPr lang="en-US" dirty="0" err="1" smtClean="0">
                <a:solidFill>
                  <a:schemeClr val="bg1">
                    <a:lumMod val="65000"/>
                  </a:schemeClr>
                </a:solidFill>
              </a:rPr>
              <a:t>Quelle</a:t>
            </a:r>
            <a:r>
              <a:rPr lang="en-US" dirty="0" smtClean="0">
                <a:solidFill>
                  <a:schemeClr val="bg1">
                    <a:lumMod val="65000"/>
                  </a:schemeClr>
                </a:solidFill>
              </a:rPr>
              <a:t>: Starke</a:t>
            </a:r>
            <a:endParaRPr lang="en-US" dirty="0">
              <a:solidFill>
                <a:schemeClr val="bg1">
                  <a:lumMod val="65000"/>
                </a:schemeClr>
              </a:solidFill>
            </a:endParaRPr>
          </a:p>
        </p:txBody>
      </p:sp>
      <p:pic>
        <p:nvPicPr>
          <p:cNvPr id="4" name="Bild 3"/>
          <p:cNvPicPr>
            <a:picLocks noChangeAspect="1"/>
          </p:cNvPicPr>
          <p:nvPr/>
        </p:nvPicPr>
        <p:blipFill>
          <a:blip r:embed="rId2"/>
          <a:stretch>
            <a:fillRect/>
          </a:stretch>
        </p:blipFill>
        <p:spPr>
          <a:xfrm>
            <a:off x="5687616" y="1700808"/>
            <a:ext cx="3456384" cy="1653363"/>
          </a:xfrm>
          <a:prstGeom prst="rect">
            <a:avLst/>
          </a:prstGeom>
        </p:spPr>
      </p:pic>
      <p:sp>
        <p:nvSpPr>
          <p:cNvPr id="5" name="Rechteck 4"/>
          <p:cNvSpPr/>
          <p:nvPr/>
        </p:nvSpPr>
        <p:spPr bwMode="auto">
          <a:xfrm>
            <a:off x="5741768" y="2438529"/>
            <a:ext cx="1080120" cy="792088"/>
          </a:xfrm>
          <a:prstGeom prst="rect">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3" name="Inhaltsplatzhalter 2"/>
          <p:cNvSpPr>
            <a:spLocks noGrp="1"/>
          </p:cNvSpPr>
          <p:nvPr>
            <p:ph idx="1"/>
          </p:nvPr>
        </p:nvSpPr>
        <p:spPr/>
        <p:txBody>
          <a:bodyPr/>
          <a:lstStyle/>
          <a:p>
            <a:r>
              <a:rPr lang="de-DE" dirty="0" smtClean="0"/>
              <a:t>Entwurf der Laufzeitsicht</a:t>
            </a:r>
          </a:p>
          <a:p>
            <a:pPr lvl="1"/>
            <a:r>
              <a:rPr lang="de-DE" b="1" dirty="0" smtClean="0"/>
              <a:t>Möglichkeit 1</a:t>
            </a:r>
            <a:r>
              <a:rPr lang="de-DE" dirty="0" smtClean="0"/>
              <a:t>: auf Basis der Bausteinsichten</a:t>
            </a:r>
          </a:p>
          <a:p>
            <a:pPr lvl="2"/>
            <a:r>
              <a:rPr lang="de-DE" dirty="0" smtClean="0"/>
              <a:t>Dynamik der Bausteine</a:t>
            </a:r>
          </a:p>
          <a:p>
            <a:pPr lvl="2"/>
            <a:r>
              <a:rPr lang="de-DE" dirty="0" smtClean="0"/>
              <a:t>Beginnen mit den wichtigsten Anwendungs-</a:t>
            </a:r>
            <a:br>
              <a:rPr lang="de-DE" dirty="0" smtClean="0"/>
            </a:br>
            <a:r>
              <a:rPr lang="de-DE" dirty="0" smtClean="0"/>
              <a:t>fällen</a:t>
            </a:r>
          </a:p>
          <a:p>
            <a:pPr lvl="2"/>
            <a:r>
              <a:rPr lang="de-DE" dirty="0" smtClean="0"/>
              <a:t>Kontextsicht ist </a:t>
            </a:r>
            <a:r>
              <a:rPr lang="de-DE" dirty="0" err="1" smtClean="0"/>
              <a:t>ebefalls</a:t>
            </a:r>
            <a:r>
              <a:rPr lang="de-DE" dirty="0" smtClean="0"/>
              <a:t> hilfreich</a:t>
            </a:r>
          </a:p>
          <a:p>
            <a:pPr lvl="1"/>
            <a:r>
              <a:rPr lang="de-DE" b="1" dirty="0" smtClean="0"/>
              <a:t>Möglichkeit 2</a:t>
            </a:r>
            <a:r>
              <a:rPr lang="de-DE" dirty="0" smtClean="0"/>
              <a:t>: auf Basis der Verteilungs-/Infrastruktursicht</a:t>
            </a:r>
            <a:endParaRPr lang="de-DE" dirty="0"/>
          </a:p>
        </p:txBody>
      </p:sp>
    </p:spTree>
    <p:extLst>
      <p:ext uri="{BB962C8B-B14F-4D97-AF65-F5344CB8AC3E}">
        <p14:creationId xmlns:p14="http://schemas.microsoft.com/office/powerpoint/2010/main" val="70194389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04800" y="2539752"/>
            <a:ext cx="8458200" cy="457200"/>
          </a:xfrm>
        </p:spPr>
        <p:txBody>
          <a:bodyPr/>
          <a:lstStyle/>
          <a:p>
            <a:r>
              <a:rPr lang="de-DE" sz="3600" dirty="0" smtClean="0"/>
              <a:t>Verteilungssicht</a:t>
            </a:r>
            <a:endParaRPr lang="de-DE" sz="3600" dirty="0"/>
          </a:p>
        </p:txBody>
      </p:sp>
      <p:pic>
        <p:nvPicPr>
          <p:cNvPr id="3" name="Bild 2"/>
          <p:cNvPicPr>
            <a:picLocks noChangeAspect="1"/>
          </p:cNvPicPr>
          <p:nvPr/>
        </p:nvPicPr>
        <p:blipFill>
          <a:blip r:embed="rId2"/>
          <a:stretch>
            <a:fillRect/>
          </a:stretch>
        </p:blipFill>
        <p:spPr>
          <a:xfrm>
            <a:off x="6012160" y="3284984"/>
            <a:ext cx="2582540" cy="2892445"/>
          </a:xfrm>
          <a:prstGeom prst="rect">
            <a:avLst/>
          </a:prstGeom>
        </p:spPr>
      </p:pic>
    </p:spTree>
    <p:extLst>
      <p:ext uri="{BB962C8B-B14F-4D97-AF65-F5344CB8AC3E}">
        <p14:creationId xmlns:p14="http://schemas.microsoft.com/office/powerpoint/2010/main" val="300312205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0066CC"/>
                </a:solidFill>
              </a:rPr>
              <a:t>Vier Arten von </a:t>
            </a:r>
            <a:r>
              <a:rPr lang="de-DE" dirty="0" smtClean="0">
                <a:solidFill>
                  <a:srgbClr val="0066CC"/>
                </a:solidFill>
              </a:rPr>
              <a:t>Sichten – Verteilungssicht</a:t>
            </a:r>
            <a:endParaRPr lang="de-DE" dirty="0"/>
          </a:p>
        </p:txBody>
      </p:sp>
      <p:sp>
        <p:nvSpPr>
          <p:cNvPr id="3" name="Inhaltsplatzhalter 2"/>
          <p:cNvSpPr>
            <a:spLocks noGrp="1"/>
          </p:cNvSpPr>
          <p:nvPr>
            <p:ph idx="1"/>
          </p:nvPr>
        </p:nvSpPr>
        <p:spPr/>
        <p:txBody>
          <a:bodyPr/>
          <a:lstStyle/>
          <a:p>
            <a:r>
              <a:rPr lang="de-DE" dirty="0" err="1" smtClean="0"/>
              <a:t>aka</a:t>
            </a:r>
            <a:r>
              <a:rPr lang="de-DE" dirty="0" smtClean="0"/>
              <a:t> Infrastruktursicht</a:t>
            </a:r>
          </a:p>
          <a:p>
            <a:r>
              <a:rPr lang="de-DE" dirty="0" smtClean="0"/>
              <a:t>beschreibt </a:t>
            </a:r>
            <a:r>
              <a:rPr lang="de-DE" b="1" dirty="0" smtClean="0"/>
              <a:t>Ablaufumgebung</a:t>
            </a:r>
            <a:r>
              <a:rPr lang="de-DE" dirty="0" smtClean="0"/>
              <a:t> des Systems</a:t>
            </a:r>
            <a:br>
              <a:rPr lang="de-DE" dirty="0" smtClean="0"/>
            </a:br>
            <a:r>
              <a:rPr lang="de-DE" dirty="0" smtClean="0"/>
              <a:t>in Form von </a:t>
            </a:r>
            <a:r>
              <a:rPr lang="de-DE" b="1" dirty="0" smtClean="0"/>
              <a:t>Hardwarekomponenten</a:t>
            </a:r>
          </a:p>
          <a:p>
            <a:pPr lvl="1"/>
            <a:r>
              <a:rPr lang="de-DE" dirty="0" smtClean="0"/>
              <a:t>Prozessoren</a:t>
            </a:r>
          </a:p>
          <a:p>
            <a:pPr lvl="1"/>
            <a:r>
              <a:rPr lang="de-DE" dirty="0" smtClean="0"/>
              <a:t>Speicher</a:t>
            </a:r>
          </a:p>
          <a:p>
            <a:pPr lvl="1"/>
            <a:r>
              <a:rPr lang="de-DE" dirty="0" smtClean="0"/>
              <a:t>Netzwerke</a:t>
            </a:r>
          </a:p>
          <a:p>
            <a:pPr lvl="1"/>
            <a:r>
              <a:rPr lang="de-DE" dirty="0" smtClean="0"/>
              <a:t>Router</a:t>
            </a:r>
          </a:p>
          <a:p>
            <a:pPr lvl="1"/>
            <a:r>
              <a:rPr lang="de-DE" dirty="0" smtClean="0"/>
              <a:t>Firewalls</a:t>
            </a:r>
          </a:p>
          <a:p>
            <a:pPr lvl="1"/>
            <a:r>
              <a:rPr lang="de-DE" dirty="0" smtClean="0"/>
              <a:t>...</a:t>
            </a:r>
          </a:p>
          <a:p>
            <a:r>
              <a:rPr lang="de-DE" dirty="0" smtClean="0"/>
              <a:t>Außerdem: Betriebssysteme, Nachbarsysteme (inkl. z. B. Datenbank- und Messaging-Systeme)</a:t>
            </a:r>
          </a:p>
          <a:p>
            <a:r>
              <a:rPr lang="de-DE" dirty="0" smtClean="0"/>
              <a:t>Sinnvoll: </a:t>
            </a:r>
            <a:r>
              <a:rPr lang="de-DE" b="1" dirty="0" smtClean="0"/>
              <a:t>Leistungsdaten</a:t>
            </a:r>
            <a:r>
              <a:rPr lang="de-DE" dirty="0" smtClean="0"/>
              <a:t>, wie Speichergrößen, Kapazitäten, Mengengerüste in der Sicht darstellen</a:t>
            </a:r>
          </a:p>
          <a:p>
            <a:pPr lvl="1"/>
            <a:endParaRPr lang="de-DE" dirty="0"/>
          </a:p>
        </p:txBody>
      </p:sp>
      <p:pic>
        <p:nvPicPr>
          <p:cNvPr id="4" name="Bild 3"/>
          <p:cNvPicPr>
            <a:picLocks noChangeAspect="1"/>
          </p:cNvPicPr>
          <p:nvPr/>
        </p:nvPicPr>
        <p:blipFill>
          <a:blip r:embed="rId2"/>
          <a:stretch>
            <a:fillRect/>
          </a:stretch>
        </p:blipFill>
        <p:spPr>
          <a:xfrm>
            <a:off x="5687616" y="1700808"/>
            <a:ext cx="3456384" cy="1653363"/>
          </a:xfrm>
          <a:prstGeom prst="rect">
            <a:avLst/>
          </a:prstGeom>
        </p:spPr>
      </p:pic>
      <p:sp>
        <p:nvSpPr>
          <p:cNvPr id="5" name="Rechteck 4"/>
          <p:cNvSpPr/>
          <p:nvPr/>
        </p:nvSpPr>
        <p:spPr bwMode="auto">
          <a:xfrm>
            <a:off x="8063880" y="2482896"/>
            <a:ext cx="1008615" cy="730080"/>
          </a:xfrm>
          <a:prstGeom prst="rect">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96922641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0066CC"/>
                </a:solidFill>
              </a:rPr>
              <a:t>Vier Arten von </a:t>
            </a:r>
            <a:r>
              <a:rPr lang="de-DE" dirty="0" smtClean="0">
                <a:solidFill>
                  <a:srgbClr val="0066CC"/>
                </a:solidFill>
              </a:rPr>
              <a:t>Sichten – Verteilungssicht</a:t>
            </a:r>
            <a:endParaRPr lang="de-DE" dirty="0"/>
          </a:p>
        </p:txBody>
      </p:sp>
      <p:sp>
        <p:nvSpPr>
          <p:cNvPr id="3" name="Inhaltsplatzhalter 2"/>
          <p:cNvSpPr>
            <a:spLocks noGrp="1"/>
          </p:cNvSpPr>
          <p:nvPr>
            <p:ph idx="1"/>
          </p:nvPr>
        </p:nvSpPr>
        <p:spPr/>
        <p:txBody>
          <a:bodyPr/>
          <a:lstStyle/>
          <a:p>
            <a:r>
              <a:rPr lang="de-DE" dirty="0" smtClean="0"/>
              <a:t>Elemente der Verteilungssicht</a:t>
            </a:r>
          </a:p>
          <a:p>
            <a:pPr lvl="1"/>
            <a:r>
              <a:rPr lang="de-DE" b="1" dirty="0" smtClean="0"/>
              <a:t>Knoten</a:t>
            </a:r>
          </a:p>
          <a:p>
            <a:pPr lvl="1"/>
            <a:r>
              <a:rPr lang="de-DE" b="1" dirty="0" smtClean="0"/>
              <a:t>Laufzeitelemente</a:t>
            </a:r>
            <a:r>
              <a:rPr lang="de-DE" dirty="0" smtClean="0"/>
              <a:t>/-artefakte: Instanzen</a:t>
            </a:r>
            <a:br>
              <a:rPr lang="de-DE" dirty="0" smtClean="0"/>
            </a:br>
            <a:r>
              <a:rPr lang="de-DE" dirty="0" smtClean="0"/>
              <a:t>von Bausteinen, die auf Knoten ablaufen</a:t>
            </a:r>
            <a:br>
              <a:rPr lang="de-DE" dirty="0" smtClean="0"/>
            </a:br>
            <a:r>
              <a:rPr lang="de-DE" dirty="0" smtClean="0"/>
              <a:t>(„</a:t>
            </a:r>
            <a:r>
              <a:rPr lang="de-DE" i="1" dirty="0" err="1" smtClean="0"/>
              <a:t>deployed</a:t>
            </a:r>
            <a:r>
              <a:rPr lang="de-DE" i="1" dirty="0" smtClean="0"/>
              <a:t>“</a:t>
            </a:r>
            <a:r>
              <a:rPr lang="de-DE" dirty="0" smtClean="0"/>
              <a:t> werden)</a:t>
            </a:r>
          </a:p>
          <a:p>
            <a:pPr lvl="1"/>
            <a:r>
              <a:rPr lang="de-DE" b="1" dirty="0" smtClean="0"/>
              <a:t>Kanäle</a:t>
            </a:r>
            <a:r>
              <a:rPr lang="de-DE" dirty="0" smtClean="0"/>
              <a:t>: Verbindungen zwischen Knoten (</a:t>
            </a:r>
            <a:r>
              <a:rPr lang="de-DE" i="1" dirty="0" smtClean="0"/>
              <a:t>physische</a:t>
            </a:r>
            <a:r>
              <a:rPr lang="de-DE" dirty="0" smtClean="0"/>
              <a:t> Kanäle) bzw. zwischen Laufzeitelementen (</a:t>
            </a:r>
            <a:r>
              <a:rPr lang="de-DE" i="1" dirty="0" smtClean="0"/>
              <a:t>logische</a:t>
            </a:r>
            <a:r>
              <a:rPr lang="de-DE" dirty="0" smtClean="0"/>
              <a:t> Kanäle)</a:t>
            </a:r>
          </a:p>
          <a:p>
            <a:pPr lvl="2"/>
            <a:r>
              <a:rPr lang="de-DE" dirty="0" smtClean="0"/>
              <a:t>logische Kanäle müssen immer über physische Kanäle realisiert werden</a:t>
            </a:r>
          </a:p>
          <a:p>
            <a:pPr marL="914400" lvl="2" indent="0">
              <a:buNone/>
            </a:pPr>
            <a:endParaRPr lang="de-DE" dirty="0" smtClean="0"/>
          </a:p>
          <a:p>
            <a:r>
              <a:rPr lang="de-DE" dirty="0" smtClean="0"/>
              <a:t>Notation: Verteilungsdiagramm/Einsatzdiagramm (</a:t>
            </a:r>
            <a:r>
              <a:rPr lang="de-DE" dirty="0" err="1" smtClean="0"/>
              <a:t>deployment</a:t>
            </a:r>
            <a:r>
              <a:rPr lang="de-DE" dirty="0" smtClean="0"/>
              <a:t> </a:t>
            </a:r>
            <a:r>
              <a:rPr lang="de-DE" dirty="0" err="1" smtClean="0"/>
              <a:t>diagrams</a:t>
            </a:r>
            <a:r>
              <a:rPr lang="de-DE" dirty="0" smtClean="0"/>
              <a:t>), freie Notation (bevorzuge ich persönlich)</a:t>
            </a:r>
          </a:p>
          <a:p>
            <a:pPr lvl="1"/>
            <a:endParaRPr lang="de-DE" dirty="0"/>
          </a:p>
        </p:txBody>
      </p:sp>
      <p:pic>
        <p:nvPicPr>
          <p:cNvPr id="4" name="Bild 3"/>
          <p:cNvPicPr>
            <a:picLocks noChangeAspect="1"/>
          </p:cNvPicPr>
          <p:nvPr/>
        </p:nvPicPr>
        <p:blipFill>
          <a:blip r:embed="rId2"/>
          <a:stretch>
            <a:fillRect/>
          </a:stretch>
        </p:blipFill>
        <p:spPr>
          <a:xfrm>
            <a:off x="5687616" y="1700808"/>
            <a:ext cx="3456384" cy="1653363"/>
          </a:xfrm>
          <a:prstGeom prst="rect">
            <a:avLst/>
          </a:prstGeom>
        </p:spPr>
      </p:pic>
      <p:sp>
        <p:nvSpPr>
          <p:cNvPr id="6" name="Rechteck 5"/>
          <p:cNvSpPr/>
          <p:nvPr/>
        </p:nvSpPr>
        <p:spPr bwMode="auto">
          <a:xfrm>
            <a:off x="8063880" y="2482896"/>
            <a:ext cx="1008615" cy="730080"/>
          </a:xfrm>
          <a:prstGeom prst="rect">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400480969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0066CC"/>
                </a:solidFill>
              </a:rPr>
              <a:t>Vier Arten von </a:t>
            </a:r>
            <a:r>
              <a:rPr lang="de-DE" dirty="0" smtClean="0">
                <a:solidFill>
                  <a:srgbClr val="0066CC"/>
                </a:solidFill>
              </a:rPr>
              <a:t>Sichten – Verteilungssicht</a:t>
            </a:r>
            <a:endParaRPr lang="de-DE" dirty="0"/>
          </a:p>
        </p:txBody>
      </p:sp>
      <p:sp>
        <p:nvSpPr>
          <p:cNvPr id="3" name="Inhaltsplatzhalter 2"/>
          <p:cNvSpPr>
            <a:spLocks noGrp="1"/>
          </p:cNvSpPr>
          <p:nvPr>
            <p:ph idx="1"/>
          </p:nvPr>
        </p:nvSpPr>
        <p:spPr/>
        <p:txBody>
          <a:bodyPr/>
          <a:lstStyle/>
          <a:p>
            <a:r>
              <a:rPr lang="de-DE" dirty="0" smtClean="0"/>
              <a:t>Beispiel 1</a:t>
            </a:r>
            <a:r>
              <a:rPr lang="de-DE" dirty="0"/>
              <a:t>: Verteilungsdiagramm</a:t>
            </a:r>
            <a:endParaRPr lang="de-DE" dirty="0" smtClean="0"/>
          </a:p>
          <a:p>
            <a:pPr lvl="1"/>
            <a:endParaRPr lang="de-DE" dirty="0"/>
          </a:p>
        </p:txBody>
      </p:sp>
      <p:pic>
        <p:nvPicPr>
          <p:cNvPr id="4" name="Bild 3"/>
          <p:cNvPicPr>
            <a:picLocks noChangeAspect="1"/>
          </p:cNvPicPr>
          <p:nvPr/>
        </p:nvPicPr>
        <p:blipFill>
          <a:blip r:embed="rId2"/>
          <a:stretch>
            <a:fillRect/>
          </a:stretch>
        </p:blipFill>
        <p:spPr>
          <a:xfrm>
            <a:off x="5687616" y="1700808"/>
            <a:ext cx="3456384" cy="1653363"/>
          </a:xfrm>
          <a:prstGeom prst="rect">
            <a:avLst/>
          </a:prstGeom>
        </p:spPr>
      </p:pic>
      <p:pic>
        <p:nvPicPr>
          <p:cNvPr id="6" name="Bild 5"/>
          <p:cNvPicPr>
            <a:picLocks noChangeAspect="1"/>
          </p:cNvPicPr>
          <p:nvPr/>
        </p:nvPicPr>
        <p:blipFill>
          <a:blip r:embed="rId3"/>
          <a:stretch>
            <a:fillRect/>
          </a:stretch>
        </p:blipFill>
        <p:spPr>
          <a:xfrm>
            <a:off x="107503" y="2132856"/>
            <a:ext cx="7454245" cy="3600400"/>
          </a:xfrm>
          <a:prstGeom prst="rect">
            <a:avLst/>
          </a:prstGeom>
        </p:spPr>
      </p:pic>
      <p:sp>
        <p:nvSpPr>
          <p:cNvPr id="7" name="Rechteck 6"/>
          <p:cNvSpPr/>
          <p:nvPr/>
        </p:nvSpPr>
        <p:spPr bwMode="auto">
          <a:xfrm>
            <a:off x="8063880" y="2482896"/>
            <a:ext cx="1008615" cy="730080"/>
          </a:xfrm>
          <a:prstGeom prst="rect">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8" name="Rechteck 7"/>
          <p:cNvSpPr/>
          <p:nvPr/>
        </p:nvSpPr>
        <p:spPr>
          <a:xfrm>
            <a:off x="323528" y="5805264"/>
            <a:ext cx="997251" cy="246221"/>
          </a:xfrm>
          <a:prstGeom prst="rect">
            <a:avLst/>
          </a:prstGeom>
        </p:spPr>
        <p:txBody>
          <a:bodyPr wrap="none">
            <a:spAutoFit/>
          </a:bodyPr>
          <a:lstStyle/>
          <a:p>
            <a:r>
              <a:rPr lang="en-US" dirty="0" err="1" smtClean="0">
                <a:solidFill>
                  <a:schemeClr val="bg1">
                    <a:lumMod val="65000"/>
                  </a:schemeClr>
                </a:solidFill>
              </a:rPr>
              <a:t>Quelle</a:t>
            </a:r>
            <a:r>
              <a:rPr lang="en-US" dirty="0" smtClean="0">
                <a:solidFill>
                  <a:schemeClr val="bg1">
                    <a:lumMod val="65000"/>
                  </a:schemeClr>
                </a:solidFill>
              </a:rPr>
              <a:t>: Starke</a:t>
            </a:r>
            <a:endParaRPr lang="en-US" dirty="0">
              <a:solidFill>
                <a:schemeClr val="bg1">
                  <a:lumMod val="65000"/>
                </a:schemeClr>
              </a:solidFill>
            </a:endParaRPr>
          </a:p>
        </p:txBody>
      </p:sp>
    </p:spTree>
    <p:extLst>
      <p:ext uri="{BB962C8B-B14F-4D97-AF65-F5344CB8AC3E}">
        <p14:creationId xmlns:p14="http://schemas.microsoft.com/office/powerpoint/2010/main" val="400165604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0066CC"/>
                </a:solidFill>
              </a:rPr>
              <a:t>Vier Arten von </a:t>
            </a:r>
            <a:r>
              <a:rPr lang="de-DE" dirty="0" smtClean="0">
                <a:solidFill>
                  <a:srgbClr val="0066CC"/>
                </a:solidFill>
              </a:rPr>
              <a:t>Sichten – Verteilungssicht</a:t>
            </a:r>
            <a:endParaRPr lang="de-DE" dirty="0"/>
          </a:p>
        </p:txBody>
      </p:sp>
      <p:sp>
        <p:nvSpPr>
          <p:cNvPr id="3" name="Inhaltsplatzhalter 2"/>
          <p:cNvSpPr>
            <a:spLocks noGrp="1"/>
          </p:cNvSpPr>
          <p:nvPr>
            <p:ph idx="1"/>
          </p:nvPr>
        </p:nvSpPr>
        <p:spPr/>
        <p:txBody>
          <a:bodyPr/>
          <a:lstStyle/>
          <a:p>
            <a:r>
              <a:rPr lang="de-DE" dirty="0" smtClean="0"/>
              <a:t>Beispiel 2: freie Notation</a:t>
            </a:r>
          </a:p>
          <a:p>
            <a:pPr lvl="1"/>
            <a:endParaRPr lang="de-DE" dirty="0"/>
          </a:p>
        </p:txBody>
      </p:sp>
      <p:pic>
        <p:nvPicPr>
          <p:cNvPr id="4" name="Bild 3"/>
          <p:cNvPicPr>
            <a:picLocks noChangeAspect="1"/>
          </p:cNvPicPr>
          <p:nvPr/>
        </p:nvPicPr>
        <p:blipFill>
          <a:blip r:embed="rId2"/>
          <a:stretch>
            <a:fillRect/>
          </a:stretch>
        </p:blipFill>
        <p:spPr>
          <a:xfrm>
            <a:off x="5687616" y="1700808"/>
            <a:ext cx="3456384" cy="1653363"/>
          </a:xfrm>
          <a:prstGeom prst="rect">
            <a:avLst/>
          </a:prstGeom>
        </p:spPr>
      </p:pic>
      <p:sp>
        <p:nvSpPr>
          <p:cNvPr id="7" name="Rechteck 6"/>
          <p:cNvSpPr/>
          <p:nvPr/>
        </p:nvSpPr>
        <p:spPr bwMode="auto">
          <a:xfrm>
            <a:off x="8063880" y="2482896"/>
            <a:ext cx="1008615" cy="730080"/>
          </a:xfrm>
          <a:prstGeom prst="rect">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pic>
        <p:nvPicPr>
          <p:cNvPr id="73" name="Bild 72"/>
          <p:cNvPicPr>
            <a:picLocks noChangeAspect="1"/>
          </p:cNvPicPr>
          <p:nvPr/>
        </p:nvPicPr>
        <p:blipFill>
          <a:blip r:embed="rId3"/>
          <a:stretch>
            <a:fillRect/>
          </a:stretch>
        </p:blipFill>
        <p:spPr>
          <a:xfrm>
            <a:off x="323528" y="2132855"/>
            <a:ext cx="6048672" cy="4467877"/>
          </a:xfrm>
          <a:prstGeom prst="rect">
            <a:avLst/>
          </a:prstGeom>
        </p:spPr>
      </p:pic>
    </p:spTree>
    <p:extLst>
      <p:ext uri="{BB962C8B-B14F-4D97-AF65-F5344CB8AC3E}">
        <p14:creationId xmlns:p14="http://schemas.microsoft.com/office/powerpoint/2010/main" val="79016425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 3"/>
          <p:cNvPicPr>
            <a:picLocks noChangeAspect="1"/>
          </p:cNvPicPr>
          <p:nvPr/>
        </p:nvPicPr>
        <p:blipFill>
          <a:blip r:embed="rId2"/>
          <a:stretch>
            <a:fillRect/>
          </a:stretch>
        </p:blipFill>
        <p:spPr>
          <a:xfrm>
            <a:off x="2339752" y="3429000"/>
            <a:ext cx="4381500" cy="2908300"/>
          </a:xfrm>
          <a:prstGeom prst="rect">
            <a:avLst/>
          </a:prstGeom>
        </p:spPr>
      </p:pic>
      <p:sp>
        <p:nvSpPr>
          <p:cNvPr id="2" name="Titel 1"/>
          <p:cNvSpPr>
            <a:spLocks noGrp="1"/>
          </p:cNvSpPr>
          <p:nvPr>
            <p:ph type="title"/>
          </p:nvPr>
        </p:nvSpPr>
        <p:spPr/>
        <p:txBody>
          <a:bodyPr/>
          <a:lstStyle/>
          <a:p>
            <a:r>
              <a:rPr lang="de-DE" dirty="0" smtClean="0"/>
              <a:t>Architekten müssen </a:t>
            </a:r>
            <a:r>
              <a:rPr lang="de-DE" dirty="0" smtClean="0">
                <a:solidFill>
                  <a:srgbClr val="0066CC"/>
                </a:solidFill>
              </a:rPr>
              <a:t>kommunizieren</a:t>
            </a:r>
            <a:r>
              <a:rPr lang="de-DE" dirty="0" smtClean="0"/>
              <a:t> und </a:t>
            </a:r>
            <a:r>
              <a:rPr lang="de-DE" dirty="0" smtClean="0">
                <a:solidFill>
                  <a:srgbClr val="0066CC"/>
                </a:solidFill>
              </a:rPr>
              <a:t>dokumentieren</a:t>
            </a:r>
            <a:endParaRPr lang="de-DE" dirty="0">
              <a:solidFill>
                <a:srgbClr val="0066CC"/>
              </a:solidFill>
            </a:endParaRPr>
          </a:p>
        </p:txBody>
      </p:sp>
      <p:sp>
        <p:nvSpPr>
          <p:cNvPr id="3" name="Inhaltsplatzhalter 2"/>
          <p:cNvSpPr>
            <a:spLocks noGrp="1"/>
          </p:cNvSpPr>
          <p:nvPr>
            <p:ph idx="1"/>
          </p:nvPr>
        </p:nvSpPr>
        <p:spPr/>
        <p:txBody>
          <a:bodyPr/>
          <a:lstStyle/>
          <a:p>
            <a:r>
              <a:rPr lang="de-DE" dirty="0" smtClean="0"/>
              <a:t>Architekten treffen vielfältige Entscheidungen, die die Arbeit anderer betreffen</a:t>
            </a:r>
          </a:p>
          <a:p>
            <a:r>
              <a:rPr lang="de-DE" dirty="0" smtClean="0"/>
              <a:t>Für ein gemeinsames Verständnis ist Kommunikation unerlässlich</a:t>
            </a:r>
          </a:p>
          <a:p>
            <a:r>
              <a:rPr lang="de-DE" dirty="0" smtClean="0"/>
              <a:t>Code als Kommunikationsmittel ist zu feingranular</a:t>
            </a:r>
          </a:p>
          <a:p>
            <a:r>
              <a:rPr lang="de-DE" dirty="0" smtClean="0"/>
              <a:t>Nur durch Kommunikation können Architekten ihre Entscheidungen motivieren!</a:t>
            </a:r>
            <a:endParaRPr lang="de-DE" dirty="0"/>
          </a:p>
        </p:txBody>
      </p:sp>
      <p:sp>
        <p:nvSpPr>
          <p:cNvPr id="5" name="Rechteck 4"/>
          <p:cNvSpPr/>
          <p:nvPr/>
        </p:nvSpPr>
        <p:spPr>
          <a:xfrm>
            <a:off x="6012160" y="6093296"/>
            <a:ext cx="997251" cy="246221"/>
          </a:xfrm>
          <a:prstGeom prst="rect">
            <a:avLst/>
          </a:prstGeom>
        </p:spPr>
        <p:txBody>
          <a:bodyPr wrap="none">
            <a:spAutoFit/>
          </a:bodyPr>
          <a:lstStyle/>
          <a:p>
            <a:r>
              <a:rPr lang="en-US" dirty="0" err="1" smtClean="0">
                <a:solidFill>
                  <a:schemeClr val="bg1">
                    <a:lumMod val="65000"/>
                  </a:schemeClr>
                </a:solidFill>
              </a:rPr>
              <a:t>Quelle</a:t>
            </a:r>
            <a:r>
              <a:rPr lang="en-US" dirty="0" smtClean="0">
                <a:solidFill>
                  <a:schemeClr val="bg1">
                    <a:lumMod val="65000"/>
                  </a:schemeClr>
                </a:solidFill>
              </a:rPr>
              <a:t>: Starke</a:t>
            </a:r>
            <a:endParaRPr lang="en-US" dirty="0">
              <a:solidFill>
                <a:schemeClr val="bg1">
                  <a:lumMod val="65000"/>
                </a:schemeClr>
              </a:solidFill>
            </a:endParaRPr>
          </a:p>
        </p:txBody>
      </p:sp>
    </p:spTree>
    <p:extLst>
      <p:ext uri="{BB962C8B-B14F-4D97-AF65-F5344CB8AC3E}">
        <p14:creationId xmlns:p14="http://schemas.microsoft.com/office/powerpoint/2010/main" val="84034068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0066CC"/>
                </a:solidFill>
              </a:rPr>
              <a:t>Vier Arten von </a:t>
            </a:r>
            <a:r>
              <a:rPr lang="de-DE" dirty="0" smtClean="0">
                <a:solidFill>
                  <a:srgbClr val="0066CC"/>
                </a:solidFill>
              </a:rPr>
              <a:t>Sichten – Verteilungssicht</a:t>
            </a:r>
            <a:endParaRPr lang="de-DE" dirty="0"/>
          </a:p>
        </p:txBody>
      </p:sp>
      <p:pic>
        <p:nvPicPr>
          <p:cNvPr id="4" name="Bild 3"/>
          <p:cNvPicPr>
            <a:picLocks noChangeAspect="1"/>
          </p:cNvPicPr>
          <p:nvPr/>
        </p:nvPicPr>
        <p:blipFill>
          <a:blip r:embed="rId2"/>
          <a:stretch>
            <a:fillRect/>
          </a:stretch>
        </p:blipFill>
        <p:spPr>
          <a:xfrm>
            <a:off x="5687616" y="1700808"/>
            <a:ext cx="3456384" cy="1653363"/>
          </a:xfrm>
          <a:prstGeom prst="rect">
            <a:avLst/>
          </a:prstGeom>
        </p:spPr>
      </p:pic>
      <p:sp>
        <p:nvSpPr>
          <p:cNvPr id="7" name="Rechteck 6"/>
          <p:cNvSpPr/>
          <p:nvPr/>
        </p:nvSpPr>
        <p:spPr bwMode="auto">
          <a:xfrm>
            <a:off x="8063880" y="2482896"/>
            <a:ext cx="1008615" cy="730080"/>
          </a:xfrm>
          <a:prstGeom prst="rect">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3" name="Inhaltsplatzhalter 2"/>
          <p:cNvSpPr>
            <a:spLocks noGrp="1"/>
          </p:cNvSpPr>
          <p:nvPr>
            <p:ph idx="1"/>
          </p:nvPr>
        </p:nvSpPr>
        <p:spPr/>
        <p:txBody>
          <a:bodyPr/>
          <a:lstStyle/>
          <a:p>
            <a:r>
              <a:rPr lang="de-DE" dirty="0" smtClean="0"/>
              <a:t>Entwurf der Verteilungssicht</a:t>
            </a:r>
          </a:p>
          <a:p>
            <a:pPr lvl="1"/>
            <a:r>
              <a:rPr lang="de-DE" dirty="0" smtClean="0"/>
              <a:t>Sicht sollte </a:t>
            </a:r>
            <a:r>
              <a:rPr lang="de-DE" b="1" dirty="0" smtClean="0"/>
              <a:t>Landkarte </a:t>
            </a:r>
            <a:r>
              <a:rPr lang="de-DE" dirty="0" smtClean="0"/>
              <a:t>der beteiligten Hardware</a:t>
            </a:r>
            <a:br>
              <a:rPr lang="de-DE" dirty="0" smtClean="0"/>
            </a:br>
            <a:r>
              <a:rPr lang="de-DE" dirty="0" smtClean="0"/>
              <a:t>und externen Systeme sein</a:t>
            </a:r>
          </a:p>
          <a:p>
            <a:pPr lvl="1"/>
            <a:r>
              <a:rPr lang="de-DE" dirty="0" smtClean="0"/>
              <a:t>Abgleich mit Mengengerüsten: gibt es</a:t>
            </a:r>
            <a:br>
              <a:rPr lang="de-DE" dirty="0" smtClean="0"/>
            </a:br>
            <a:r>
              <a:rPr lang="de-DE" dirty="0" smtClean="0"/>
              <a:t>potenzielle </a:t>
            </a:r>
            <a:r>
              <a:rPr lang="de-DE" b="1" dirty="0" smtClean="0"/>
              <a:t>Engpässe</a:t>
            </a:r>
            <a:r>
              <a:rPr lang="de-DE" dirty="0" smtClean="0"/>
              <a:t>?</a:t>
            </a:r>
          </a:p>
          <a:p>
            <a:pPr lvl="1"/>
            <a:r>
              <a:rPr lang="de-DE" b="1" dirty="0" smtClean="0"/>
              <a:t>Kommunikationsmechanismen</a:t>
            </a:r>
            <a:r>
              <a:rPr lang="de-DE" dirty="0" smtClean="0"/>
              <a:t>, Protokolle, Middleware aufnehmen</a:t>
            </a:r>
          </a:p>
          <a:p>
            <a:pPr lvl="1"/>
            <a:r>
              <a:rPr lang="de-DE" dirty="0" smtClean="0"/>
              <a:t>Netztopologie, Protokolle, </a:t>
            </a:r>
            <a:r>
              <a:rPr lang="de-DE" b="1" dirty="0" smtClean="0"/>
              <a:t>Netzkapazitäten</a:t>
            </a:r>
            <a:r>
              <a:rPr lang="de-DE" dirty="0" smtClean="0"/>
              <a:t>, </a:t>
            </a:r>
            <a:r>
              <a:rPr lang="de-DE" b="1" dirty="0" smtClean="0"/>
              <a:t>Leistung</a:t>
            </a:r>
            <a:r>
              <a:rPr lang="de-DE" dirty="0" smtClean="0"/>
              <a:t> der Prozessoren, </a:t>
            </a:r>
            <a:r>
              <a:rPr lang="de-DE" b="1" dirty="0" smtClean="0"/>
              <a:t>Speicherkapazitäten</a:t>
            </a:r>
          </a:p>
          <a:p>
            <a:pPr lvl="1"/>
            <a:r>
              <a:rPr lang="de-DE" b="1" dirty="0" smtClean="0"/>
              <a:t>Reale Verfügbarkeiten </a:t>
            </a:r>
            <a:r>
              <a:rPr lang="de-DE" dirty="0" smtClean="0"/>
              <a:t>der Komponenten beachten (oftmals eingeschränkt durch bspw. Wartungsarbeiten)</a:t>
            </a:r>
          </a:p>
          <a:p>
            <a:pPr lvl="1"/>
            <a:r>
              <a:rPr lang="de-DE" dirty="0" smtClean="0"/>
              <a:t>Zuordnung von Bausteinen zu </a:t>
            </a:r>
            <a:r>
              <a:rPr lang="de-DE" dirty="0" err="1" smtClean="0"/>
              <a:t>Deployment</a:t>
            </a:r>
            <a:r>
              <a:rPr lang="de-DE" dirty="0" smtClean="0"/>
              <a:t>-Artefakten</a:t>
            </a:r>
          </a:p>
          <a:p>
            <a:pPr lvl="1"/>
            <a:endParaRPr lang="de-DE" dirty="0"/>
          </a:p>
        </p:txBody>
      </p:sp>
    </p:spTree>
    <p:extLst>
      <p:ext uri="{BB962C8B-B14F-4D97-AF65-F5344CB8AC3E}">
        <p14:creationId xmlns:p14="http://schemas.microsoft.com/office/powerpoint/2010/main" val="288346019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04800" y="2539752"/>
            <a:ext cx="8458200" cy="457200"/>
          </a:xfrm>
        </p:spPr>
        <p:txBody>
          <a:bodyPr/>
          <a:lstStyle/>
          <a:p>
            <a:r>
              <a:rPr lang="de-DE" sz="3600" dirty="0" smtClean="0"/>
              <a:t>Entwurf der Sichten</a:t>
            </a:r>
            <a:endParaRPr lang="de-DE" sz="3600" dirty="0"/>
          </a:p>
        </p:txBody>
      </p:sp>
      <p:pic>
        <p:nvPicPr>
          <p:cNvPr id="4" name="Bild 3"/>
          <p:cNvPicPr>
            <a:picLocks noChangeAspect="1"/>
          </p:cNvPicPr>
          <p:nvPr/>
        </p:nvPicPr>
        <p:blipFill>
          <a:blip r:embed="rId2"/>
          <a:stretch>
            <a:fillRect/>
          </a:stretch>
        </p:blipFill>
        <p:spPr>
          <a:xfrm>
            <a:off x="5220072" y="3284984"/>
            <a:ext cx="3456384" cy="1653363"/>
          </a:xfrm>
          <a:prstGeom prst="rect">
            <a:avLst/>
          </a:prstGeom>
        </p:spPr>
      </p:pic>
    </p:spTree>
    <p:extLst>
      <p:ext uri="{BB962C8B-B14F-4D97-AF65-F5344CB8AC3E}">
        <p14:creationId xmlns:p14="http://schemas.microsoft.com/office/powerpoint/2010/main" val="289213932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 3"/>
          <p:cNvPicPr>
            <a:picLocks noChangeAspect="1"/>
          </p:cNvPicPr>
          <p:nvPr/>
        </p:nvPicPr>
        <p:blipFill>
          <a:blip r:embed="rId2"/>
          <a:stretch>
            <a:fillRect/>
          </a:stretch>
        </p:blipFill>
        <p:spPr>
          <a:xfrm>
            <a:off x="5687616" y="1700808"/>
            <a:ext cx="3456384" cy="1653363"/>
          </a:xfrm>
          <a:prstGeom prst="rect">
            <a:avLst/>
          </a:prstGeom>
        </p:spPr>
      </p:pic>
      <p:sp>
        <p:nvSpPr>
          <p:cNvPr id="2" name="Titel 1"/>
          <p:cNvSpPr>
            <a:spLocks noGrp="1"/>
          </p:cNvSpPr>
          <p:nvPr>
            <p:ph type="title"/>
          </p:nvPr>
        </p:nvSpPr>
        <p:spPr/>
        <p:txBody>
          <a:bodyPr/>
          <a:lstStyle/>
          <a:p>
            <a:r>
              <a:rPr lang="de-DE" dirty="0" smtClean="0">
                <a:solidFill>
                  <a:srgbClr val="0066CC"/>
                </a:solidFill>
              </a:rPr>
              <a:t>Entwurf der Sichten</a:t>
            </a:r>
            <a:endParaRPr lang="de-DE" dirty="0"/>
          </a:p>
        </p:txBody>
      </p:sp>
      <p:sp>
        <p:nvSpPr>
          <p:cNvPr id="3" name="Inhaltsplatzhalter 2"/>
          <p:cNvSpPr>
            <a:spLocks noGrp="1"/>
          </p:cNvSpPr>
          <p:nvPr>
            <p:ph idx="1"/>
          </p:nvPr>
        </p:nvSpPr>
        <p:spPr/>
        <p:txBody>
          <a:bodyPr/>
          <a:lstStyle/>
          <a:p>
            <a:r>
              <a:rPr lang="de-DE" dirty="0" smtClean="0"/>
              <a:t>geprägt durch starke </a:t>
            </a:r>
            <a:r>
              <a:rPr lang="de-DE" b="1" dirty="0" smtClean="0"/>
              <a:t>Wechselwirkungen</a:t>
            </a:r>
            <a:r>
              <a:rPr lang="de-DE" dirty="0" smtClean="0"/>
              <a:t/>
            </a:r>
            <a:br>
              <a:rPr lang="de-DE" dirty="0" smtClean="0"/>
            </a:br>
            <a:r>
              <a:rPr lang="de-DE" dirty="0" smtClean="0"/>
              <a:t>und </a:t>
            </a:r>
            <a:r>
              <a:rPr lang="de-DE" b="1" dirty="0" smtClean="0"/>
              <a:t>Abhängigkeiten</a:t>
            </a:r>
          </a:p>
          <a:p>
            <a:r>
              <a:rPr lang="de-DE" dirty="0" smtClean="0"/>
              <a:t>Architekturen sollten daher </a:t>
            </a:r>
            <a:r>
              <a:rPr lang="de-DE" b="1" dirty="0" smtClean="0"/>
              <a:t>iterativ</a:t>
            </a:r>
            <a:r>
              <a:rPr lang="de-DE" dirty="0" smtClean="0"/>
              <a:t> entstehen</a:t>
            </a:r>
          </a:p>
          <a:p>
            <a:r>
              <a:rPr lang="de-DE" dirty="0" smtClean="0"/>
              <a:t>Wechselwirkungen: Entwurf einer Sicht hat</a:t>
            </a:r>
            <a:br>
              <a:rPr lang="de-DE" dirty="0" smtClean="0"/>
            </a:br>
            <a:r>
              <a:rPr lang="de-DE" dirty="0" smtClean="0"/>
              <a:t>oftmals prägenden Einfluss auf andere Sichten</a:t>
            </a:r>
          </a:p>
          <a:p>
            <a:pPr lvl="1"/>
            <a:r>
              <a:rPr lang="de-DE" dirty="0" smtClean="0"/>
              <a:t>daher: stetige Anpassungen nötig</a:t>
            </a:r>
          </a:p>
          <a:p>
            <a:r>
              <a:rPr lang="de-DE" b="1" dirty="0" smtClean="0"/>
              <a:t>Reihenfolge</a:t>
            </a:r>
            <a:r>
              <a:rPr lang="de-DE" dirty="0" smtClean="0"/>
              <a:t>: womit beginnen, spielt kaum eine Rolle, Sichten werden parallel bearbeitet; Wechseln der Sicht oft nötig</a:t>
            </a:r>
          </a:p>
          <a:p>
            <a:pPr lvl="1"/>
            <a:r>
              <a:rPr lang="de-DE" dirty="0" smtClean="0"/>
              <a:t>Meine Erfahrung: </a:t>
            </a:r>
          </a:p>
          <a:p>
            <a:pPr lvl="2"/>
            <a:r>
              <a:rPr lang="de-DE" dirty="0" smtClean="0"/>
              <a:t>beginnen mit Bausteinsicht und Verteilungssicht parallel</a:t>
            </a:r>
          </a:p>
          <a:p>
            <a:pPr lvl="2"/>
            <a:r>
              <a:rPr lang="de-DE" dirty="0" smtClean="0"/>
              <a:t>dann Laufzeitsicht für erste Laufzeitszenarien</a:t>
            </a:r>
          </a:p>
          <a:p>
            <a:r>
              <a:rPr lang="de-DE" b="1" dirty="0" smtClean="0"/>
              <a:t>Dokumentieren</a:t>
            </a:r>
            <a:r>
              <a:rPr lang="de-DE" dirty="0" smtClean="0"/>
              <a:t> Sie!</a:t>
            </a:r>
            <a:endParaRPr lang="de-DE" dirty="0"/>
          </a:p>
        </p:txBody>
      </p:sp>
      <p:sp>
        <p:nvSpPr>
          <p:cNvPr id="6" name="Textfeld 4"/>
          <p:cNvSpPr txBox="1">
            <a:spLocks noChangeArrowheads="1"/>
          </p:cNvSpPr>
          <p:nvPr/>
        </p:nvSpPr>
        <p:spPr bwMode="auto">
          <a:xfrm>
            <a:off x="395536" y="5733256"/>
            <a:ext cx="8207375" cy="646331"/>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dirty="0" smtClean="0">
                <a:ln>
                  <a:noFill/>
                </a:ln>
                <a:solidFill>
                  <a:sysClr val="windowText" lastClr="000000"/>
                </a:solidFill>
                <a:effectLst/>
                <a:uLnTx/>
                <a:uFillTx/>
              </a:rPr>
              <a:t>„</a:t>
            </a:r>
            <a:r>
              <a:rPr kumimoji="0" lang="en-US" sz="1800" b="0" i="1" u="none" strike="noStrike" kern="0" cap="none" spc="0" normalizeH="0" baseline="0" dirty="0" err="1" smtClean="0">
                <a:ln>
                  <a:noFill/>
                </a:ln>
                <a:solidFill>
                  <a:sysClr val="windowText" lastClr="000000"/>
                </a:solidFill>
                <a:effectLst/>
                <a:uLnTx/>
                <a:uFillTx/>
              </a:rPr>
              <a:t>Sie</a:t>
            </a:r>
            <a:r>
              <a:rPr kumimoji="0" lang="en-US" sz="1800" b="0" i="1" u="none" strike="noStrike" kern="0" cap="none" spc="0" normalizeH="0" baseline="0" dirty="0" smtClean="0">
                <a:ln>
                  <a:noFill/>
                </a:ln>
                <a:solidFill>
                  <a:sysClr val="windowText" lastClr="000000"/>
                </a:solidFill>
                <a:effectLst/>
                <a:uLnTx/>
                <a:uFillTx/>
              </a:rPr>
              <a:t> </a:t>
            </a:r>
            <a:r>
              <a:rPr kumimoji="0" lang="en-US" sz="1800" b="0" i="1" u="none" strike="noStrike" kern="0" cap="none" spc="0" normalizeH="0" baseline="0" dirty="0" err="1" smtClean="0">
                <a:ln>
                  <a:noFill/>
                </a:ln>
                <a:solidFill>
                  <a:sysClr val="windowText" lastClr="000000"/>
                </a:solidFill>
                <a:effectLst/>
                <a:uLnTx/>
                <a:uFillTx/>
              </a:rPr>
              <a:t>glauben</a:t>
            </a:r>
            <a:r>
              <a:rPr kumimoji="0" lang="en-US" sz="1800" b="0" i="1" u="none" strike="noStrike" kern="0" cap="none" spc="0" normalizeH="0" baseline="0" dirty="0" smtClean="0">
                <a:ln>
                  <a:noFill/>
                </a:ln>
                <a:solidFill>
                  <a:sysClr val="windowText" lastClr="000000"/>
                </a:solidFill>
                <a:effectLst/>
                <a:uLnTx/>
                <a:uFillTx/>
              </a:rPr>
              <a:t> </a:t>
            </a:r>
            <a:r>
              <a:rPr kumimoji="0" lang="en-US" sz="1800" b="0" i="1" u="none" strike="noStrike" kern="0" cap="none" spc="0" normalizeH="0" baseline="0" dirty="0" err="1" smtClean="0">
                <a:ln>
                  <a:noFill/>
                </a:ln>
                <a:solidFill>
                  <a:sysClr val="windowText" lastClr="000000"/>
                </a:solidFill>
                <a:effectLst/>
                <a:uLnTx/>
                <a:uFillTx/>
              </a:rPr>
              <a:t>nur</a:t>
            </a:r>
            <a:r>
              <a:rPr kumimoji="0" lang="en-US" sz="1800" b="0" i="1" u="none" strike="noStrike" kern="0" cap="none" spc="0" normalizeH="0" dirty="0" smtClean="0">
                <a:ln>
                  <a:noFill/>
                </a:ln>
                <a:solidFill>
                  <a:sysClr val="windowText" lastClr="000000"/>
                </a:solidFill>
                <a:effectLst/>
                <a:uLnTx/>
                <a:uFillTx/>
              </a:rPr>
              <a:t> so </a:t>
            </a:r>
            <a:r>
              <a:rPr kumimoji="0" lang="en-US" sz="1800" b="0" i="1" u="none" strike="noStrike" kern="0" cap="none" spc="0" normalizeH="0" dirty="0" err="1" smtClean="0">
                <a:ln>
                  <a:noFill/>
                </a:ln>
                <a:solidFill>
                  <a:sysClr val="windowText" lastClr="000000"/>
                </a:solidFill>
                <a:effectLst/>
                <a:uLnTx/>
                <a:uFillTx/>
              </a:rPr>
              <a:t>lange</a:t>
            </a:r>
            <a:r>
              <a:rPr kumimoji="0" lang="en-US" sz="1800" b="0" i="1" u="none" strike="noStrike" kern="0" cap="none" spc="0" normalizeH="0" dirty="0" smtClean="0">
                <a:ln>
                  <a:noFill/>
                </a:ln>
                <a:solidFill>
                  <a:sysClr val="windowText" lastClr="000000"/>
                </a:solidFill>
                <a:effectLst/>
                <a:uLnTx/>
                <a:uFillTx/>
              </a:rPr>
              <a:t>, </a:t>
            </a:r>
            <a:r>
              <a:rPr kumimoji="0" lang="en-US" sz="1800" b="0" i="1" u="none" strike="noStrike" kern="0" cap="none" spc="0" normalizeH="0" dirty="0" err="1" smtClean="0">
                <a:ln>
                  <a:noFill/>
                </a:ln>
                <a:solidFill>
                  <a:sysClr val="windowText" lastClr="000000"/>
                </a:solidFill>
                <a:effectLst/>
                <a:uLnTx/>
                <a:uFillTx/>
              </a:rPr>
              <a:t>dass</a:t>
            </a:r>
            <a:r>
              <a:rPr kumimoji="0" lang="en-US" sz="1800" b="0" i="1" u="none" strike="noStrike" kern="0" cap="none" spc="0" normalizeH="0" dirty="0" smtClean="0">
                <a:ln>
                  <a:noFill/>
                </a:ln>
                <a:solidFill>
                  <a:sysClr val="windowText" lastClr="000000"/>
                </a:solidFill>
                <a:effectLst/>
                <a:uLnTx/>
                <a:uFillTx/>
              </a:rPr>
              <a:t> </a:t>
            </a:r>
            <a:r>
              <a:rPr kumimoji="0" lang="en-US" sz="1800" b="0" i="1" u="none" strike="noStrike" kern="0" cap="none" spc="0" normalizeH="0" dirty="0" err="1" smtClean="0">
                <a:ln>
                  <a:noFill/>
                </a:ln>
                <a:solidFill>
                  <a:sysClr val="windowText" lastClr="000000"/>
                </a:solidFill>
                <a:effectLst/>
                <a:uLnTx/>
                <a:uFillTx/>
              </a:rPr>
              <a:t>Ihr</a:t>
            </a:r>
            <a:r>
              <a:rPr kumimoji="0" lang="en-US" sz="1800" b="0" i="1" u="none" strike="noStrike" kern="0" cap="none" spc="0" normalizeH="0" dirty="0" smtClean="0">
                <a:ln>
                  <a:noFill/>
                </a:ln>
                <a:solidFill>
                  <a:sysClr val="windowText" lastClr="000000"/>
                </a:solidFill>
                <a:effectLst/>
                <a:uLnTx/>
                <a:uFillTx/>
              </a:rPr>
              <a:t> </a:t>
            </a:r>
            <a:r>
              <a:rPr kumimoji="0" lang="en-US" sz="1800" b="0" i="1" u="none" strike="noStrike" kern="0" cap="none" spc="0" normalizeH="0" dirty="0" err="1" smtClean="0">
                <a:ln>
                  <a:noFill/>
                </a:ln>
                <a:solidFill>
                  <a:sysClr val="windowText" lastClr="000000"/>
                </a:solidFill>
                <a:effectLst/>
                <a:uLnTx/>
                <a:uFillTx/>
              </a:rPr>
              <a:t>Entwurf</a:t>
            </a:r>
            <a:r>
              <a:rPr kumimoji="0" lang="en-US" sz="1800" b="0" i="1" u="none" strike="noStrike" kern="0" cap="none" spc="0" normalizeH="0" dirty="0" smtClean="0">
                <a:ln>
                  <a:noFill/>
                </a:ln>
                <a:solidFill>
                  <a:sysClr val="windowText" lastClr="000000"/>
                </a:solidFill>
                <a:effectLst/>
                <a:uLnTx/>
                <a:uFillTx/>
              </a:rPr>
              <a:t> </a:t>
            </a:r>
            <a:r>
              <a:rPr kumimoji="0" lang="en-US" sz="1800" b="0" i="1" u="none" strike="noStrike" kern="0" cap="none" spc="0" normalizeH="0" dirty="0" err="1" smtClean="0">
                <a:ln>
                  <a:noFill/>
                </a:ln>
                <a:solidFill>
                  <a:sysClr val="windowText" lastClr="000000"/>
                </a:solidFill>
                <a:effectLst/>
                <a:uLnTx/>
                <a:uFillTx/>
              </a:rPr>
              <a:t>perfekt</a:t>
            </a:r>
            <a:r>
              <a:rPr kumimoji="0" lang="en-US" sz="1800" b="0" i="1" u="none" strike="noStrike" kern="0" cap="none" spc="0" normalizeH="0" dirty="0" smtClean="0">
                <a:ln>
                  <a:noFill/>
                </a:ln>
                <a:solidFill>
                  <a:sysClr val="windowText" lastClr="000000"/>
                </a:solidFill>
                <a:effectLst/>
                <a:uLnTx/>
                <a:uFillTx/>
              </a:rPr>
              <a:t> </a:t>
            </a:r>
            <a:r>
              <a:rPr kumimoji="0" lang="en-US" sz="1800" b="0" i="1" u="none" strike="noStrike" kern="0" cap="none" spc="0" normalizeH="0" dirty="0" err="1" smtClean="0">
                <a:ln>
                  <a:noFill/>
                </a:ln>
                <a:solidFill>
                  <a:sysClr val="windowText" lastClr="000000"/>
                </a:solidFill>
                <a:effectLst/>
                <a:uLnTx/>
                <a:uFillTx/>
              </a:rPr>
              <a:t>ist</a:t>
            </a:r>
            <a:r>
              <a:rPr kumimoji="0" lang="en-US" sz="1800" b="0" i="1" u="none" strike="noStrike" kern="0" cap="none" spc="0" normalizeH="0" dirty="0" smtClean="0">
                <a:ln>
                  <a:noFill/>
                </a:ln>
                <a:solidFill>
                  <a:sysClr val="windowText" lastClr="000000"/>
                </a:solidFill>
                <a:effectLst/>
                <a:uLnTx/>
                <a:uFillTx/>
              </a:rPr>
              <a:t>,</a:t>
            </a:r>
            <a:br>
              <a:rPr kumimoji="0" lang="en-US" sz="1800" b="0" i="1" u="none" strike="noStrike" kern="0" cap="none" spc="0" normalizeH="0" dirty="0" smtClean="0">
                <a:ln>
                  <a:noFill/>
                </a:ln>
                <a:solidFill>
                  <a:sysClr val="windowText" lastClr="000000"/>
                </a:solidFill>
                <a:effectLst/>
                <a:uLnTx/>
                <a:uFillTx/>
              </a:rPr>
            </a:br>
            <a:r>
              <a:rPr kumimoji="0" lang="en-US" sz="1800" b="0" i="1" u="none" strike="noStrike" kern="0" cap="none" spc="0" normalizeH="0" dirty="0" err="1" smtClean="0">
                <a:ln>
                  <a:noFill/>
                </a:ln>
                <a:solidFill>
                  <a:sysClr val="windowText" lastClr="000000"/>
                </a:solidFill>
                <a:effectLst/>
                <a:uLnTx/>
                <a:uFillTx/>
              </a:rPr>
              <a:t>bis</a:t>
            </a:r>
            <a:r>
              <a:rPr kumimoji="0" lang="en-US" sz="1800" b="0" i="1" u="none" strike="noStrike" kern="0" cap="none" spc="0" normalizeH="0" dirty="0" smtClean="0">
                <a:ln>
                  <a:noFill/>
                </a:ln>
                <a:solidFill>
                  <a:sysClr val="windowText" lastClr="000000"/>
                </a:solidFill>
                <a:effectLst/>
                <a:uLnTx/>
                <a:uFillTx/>
              </a:rPr>
              <a:t> </a:t>
            </a:r>
            <a:r>
              <a:rPr lang="en-US" sz="1800" i="1" kern="0" dirty="0" err="1" smtClean="0">
                <a:solidFill>
                  <a:sysClr val="windowText" lastClr="000000"/>
                </a:solidFill>
              </a:rPr>
              <a:t>Sie</a:t>
            </a:r>
            <a:r>
              <a:rPr lang="en-US" sz="1800" i="1" kern="0" dirty="0" smtClean="0">
                <a:solidFill>
                  <a:sysClr val="windowText" lastClr="000000"/>
                </a:solidFill>
              </a:rPr>
              <a:t> </a:t>
            </a:r>
            <a:r>
              <a:rPr lang="en-US" sz="1800" i="1" kern="0" dirty="0" err="1" smtClean="0">
                <a:solidFill>
                  <a:sysClr val="windowText" lastClr="000000"/>
                </a:solidFill>
              </a:rPr>
              <a:t>ihn</a:t>
            </a:r>
            <a:r>
              <a:rPr lang="en-US" sz="1800" i="1" kern="0" dirty="0" smtClean="0">
                <a:solidFill>
                  <a:sysClr val="windowText" lastClr="000000"/>
                </a:solidFill>
              </a:rPr>
              <a:t> </a:t>
            </a:r>
            <a:r>
              <a:rPr lang="en-US" sz="1800" i="1" kern="0" dirty="0" err="1" smtClean="0">
                <a:solidFill>
                  <a:sysClr val="windowText" lastClr="000000"/>
                </a:solidFill>
              </a:rPr>
              <a:t>jemand</a:t>
            </a:r>
            <a:r>
              <a:rPr lang="en-US" sz="1800" i="1" kern="0" dirty="0" smtClean="0">
                <a:solidFill>
                  <a:sysClr val="windowText" lastClr="000000"/>
                </a:solidFill>
              </a:rPr>
              <a:t> </a:t>
            </a:r>
            <a:r>
              <a:rPr lang="en-US" sz="1800" i="1" kern="0" dirty="0" err="1" smtClean="0">
                <a:solidFill>
                  <a:sysClr val="windowText" lastClr="000000"/>
                </a:solidFill>
              </a:rPr>
              <a:t>anderem</a:t>
            </a:r>
            <a:r>
              <a:rPr lang="en-US" sz="1800" i="1" kern="0" dirty="0" smtClean="0">
                <a:solidFill>
                  <a:sysClr val="windowText" lastClr="000000"/>
                </a:solidFill>
              </a:rPr>
              <a:t> </a:t>
            </a:r>
            <a:r>
              <a:rPr lang="en-US" sz="1800" i="1" kern="0" dirty="0" err="1" smtClean="0">
                <a:solidFill>
                  <a:sysClr val="windowText" lastClr="000000"/>
                </a:solidFill>
              </a:rPr>
              <a:t>gezeigt</a:t>
            </a:r>
            <a:r>
              <a:rPr lang="en-US" sz="1800" i="1" kern="0" dirty="0" smtClean="0">
                <a:solidFill>
                  <a:sysClr val="windowText" lastClr="000000"/>
                </a:solidFill>
              </a:rPr>
              <a:t> </a:t>
            </a:r>
            <a:r>
              <a:rPr lang="en-US" sz="1800" i="1" kern="0" dirty="0" err="1" smtClean="0">
                <a:solidFill>
                  <a:sysClr val="windowText" lastClr="000000"/>
                </a:solidFill>
              </a:rPr>
              <a:t>haben</a:t>
            </a:r>
            <a:r>
              <a:rPr lang="en-US" sz="1800" i="1" kern="0" dirty="0" smtClean="0">
                <a:solidFill>
                  <a:sysClr val="windowText" lastClr="000000"/>
                </a:solidFill>
              </a:rPr>
              <a:t>,</a:t>
            </a:r>
            <a:r>
              <a:rPr kumimoji="0" lang="en-US" sz="1800" b="0" i="1" u="none" strike="noStrike" kern="0" cap="none" spc="0" normalizeH="0" baseline="0" dirty="0" smtClean="0">
                <a:ln>
                  <a:noFill/>
                </a:ln>
                <a:solidFill>
                  <a:sysClr val="windowText" lastClr="000000"/>
                </a:solidFill>
                <a:effectLst/>
                <a:uLnTx/>
                <a:uFillTx/>
              </a:rPr>
              <a:t>“ (</a:t>
            </a:r>
            <a:r>
              <a:rPr kumimoji="0" lang="en-US" sz="1800" b="0" i="1" u="none" strike="noStrike" kern="0" cap="none" spc="0" normalizeH="0" baseline="0" dirty="0" err="1" smtClean="0">
                <a:ln>
                  <a:noFill/>
                </a:ln>
                <a:solidFill>
                  <a:sysClr val="windowText" lastClr="000000"/>
                </a:solidFill>
                <a:effectLst/>
                <a:uLnTx/>
                <a:uFillTx/>
              </a:rPr>
              <a:t>Rechtin</a:t>
            </a:r>
            <a:r>
              <a:rPr kumimoji="0" lang="en-US" sz="1800" b="0" i="1" u="none" strike="noStrike" kern="0" cap="none" spc="0" normalizeH="0" baseline="0" dirty="0" smtClean="0">
                <a:ln>
                  <a:noFill/>
                </a:ln>
                <a:solidFill>
                  <a:sysClr val="windowText" lastClr="000000"/>
                </a:solidFill>
                <a:effectLst/>
                <a:uLnTx/>
                <a:uFillTx/>
              </a:rPr>
              <a:t>, 2000)</a:t>
            </a:r>
          </a:p>
        </p:txBody>
      </p:sp>
    </p:spTree>
    <p:extLst>
      <p:ext uri="{BB962C8B-B14F-4D97-AF65-F5344CB8AC3E}">
        <p14:creationId xmlns:p14="http://schemas.microsoft.com/office/powerpoint/2010/main" val="25218801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 3"/>
          <p:cNvPicPr>
            <a:picLocks noChangeAspect="1"/>
          </p:cNvPicPr>
          <p:nvPr/>
        </p:nvPicPr>
        <p:blipFill>
          <a:blip r:embed="rId2"/>
          <a:stretch>
            <a:fillRect/>
          </a:stretch>
        </p:blipFill>
        <p:spPr>
          <a:xfrm>
            <a:off x="5687616" y="1700808"/>
            <a:ext cx="3456384" cy="1653363"/>
          </a:xfrm>
          <a:prstGeom prst="rect">
            <a:avLst/>
          </a:prstGeom>
        </p:spPr>
      </p:pic>
      <p:sp>
        <p:nvSpPr>
          <p:cNvPr id="2" name="Titel 1"/>
          <p:cNvSpPr>
            <a:spLocks noGrp="1"/>
          </p:cNvSpPr>
          <p:nvPr>
            <p:ph type="title"/>
          </p:nvPr>
        </p:nvSpPr>
        <p:spPr/>
        <p:txBody>
          <a:bodyPr/>
          <a:lstStyle/>
          <a:p>
            <a:r>
              <a:rPr lang="de-DE" dirty="0" smtClean="0">
                <a:solidFill>
                  <a:srgbClr val="0066CC"/>
                </a:solidFill>
              </a:rPr>
              <a:t>Entwurf der Sichten</a:t>
            </a:r>
            <a:endParaRPr lang="de-DE" dirty="0"/>
          </a:p>
        </p:txBody>
      </p:sp>
      <p:sp>
        <p:nvSpPr>
          <p:cNvPr id="3" name="Inhaltsplatzhalter 2"/>
          <p:cNvSpPr>
            <a:spLocks noGrp="1"/>
          </p:cNvSpPr>
          <p:nvPr>
            <p:ph idx="1"/>
          </p:nvPr>
        </p:nvSpPr>
        <p:spPr/>
        <p:txBody>
          <a:bodyPr/>
          <a:lstStyle/>
          <a:p>
            <a:r>
              <a:rPr lang="de-DE" b="1" dirty="0" smtClean="0"/>
              <a:t>Aufwand</a:t>
            </a:r>
            <a:r>
              <a:rPr lang="de-DE" dirty="0" smtClean="0"/>
              <a:t>: Großteil für Bausteinsichten</a:t>
            </a:r>
            <a:endParaRPr lang="de-DE" dirty="0"/>
          </a:p>
          <a:p>
            <a:r>
              <a:rPr lang="de-DE" dirty="0" smtClean="0"/>
              <a:t>Ignorieren Sie niemals die anderen Sichten!</a:t>
            </a:r>
          </a:p>
          <a:p>
            <a:r>
              <a:rPr lang="de-DE" dirty="0" smtClean="0"/>
              <a:t>Wechselwirkungen zwischen den Sichten</a:t>
            </a:r>
            <a:br>
              <a:rPr lang="de-DE" dirty="0" smtClean="0"/>
            </a:br>
            <a:r>
              <a:rPr lang="de-DE" dirty="0" smtClean="0"/>
              <a:t>dokumentieren</a:t>
            </a:r>
          </a:p>
          <a:p>
            <a:pPr lvl="1"/>
            <a:r>
              <a:rPr lang="de-DE" b="1" dirty="0" smtClean="0"/>
              <a:t>Nachvollziehbarkeit</a:t>
            </a:r>
            <a:r>
              <a:rPr lang="de-DE" dirty="0" smtClean="0"/>
              <a:t> von Architekturentscheidungen</a:t>
            </a:r>
          </a:p>
          <a:p>
            <a:pPr lvl="1"/>
            <a:r>
              <a:rPr lang="de-DE" b="1" dirty="0" smtClean="0"/>
              <a:t>Auswirkung von Änderungen </a:t>
            </a:r>
            <a:r>
              <a:rPr lang="de-DE" dirty="0" smtClean="0"/>
              <a:t>leichter erkennen (</a:t>
            </a:r>
            <a:r>
              <a:rPr lang="de-DE" i="1" dirty="0" err="1" smtClean="0"/>
              <a:t>impact</a:t>
            </a:r>
            <a:r>
              <a:rPr lang="de-DE" i="1" dirty="0" smtClean="0"/>
              <a:t> </a:t>
            </a:r>
            <a:r>
              <a:rPr lang="de-DE" i="1" dirty="0" err="1" smtClean="0"/>
              <a:t>analysis</a:t>
            </a:r>
            <a:r>
              <a:rPr lang="de-DE" dirty="0" smtClean="0"/>
              <a:t>)</a:t>
            </a:r>
          </a:p>
          <a:p>
            <a:pPr lvl="1"/>
            <a:r>
              <a:rPr lang="de-DE" dirty="0" smtClean="0"/>
              <a:t>Erleichtert das </a:t>
            </a:r>
            <a:r>
              <a:rPr lang="de-DE" b="1" dirty="0" smtClean="0"/>
              <a:t>Verständnis</a:t>
            </a:r>
            <a:r>
              <a:rPr lang="de-DE" dirty="0" smtClean="0"/>
              <a:t> der Architekturbeschreibung</a:t>
            </a:r>
          </a:p>
        </p:txBody>
      </p:sp>
    </p:spTree>
    <p:extLst>
      <p:ext uri="{BB962C8B-B14F-4D97-AF65-F5344CB8AC3E}">
        <p14:creationId xmlns:p14="http://schemas.microsoft.com/office/powerpoint/2010/main" val="201149619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04800" y="836712"/>
            <a:ext cx="8458200" cy="457200"/>
          </a:xfrm>
        </p:spPr>
        <p:txBody>
          <a:bodyPr/>
          <a:lstStyle/>
          <a:p>
            <a:r>
              <a:rPr lang="de-DE" dirty="0" smtClean="0">
                <a:solidFill>
                  <a:srgbClr val="0066CC"/>
                </a:solidFill>
              </a:rPr>
              <a:t>Architektur </a:t>
            </a:r>
            <a:r>
              <a:rPr lang="de-DE" dirty="0" smtClean="0">
                <a:solidFill>
                  <a:srgbClr val="0066CC"/>
                </a:solidFill>
              </a:rPr>
              <a:t>– Fallstudie</a:t>
            </a:r>
            <a:endParaRPr lang="de-DE" dirty="0">
              <a:solidFill>
                <a:srgbClr val="0066CC"/>
              </a:solidFill>
            </a:endParaRPr>
          </a:p>
        </p:txBody>
      </p:sp>
      <p:sp>
        <p:nvSpPr>
          <p:cNvPr id="5" name="Inhaltsplatzhalter 2"/>
          <p:cNvSpPr>
            <a:spLocks noGrp="1"/>
          </p:cNvSpPr>
          <p:nvPr>
            <p:ph idx="1"/>
          </p:nvPr>
        </p:nvSpPr>
        <p:spPr>
          <a:xfrm>
            <a:off x="107504" y="4941168"/>
            <a:ext cx="9036496" cy="3384376"/>
          </a:xfrm>
        </p:spPr>
        <p:txBody>
          <a:bodyPr/>
          <a:lstStyle/>
          <a:p>
            <a:pPr lvl="0">
              <a:buFont typeface="+mj-lt"/>
              <a:buAutoNum type="arabicPeriod"/>
            </a:pPr>
            <a:r>
              <a:rPr lang="de-DE" sz="1400" dirty="0"/>
              <a:t>Erstellen Sie eine (statische) </a:t>
            </a:r>
            <a:r>
              <a:rPr lang="de-DE" sz="1400" b="1" dirty="0"/>
              <a:t>Kontextsicht</a:t>
            </a:r>
            <a:r>
              <a:rPr lang="de-DE" sz="1400" dirty="0"/>
              <a:t> Ihres Systems.</a:t>
            </a:r>
          </a:p>
          <a:p>
            <a:pPr lvl="0">
              <a:buFont typeface="+mj-lt"/>
              <a:buAutoNum type="arabicPeriod"/>
            </a:pPr>
            <a:r>
              <a:rPr lang="de-DE" sz="1400" dirty="0"/>
              <a:t>Erstellen Sie eine </a:t>
            </a:r>
            <a:r>
              <a:rPr lang="de-DE" sz="1400" b="1" dirty="0"/>
              <a:t>Bausteinsicht</a:t>
            </a:r>
            <a:r>
              <a:rPr lang="de-DE" sz="1400" dirty="0"/>
              <a:t> als UML Komponentendiagramm inklusive der </a:t>
            </a:r>
            <a:r>
              <a:rPr lang="de-DE" sz="1400" dirty="0" smtClean="0"/>
              <a:t>Komponentenschnittstellen </a:t>
            </a:r>
            <a:r>
              <a:rPr lang="de-DE" sz="1400" dirty="0"/>
              <a:t>und deren Abhängigkeiten. Der interne Aufbau der Komponenten braucht nicht dargestellt zu werden.</a:t>
            </a:r>
          </a:p>
          <a:p>
            <a:pPr lvl="0">
              <a:buFont typeface="+mj-lt"/>
              <a:buAutoNum type="arabicPeriod"/>
            </a:pPr>
            <a:r>
              <a:rPr lang="de-DE" sz="1400" dirty="0"/>
              <a:t>Visualisieren Sie den Ablauf von Operationsaufrufen zwischen den Elementen Ihrer Bausteinsicht für das Szenario </a:t>
            </a:r>
            <a:r>
              <a:rPr lang="de-DE" sz="1400" dirty="0" smtClean="0"/>
              <a:t>„Kunde probiert was an“ </a:t>
            </a:r>
            <a:r>
              <a:rPr lang="de-DE" sz="1400" dirty="0"/>
              <a:t>(</a:t>
            </a:r>
            <a:r>
              <a:rPr lang="de-DE" sz="1400" b="1" dirty="0"/>
              <a:t>Laufzeitsicht</a:t>
            </a:r>
            <a:r>
              <a:rPr lang="de-DE" sz="1400" dirty="0"/>
              <a:t>). Jede Operation ist inklusive der Parameter anzugeben. </a:t>
            </a:r>
            <a:endParaRPr lang="de-DE" sz="1400" dirty="0" smtClean="0"/>
          </a:p>
          <a:p>
            <a:pPr lvl="0">
              <a:buFont typeface="+mj-lt"/>
              <a:buAutoNum type="arabicPeriod"/>
            </a:pPr>
            <a:r>
              <a:rPr lang="de-DE" sz="1400" dirty="0" smtClean="0"/>
              <a:t>Erstellen Sie eine </a:t>
            </a:r>
            <a:r>
              <a:rPr lang="de-DE" sz="1400" b="1" dirty="0" smtClean="0"/>
              <a:t>Verteilungssicht</a:t>
            </a:r>
            <a:r>
              <a:rPr lang="de-DE" sz="1400" dirty="0" smtClean="0"/>
              <a:t>.</a:t>
            </a:r>
            <a:endParaRPr lang="de-DE" sz="1400" dirty="0"/>
          </a:p>
          <a:p>
            <a:pPr lvl="0"/>
            <a:endParaRPr lang="de-DE" sz="1400" dirty="0"/>
          </a:p>
        </p:txBody>
      </p:sp>
      <p:grpSp>
        <p:nvGrpSpPr>
          <p:cNvPr id="6" name="Gruppieren 8"/>
          <p:cNvGrpSpPr/>
          <p:nvPr/>
        </p:nvGrpSpPr>
        <p:grpSpPr>
          <a:xfrm>
            <a:off x="7718782" y="3367822"/>
            <a:ext cx="1101690" cy="1357322"/>
            <a:chOff x="5786446" y="3786190"/>
            <a:chExt cx="1101690" cy="1618932"/>
          </a:xfrm>
        </p:grpSpPr>
        <p:pic>
          <p:nvPicPr>
            <p:cNvPr id="7" name="Picture 2" descr="C:\Users\sarstedt\AppData\Local\Microsoft\Windows\Temporary Internet Files\Content.IE5\TO57A122\MPj04309590000[1].jpg"/>
            <p:cNvPicPr>
              <a:picLocks noChangeAspect="1" noChangeArrowheads="1"/>
            </p:cNvPicPr>
            <p:nvPr/>
          </p:nvPicPr>
          <p:blipFill>
            <a:blip r:embed="rId2" cstate="print"/>
            <a:srcRect/>
            <a:stretch>
              <a:fillRect/>
            </a:stretch>
          </p:blipFill>
          <p:spPr bwMode="auto">
            <a:xfrm>
              <a:off x="5786446" y="3786190"/>
              <a:ext cx="1101690" cy="1500174"/>
            </a:xfrm>
            <a:prstGeom prst="rect">
              <a:avLst/>
            </a:prstGeom>
            <a:noFill/>
          </p:spPr>
        </p:pic>
        <p:sp>
          <p:nvSpPr>
            <p:cNvPr id="8" name="Rechteck 7"/>
            <p:cNvSpPr/>
            <p:nvPr/>
          </p:nvSpPr>
          <p:spPr>
            <a:xfrm>
              <a:off x="5860512" y="5143512"/>
              <a:ext cx="921396" cy="261610"/>
            </a:xfrm>
            <a:prstGeom prst="rect">
              <a:avLst/>
            </a:prstGeom>
          </p:spPr>
          <p:txBody>
            <a:bodyPr wrap="none">
              <a:spAutoFit/>
            </a:bodyPr>
            <a:lstStyle/>
            <a:p>
              <a:r>
                <a:rPr lang="de-DE" sz="1050" b="1" dirty="0" smtClean="0"/>
                <a:t>60 Minuten</a:t>
              </a:r>
              <a:endParaRPr lang="de-DE" sz="1050" dirty="0"/>
            </a:p>
          </p:txBody>
        </p:sp>
      </p:grpSp>
      <p:sp>
        <p:nvSpPr>
          <p:cNvPr id="11" name="Rechteck 10"/>
          <p:cNvSpPr/>
          <p:nvPr/>
        </p:nvSpPr>
        <p:spPr>
          <a:xfrm>
            <a:off x="7636549" y="1052736"/>
            <a:ext cx="607859" cy="246221"/>
          </a:xfrm>
          <a:prstGeom prst="rect">
            <a:avLst/>
          </a:prstGeom>
        </p:spPr>
        <p:txBody>
          <a:bodyPr wrap="none">
            <a:spAutoFit/>
          </a:bodyPr>
          <a:lstStyle/>
          <a:p>
            <a:r>
              <a:rPr lang="de-DE" b="1" dirty="0" smtClean="0"/>
              <a:t>iterativ</a:t>
            </a:r>
            <a:endParaRPr lang="de-DE" dirty="0"/>
          </a:p>
        </p:txBody>
      </p:sp>
      <p:sp>
        <p:nvSpPr>
          <p:cNvPr id="12" name="Rechteck 11"/>
          <p:cNvSpPr/>
          <p:nvPr/>
        </p:nvSpPr>
        <p:spPr>
          <a:xfrm>
            <a:off x="0" y="852618"/>
            <a:ext cx="1937575" cy="400110"/>
          </a:xfrm>
          <a:prstGeom prst="rect">
            <a:avLst/>
          </a:prstGeom>
        </p:spPr>
        <p:txBody>
          <a:bodyPr wrap="none">
            <a:spAutoFit/>
          </a:bodyPr>
          <a:lstStyle/>
          <a:p>
            <a:r>
              <a:rPr lang="de-DE" b="1" dirty="0" smtClean="0"/>
              <a:t>Entwurf zunächst auf Papier,</a:t>
            </a:r>
            <a:br>
              <a:rPr lang="de-DE" b="1" dirty="0" smtClean="0"/>
            </a:br>
            <a:r>
              <a:rPr lang="de-DE" b="1" dirty="0" smtClean="0"/>
              <a:t>erst danach auf Folien</a:t>
            </a:r>
            <a:endParaRPr lang="de-DE" dirty="0"/>
          </a:p>
        </p:txBody>
      </p:sp>
      <p:sp>
        <p:nvSpPr>
          <p:cNvPr id="14" name="Inhaltsplatzhalter 3"/>
          <p:cNvSpPr txBox="1">
            <a:spLocks/>
          </p:cNvSpPr>
          <p:nvPr/>
        </p:nvSpPr>
        <p:spPr bwMode="auto">
          <a:xfrm>
            <a:off x="304800" y="1252728"/>
            <a:ext cx="8409444" cy="371794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marL="342900" indent="-342900" algn="l" rtl="0" fontAlgn="base">
              <a:spcBef>
                <a:spcPct val="20000"/>
              </a:spcBef>
              <a:spcAft>
                <a:spcPct val="0"/>
              </a:spcAft>
              <a:buSzPct val="70000"/>
              <a:buBlip>
                <a:blip r:embed="rId3"/>
              </a:buBlip>
              <a:defRPr sz="2000">
                <a:solidFill>
                  <a:schemeClr val="tx1"/>
                </a:solidFill>
                <a:latin typeface="+mn-lt"/>
                <a:ea typeface="+mn-ea"/>
                <a:cs typeface="+mn-cs"/>
              </a:defRPr>
            </a:lvl1pPr>
            <a:lvl2pPr marL="742950" indent="-285750" algn="l" rtl="0" fontAlgn="base">
              <a:spcBef>
                <a:spcPct val="20000"/>
              </a:spcBef>
              <a:spcAft>
                <a:spcPct val="0"/>
              </a:spcAft>
              <a:buSzPct val="65000"/>
              <a:buBlip>
                <a:blip r:embed="rId3"/>
              </a:buBlip>
              <a:defRPr>
                <a:solidFill>
                  <a:schemeClr val="tx1"/>
                </a:solidFill>
                <a:latin typeface="+mn-lt"/>
              </a:defRPr>
            </a:lvl2pPr>
            <a:lvl3pPr marL="1143000" indent="-228600" algn="l" rtl="0" fontAlgn="base">
              <a:spcBef>
                <a:spcPct val="20000"/>
              </a:spcBef>
              <a:spcAft>
                <a:spcPct val="0"/>
              </a:spcAft>
              <a:buSzPct val="60000"/>
              <a:buBlip>
                <a:blip r:embed="rId3"/>
              </a:buBlip>
              <a:defRPr sz="1600">
                <a:solidFill>
                  <a:schemeClr val="tx1"/>
                </a:solidFill>
                <a:latin typeface="+mn-lt"/>
              </a:defRPr>
            </a:lvl3pPr>
            <a:lvl4pPr marL="1600200" indent="-228600" algn="l" rtl="0" fontAlgn="base">
              <a:spcBef>
                <a:spcPct val="20000"/>
              </a:spcBef>
              <a:spcAft>
                <a:spcPct val="0"/>
              </a:spcAft>
              <a:buSzPct val="55000"/>
              <a:buBlip>
                <a:blip r:embed="rId3"/>
              </a:buBlip>
              <a:defRPr sz="1400">
                <a:solidFill>
                  <a:schemeClr val="tx1"/>
                </a:solidFill>
                <a:latin typeface="+mn-lt"/>
              </a:defRPr>
            </a:lvl4pPr>
            <a:lvl5pPr marL="2057400" indent="-228600" algn="l" rtl="0" fontAlgn="base">
              <a:spcBef>
                <a:spcPct val="20000"/>
              </a:spcBef>
              <a:spcAft>
                <a:spcPct val="0"/>
              </a:spcAft>
              <a:buChar char="»"/>
              <a:defRPr sz="1200">
                <a:solidFill>
                  <a:schemeClr val="tx1"/>
                </a:solidFill>
                <a:latin typeface="+mn-lt"/>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a:lstStyle>
          <a:p>
            <a:pPr marL="0" indent="0">
              <a:buFontTx/>
              <a:buNone/>
            </a:pPr>
            <a:r>
              <a:rPr lang="de-DE" b="1" dirty="0" smtClean="0"/>
              <a:t>E-Commerce-System „Ausstellungsbox“ auf Flughafen</a:t>
            </a:r>
            <a:endParaRPr lang="de-DE" sz="1400" dirty="0" smtClean="0"/>
          </a:p>
          <a:p>
            <a:r>
              <a:rPr lang="de-DE" sz="1400" dirty="0" smtClean="0"/>
              <a:t>Das IT-System „Ausstellungsbox“ soll in der Lage sein, auf einem Flughafen den „Wohlhabenden Reisenden“ beiderlei Geschlechts ohne Anwesenheit eines Verkäufers zügig Textiloberbekleidungs-artikel zu verkaufen. Zügig heißt hier, dass man innerhalb von 10 Minuten z.B. 10 Hosen und 10 Pullis „anziehen“ kann und sich dabei nicht weniger als 50 Schritte vom Abfluggate entfernen muss. Außerdem sollen die Kleidungsartikel aus einer Kollektion von mindestens 42 Nobel-Designern ausgewählt werden können.</a:t>
            </a:r>
          </a:p>
          <a:p>
            <a:r>
              <a:rPr lang="de-DE" sz="1400" dirty="0" smtClean="0"/>
              <a:t>Nach der Auswahl der Artikel muss der Kunde seine Auswahl umgehend in jeder Währung mit einer Kreditkarte oder einem innovativen Zahlungsmittel bezahlen können. Die Lieferung erfolgt später per Versand in die ganze Welt (wir sind auf einem Flughafen!) </a:t>
            </a:r>
          </a:p>
          <a:p>
            <a:pPr marL="171450" indent="-171450">
              <a:buFont typeface="Arial"/>
              <a:buChar char="•"/>
            </a:pPr>
            <a:r>
              <a:rPr lang="de-DE" sz="1400" dirty="0" smtClean="0"/>
              <a:t>Es gibt eine </a:t>
            </a:r>
            <a:r>
              <a:rPr lang="de-DE" sz="1400" dirty="0" err="1" smtClean="0"/>
              <a:t>Kinect</a:t>
            </a:r>
            <a:r>
              <a:rPr lang="de-DE" sz="1400" dirty="0" smtClean="0"/>
              <a:t> als ein Technikbestandteil der Box.</a:t>
            </a:r>
          </a:p>
          <a:p>
            <a:pPr marL="171450" indent="-171450">
              <a:buFont typeface="Arial"/>
              <a:buChar char="•"/>
            </a:pPr>
            <a:r>
              <a:rPr lang="de-DE" sz="1400" dirty="0" smtClean="0"/>
              <a:t>Bestellungen werden durch ein SAP-Nachbarsystem zuverlässig gehandhabt.</a:t>
            </a:r>
          </a:p>
          <a:p>
            <a:pPr marL="171450" indent="-171450">
              <a:buFont typeface="Arial"/>
              <a:buChar char="•"/>
            </a:pPr>
            <a:r>
              <a:rPr lang="de-DE" sz="1400" dirty="0" smtClean="0"/>
              <a:t>Rechnungen können durch die Kunden u.a. per Smartphone beglichen werden.</a:t>
            </a:r>
          </a:p>
          <a:p>
            <a:pPr marL="171450" indent="-171450">
              <a:buFont typeface="Arial"/>
              <a:buChar char="•"/>
            </a:pPr>
            <a:r>
              <a:rPr lang="de-DE" sz="1400" dirty="0" smtClean="0"/>
              <a:t>Wichtig ist, dass die Rechnung bezahlt ist, bevor der Kunde mit dem Flugzeug </a:t>
            </a:r>
            <a:r>
              <a:rPr lang="de-DE" sz="1400" dirty="0" err="1" smtClean="0"/>
              <a:t>abdüst</a:t>
            </a:r>
            <a:r>
              <a:rPr lang="de-DE" sz="1400" dirty="0" smtClean="0"/>
              <a:t>.</a:t>
            </a:r>
          </a:p>
          <a:p>
            <a:pPr marL="171450" indent="-171450">
              <a:buFont typeface="Arial"/>
              <a:buChar char="•"/>
            </a:pPr>
            <a:r>
              <a:rPr lang="de-DE" sz="1400" dirty="0" smtClean="0"/>
              <a:t>Möglich soll sein, dass der Kunde sich auch erst nach dem Flug endgültig für den Kauf entscheidet.</a:t>
            </a:r>
          </a:p>
        </p:txBody>
      </p:sp>
    </p:spTree>
    <p:extLst>
      <p:ext uri="{BB962C8B-B14F-4D97-AF65-F5344CB8AC3E}">
        <p14:creationId xmlns:p14="http://schemas.microsoft.com/office/powerpoint/2010/main" val="1297410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304800" y="836712"/>
            <a:ext cx="8458200" cy="457200"/>
          </a:xfrm>
        </p:spPr>
        <p:txBody>
          <a:bodyPr/>
          <a:lstStyle/>
          <a:p>
            <a:r>
              <a:rPr lang="de-DE" dirty="0" smtClean="0">
                <a:solidFill>
                  <a:srgbClr val="0066CC"/>
                </a:solidFill>
              </a:rPr>
              <a:t>Architektur für die Fallstudie</a:t>
            </a:r>
            <a:endParaRPr lang="de-DE" dirty="0">
              <a:solidFill>
                <a:srgbClr val="0066CC"/>
              </a:solidFill>
            </a:endParaRPr>
          </a:p>
        </p:txBody>
      </p:sp>
      <p:sp>
        <p:nvSpPr>
          <p:cNvPr id="4" name="Rechteck 3"/>
          <p:cNvSpPr/>
          <p:nvPr/>
        </p:nvSpPr>
        <p:spPr>
          <a:xfrm>
            <a:off x="395536" y="1340768"/>
            <a:ext cx="8352928" cy="1600438"/>
          </a:xfrm>
          <a:prstGeom prst="rect">
            <a:avLst/>
          </a:prstGeom>
        </p:spPr>
        <p:txBody>
          <a:bodyPr wrap="square">
            <a:spAutoFit/>
          </a:bodyPr>
          <a:lstStyle/>
          <a:p>
            <a:pPr algn="l"/>
            <a:r>
              <a:rPr lang="de-DE" sz="1400" dirty="0" smtClean="0"/>
              <a:t>Das </a:t>
            </a:r>
            <a:r>
              <a:rPr lang="de-DE" sz="1400" dirty="0"/>
              <a:t>Informationssystem </a:t>
            </a:r>
            <a:r>
              <a:rPr lang="de-DE" sz="1400" dirty="0" err="1"/>
              <a:t>KiGaV</a:t>
            </a:r>
            <a:r>
              <a:rPr lang="de-DE" sz="1400" dirty="0"/>
              <a:t> soll in der Lage sein, Kindergartenkinder und Kindergartenplätze zu verwalten. In jedem Kindergarten gibt es eine oder mehrere Gruppen, die vormittags, nachmittags oder ganztags stattfinden. </a:t>
            </a:r>
            <a:r>
              <a:rPr lang="de-DE" sz="1400" dirty="0" smtClean="0"/>
              <a:t>Die </a:t>
            </a:r>
            <a:r>
              <a:rPr lang="de-DE" sz="1400" dirty="0"/>
              <a:t>Plätze werden (hoffentlich alle) von Kindern belegt. Eltern können ihr Kind beim Kindergarten für eine oder mehrere Gruppen </a:t>
            </a:r>
            <a:r>
              <a:rPr lang="de-DE" sz="1400" dirty="0" smtClean="0"/>
              <a:t>online anmelden. Sind alle gewünschten Gruppen belegt, wird das Kind auf die Wartelisten der Gruppen gesetzt. Beim erfolgreichen Anmelden eines Kindes werden dessen Daten für die Buchhaltung an das SAPP-Nachbarsystem weitergeleitet. </a:t>
            </a:r>
            <a:r>
              <a:rPr lang="de-DE" sz="1400" dirty="0" err="1" smtClean="0"/>
              <a:t>KiGaV</a:t>
            </a:r>
            <a:r>
              <a:rPr lang="de-DE" sz="1400" dirty="0" smtClean="0"/>
              <a:t> läuft auf einem zentralen Server, SAPP ist über ein 100MBit-Ethernet angeschlossen.</a:t>
            </a:r>
          </a:p>
        </p:txBody>
      </p:sp>
      <p:sp>
        <p:nvSpPr>
          <p:cNvPr id="5" name="Inhaltsplatzhalter 2"/>
          <p:cNvSpPr>
            <a:spLocks noGrp="1"/>
          </p:cNvSpPr>
          <p:nvPr>
            <p:ph idx="1"/>
          </p:nvPr>
        </p:nvSpPr>
        <p:spPr>
          <a:xfrm>
            <a:off x="395536" y="3068960"/>
            <a:ext cx="8458200" cy="3384376"/>
          </a:xfrm>
        </p:spPr>
        <p:txBody>
          <a:bodyPr/>
          <a:lstStyle/>
          <a:p>
            <a:pPr lvl="0"/>
            <a:r>
              <a:rPr lang="de-DE" sz="1400" dirty="0"/>
              <a:t>Erstellen Sie eine (statische) </a:t>
            </a:r>
            <a:r>
              <a:rPr lang="de-DE" sz="1400" b="1" dirty="0"/>
              <a:t>Kontextsicht</a:t>
            </a:r>
            <a:r>
              <a:rPr lang="de-DE" sz="1400" dirty="0"/>
              <a:t> Ihres Systems.</a:t>
            </a:r>
          </a:p>
          <a:p>
            <a:pPr lvl="0"/>
            <a:r>
              <a:rPr lang="de-DE" sz="1400" dirty="0"/>
              <a:t>Erstellen Sie eine </a:t>
            </a:r>
            <a:r>
              <a:rPr lang="de-DE" sz="1400" b="1" dirty="0"/>
              <a:t>Bausteinsicht</a:t>
            </a:r>
            <a:r>
              <a:rPr lang="de-DE" sz="1400" dirty="0"/>
              <a:t> als UML Komponentendiagramm inklusive der Komponentenschnittstellen und deren Abhängigkeiten. Der interne Aufbau der Komponenten braucht nicht dargestellt zu werden.</a:t>
            </a:r>
          </a:p>
          <a:p>
            <a:pPr lvl="0"/>
            <a:r>
              <a:rPr lang="de-DE" sz="1400" dirty="0"/>
              <a:t>Visualisieren Sie den Ablauf von Operationsaufrufen zwischen den Elementen Ihrer Bausteinsicht für das Szenario „Eltern melden ein Kind für </a:t>
            </a:r>
            <a:r>
              <a:rPr lang="de-DE" sz="1400" dirty="0" smtClean="0"/>
              <a:t>ein oder mehrere Gruppe(</a:t>
            </a:r>
            <a:r>
              <a:rPr lang="de-DE" sz="1400" dirty="0" err="1" smtClean="0"/>
              <a:t>n</a:t>
            </a:r>
            <a:r>
              <a:rPr lang="de-DE" sz="1400" dirty="0" smtClean="0"/>
              <a:t>) </a:t>
            </a:r>
            <a:r>
              <a:rPr lang="de-DE" sz="1400" dirty="0"/>
              <a:t>an“ (</a:t>
            </a:r>
            <a:r>
              <a:rPr lang="de-DE" sz="1400" b="1" dirty="0"/>
              <a:t>Laufzeitsicht</a:t>
            </a:r>
            <a:r>
              <a:rPr lang="de-DE" sz="1400" dirty="0"/>
              <a:t>). Jede Operation ist inklusive der Parameter anzugeben. </a:t>
            </a:r>
            <a:endParaRPr lang="de-DE" sz="1400" dirty="0" smtClean="0"/>
          </a:p>
          <a:p>
            <a:pPr lvl="0"/>
            <a:r>
              <a:rPr lang="de-DE" sz="1400" dirty="0" smtClean="0"/>
              <a:t>Erstellen Sie eine </a:t>
            </a:r>
            <a:r>
              <a:rPr lang="de-DE" sz="1400" b="1" dirty="0" smtClean="0"/>
              <a:t>Verteilungssicht</a:t>
            </a:r>
            <a:r>
              <a:rPr lang="de-DE" sz="1400" dirty="0" smtClean="0"/>
              <a:t> für </a:t>
            </a:r>
            <a:r>
              <a:rPr lang="de-DE" sz="1400" dirty="0" err="1" smtClean="0"/>
              <a:t>KiGaV</a:t>
            </a:r>
            <a:r>
              <a:rPr lang="de-DE" sz="1400" dirty="0" smtClean="0"/>
              <a:t>.</a:t>
            </a:r>
            <a:endParaRPr lang="de-DE" sz="1400" dirty="0"/>
          </a:p>
          <a:p>
            <a:pPr lvl="0"/>
            <a:endParaRPr lang="de-DE" sz="1400" dirty="0"/>
          </a:p>
        </p:txBody>
      </p:sp>
      <p:grpSp>
        <p:nvGrpSpPr>
          <p:cNvPr id="6" name="Gruppieren 8"/>
          <p:cNvGrpSpPr/>
          <p:nvPr/>
        </p:nvGrpSpPr>
        <p:grpSpPr>
          <a:xfrm>
            <a:off x="7718782" y="4725144"/>
            <a:ext cx="1101690" cy="1618932"/>
            <a:chOff x="5786446" y="3786190"/>
            <a:chExt cx="1101690" cy="1618932"/>
          </a:xfrm>
        </p:grpSpPr>
        <p:pic>
          <p:nvPicPr>
            <p:cNvPr id="7" name="Picture 2" descr="C:\Users\sarstedt\AppData\Local\Microsoft\Windows\Temporary Internet Files\Content.IE5\TO57A122\MPj04309590000[1].jpg"/>
            <p:cNvPicPr>
              <a:picLocks noChangeAspect="1" noChangeArrowheads="1"/>
            </p:cNvPicPr>
            <p:nvPr/>
          </p:nvPicPr>
          <p:blipFill>
            <a:blip r:embed="rId2" cstate="print"/>
            <a:srcRect/>
            <a:stretch>
              <a:fillRect/>
            </a:stretch>
          </p:blipFill>
          <p:spPr bwMode="auto">
            <a:xfrm>
              <a:off x="5786446" y="3786190"/>
              <a:ext cx="1101690" cy="1500174"/>
            </a:xfrm>
            <a:prstGeom prst="rect">
              <a:avLst/>
            </a:prstGeom>
            <a:noFill/>
          </p:spPr>
        </p:pic>
        <p:sp>
          <p:nvSpPr>
            <p:cNvPr id="8" name="Rechteck 7"/>
            <p:cNvSpPr/>
            <p:nvPr/>
          </p:nvSpPr>
          <p:spPr>
            <a:xfrm>
              <a:off x="5860512" y="5143512"/>
              <a:ext cx="921396" cy="261610"/>
            </a:xfrm>
            <a:prstGeom prst="rect">
              <a:avLst/>
            </a:prstGeom>
          </p:spPr>
          <p:txBody>
            <a:bodyPr wrap="none">
              <a:spAutoFit/>
            </a:bodyPr>
            <a:lstStyle/>
            <a:p>
              <a:r>
                <a:rPr lang="de-DE" sz="1050" b="1" dirty="0" smtClean="0"/>
                <a:t>60 Minuten</a:t>
              </a:r>
              <a:endParaRPr lang="de-DE" sz="1050" dirty="0"/>
            </a:p>
          </p:txBody>
        </p:sp>
      </p:grpSp>
      <p:pic>
        <p:nvPicPr>
          <p:cNvPr id="10" name="Bild 9"/>
          <p:cNvPicPr>
            <a:picLocks noChangeAspect="1"/>
          </p:cNvPicPr>
          <p:nvPr/>
        </p:nvPicPr>
        <p:blipFill>
          <a:blip r:embed="rId3">
            <a:extLst>
              <a:ext uri="{BEBA8EAE-BF5A-486C-A8C5-ECC9F3942E4B}">
                <a14:imgProps xmlns:a14="http://schemas.microsoft.com/office/drawing/2010/main">
                  <a14:imgLayer r:embed="rId4">
                    <a14:imgEffect>
                      <a14:backgroundRemoval t="9786" b="89602" l="24094" r="77399"/>
                    </a14:imgEffect>
                  </a14:imgLayer>
                </a14:imgProps>
              </a:ext>
            </a:extLst>
          </a:blip>
          <a:stretch>
            <a:fillRect/>
          </a:stretch>
        </p:blipFill>
        <p:spPr>
          <a:xfrm>
            <a:off x="4118382" y="4725144"/>
            <a:ext cx="2160240" cy="1506180"/>
          </a:xfrm>
          <a:prstGeom prst="ellipse">
            <a:avLst/>
          </a:prstGeom>
        </p:spPr>
      </p:pic>
      <p:sp>
        <p:nvSpPr>
          <p:cNvPr id="11" name="Rechteck 10"/>
          <p:cNvSpPr/>
          <p:nvPr/>
        </p:nvSpPr>
        <p:spPr>
          <a:xfrm>
            <a:off x="4906146" y="6093296"/>
            <a:ext cx="607859" cy="246221"/>
          </a:xfrm>
          <a:prstGeom prst="rect">
            <a:avLst/>
          </a:prstGeom>
        </p:spPr>
        <p:txBody>
          <a:bodyPr wrap="none">
            <a:spAutoFit/>
          </a:bodyPr>
          <a:lstStyle/>
          <a:p>
            <a:r>
              <a:rPr lang="de-DE" b="1" dirty="0" smtClean="0"/>
              <a:t>iterativ</a:t>
            </a:r>
            <a:endParaRPr lang="de-DE" dirty="0"/>
          </a:p>
        </p:txBody>
      </p:sp>
      <p:sp>
        <p:nvSpPr>
          <p:cNvPr id="12" name="Rechteck 11"/>
          <p:cNvSpPr/>
          <p:nvPr/>
        </p:nvSpPr>
        <p:spPr>
          <a:xfrm>
            <a:off x="5832298" y="5981218"/>
            <a:ext cx="1937575" cy="400110"/>
          </a:xfrm>
          <a:prstGeom prst="rect">
            <a:avLst/>
          </a:prstGeom>
        </p:spPr>
        <p:txBody>
          <a:bodyPr wrap="none">
            <a:spAutoFit/>
          </a:bodyPr>
          <a:lstStyle/>
          <a:p>
            <a:r>
              <a:rPr lang="de-DE" b="1" dirty="0" smtClean="0"/>
              <a:t>Entwurf zunächst auf Papier,</a:t>
            </a:r>
            <a:br>
              <a:rPr lang="de-DE" b="1" dirty="0" smtClean="0"/>
            </a:br>
            <a:r>
              <a:rPr lang="de-DE" b="1" dirty="0" smtClean="0"/>
              <a:t>erst danach auf Folien</a:t>
            </a:r>
            <a:endParaRPr lang="de-DE" dirty="0"/>
          </a:p>
        </p:txBody>
      </p:sp>
      <p:pic>
        <p:nvPicPr>
          <p:cNvPr id="13" name="Bild 12"/>
          <p:cNvPicPr>
            <a:picLocks noChangeAspect="1"/>
          </p:cNvPicPr>
          <p:nvPr/>
        </p:nvPicPr>
        <p:blipFill>
          <a:blip r:embed="rId5"/>
          <a:stretch>
            <a:fillRect/>
          </a:stretch>
        </p:blipFill>
        <p:spPr>
          <a:xfrm>
            <a:off x="6033541" y="4829090"/>
            <a:ext cx="1399704" cy="1049778"/>
          </a:xfrm>
          <a:prstGeom prst="rect">
            <a:avLst/>
          </a:prstGeom>
        </p:spPr>
      </p:pic>
    </p:spTree>
    <p:extLst>
      <p:ext uri="{BB962C8B-B14F-4D97-AF65-F5344CB8AC3E}">
        <p14:creationId xmlns:p14="http://schemas.microsoft.com/office/powerpoint/2010/main" val="3700238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04800" y="2539752"/>
            <a:ext cx="8458200" cy="457200"/>
          </a:xfrm>
        </p:spPr>
        <p:txBody>
          <a:bodyPr/>
          <a:lstStyle/>
          <a:p>
            <a:r>
              <a:rPr lang="de-DE" sz="3200" dirty="0" smtClean="0"/>
              <a:t>Andere gängige</a:t>
            </a:r>
            <a:br>
              <a:rPr lang="de-DE" sz="3200" dirty="0" smtClean="0"/>
            </a:br>
            <a:r>
              <a:rPr lang="de-DE" sz="3200" dirty="0" smtClean="0"/>
              <a:t>Klassifikationsmöglichkeiten</a:t>
            </a:r>
            <a:br>
              <a:rPr lang="de-DE" sz="3200" dirty="0" smtClean="0"/>
            </a:br>
            <a:r>
              <a:rPr lang="de-DE" sz="3200" dirty="0" smtClean="0"/>
              <a:t>von Sichten</a:t>
            </a:r>
            <a:endParaRPr lang="de-DE" sz="3200" dirty="0"/>
          </a:p>
        </p:txBody>
      </p:sp>
    </p:spTree>
    <p:extLst>
      <p:ext uri="{BB962C8B-B14F-4D97-AF65-F5344CB8AC3E}">
        <p14:creationId xmlns:p14="http://schemas.microsoft.com/office/powerpoint/2010/main" val="112315399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Vergleich verschiedener Standpunktmengen</a:t>
            </a:r>
            <a:endParaRPr lang="de-DE" dirty="0"/>
          </a:p>
        </p:txBody>
      </p:sp>
      <p:sp>
        <p:nvSpPr>
          <p:cNvPr id="4" name="Rechteck 3"/>
          <p:cNvSpPr/>
          <p:nvPr/>
        </p:nvSpPr>
        <p:spPr>
          <a:xfrm>
            <a:off x="395536" y="1844824"/>
            <a:ext cx="8280920" cy="273921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0" lvl="1" algn="l"/>
            <a:r>
              <a:rPr lang="de-DE" sz="2000" b="1" i="1" dirty="0" smtClean="0">
                <a:solidFill>
                  <a:srgbClr val="0070C0"/>
                </a:solidFill>
              </a:rPr>
              <a:t>Die Standpunktmenge von Clements et al.</a:t>
            </a:r>
          </a:p>
          <a:p>
            <a:pPr marL="177800" lvl="1" indent="-177800" algn="l"/>
            <a:r>
              <a:rPr lang="de-DE" sz="1600" b="1" i="1" dirty="0" smtClean="0"/>
              <a:t>Modul-Standpunkt (</a:t>
            </a:r>
            <a:r>
              <a:rPr lang="de-DE" sz="1600" b="1" i="1" dirty="0" err="1" smtClean="0"/>
              <a:t>module</a:t>
            </a:r>
            <a:r>
              <a:rPr lang="de-DE" sz="1600" b="1" i="1" dirty="0" smtClean="0"/>
              <a:t> </a:t>
            </a:r>
            <a:r>
              <a:rPr lang="de-DE" sz="1600" b="1" i="1" dirty="0" err="1" smtClean="0"/>
              <a:t>view</a:t>
            </a:r>
            <a:r>
              <a:rPr lang="de-DE" sz="1600" b="1" i="1" dirty="0" smtClean="0"/>
              <a:t> type): </a:t>
            </a:r>
            <a:r>
              <a:rPr lang="de-DE" sz="1600" i="1" dirty="0" smtClean="0"/>
              <a:t>Sichten dieses Standpunkts beschreiben die strukturelle Zerlegung des Systems in Einheiten der Implementierung.</a:t>
            </a:r>
          </a:p>
          <a:p>
            <a:pPr marL="177800" lvl="1" indent="-177800" algn="l"/>
            <a:r>
              <a:rPr lang="de-DE" sz="1600" b="1" i="1" dirty="0" smtClean="0"/>
              <a:t>Komponenten-und-Konnektoren-Standpunkt (</a:t>
            </a:r>
            <a:r>
              <a:rPr lang="de-DE" sz="1600" b="1" i="1" dirty="0" err="1" smtClean="0"/>
              <a:t>components</a:t>
            </a:r>
            <a:r>
              <a:rPr lang="de-DE" sz="1600" b="1" i="1" dirty="0" smtClean="0"/>
              <a:t> </a:t>
            </a:r>
            <a:r>
              <a:rPr lang="de-DE" sz="1600" b="1" i="1" dirty="0" err="1" smtClean="0"/>
              <a:t>and</a:t>
            </a:r>
            <a:r>
              <a:rPr lang="de-DE" sz="1600" b="1" i="1" dirty="0" smtClean="0"/>
              <a:t> </a:t>
            </a:r>
            <a:r>
              <a:rPr lang="de-DE" sz="1600" b="1" i="1" dirty="0" err="1" smtClean="0"/>
              <a:t>connectors</a:t>
            </a:r>
            <a:r>
              <a:rPr lang="de-DE" sz="1600" b="1" i="1" dirty="0" smtClean="0"/>
              <a:t> </a:t>
            </a:r>
            <a:r>
              <a:rPr lang="de-DE" sz="1600" b="1" i="1" dirty="0" err="1" smtClean="0"/>
              <a:t>view</a:t>
            </a:r>
            <a:r>
              <a:rPr lang="de-DE" sz="1600" b="1" i="1" dirty="0" smtClean="0"/>
              <a:t> type): </a:t>
            </a:r>
            <a:r>
              <a:rPr lang="de-DE" sz="1600" i="1" dirty="0" smtClean="0"/>
              <a:t>Sichten dieses Standpunkts beschreiben Komponenten und deren Interaktionen zur Laufzeit.</a:t>
            </a:r>
          </a:p>
          <a:p>
            <a:pPr marL="177800" lvl="1" indent="-177800" algn="l"/>
            <a:r>
              <a:rPr lang="de-DE" sz="1600" b="1" i="1" dirty="0" smtClean="0"/>
              <a:t>Zuordnungs-Standpunkt (</a:t>
            </a:r>
            <a:r>
              <a:rPr lang="de-DE" sz="1600" b="1" i="1" dirty="0" err="1" smtClean="0"/>
              <a:t>allocation</a:t>
            </a:r>
            <a:r>
              <a:rPr lang="de-DE" sz="1600" b="1" i="1" dirty="0" smtClean="0"/>
              <a:t> </a:t>
            </a:r>
            <a:r>
              <a:rPr lang="de-DE" sz="1600" b="1" i="1" dirty="0" err="1" smtClean="0"/>
              <a:t>view</a:t>
            </a:r>
            <a:r>
              <a:rPr lang="de-DE" sz="1600" b="1" i="1" dirty="0" smtClean="0"/>
              <a:t> type): </a:t>
            </a:r>
            <a:r>
              <a:rPr lang="de-DE" sz="1600" i="1" dirty="0" smtClean="0"/>
              <a:t>Sichten dieses Standpunkts beschreiben den Zusammenhang zwischen der Software und ihrer Entwicklung- und Ausführungsumgebung</a:t>
            </a:r>
            <a:endParaRPr lang="de-DE" sz="1600" i="1" dirty="0"/>
          </a:p>
        </p:txBody>
      </p:sp>
      <p:pic>
        <p:nvPicPr>
          <p:cNvPr id="393219" name="Picture 3"/>
          <p:cNvPicPr>
            <a:picLocks noChangeAspect="1" noChangeArrowheads="1"/>
          </p:cNvPicPr>
          <p:nvPr/>
        </p:nvPicPr>
        <p:blipFill>
          <a:blip r:embed="rId2" cstate="print"/>
          <a:srcRect/>
          <a:stretch>
            <a:fillRect/>
          </a:stretch>
        </p:blipFill>
        <p:spPr bwMode="auto">
          <a:xfrm>
            <a:off x="6804248" y="4437112"/>
            <a:ext cx="1521486" cy="2244401"/>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341896874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Vergleich verschiedener Standpunktmengen</a:t>
            </a:r>
            <a:endParaRPr lang="de-DE" dirty="0"/>
          </a:p>
        </p:txBody>
      </p:sp>
      <p:sp>
        <p:nvSpPr>
          <p:cNvPr id="4" name="Rechteck 3"/>
          <p:cNvSpPr/>
          <p:nvPr/>
        </p:nvSpPr>
        <p:spPr>
          <a:xfrm>
            <a:off x="395536" y="1844824"/>
            <a:ext cx="8280920" cy="286232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0" lvl="1" algn="l"/>
            <a:r>
              <a:rPr lang="de-DE" sz="2000" b="1" i="1" dirty="0" smtClean="0">
                <a:solidFill>
                  <a:srgbClr val="0070C0"/>
                </a:solidFill>
              </a:rPr>
              <a:t>Die „4+1“-Standpunktmenge von </a:t>
            </a:r>
            <a:r>
              <a:rPr lang="de-DE" sz="2000" b="1" i="1" dirty="0" err="1" smtClean="0">
                <a:solidFill>
                  <a:srgbClr val="0070C0"/>
                </a:solidFill>
              </a:rPr>
              <a:t>Kruchten</a:t>
            </a:r>
            <a:endParaRPr lang="de-DE" sz="2000" b="1" i="1" dirty="0" smtClean="0">
              <a:solidFill>
                <a:srgbClr val="0070C0"/>
              </a:solidFill>
            </a:endParaRPr>
          </a:p>
          <a:p>
            <a:pPr marL="177800" lvl="1" indent="-177800" algn="l"/>
            <a:r>
              <a:rPr lang="de-DE" sz="1600" b="1" i="1" dirty="0" smtClean="0"/>
              <a:t>Logischer Standpunkt: </a:t>
            </a:r>
            <a:r>
              <a:rPr lang="de-DE" sz="1600" i="1" dirty="0" smtClean="0"/>
              <a:t>Sichten dieses Standpunkts beschreiben die vorkommenden Objekte bzw. Komponenten.</a:t>
            </a:r>
          </a:p>
          <a:p>
            <a:pPr marL="177800" lvl="1" indent="-177800" algn="l"/>
            <a:r>
              <a:rPr lang="de-DE" sz="1600" b="1" i="1" dirty="0" smtClean="0"/>
              <a:t>Prozess-Standpunkt: </a:t>
            </a:r>
            <a:r>
              <a:rPr lang="de-DE" sz="1600" i="1" dirty="0" smtClean="0"/>
              <a:t>Sichten dieses Standpunkts beschreiben den Programmablauf durch Prozesse, Threads und Tasks, und deren Kommunikation.</a:t>
            </a:r>
          </a:p>
          <a:p>
            <a:pPr marL="177800" lvl="1" indent="-177800" algn="l"/>
            <a:r>
              <a:rPr lang="de-DE" sz="1600" b="1" i="1" dirty="0" smtClean="0"/>
              <a:t>Physischer Standpunkt: </a:t>
            </a:r>
            <a:r>
              <a:rPr lang="de-DE" sz="1600" i="1" dirty="0" smtClean="0"/>
              <a:t>Sichten dieses Standpunkts beschreiben das Deployment von Software-Komponenten auf Hardware-Einheiten.</a:t>
            </a:r>
          </a:p>
          <a:p>
            <a:pPr marL="177800" lvl="1" indent="-177800" algn="l"/>
            <a:r>
              <a:rPr lang="de-DE" sz="1600" b="1" i="1" dirty="0" smtClean="0"/>
              <a:t>Entwicklungs-Standpunkt: </a:t>
            </a:r>
            <a:r>
              <a:rPr lang="de-DE" sz="1600" i="1" dirty="0" smtClean="0"/>
              <a:t>Sichten dieses Standpunkts beschreiben statische Organisation des Software-Systems in der verwendeten Entwicklungsumgebung.</a:t>
            </a:r>
          </a:p>
        </p:txBody>
      </p:sp>
      <p:pic>
        <p:nvPicPr>
          <p:cNvPr id="394242" name="Picture 2"/>
          <p:cNvPicPr>
            <a:picLocks noChangeAspect="1" noChangeArrowheads="1"/>
          </p:cNvPicPr>
          <p:nvPr/>
        </p:nvPicPr>
        <p:blipFill>
          <a:blip r:embed="rId2" cstate="print"/>
          <a:srcRect/>
          <a:stretch>
            <a:fillRect/>
          </a:stretch>
        </p:blipFill>
        <p:spPr bwMode="auto">
          <a:xfrm>
            <a:off x="6776647" y="4653136"/>
            <a:ext cx="1539769" cy="2004244"/>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35774684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Vergleich verschiedener Standpunktmengen</a:t>
            </a:r>
            <a:endParaRPr lang="de-DE" dirty="0"/>
          </a:p>
        </p:txBody>
      </p:sp>
      <p:sp>
        <p:nvSpPr>
          <p:cNvPr id="4" name="Rechteck 3"/>
          <p:cNvSpPr/>
          <p:nvPr/>
        </p:nvSpPr>
        <p:spPr>
          <a:xfrm>
            <a:off x="395536" y="1844824"/>
            <a:ext cx="8280920" cy="335476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0" lvl="1" algn="l"/>
            <a:r>
              <a:rPr lang="de-DE" sz="2000" b="1" i="1" dirty="0" smtClean="0">
                <a:solidFill>
                  <a:srgbClr val="0070C0"/>
                </a:solidFill>
              </a:rPr>
              <a:t>Die Standpunktmenge von Hofmeister, Nord und </a:t>
            </a:r>
            <a:r>
              <a:rPr lang="de-DE" sz="2000" b="1" i="1" dirty="0" err="1" smtClean="0">
                <a:solidFill>
                  <a:srgbClr val="0070C0"/>
                </a:solidFill>
              </a:rPr>
              <a:t>Soni</a:t>
            </a:r>
            <a:endParaRPr lang="de-DE" sz="2000" b="1" i="1" dirty="0" smtClean="0">
              <a:solidFill>
                <a:srgbClr val="0070C0"/>
              </a:solidFill>
            </a:endParaRPr>
          </a:p>
          <a:p>
            <a:pPr marL="177800" lvl="1" indent="-177800" algn="l"/>
            <a:r>
              <a:rPr lang="de-DE" sz="1600" b="1" i="1" dirty="0" smtClean="0"/>
              <a:t>Konzeptioneller Standpunkt: </a:t>
            </a:r>
            <a:r>
              <a:rPr lang="de-DE" sz="1600" i="1" dirty="0" smtClean="0"/>
              <a:t>Dieser wird zur Beschreibung der funktionalen Aspekte des Systems und dessen Modifizierbarkeit verwendet.</a:t>
            </a:r>
          </a:p>
          <a:p>
            <a:pPr marL="177800" lvl="1" indent="-177800" algn="l"/>
            <a:r>
              <a:rPr lang="de-DE" sz="1600" b="1" i="1" dirty="0" smtClean="0"/>
              <a:t>Modul-Standpunkt: </a:t>
            </a:r>
            <a:r>
              <a:rPr lang="de-DE" sz="1600" i="1" dirty="0" smtClean="0"/>
              <a:t>Dieser wird zur Beschreibung der Aufteilung der Software in Module und ihre Organisation in Schichten verwendet.</a:t>
            </a:r>
          </a:p>
          <a:p>
            <a:pPr marL="177800" lvl="1" indent="-177800" algn="l"/>
            <a:r>
              <a:rPr lang="de-DE" sz="1600" b="1" i="1" dirty="0" smtClean="0"/>
              <a:t>Ausführungs-Standpunkt: </a:t>
            </a:r>
            <a:r>
              <a:rPr lang="de-DE" sz="1600" i="1" dirty="0" smtClean="0"/>
              <a:t>Dieser wird zur Beschreibung der Abbildung der Module auf ausführbare Einheiten, der Kommunikation zwischen ihnen und ihrer Zuordnung auf physikalische Einheiten verwendet.</a:t>
            </a:r>
          </a:p>
          <a:p>
            <a:pPr marL="177800" lvl="1" indent="-177800" algn="l"/>
            <a:r>
              <a:rPr lang="de-DE" sz="1600" b="1" i="1" dirty="0" smtClean="0"/>
              <a:t>Quelltext-Standpunkt: </a:t>
            </a:r>
            <a:r>
              <a:rPr lang="de-DE" sz="1600" i="1" dirty="0" smtClean="0"/>
              <a:t>Dieser wird zur Beschreibung der Zuordnung von Modulen und Schnittstellen auf Quelldateien und von ausführbaren Einheiten auf ausführbare Dateien verwendet.</a:t>
            </a:r>
          </a:p>
        </p:txBody>
      </p:sp>
      <p:pic>
        <p:nvPicPr>
          <p:cNvPr id="395266" name="Picture 2"/>
          <p:cNvPicPr>
            <a:picLocks noChangeAspect="1" noChangeArrowheads="1"/>
          </p:cNvPicPr>
          <p:nvPr/>
        </p:nvPicPr>
        <p:blipFill>
          <a:blip r:embed="rId2" cstate="print"/>
          <a:srcRect/>
          <a:stretch>
            <a:fillRect/>
          </a:stretch>
        </p:blipFill>
        <p:spPr bwMode="auto">
          <a:xfrm>
            <a:off x="7020272" y="4941168"/>
            <a:ext cx="1309898" cy="1799456"/>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41459581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04800" y="1844824"/>
            <a:ext cx="8458200" cy="457200"/>
          </a:xfrm>
        </p:spPr>
        <p:txBody>
          <a:bodyPr/>
          <a:lstStyle/>
          <a:p>
            <a:r>
              <a:rPr lang="de-DE" sz="3600" dirty="0">
                <a:solidFill>
                  <a:srgbClr val="0066CC"/>
                </a:solidFill>
              </a:rPr>
              <a:t>Wozu modellieren?</a:t>
            </a:r>
          </a:p>
        </p:txBody>
      </p:sp>
      <p:sp>
        <p:nvSpPr>
          <p:cNvPr id="4" name="Textfeld 4"/>
          <p:cNvSpPr txBox="1">
            <a:spLocks noChangeArrowheads="1"/>
          </p:cNvSpPr>
          <p:nvPr/>
        </p:nvSpPr>
        <p:spPr bwMode="auto">
          <a:xfrm>
            <a:off x="395536" y="2780928"/>
            <a:ext cx="8207375" cy="830997"/>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1" u="none" strike="noStrike" kern="0" cap="none" spc="0" normalizeH="0" baseline="0" dirty="0" smtClean="0">
                <a:ln>
                  <a:noFill/>
                </a:ln>
                <a:solidFill>
                  <a:sysClr val="windowText" lastClr="000000"/>
                </a:solidFill>
                <a:effectLst/>
                <a:uLnTx/>
                <a:uFillTx/>
              </a:rPr>
              <a:t>„The purpose of models is not to fit the data but to sharpen the questions.“ (</a:t>
            </a:r>
            <a:r>
              <a:rPr kumimoji="0" lang="en-US" sz="2400" b="0" i="1" u="none" strike="noStrike" kern="0" cap="none" spc="0" normalizeH="0" baseline="0" dirty="0" err="1" smtClean="0">
                <a:ln>
                  <a:noFill/>
                </a:ln>
                <a:solidFill>
                  <a:sysClr val="windowText" lastClr="000000"/>
                </a:solidFill>
                <a:effectLst/>
                <a:uLnTx/>
                <a:uFillTx/>
              </a:rPr>
              <a:t>Karlin</a:t>
            </a:r>
            <a:r>
              <a:rPr kumimoji="0" lang="en-US" sz="2400" b="0" i="1" u="none" strike="noStrike" kern="0" cap="none" spc="0" normalizeH="0" baseline="0" dirty="0" smtClean="0">
                <a:ln>
                  <a:noFill/>
                </a:ln>
                <a:solidFill>
                  <a:sysClr val="windowText" lastClr="000000"/>
                </a:solidFill>
                <a:effectLst/>
                <a:uLnTx/>
                <a:uFillTx/>
              </a:rPr>
              <a:t>, 1983)</a:t>
            </a:r>
          </a:p>
        </p:txBody>
      </p:sp>
    </p:spTree>
    <p:extLst>
      <p:ext uri="{BB962C8B-B14F-4D97-AF65-F5344CB8AC3E}">
        <p14:creationId xmlns:p14="http://schemas.microsoft.com/office/powerpoint/2010/main" val="1593888139"/>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Vergleich verschiedener Standpunktmengen</a:t>
            </a:r>
            <a:endParaRPr lang="de-DE" dirty="0">
              <a:solidFill>
                <a:srgbClr val="0070C0"/>
              </a:solidFill>
            </a:endParaRPr>
          </a:p>
        </p:txBody>
      </p:sp>
      <p:sp>
        <p:nvSpPr>
          <p:cNvPr id="5" name="Rechteck 4"/>
          <p:cNvSpPr/>
          <p:nvPr/>
        </p:nvSpPr>
        <p:spPr>
          <a:xfrm>
            <a:off x="1043608" y="1700808"/>
            <a:ext cx="7000924" cy="3724097"/>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0" lvl="1" algn="l"/>
            <a:r>
              <a:rPr lang="de-DE" sz="2000" b="1" i="1" dirty="0">
                <a:solidFill>
                  <a:srgbClr val="0070C0"/>
                </a:solidFill>
              </a:rPr>
              <a:t>Die Standpunktmenge von </a:t>
            </a:r>
            <a:r>
              <a:rPr lang="de-DE" sz="2000" b="1" i="1" dirty="0" err="1" smtClean="0">
                <a:solidFill>
                  <a:srgbClr val="0070C0"/>
                </a:solidFill>
              </a:rPr>
              <a:t>Reussner</a:t>
            </a:r>
            <a:endParaRPr lang="de-DE" sz="2000" b="1" i="1" dirty="0">
              <a:solidFill>
                <a:srgbClr val="0070C0"/>
              </a:solidFill>
            </a:endParaRPr>
          </a:p>
          <a:p>
            <a:pPr marL="177800" lvl="1" indent="-177800" algn="l"/>
            <a:r>
              <a:rPr lang="de-DE" sz="1600" b="1" i="1" dirty="0" smtClean="0"/>
              <a:t>Statischer Standpunkt: </a:t>
            </a:r>
            <a:r>
              <a:rPr lang="de-DE" sz="1600" i="1" dirty="0" smtClean="0"/>
              <a:t>Sichten aus diesem Standpunkt beschreiben Zerlegungen des betrachteten Systems in Elemente und deren Abhängigkeiten, z. B. in Komponenten und Konnektoren. Ein System kann unterschiedliche Zerlegungen aufweisen.</a:t>
            </a:r>
          </a:p>
          <a:p>
            <a:pPr marL="177800" lvl="1" indent="-177800" algn="l"/>
            <a:r>
              <a:rPr lang="de-DE" sz="1600" b="1" i="1" dirty="0" smtClean="0"/>
              <a:t>Dynamischer Standpunkt: </a:t>
            </a:r>
            <a:r>
              <a:rPr lang="de-DE" sz="1600" i="1" dirty="0" smtClean="0"/>
              <a:t>Sichten aus diesem Standpunkt beschreiben das Systemverhalten zu seiner Laufzeit. […]</a:t>
            </a:r>
          </a:p>
          <a:p>
            <a:pPr marL="177800" lvl="1" indent="-177800" algn="l"/>
            <a:r>
              <a:rPr lang="de-DE" sz="1600" b="1" i="1" dirty="0" smtClean="0"/>
              <a:t>Verteilungs-Standpunkt: </a:t>
            </a:r>
            <a:r>
              <a:rPr lang="de-DE" sz="1600" i="1" dirty="0" smtClean="0"/>
              <a:t>Sichten aus diesem Standpunkt beschreiben die Abbildung bestimmter Elemente aus der strukturellen Sicht einerseits auf Infrastruktur- bzw. Hardware-Einheiten (Prozessoren, Netzwerkressourcen, Drucker, etc.) – das Deployment – und andererseits auf organisatorische Einheiten (Entwickler, Teams oder externe Hersteller). […]</a:t>
            </a:r>
          </a:p>
        </p:txBody>
      </p:sp>
    </p:spTree>
    <p:extLst>
      <p:ext uri="{BB962C8B-B14F-4D97-AF65-F5344CB8AC3E}">
        <p14:creationId xmlns:p14="http://schemas.microsoft.com/office/powerpoint/2010/main" val="372308675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0070C0"/>
                </a:solidFill>
              </a:rPr>
              <a:t>Literatur zu diesem Teil</a:t>
            </a:r>
            <a:endParaRPr lang="de-DE" dirty="0"/>
          </a:p>
        </p:txBody>
      </p:sp>
      <p:pic>
        <p:nvPicPr>
          <p:cNvPr id="5" name="Bild 4"/>
          <p:cNvPicPr>
            <a:picLocks noChangeAspect="1"/>
          </p:cNvPicPr>
          <p:nvPr/>
        </p:nvPicPr>
        <p:blipFill>
          <a:blip r:embed="rId2"/>
          <a:stretch>
            <a:fillRect/>
          </a:stretch>
        </p:blipFill>
        <p:spPr>
          <a:xfrm>
            <a:off x="683568" y="1844824"/>
            <a:ext cx="3329003" cy="4221088"/>
          </a:xfrm>
          <a:prstGeom prst="rect">
            <a:avLst/>
          </a:prstGeom>
        </p:spPr>
      </p:pic>
      <p:sp>
        <p:nvSpPr>
          <p:cNvPr id="6" name="Rechteck 5"/>
          <p:cNvSpPr/>
          <p:nvPr/>
        </p:nvSpPr>
        <p:spPr>
          <a:xfrm>
            <a:off x="4139952" y="5517232"/>
            <a:ext cx="4104456" cy="584776"/>
          </a:xfrm>
          <a:prstGeom prst="rect">
            <a:avLst/>
          </a:prstGeom>
        </p:spPr>
        <p:txBody>
          <a:bodyPr wrap="square">
            <a:spAutoFit/>
          </a:bodyPr>
          <a:lstStyle/>
          <a:p>
            <a:pPr algn="l"/>
            <a:r>
              <a:rPr lang="de-DE" sz="1600" dirty="0" smtClean="0">
                <a:solidFill>
                  <a:srgbClr val="000000"/>
                </a:solidFill>
              </a:rPr>
              <a:t>Weiterführende Literatur: siehe auch dort</a:t>
            </a:r>
            <a:br>
              <a:rPr lang="de-DE" sz="1600" dirty="0" smtClean="0">
                <a:solidFill>
                  <a:srgbClr val="000000"/>
                </a:solidFill>
              </a:rPr>
            </a:br>
            <a:r>
              <a:rPr lang="de-DE" sz="1600" dirty="0" smtClean="0">
                <a:solidFill>
                  <a:srgbClr val="000000"/>
                </a:solidFill>
              </a:rPr>
              <a:t>(Kapitel 4)</a:t>
            </a:r>
            <a:endParaRPr lang="de-DE" sz="1600" dirty="0">
              <a:solidFill>
                <a:srgbClr val="000000"/>
              </a:solidFill>
            </a:endParaRPr>
          </a:p>
        </p:txBody>
      </p:sp>
      <p:sp>
        <p:nvSpPr>
          <p:cNvPr id="7" name="Textfeld 6"/>
          <p:cNvSpPr txBox="1"/>
          <p:nvPr/>
        </p:nvSpPr>
        <p:spPr>
          <a:xfrm>
            <a:off x="7937883" y="5856864"/>
            <a:ext cx="914400" cy="914400"/>
          </a:xfrm>
          <a:prstGeom prst="rect">
            <a:avLst/>
          </a:prstGeom>
          <a:noFill/>
        </p:spPr>
        <p:txBody>
          <a:bodyPr wrap="none" rtlCol="0">
            <a:noAutofit/>
          </a:bodyPr>
          <a:lstStyle/>
          <a:p>
            <a:endParaRPr lang="de-DE" sz="1800" dirty="0"/>
          </a:p>
        </p:txBody>
      </p:sp>
    </p:spTree>
    <p:extLst>
      <p:ext uri="{BB962C8B-B14F-4D97-AF65-F5344CB8AC3E}">
        <p14:creationId xmlns:p14="http://schemas.microsoft.com/office/powerpoint/2010/main" val="420789809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p:cNvPicPr>
            <a:picLocks noChangeAspect="1"/>
          </p:cNvPicPr>
          <p:nvPr/>
        </p:nvPicPr>
        <p:blipFill>
          <a:blip r:embed="rId2"/>
          <a:stretch>
            <a:fillRect/>
          </a:stretch>
        </p:blipFill>
        <p:spPr>
          <a:xfrm>
            <a:off x="1403648" y="3123327"/>
            <a:ext cx="6408712" cy="3594630"/>
          </a:xfrm>
          <a:prstGeom prst="rect">
            <a:avLst/>
          </a:prstGeom>
        </p:spPr>
      </p:pic>
      <p:sp>
        <p:nvSpPr>
          <p:cNvPr id="2" name="Titel 1"/>
          <p:cNvSpPr>
            <a:spLocks noGrp="1"/>
          </p:cNvSpPr>
          <p:nvPr>
            <p:ph type="title"/>
          </p:nvPr>
        </p:nvSpPr>
        <p:spPr/>
        <p:txBody>
          <a:bodyPr/>
          <a:lstStyle/>
          <a:p>
            <a:r>
              <a:rPr lang="de-DE" dirty="0" smtClean="0">
                <a:solidFill>
                  <a:srgbClr val="0066CC"/>
                </a:solidFill>
              </a:rPr>
              <a:t>Sichten im Immobilienbau (1/2)</a:t>
            </a:r>
            <a:endParaRPr lang="de-DE" dirty="0">
              <a:solidFill>
                <a:srgbClr val="0066CC"/>
              </a:solidFill>
            </a:endParaRPr>
          </a:p>
        </p:txBody>
      </p:sp>
      <p:sp>
        <p:nvSpPr>
          <p:cNvPr id="3" name="Inhaltsplatzhalter 2"/>
          <p:cNvSpPr>
            <a:spLocks noGrp="1"/>
          </p:cNvSpPr>
          <p:nvPr>
            <p:ph idx="1"/>
          </p:nvPr>
        </p:nvSpPr>
        <p:spPr>
          <a:xfrm>
            <a:off x="304800" y="1556792"/>
            <a:ext cx="8458200" cy="4824958"/>
          </a:xfrm>
        </p:spPr>
        <p:txBody>
          <a:bodyPr/>
          <a:lstStyle/>
          <a:p>
            <a:r>
              <a:rPr lang="de-DE" dirty="0" smtClean="0"/>
              <a:t>Analogie zum Immobilienbau: hier entstehen für unterschiedliche Beteiligte völlig unterschiedliche Pläne:</a:t>
            </a:r>
            <a:endParaRPr lang="de-DE" dirty="0"/>
          </a:p>
        </p:txBody>
      </p:sp>
      <p:pic>
        <p:nvPicPr>
          <p:cNvPr id="4" name="Bild 3"/>
          <p:cNvPicPr>
            <a:picLocks noChangeAspect="1"/>
          </p:cNvPicPr>
          <p:nvPr/>
        </p:nvPicPr>
        <p:blipFill>
          <a:blip r:embed="rId3"/>
          <a:stretch>
            <a:fillRect/>
          </a:stretch>
        </p:blipFill>
        <p:spPr>
          <a:xfrm>
            <a:off x="1403648" y="2276872"/>
            <a:ext cx="6408712" cy="1143677"/>
          </a:xfrm>
          <a:prstGeom prst="rect">
            <a:avLst/>
          </a:prstGeom>
        </p:spPr>
      </p:pic>
      <p:sp>
        <p:nvSpPr>
          <p:cNvPr id="6" name="Rechteck 5"/>
          <p:cNvSpPr/>
          <p:nvPr/>
        </p:nvSpPr>
        <p:spPr>
          <a:xfrm>
            <a:off x="7812360" y="6093296"/>
            <a:ext cx="997251" cy="246221"/>
          </a:xfrm>
          <a:prstGeom prst="rect">
            <a:avLst/>
          </a:prstGeom>
        </p:spPr>
        <p:txBody>
          <a:bodyPr wrap="none">
            <a:spAutoFit/>
          </a:bodyPr>
          <a:lstStyle/>
          <a:p>
            <a:r>
              <a:rPr lang="en-US" dirty="0" err="1" smtClean="0">
                <a:solidFill>
                  <a:schemeClr val="bg1">
                    <a:lumMod val="65000"/>
                  </a:schemeClr>
                </a:solidFill>
              </a:rPr>
              <a:t>Quelle</a:t>
            </a:r>
            <a:r>
              <a:rPr lang="en-US" dirty="0" smtClean="0">
                <a:solidFill>
                  <a:schemeClr val="bg1">
                    <a:lumMod val="65000"/>
                  </a:schemeClr>
                </a:solidFill>
              </a:rPr>
              <a:t>: Starke</a:t>
            </a:r>
            <a:endParaRPr lang="en-US" dirty="0">
              <a:solidFill>
                <a:schemeClr val="bg1">
                  <a:lumMod val="65000"/>
                </a:schemeClr>
              </a:solidFill>
            </a:endParaRPr>
          </a:p>
        </p:txBody>
      </p:sp>
    </p:spTree>
    <p:extLst>
      <p:ext uri="{BB962C8B-B14F-4D97-AF65-F5344CB8AC3E}">
        <p14:creationId xmlns:p14="http://schemas.microsoft.com/office/powerpoint/2010/main" val="368866339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0066CC"/>
                </a:solidFill>
              </a:rPr>
              <a:t>Sichten im </a:t>
            </a:r>
            <a:r>
              <a:rPr lang="de-DE" dirty="0" smtClean="0">
                <a:solidFill>
                  <a:srgbClr val="0066CC"/>
                </a:solidFill>
              </a:rPr>
              <a:t>Immobilienbau (2/2)</a:t>
            </a:r>
            <a:endParaRPr lang="de-DE" dirty="0">
              <a:solidFill>
                <a:srgbClr val="0066CC"/>
              </a:solidFill>
            </a:endParaRPr>
          </a:p>
        </p:txBody>
      </p:sp>
      <p:sp>
        <p:nvSpPr>
          <p:cNvPr id="3" name="Inhaltsplatzhalter 2"/>
          <p:cNvSpPr>
            <a:spLocks noGrp="1"/>
          </p:cNvSpPr>
          <p:nvPr>
            <p:ph idx="1"/>
          </p:nvPr>
        </p:nvSpPr>
        <p:spPr>
          <a:xfrm>
            <a:off x="304800" y="1556792"/>
            <a:ext cx="8458200" cy="4824958"/>
          </a:xfrm>
        </p:spPr>
        <p:txBody>
          <a:bodyPr/>
          <a:lstStyle/>
          <a:p>
            <a:r>
              <a:rPr lang="de-DE" sz="1800" dirty="0" smtClean="0"/>
              <a:t>Die Pläne sind allesamt Modelle, d. h. Abstraktionen der Realität</a:t>
            </a:r>
          </a:p>
          <a:p>
            <a:r>
              <a:rPr lang="de-DE" sz="1800" dirty="0" smtClean="0"/>
              <a:t>Kein einziger Plan gibt die gesamte Komplexität des Hauses wieder, jeder Plan vernachlässigt gewisse Details</a:t>
            </a:r>
          </a:p>
          <a:p>
            <a:r>
              <a:rPr lang="de-DE" sz="1800" dirty="0" smtClean="0"/>
              <a:t>Hier gibt es </a:t>
            </a:r>
            <a:r>
              <a:rPr lang="de-DE" sz="1800" b="1" dirty="0" smtClean="0"/>
              <a:t>Normen</a:t>
            </a:r>
            <a:r>
              <a:rPr lang="de-DE" sz="1800" dirty="0" smtClean="0"/>
              <a:t> für Struktur, Syntax und Semantik!</a:t>
            </a:r>
          </a:p>
        </p:txBody>
      </p:sp>
      <p:pic>
        <p:nvPicPr>
          <p:cNvPr id="4" name="Bild 3"/>
          <p:cNvPicPr>
            <a:picLocks noChangeAspect="1"/>
          </p:cNvPicPr>
          <p:nvPr/>
        </p:nvPicPr>
        <p:blipFill>
          <a:blip r:embed="rId2"/>
          <a:stretch>
            <a:fillRect/>
          </a:stretch>
        </p:blipFill>
        <p:spPr>
          <a:xfrm>
            <a:off x="1403648" y="3068960"/>
            <a:ext cx="5981700" cy="3149600"/>
          </a:xfrm>
          <a:prstGeom prst="rect">
            <a:avLst/>
          </a:prstGeom>
        </p:spPr>
      </p:pic>
      <p:sp>
        <p:nvSpPr>
          <p:cNvPr id="5" name="Rechteck 4"/>
          <p:cNvSpPr/>
          <p:nvPr/>
        </p:nvSpPr>
        <p:spPr>
          <a:xfrm>
            <a:off x="7452320" y="6093296"/>
            <a:ext cx="997251" cy="246221"/>
          </a:xfrm>
          <a:prstGeom prst="rect">
            <a:avLst/>
          </a:prstGeom>
        </p:spPr>
        <p:txBody>
          <a:bodyPr wrap="none">
            <a:spAutoFit/>
          </a:bodyPr>
          <a:lstStyle/>
          <a:p>
            <a:r>
              <a:rPr lang="en-US" dirty="0" err="1" smtClean="0">
                <a:solidFill>
                  <a:schemeClr val="bg1">
                    <a:lumMod val="65000"/>
                  </a:schemeClr>
                </a:solidFill>
              </a:rPr>
              <a:t>Quelle</a:t>
            </a:r>
            <a:r>
              <a:rPr lang="en-US" dirty="0" smtClean="0">
                <a:solidFill>
                  <a:schemeClr val="bg1">
                    <a:lumMod val="65000"/>
                  </a:schemeClr>
                </a:solidFill>
              </a:rPr>
              <a:t>: Starke</a:t>
            </a:r>
            <a:endParaRPr lang="en-US" dirty="0">
              <a:solidFill>
                <a:schemeClr val="bg1">
                  <a:lumMod val="65000"/>
                </a:schemeClr>
              </a:solidFill>
            </a:endParaRPr>
          </a:p>
        </p:txBody>
      </p:sp>
    </p:spTree>
    <p:extLst>
      <p:ext uri="{BB962C8B-B14F-4D97-AF65-F5344CB8AC3E}">
        <p14:creationId xmlns:p14="http://schemas.microsoft.com/office/powerpoint/2010/main" val="223813752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0066CC"/>
                </a:solidFill>
              </a:rPr>
              <a:t>Sichten </a:t>
            </a:r>
            <a:r>
              <a:rPr lang="de-DE" dirty="0" smtClean="0">
                <a:solidFill>
                  <a:srgbClr val="0066CC"/>
                </a:solidFill>
              </a:rPr>
              <a:t>in der Software-Architektur</a:t>
            </a:r>
            <a:endParaRPr lang="de-DE" dirty="0"/>
          </a:p>
        </p:txBody>
      </p:sp>
      <p:sp>
        <p:nvSpPr>
          <p:cNvPr id="3" name="Inhaltsplatzhalter 2"/>
          <p:cNvSpPr>
            <a:spLocks noGrp="1"/>
          </p:cNvSpPr>
          <p:nvPr>
            <p:ph idx="1"/>
          </p:nvPr>
        </p:nvSpPr>
        <p:spPr/>
        <p:txBody>
          <a:bodyPr/>
          <a:lstStyle/>
          <a:p>
            <a:r>
              <a:rPr lang="de-DE" dirty="0" smtClean="0"/>
              <a:t>Die Vielschichtigkeit und Komplexität einer Architektur ist nur durch </a:t>
            </a:r>
            <a:r>
              <a:rPr lang="de-DE" b="1" dirty="0" smtClean="0"/>
              <a:t>mehrere Sichten </a:t>
            </a:r>
            <a:r>
              <a:rPr lang="de-DE" dirty="0" smtClean="0"/>
              <a:t>darstellbar</a:t>
            </a:r>
          </a:p>
          <a:p>
            <a:r>
              <a:rPr lang="de-DE" dirty="0" smtClean="0"/>
              <a:t>Jede Sicht konzentriert sich auf einen </a:t>
            </a:r>
            <a:r>
              <a:rPr lang="de-DE" b="1" dirty="0" smtClean="0"/>
              <a:t>Aspekt</a:t>
            </a:r>
            <a:r>
              <a:rPr lang="de-DE" dirty="0" smtClean="0"/>
              <a:t> des Gesamtsystems</a:t>
            </a:r>
          </a:p>
          <a:p>
            <a:r>
              <a:rPr lang="de-DE" dirty="0" smtClean="0"/>
              <a:t>AG und Projektleiter benötigen andere Informationen aus der Architekturbeschreibung als bspw. Programmierer, QS-Manager, Betreiber</a:t>
            </a:r>
            <a:r>
              <a:rPr lang="de-DE" smtClean="0"/>
              <a:t>, Wartungspersonal</a:t>
            </a:r>
            <a:endParaRPr lang="de-DE" dirty="0" smtClean="0"/>
          </a:p>
          <a:p>
            <a:r>
              <a:rPr lang="de-DE" dirty="0" smtClean="0"/>
              <a:t>Die Beschreibungen einer Sicht können unterschiedliche Abstraktionsebenen oder </a:t>
            </a:r>
            <a:r>
              <a:rPr lang="de-DE" b="1" dirty="0" smtClean="0"/>
              <a:t>Detaillierungsstufen</a:t>
            </a:r>
            <a:r>
              <a:rPr lang="de-DE" dirty="0" smtClean="0"/>
              <a:t> beschreiben</a:t>
            </a:r>
          </a:p>
          <a:p>
            <a:r>
              <a:rPr lang="de-DE" dirty="0" smtClean="0"/>
              <a:t>Orientieren Sie sich beim </a:t>
            </a:r>
            <a:r>
              <a:rPr lang="de-DE" b="1" dirty="0" smtClean="0"/>
              <a:t>Umfang</a:t>
            </a:r>
            <a:r>
              <a:rPr lang="de-DE" dirty="0" smtClean="0"/>
              <a:t> der Dokumentation am jeweiligen Risiko</a:t>
            </a:r>
          </a:p>
          <a:p>
            <a:r>
              <a:rPr lang="de-DE" dirty="0" smtClean="0"/>
              <a:t>Verwenden Sie so wenig </a:t>
            </a:r>
            <a:r>
              <a:rPr lang="de-DE" b="1" dirty="0" smtClean="0"/>
              <a:t>Formalismus</a:t>
            </a:r>
            <a:r>
              <a:rPr lang="de-DE" dirty="0" smtClean="0"/>
              <a:t> wie möglich, aber so viel wie nötig</a:t>
            </a:r>
            <a:endParaRPr lang="de-DE" dirty="0"/>
          </a:p>
        </p:txBody>
      </p:sp>
    </p:spTree>
    <p:extLst>
      <p:ext uri="{BB962C8B-B14F-4D97-AF65-F5344CB8AC3E}">
        <p14:creationId xmlns:p14="http://schemas.microsoft.com/office/powerpoint/2010/main" val="109278712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nhaltsplatzhalter 2"/>
          <p:cNvSpPr txBox="1">
            <a:spLocks/>
          </p:cNvSpPr>
          <p:nvPr/>
        </p:nvSpPr>
        <p:spPr bwMode="auto">
          <a:xfrm>
            <a:off x="304800" y="4653136"/>
            <a:ext cx="8458200" cy="172861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SzPct val="70000"/>
              <a:buBlip>
                <a:blip r:embed="rId2"/>
              </a:buBlip>
              <a:defRPr sz="2000">
                <a:solidFill>
                  <a:schemeClr val="tx1"/>
                </a:solidFill>
                <a:latin typeface="+mn-lt"/>
                <a:ea typeface="+mn-ea"/>
                <a:cs typeface="+mn-cs"/>
              </a:defRPr>
            </a:lvl1pPr>
            <a:lvl2pPr marL="742950" indent="-285750" algn="l" rtl="0" fontAlgn="base">
              <a:spcBef>
                <a:spcPct val="20000"/>
              </a:spcBef>
              <a:spcAft>
                <a:spcPct val="0"/>
              </a:spcAft>
              <a:buSzPct val="65000"/>
              <a:buBlip>
                <a:blip r:embed="rId2"/>
              </a:buBlip>
              <a:defRPr>
                <a:solidFill>
                  <a:schemeClr val="tx1"/>
                </a:solidFill>
                <a:latin typeface="+mn-lt"/>
              </a:defRPr>
            </a:lvl2pPr>
            <a:lvl3pPr marL="1143000" indent="-228600" algn="l" rtl="0" fontAlgn="base">
              <a:spcBef>
                <a:spcPct val="20000"/>
              </a:spcBef>
              <a:spcAft>
                <a:spcPct val="0"/>
              </a:spcAft>
              <a:buSzPct val="60000"/>
              <a:buBlip>
                <a:blip r:embed="rId2"/>
              </a:buBlip>
              <a:defRPr sz="1600">
                <a:solidFill>
                  <a:schemeClr val="tx1"/>
                </a:solidFill>
                <a:latin typeface="+mn-lt"/>
              </a:defRPr>
            </a:lvl3pPr>
            <a:lvl4pPr marL="1600200" indent="-228600" algn="l" rtl="0" fontAlgn="base">
              <a:spcBef>
                <a:spcPct val="20000"/>
              </a:spcBef>
              <a:spcAft>
                <a:spcPct val="0"/>
              </a:spcAft>
              <a:buSzPct val="55000"/>
              <a:buBlip>
                <a:blip r:embed="rId2"/>
              </a:buBlip>
              <a:defRPr sz="1400">
                <a:solidFill>
                  <a:schemeClr val="tx1"/>
                </a:solidFill>
                <a:latin typeface="+mn-lt"/>
              </a:defRPr>
            </a:lvl4pPr>
            <a:lvl5pPr marL="2057400" indent="-228600" algn="l" rtl="0" fontAlgn="base">
              <a:spcBef>
                <a:spcPct val="20000"/>
              </a:spcBef>
              <a:spcAft>
                <a:spcPct val="0"/>
              </a:spcAft>
              <a:buChar char="»"/>
              <a:defRPr sz="1200">
                <a:solidFill>
                  <a:schemeClr val="tx1"/>
                </a:solidFill>
                <a:latin typeface="+mn-lt"/>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a:lstStyle>
          <a:p>
            <a:r>
              <a:rPr lang="de-DE" dirty="0"/>
              <a:t>Gewichtung oder Detailliertheit je nach Projekt unterschiedlich</a:t>
            </a:r>
          </a:p>
          <a:p>
            <a:r>
              <a:rPr lang="de-DE" dirty="0"/>
              <a:t>konkrete UML</a:t>
            </a:r>
            <a:r>
              <a:rPr lang="de-DE" dirty="0" smtClean="0"/>
              <a:t>-Notationen </a:t>
            </a:r>
            <a:r>
              <a:rPr lang="de-DE" dirty="0"/>
              <a:t>später</a:t>
            </a:r>
          </a:p>
          <a:p>
            <a:endParaRPr lang="de-DE" dirty="0" smtClean="0"/>
          </a:p>
        </p:txBody>
      </p:sp>
      <p:sp>
        <p:nvSpPr>
          <p:cNvPr id="2" name="Titel 1"/>
          <p:cNvSpPr>
            <a:spLocks noGrp="1"/>
          </p:cNvSpPr>
          <p:nvPr>
            <p:ph type="title"/>
          </p:nvPr>
        </p:nvSpPr>
        <p:spPr/>
        <p:txBody>
          <a:bodyPr/>
          <a:lstStyle/>
          <a:p>
            <a:r>
              <a:rPr lang="de-DE" dirty="0" smtClean="0">
                <a:solidFill>
                  <a:srgbClr val="0066CC"/>
                </a:solidFill>
              </a:rPr>
              <a:t>Vier Arten von Sichten (nach Starke)</a:t>
            </a:r>
            <a:endParaRPr lang="de-DE" dirty="0"/>
          </a:p>
        </p:txBody>
      </p:sp>
      <p:pic>
        <p:nvPicPr>
          <p:cNvPr id="4" name="Bild 3"/>
          <p:cNvPicPr>
            <a:picLocks noChangeAspect="1"/>
          </p:cNvPicPr>
          <p:nvPr/>
        </p:nvPicPr>
        <p:blipFill>
          <a:blip r:embed="rId3"/>
          <a:stretch>
            <a:fillRect/>
          </a:stretch>
        </p:blipFill>
        <p:spPr>
          <a:xfrm>
            <a:off x="1331640" y="1556792"/>
            <a:ext cx="6159500" cy="2946400"/>
          </a:xfrm>
          <a:prstGeom prst="rect">
            <a:avLst/>
          </a:prstGeom>
        </p:spPr>
      </p:pic>
      <p:sp>
        <p:nvSpPr>
          <p:cNvPr id="5" name="Rechteck 4"/>
          <p:cNvSpPr/>
          <p:nvPr/>
        </p:nvSpPr>
        <p:spPr>
          <a:xfrm>
            <a:off x="6660232" y="4365104"/>
            <a:ext cx="997251" cy="246221"/>
          </a:xfrm>
          <a:prstGeom prst="rect">
            <a:avLst/>
          </a:prstGeom>
        </p:spPr>
        <p:txBody>
          <a:bodyPr wrap="none">
            <a:spAutoFit/>
          </a:bodyPr>
          <a:lstStyle/>
          <a:p>
            <a:r>
              <a:rPr lang="en-US" dirty="0" err="1" smtClean="0">
                <a:solidFill>
                  <a:schemeClr val="bg1">
                    <a:lumMod val="65000"/>
                  </a:schemeClr>
                </a:solidFill>
              </a:rPr>
              <a:t>Quelle</a:t>
            </a:r>
            <a:r>
              <a:rPr lang="en-US" dirty="0" smtClean="0">
                <a:solidFill>
                  <a:schemeClr val="bg1">
                    <a:lumMod val="65000"/>
                  </a:schemeClr>
                </a:solidFill>
              </a:rPr>
              <a:t>: Starke</a:t>
            </a:r>
            <a:endParaRPr lang="en-US" dirty="0">
              <a:solidFill>
                <a:schemeClr val="bg1">
                  <a:lumMod val="65000"/>
                </a:schemeClr>
              </a:solidFill>
            </a:endParaRPr>
          </a:p>
        </p:txBody>
      </p:sp>
      <p:sp>
        <p:nvSpPr>
          <p:cNvPr id="6" name="Legende mit Linie 2 10"/>
          <p:cNvSpPr/>
          <p:nvPr/>
        </p:nvSpPr>
        <p:spPr bwMode="auto">
          <a:xfrm>
            <a:off x="6732240" y="1700808"/>
            <a:ext cx="2217427" cy="523220"/>
          </a:xfrm>
          <a:prstGeom prst="borderCallout2">
            <a:avLst>
              <a:gd name="adj1" fmla="val 3707"/>
              <a:gd name="adj2" fmla="val -1978"/>
              <a:gd name="adj3" fmla="val 2458"/>
              <a:gd name="adj4" fmla="val -13240"/>
              <a:gd name="adj5" fmla="val -44928"/>
              <a:gd name="adj6" fmla="val -20191"/>
            </a:avLst>
          </a:prstGeom>
          <a:solidFill>
            <a:schemeClr val="bg1"/>
          </a:solidFill>
          <a:ln w="19050" cap="flat" cmpd="sng" algn="ctr">
            <a:solidFill>
              <a:srgbClr val="008000"/>
            </a:solidFill>
            <a:prstDash val="solid"/>
            <a:round/>
            <a:headEnd type="none" w="med" len="med"/>
            <a:tailEnd type="none" w="med" len="med"/>
          </a:ln>
          <a:effectLst>
            <a:outerShdw blurRad="50800" dist="127000" dir="2700000" algn="tl" rotWithShape="0">
              <a:prstClr val="black">
                <a:alpha val="40000"/>
              </a:prstClr>
            </a:outerShdw>
          </a:effectLst>
        </p:spPr>
        <p:txBody>
          <a:bodyPr wrap="square">
            <a:spAutoFit/>
          </a:bodyPr>
          <a:lstStyle/>
          <a:p>
            <a:pPr>
              <a:defRPr/>
            </a:pPr>
            <a:r>
              <a:rPr lang="de-DE" sz="1400" dirty="0" smtClean="0">
                <a:latin typeface="+mj-lt"/>
              </a:rPr>
              <a:t>andere Klassifikations-</a:t>
            </a:r>
            <a:br>
              <a:rPr lang="de-DE" sz="1400" dirty="0" smtClean="0">
                <a:latin typeface="+mj-lt"/>
              </a:rPr>
            </a:br>
            <a:r>
              <a:rPr lang="de-DE" sz="1400" dirty="0" err="1" smtClean="0">
                <a:latin typeface="+mj-lt"/>
              </a:rPr>
              <a:t>möglichkeiten</a:t>
            </a:r>
            <a:r>
              <a:rPr lang="de-DE" sz="1400" dirty="0" smtClean="0">
                <a:latin typeface="+mj-lt"/>
              </a:rPr>
              <a:t> später</a:t>
            </a:r>
            <a:endParaRPr lang="de-DE" sz="1400" dirty="0">
              <a:latin typeface="+mj-lt"/>
            </a:endParaRPr>
          </a:p>
        </p:txBody>
      </p:sp>
    </p:spTree>
    <p:extLst>
      <p:ext uri="{BB962C8B-B14F-4D97-AF65-F5344CB8AC3E}">
        <p14:creationId xmlns:p14="http://schemas.microsoft.com/office/powerpoint/2010/main" val="305628960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04800" y="2539752"/>
            <a:ext cx="8458200" cy="457200"/>
          </a:xfrm>
        </p:spPr>
        <p:txBody>
          <a:bodyPr/>
          <a:lstStyle/>
          <a:p>
            <a:r>
              <a:rPr lang="de-DE" sz="3600" dirty="0" smtClean="0"/>
              <a:t>Kontextabgrenzung</a:t>
            </a:r>
            <a:endParaRPr lang="de-DE" sz="3600" dirty="0"/>
          </a:p>
        </p:txBody>
      </p:sp>
      <p:pic>
        <p:nvPicPr>
          <p:cNvPr id="3" name="Bild 2"/>
          <p:cNvPicPr>
            <a:picLocks noChangeAspect="1"/>
          </p:cNvPicPr>
          <p:nvPr/>
        </p:nvPicPr>
        <p:blipFill rotWithShape="1">
          <a:blip r:embed="rId2"/>
          <a:srcRect b="47935"/>
          <a:stretch/>
        </p:blipFill>
        <p:spPr>
          <a:xfrm>
            <a:off x="5580112" y="3429000"/>
            <a:ext cx="3113564" cy="2160240"/>
          </a:xfrm>
          <a:prstGeom prst="rect">
            <a:avLst/>
          </a:prstGeom>
        </p:spPr>
      </p:pic>
    </p:spTree>
    <p:extLst>
      <p:ext uri="{BB962C8B-B14F-4D97-AF65-F5344CB8AC3E}">
        <p14:creationId xmlns:p14="http://schemas.microsoft.com/office/powerpoint/2010/main" val="2355914157"/>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Wahr"/>
  <p:tag name="EMBEDFONTS" val="Falsch"/>
  <p:tag name="USEBOLDAMS" val="Falsch"/>
  <p:tag name="DEFAULTDISPLAYSOURCE" val="\documentclass{slides}\pagestyle{empty}&#10;\begin{document}&#10;&#10;\end{document}&#10;"/>
  <p:tag name="TEX2PS" val="latex $(base).tex; dvips -D $(res) -E -o $(base).ps $(base).dvi"/>
  <p:tag name="EXTERNALEDITCOMMAND" val="notepad %"/>
  <p:tag name="GHOSTSCRIPTCOMMAND" val="C:\gs\gs8.50\bin\gswin32c"/>
  <p:tag name="DEFAULTBITMAP" val="bmp16m"/>
  <p:tag name="DEFAULTBLEND" val="Falsch"/>
  <p:tag name="DEFAULTTRANSPARENT" val="Falsch"/>
  <p:tag name="DEFAULTWORKAROUNDTRANSPARENCYBUG" val="Falsch"/>
  <p:tag name="DEFAULTRESOLUTION" val="1200"/>
  <p:tag name="DEFAULTMAGNIFICATION" val="2"/>
  <p:tag name="DEFAULTFONTSIZE" val="10"/>
  <p:tag name="DEFAULTWIDTH" val="348"/>
  <p:tag name="DEFAULTHEIGHT" val="200"/>
</p:tagLst>
</file>

<file path=ppt/theme/theme1.xml><?xml version="1.0" encoding="utf-8"?>
<a:theme xmlns:a="http://schemas.openxmlformats.org/drawingml/2006/main" name="Standarddesign">
  <a:themeElements>
    <a:clrScheme name="Standard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99FF"/>
      </a:hlink>
      <a:folHlink>
        <a:srgbClr val="3399FF"/>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no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de-DE" sz="1000" b="0" i="0" u="none" strike="noStrike" cap="none" normalizeH="0" baseline="0" smtClean="0">
            <a:ln>
              <a:noFill/>
            </a:ln>
            <a:solidFill>
              <a:schemeClr val="tx1"/>
            </a:solidFill>
            <a:effectLst/>
            <a:latin typeface="Arial" charset="0"/>
          </a:defRPr>
        </a:defPPr>
      </a:lstStyle>
    </a:lnDef>
    <a:txDef>
      <a:spPr>
        <a:noFill/>
      </a:spPr>
      <a:bodyPr wrap="square" rtlCol="0">
        <a:noAutofit/>
      </a:bodyPr>
      <a:lstStyle>
        <a:defPPr>
          <a:defRPr sz="1800" dirty="0"/>
        </a:defPPr>
      </a:lstStyle>
    </a:tx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tandard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99FF"/>
        </a:hlink>
        <a:folHlink>
          <a:srgbClr val="3399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Standarddesign">
  <a:themeElements>
    <a:clrScheme name="1_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de-DE"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de-DE" sz="1000" b="0" i="0" u="none" strike="noStrike" cap="none" normalizeH="0" baseline="0" smtClean="0">
            <a:ln>
              <a:noFill/>
            </a:ln>
            <a:solidFill>
              <a:schemeClr val="tx1"/>
            </a:solidFill>
            <a:effectLst/>
            <a:latin typeface="Arial" charset="0"/>
          </a:defRPr>
        </a:defPPr>
      </a:lstStyle>
    </a:lnDef>
  </a:objectDefaults>
  <a:extraClrSchemeLst>
    <a:extraClrScheme>
      <a:clrScheme name="1_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Standard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99FF"/>
        </a:hlink>
        <a:folHlink>
          <a:srgbClr val="3399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1613</Words>
  <Application>Microsoft Macintosh PowerPoint</Application>
  <PresentationFormat>Bildschirmpräsentation (4:3)</PresentationFormat>
  <Paragraphs>232</Paragraphs>
  <Slides>41</Slides>
  <Notes>1</Notes>
  <HiddenSlides>2</HiddenSlides>
  <MMClips>0</MMClips>
  <ScaleCrop>false</ScaleCrop>
  <HeadingPairs>
    <vt:vector size="6" baseType="variant">
      <vt:variant>
        <vt:lpstr>Design</vt:lpstr>
      </vt:variant>
      <vt:variant>
        <vt:i4>2</vt:i4>
      </vt:variant>
      <vt:variant>
        <vt:lpstr>Eingebettete OLE-Server</vt:lpstr>
      </vt:variant>
      <vt:variant>
        <vt:i4>1</vt:i4>
      </vt:variant>
      <vt:variant>
        <vt:lpstr>Folientitel</vt:lpstr>
      </vt:variant>
      <vt:variant>
        <vt:i4>41</vt:i4>
      </vt:variant>
    </vt:vector>
  </HeadingPairs>
  <TitlesOfParts>
    <vt:vector size="44" baseType="lpstr">
      <vt:lpstr>Standarddesign</vt:lpstr>
      <vt:lpstr>1_Standarddesign</vt:lpstr>
      <vt:lpstr>CorelDRAW</vt:lpstr>
      <vt:lpstr>Architektur von Informationssystemen</vt:lpstr>
      <vt:lpstr>Aufbau der Vorlesung (Planung)</vt:lpstr>
      <vt:lpstr>Architekten müssen kommunizieren und dokumentieren</vt:lpstr>
      <vt:lpstr>Wozu modellieren?</vt:lpstr>
      <vt:lpstr>Sichten im Immobilienbau (1/2)</vt:lpstr>
      <vt:lpstr>Sichten im Immobilienbau (2/2)</vt:lpstr>
      <vt:lpstr>Sichten in der Software-Architektur</vt:lpstr>
      <vt:lpstr>Vier Arten von Sichten (nach Starke)</vt:lpstr>
      <vt:lpstr>Kontextabgrenzung</vt:lpstr>
      <vt:lpstr>Vier Arten von Sichten – Kontextabgrenzung</vt:lpstr>
      <vt:lpstr>Vier Arten von Sichten – Kontextabgrenzung</vt:lpstr>
      <vt:lpstr>Vier Arten von Sichten – Kontextabgrenzung</vt:lpstr>
      <vt:lpstr>Bausteinsicht</vt:lpstr>
      <vt:lpstr>Vier Arten von Sichten – Bausteinsicht</vt:lpstr>
      <vt:lpstr>Vier Arten von Sichten – Bausteinsicht</vt:lpstr>
      <vt:lpstr>Vier Arten von Sichten – Bausteinsicht</vt:lpstr>
      <vt:lpstr>Vier Arten von Sichten – Bausteinsicht</vt:lpstr>
      <vt:lpstr>Vier Arten von Sichten – Bausteinsicht</vt:lpstr>
      <vt:lpstr>Laufzeitsicht</vt:lpstr>
      <vt:lpstr>Vier Arten von Sichten – Laufzeitsicht</vt:lpstr>
      <vt:lpstr>Vier Arten von Sichten – Laufzeitsicht</vt:lpstr>
      <vt:lpstr>Vier Arten von Sichten – Laufzeitsicht</vt:lpstr>
      <vt:lpstr>Vier Arten von Sichten – Laufzeitsicht</vt:lpstr>
      <vt:lpstr>Vier Arten von Sichten – Laufzeitsicht</vt:lpstr>
      <vt:lpstr>Verteilungssicht</vt:lpstr>
      <vt:lpstr>Vier Arten von Sichten – Verteilungssicht</vt:lpstr>
      <vt:lpstr>Vier Arten von Sichten – Verteilungssicht</vt:lpstr>
      <vt:lpstr>Vier Arten von Sichten – Verteilungssicht</vt:lpstr>
      <vt:lpstr>Vier Arten von Sichten – Verteilungssicht</vt:lpstr>
      <vt:lpstr>Vier Arten von Sichten – Verteilungssicht</vt:lpstr>
      <vt:lpstr>Entwurf der Sichten</vt:lpstr>
      <vt:lpstr>Entwurf der Sichten</vt:lpstr>
      <vt:lpstr>Entwurf der Sichten</vt:lpstr>
      <vt:lpstr>Architektur – Fallstudie</vt:lpstr>
      <vt:lpstr>Architektur für die Fallstudie</vt:lpstr>
      <vt:lpstr>Andere gängige Klassifikationsmöglichkeiten von Sichten</vt:lpstr>
      <vt:lpstr>Vergleich verschiedener Standpunktmengen</vt:lpstr>
      <vt:lpstr>Vergleich verschiedener Standpunktmengen</vt:lpstr>
      <vt:lpstr>Vergleich verschiedener Standpunktmengen</vt:lpstr>
      <vt:lpstr>Vergleich verschiedener Standpunktmengen</vt:lpstr>
      <vt:lpstr>Literatur zu diesem Teil</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Prof. Dr. Stefan Sarstedt</dc:creator>
  <dc:description>HAW Hamburg</dc:description>
  <cp:lastModifiedBy>SRS</cp:lastModifiedBy>
  <cp:revision>3149</cp:revision>
  <dcterms:created xsi:type="dcterms:W3CDTF">2000-04-04T10:59:45Z</dcterms:created>
  <dcterms:modified xsi:type="dcterms:W3CDTF">2013-04-11T05:36:15Z</dcterms:modified>
</cp:coreProperties>
</file>