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78"/>
  </p:notesMasterIdLst>
  <p:handoutMasterIdLst>
    <p:handoutMasterId r:id="rId79"/>
  </p:handoutMasterIdLst>
  <p:sldIdLst>
    <p:sldId id="665" r:id="rId3"/>
    <p:sldId id="1498" r:id="rId4"/>
    <p:sldId id="1483" r:id="rId5"/>
    <p:sldId id="1484" r:id="rId6"/>
    <p:sldId id="1485" r:id="rId7"/>
    <p:sldId id="1486" r:id="rId8"/>
    <p:sldId id="1426" r:id="rId9"/>
    <p:sldId id="1427" r:id="rId10"/>
    <p:sldId id="1428" r:id="rId11"/>
    <p:sldId id="1429" r:id="rId12"/>
    <p:sldId id="1487" r:id="rId13"/>
    <p:sldId id="1478" r:id="rId14"/>
    <p:sldId id="1479" r:id="rId15"/>
    <p:sldId id="1480" r:id="rId16"/>
    <p:sldId id="1472" r:id="rId17"/>
    <p:sldId id="1466" r:id="rId18"/>
    <p:sldId id="1488" r:id="rId19"/>
    <p:sldId id="1489" r:id="rId20"/>
    <p:sldId id="1490" r:id="rId21"/>
    <p:sldId id="1491" r:id="rId22"/>
    <p:sldId id="1492" r:id="rId23"/>
    <p:sldId id="1432" r:id="rId24"/>
    <p:sldId id="1434" r:id="rId25"/>
    <p:sldId id="1435" r:id="rId26"/>
    <p:sldId id="1436" r:id="rId27"/>
    <p:sldId id="1437" r:id="rId28"/>
    <p:sldId id="1438" r:id="rId29"/>
    <p:sldId id="1439" r:id="rId30"/>
    <p:sldId id="1440" r:id="rId31"/>
    <p:sldId id="1441" r:id="rId32"/>
    <p:sldId id="1442" r:id="rId33"/>
    <p:sldId id="1443" r:id="rId34"/>
    <p:sldId id="1467" r:id="rId35"/>
    <p:sldId id="1373" r:id="rId36"/>
    <p:sldId id="1374" r:id="rId37"/>
    <p:sldId id="1461" r:id="rId38"/>
    <p:sldId id="1473" r:id="rId39"/>
    <p:sldId id="1468" r:id="rId40"/>
    <p:sldId id="1449" r:id="rId41"/>
    <p:sldId id="1499" r:id="rId42"/>
    <p:sldId id="1450" r:id="rId43"/>
    <p:sldId id="1451" r:id="rId44"/>
    <p:sldId id="1452" r:id="rId45"/>
    <p:sldId id="1453" r:id="rId46"/>
    <p:sldId id="1454" r:id="rId47"/>
    <p:sldId id="1455" r:id="rId48"/>
    <p:sldId id="1456" r:id="rId49"/>
    <p:sldId id="1459" r:id="rId50"/>
    <p:sldId id="1469" r:id="rId51"/>
    <p:sldId id="1378" r:id="rId52"/>
    <p:sldId id="1379" r:id="rId53"/>
    <p:sldId id="1380" r:id="rId54"/>
    <p:sldId id="1381" r:id="rId55"/>
    <p:sldId id="1470" r:id="rId56"/>
    <p:sldId id="1386" r:id="rId57"/>
    <p:sldId id="1387" r:id="rId58"/>
    <p:sldId id="1388" r:id="rId59"/>
    <p:sldId id="1389" r:id="rId60"/>
    <p:sldId id="1390" r:id="rId61"/>
    <p:sldId id="1391" r:id="rId62"/>
    <p:sldId id="1392" r:id="rId63"/>
    <p:sldId id="1393" r:id="rId64"/>
    <p:sldId id="1394" r:id="rId65"/>
    <p:sldId id="1395" r:id="rId66"/>
    <p:sldId id="1396" r:id="rId67"/>
    <p:sldId id="1493" r:id="rId68"/>
    <p:sldId id="1494" r:id="rId69"/>
    <p:sldId id="1495" r:id="rId70"/>
    <p:sldId id="1496" r:id="rId71"/>
    <p:sldId id="1497" r:id="rId72"/>
    <p:sldId id="1471" r:id="rId73"/>
    <p:sldId id="1398" r:id="rId74"/>
    <p:sldId id="1399" r:id="rId75"/>
    <p:sldId id="1475" r:id="rId76"/>
    <p:sldId id="1400" r:id="rId77"/>
  </p:sldIdLst>
  <p:sldSz cx="9144000" cy="6858000" type="screen4x3"/>
  <p:notesSz cx="6797675" cy="9926638"/>
  <p:custDataLst>
    <p:tags r:id="rId81"/>
  </p:custDataLst>
  <p:defaultTextStyle>
    <a:defPPr>
      <a:defRPr lang="de-DE"/>
    </a:defPPr>
    <a:lvl1pPr algn="ctr" rtl="0" fontAlgn="base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0066CC"/>
    <a:srgbClr val="FFB953"/>
    <a:srgbClr val="CCFFCC"/>
    <a:srgbClr val="009900"/>
    <a:srgbClr val="FF3300"/>
    <a:srgbClr val="FFD08B"/>
    <a:srgbClr val="C0C0C0"/>
    <a:srgbClr val="FFFF00"/>
    <a:srgbClr val="FFFF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5" autoAdjust="0"/>
    <p:restoredTop sz="81921" autoAdjust="0"/>
  </p:normalViewPr>
  <p:slideViewPr>
    <p:cSldViewPr>
      <p:cViewPr varScale="1">
        <p:scale>
          <a:sx n="169" d="100"/>
          <a:sy n="169" d="100"/>
        </p:scale>
        <p:origin x="-3736" y="-104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658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80" Type="http://schemas.openxmlformats.org/officeDocument/2006/relationships/printerSettings" Target="printerSettings/printerSettings1.bin"/><Relationship Id="rId81" Type="http://schemas.openxmlformats.org/officeDocument/2006/relationships/tags" Target="tags/tag1.xml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notesMaster" Target="notesMasters/notesMaster1.xml"/><Relationship Id="rId79" Type="http://schemas.openxmlformats.org/officeDocument/2006/relationships/handoutMaster" Target="handoutMasters/handoutMaster1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fld id="{A7473316-6EF8-4311-9B48-94CECAB6A5E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084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2950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fld id="{9D81DB4B-B8F0-446A-9F61-AD0C393C6F4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4550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F205DE-C32E-4AB7-B5AA-80E1060B8DE8}" type="slidenum">
              <a:rPr lang="de-DE"/>
              <a:pPr/>
              <a:t>1</a:t>
            </a:fld>
            <a:endParaRPr lang="de-DE" dirty="0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326">
              <a:defRPr/>
            </a:pPr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1DB4B-B8F0-446A-9F61-AD0C393C6F4B}" type="slidenum">
              <a:rPr lang="de-DE" smtClean="0"/>
              <a:pPr/>
              <a:t>35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smtClean="0"/>
              <a:t>3 Min.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Assoziation Mensch-Ball:</a:t>
            </a:r>
            <a:r>
              <a:rPr lang="de-DE" baseline="0" dirty="0" smtClean="0"/>
              <a:t> hier */* da über mehrere Fußballspiele hinweg; das Klassendiagramm kann also die Situation innerhalb eines Spiel-Kontextes nicht zeigen</a:t>
            </a:r>
          </a:p>
          <a:p>
            <a:r>
              <a:rPr lang="de-DE" baseline="0" dirty="0" smtClean="0"/>
              <a:t>daher: Kompositionsstrukturdiagramm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1DB4B-B8F0-446A-9F61-AD0C393C6F4B}" type="slidenum">
              <a:rPr lang="de-DE" smtClean="0"/>
              <a:pPr/>
              <a:t>43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Der Port delegiert die Aufrufe aktiv</a:t>
            </a:r>
            <a:r>
              <a:rPr lang="de-DE" baseline="0" dirty="0" smtClean="0"/>
              <a:t> an die Order-Instanz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1DB4B-B8F0-446A-9F61-AD0C393C6F4B}" type="slidenum">
              <a:rPr lang="de-DE" smtClean="0"/>
              <a:pPr/>
              <a:t>45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Alternative Darstellung mit Navigationsrichtung und Stereotyp &lt;&lt;</a:t>
            </a:r>
            <a:r>
              <a:rPr lang="de-DE" dirty="0" err="1" smtClean="0"/>
              <a:t>delegate</a:t>
            </a:r>
            <a:r>
              <a:rPr lang="de-DE" dirty="0" smtClean="0"/>
              <a:t>&gt;&gt;</a:t>
            </a:r>
          </a:p>
          <a:p>
            <a:r>
              <a:rPr lang="de-DE" dirty="0" smtClean="0"/>
              <a:t>hier übrigens auch &lt;&lt;</a:t>
            </a:r>
            <a:r>
              <a:rPr lang="de-DE" dirty="0" err="1" smtClean="0"/>
              <a:t>subsystem</a:t>
            </a:r>
            <a:r>
              <a:rPr lang="de-DE" dirty="0" smtClean="0"/>
              <a:t>&gt;&gt;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1DB4B-B8F0-446A-9F61-AD0C393C6F4B}" type="slidenum">
              <a:rPr lang="de-DE" smtClean="0"/>
              <a:pPr/>
              <a:t>47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„Murmelgruppe“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1DB4B-B8F0-446A-9F61-AD0C393C6F4B}" type="slidenum">
              <a:rPr lang="de-DE" smtClean="0"/>
              <a:pPr/>
              <a:t>48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smtClean="0"/>
              <a:t>3 Min.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smtClean="0"/>
              <a:t>3 Min.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smtClean="0">
                <a:latin typeface="Arial" pitchFamily="34" charset="0"/>
              </a:rPr>
              <a:t>Problem: unendliches Do und Transition ohne Ereignis: schaltet nie</a:t>
            </a:r>
          </a:p>
        </p:txBody>
      </p:sp>
      <p:sp>
        <p:nvSpPr>
          <p:cNvPr id="98308" name="Foliennummernplatzhalt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49899" y="9428717"/>
            <a:ext cx="2946189" cy="496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fld id="{2E84148E-6A5D-49E6-A18D-FEF8BD86ED54}" type="slidenum">
              <a:rPr lang="de-DE"/>
              <a:pPr algn="ctr" eaLnBrk="1" hangingPunct="1"/>
              <a:t>60</a:t>
            </a:fld>
            <a:endParaRPr lang="de-D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„Murmelgruppe“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1DB4B-B8F0-446A-9F61-AD0C393C6F4B}" type="slidenum">
              <a:rPr lang="de-DE" smtClean="0"/>
              <a:pPr/>
              <a:t>66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smtClean="0"/>
              <a:t>3 Min.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smtClean="0"/>
              <a:t>3 Min.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smtClean="0"/>
              <a:t>3 Min.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smtClean="0"/>
              <a:t>3 Min.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smtClean="0"/>
              <a:t>3 Min.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61ED08-D7F5-4F0E-A48D-C258A7B0A440}" type="slidenum">
              <a:rPr lang="en-US"/>
              <a:pPr/>
              <a:t>17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16B510-5219-468E-8F75-F1AB862987F4}" type="slidenum">
              <a:rPr lang="en-US"/>
              <a:pPr/>
              <a:t>21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smtClean="0"/>
              <a:t>3 Min.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4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2286000"/>
          </a:xfrm>
        </p:spPr>
        <p:txBody>
          <a:bodyPr/>
          <a:lstStyle>
            <a:lvl1pPr>
              <a:defRPr sz="2200" b="1"/>
            </a:lvl1pPr>
          </a:lstStyle>
          <a:p>
            <a:r>
              <a:rPr lang="de-DE"/>
              <a:t>Titel</a:t>
            </a:r>
          </a:p>
        </p:txBody>
      </p:sp>
      <p:sp>
        <p:nvSpPr>
          <p:cNvPr id="8207" name="Rectangle 103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724400"/>
            <a:ext cx="6400800" cy="914400"/>
          </a:xfrm>
        </p:spPr>
        <p:txBody>
          <a:bodyPr/>
          <a:lstStyle>
            <a:lvl1pPr marL="384175" indent="-384175">
              <a:defRPr/>
            </a:lvl1pPr>
            <a:lvl2pPr marL="949325" lvl="1" indent="-374650">
              <a:defRPr/>
            </a:lvl2pPr>
          </a:lstStyle>
          <a:p>
            <a:r>
              <a:rPr lang="de-DE"/>
              <a:t>Was wird behandelt…</a:t>
            </a:r>
          </a:p>
          <a:p>
            <a:pPr lvl="1"/>
            <a:r>
              <a:rPr lang="de-DE"/>
              <a:t>usw.</a:t>
            </a:r>
          </a:p>
          <a:p>
            <a:pPr lvl="1"/>
            <a:endParaRPr lang="de-DE"/>
          </a:p>
          <a:p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48450" y="1066800"/>
            <a:ext cx="2114550" cy="53149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1066800"/>
            <a:ext cx="6191250" cy="53149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98463" y="930275"/>
            <a:ext cx="8413750" cy="55292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08705" y="211974"/>
            <a:ext cx="8153400" cy="60960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4905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98463" y="930275"/>
            <a:ext cx="8413750" cy="55292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08705" y="211974"/>
            <a:ext cx="8153400" cy="60960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2560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2286000"/>
          </a:xfrm>
        </p:spPr>
        <p:txBody>
          <a:bodyPr/>
          <a:lstStyle>
            <a:lvl1pPr>
              <a:defRPr sz="2200" b="1"/>
            </a:lvl1pPr>
          </a:lstStyle>
          <a:p>
            <a:r>
              <a:rPr lang="de-DE"/>
              <a:t>Titel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724400"/>
            <a:ext cx="6400800" cy="914400"/>
          </a:xfrm>
        </p:spPr>
        <p:txBody>
          <a:bodyPr/>
          <a:lstStyle>
            <a:lvl1pPr marL="384175" indent="-384175">
              <a:defRPr/>
            </a:lvl1pPr>
            <a:lvl2pPr marL="949325" lvl="1" indent="-374650">
              <a:defRPr/>
            </a:lvl2pPr>
          </a:lstStyle>
          <a:p>
            <a:r>
              <a:rPr lang="de-DE"/>
              <a:t>Was wird behandelt…</a:t>
            </a:r>
          </a:p>
          <a:p>
            <a:pPr lvl="1"/>
            <a:r>
              <a:rPr lang="de-DE"/>
              <a:t>usw.</a:t>
            </a:r>
          </a:p>
          <a:p>
            <a:pPr lvl="1"/>
            <a:endParaRPr lang="de-DE"/>
          </a:p>
          <a:p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93CDE9-B108-4893-A7A3-8CAAA181C5B6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2A5437-34A2-4CFB-BD31-B73A91CBDBC7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4152900" cy="4629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0100" y="1752600"/>
            <a:ext cx="4152900" cy="4629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0BB3BFC-5C1D-44A2-8D29-3E7098FD9CDE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ED0361C-E9AE-463E-857A-BB9406A1BA54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2E381F-F165-48D0-8E96-73E072B19D3A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610321-D947-4E99-98B5-4D99183DAFFC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EE2543-713F-48D1-A3E0-5712BEACDF64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1061FA-D0F1-4AC9-B63E-AEC66B111A39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EAA630-F572-4FAA-B227-F5ED942670EF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48450" y="1066800"/>
            <a:ext cx="2114550" cy="53149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1066800"/>
            <a:ext cx="6191250" cy="53149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39AF5C-47D1-4718-AE0B-7D73E4F622CA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4152900" cy="4629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0100" y="1752600"/>
            <a:ext cx="4152900" cy="4629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3" Type="http://schemas.openxmlformats.org/officeDocument/2006/relationships/vmlDrawing" Target="../drawings/vmlDrawing1.vml"/><Relationship Id="rId14" Type="http://schemas.openxmlformats.org/officeDocument/2006/relationships/oleObject" Target="../embeddings/oleObject1.bin"/><Relationship Id="rId15" Type="http://schemas.openxmlformats.org/officeDocument/2006/relationships/image" Target="../media/image3.emf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928662" y="785794"/>
            <a:ext cx="7891488" cy="47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de-DE" dirty="0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4582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Erste Ebene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0668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304800" y="6453188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de-DE" dirty="0"/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228600" y="6472238"/>
            <a:ext cx="411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Prof. Dr. S. </a:t>
            </a:r>
            <a:r>
              <a:rPr lang="en-US" dirty="0">
                <a:solidFill>
                  <a:schemeClr val="bg2"/>
                </a:solidFill>
              </a:rPr>
              <a:t>Sarstedt, </a:t>
            </a:r>
            <a:r>
              <a:rPr lang="en-US" dirty="0" smtClean="0">
                <a:solidFill>
                  <a:schemeClr val="bg2"/>
                </a:solidFill>
              </a:rPr>
              <a:t>HAW-Hamburg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50" name="Text Box 26"/>
          <p:cNvSpPr txBox="1">
            <a:spLocks noChangeArrowheads="1"/>
          </p:cNvSpPr>
          <p:nvPr userDrawn="1"/>
        </p:nvSpPr>
        <p:spPr bwMode="auto">
          <a:xfrm>
            <a:off x="857224" y="512638"/>
            <a:ext cx="64071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de-DE" sz="1400" noProof="0" dirty="0" smtClean="0">
                <a:solidFill>
                  <a:schemeClr val="bg2"/>
                </a:solidFill>
                <a:latin typeface="+mj-lt"/>
              </a:rPr>
              <a:t>Architektur von Informationssystemen</a:t>
            </a:r>
            <a:endParaRPr lang="de-DE" sz="1400" noProof="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392193" name="Picture 1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85720" y="357166"/>
            <a:ext cx="571504" cy="54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feld 8"/>
          <p:cNvSpPr txBox="1"/>
          <p:nvPr userDrawn="1"/>
        </p:nvSpPr>
        <p:spPr>
          <a:xfrm>
            <a:off x="7846273" y="6465021"/>
            <a:ext cx="928694" cy="2857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fld id="{AA07A2A5-F124-46C9-8FDC-4B981B501948}" type="slidenum">
              <a:rPr lang="de-DE" sz="1000" smtClean="0">
                <a:solidFill>
                  <a:schemeClr val="bg1">
                    <a:lumMod val="50000"/>
                  </a:schemeClr>
                </a:solidFill>
              </a:rPr>
              <a:pPr algn="r"/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73" r:id="rId12"/>
    <p:sldLayoutId id="2147483674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70000"/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65000"/>
        <a:buBlip>
          <a:blip r:embed="rId16"/>
        </a:buBlip>
        <a:defRPr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6"/>
        </a:buBlip>
        <a:defRPr sz="1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55000"/>
        <a:buBlip>
          <a:blip r:embed="rId16"/>
        </a:buBlip>
        <a:defRPr sz="1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37313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/>
            </a:lvl1pPr>
          </a:lstStyle>
          <a:p>
            <a:fld id="{55A5C4D9-BE8E-40CB-9C62-7391F36D5522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379907" name="Line 3"/>
          <p:cNvSpPr>
            <a:spLocks noChangeShapeType="1"/>
          </p:cNvSpPr>
          <p:nvPr/>
        </p:nvSpPr>
        <p:spPr bwMode="auto">
          <a:xfrm flipV="1">
            <a:off x="971550" y="79057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de-DE" dirty="0"/>
          </a:p>
        </p:txBody>
      </p:sp>
      <p:sp>
        <p:nvSpPr>
          <p:cNvPr id="37990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4582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Erste Ebene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</p:txBody>
      </p:sp>
      <p:sp>
        <p:nvSpPr>
          <p:cNvPr id="37990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0668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379910" name="Line 6"/>
          <p:cNvSpPr>
            <a:spLocks noChangeShapeType="1"/>
          </p:cNvSpPr>
          <p:nvPr/>
        </p:nvSpPr>
        <p:spPr bwMode="auto">
          <a:xfrm>
            <a:off x="304800" y="6453188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de-DE" dirty="0"/>
          </a:p>
        </p:txBody>
      </p:sp>
      <p:sp>
        <p:nvSpPr>
          <p:cNvPr id="379911" name="Text Box 7"/>
          <p:cNvSpPr txBox="1">
            <a:spLocks noChangeArrowheads="1"/>
          </p:cNvSpPr>
          <p:nvPr/>
        </p:nvSpPr>
        <p:spPr bwMode="auto">
          <a:xfrm>
            <a:off x="228600" y="6424613"/>
            <a:ext cx="411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dirty="0"/>
              <a:t>Stefan Sarstedt, 13.12.2005</a:t>
            </a:r>
          </a:p>
        </p:txBody>
      </p:sp>
      <p:sp>
        <p:nvSpPr>
          <p:cNvPr id="379912" name="Text Box 8"/>
          <p:cNvSpPr txBox="1">
            <a:spLocks noChangeArrowheads="1"/>
          </p:cNvSpPr>
          <p:nvPr userDrawn="1"/>
        </p:nvSpPr>
        <p:spPr bwMode="auto">
          <a:xfrm>
            <a:off x="1042988" y="465138"/>
            <a:ext cx="49768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 dirty="0" err="1">
                <a:solidFill>
                  <a:schemeClr val="bg2"/>
                </a:solidFill>
                <a:latin typeface="Times New Roman" pitchFamily="18" charset="0"/>
              </a:rPr>
              <a:t>Semantik</a:t>
            </a:r>
            <a:r>
              <a:rPr lang="en-US" sz="1600" dirty="0">
                <a:solidFill>
                  <a:schemeClr val="bg2"/>
                </a:solidFill>
                <a:latin typeface="Times New Roman" pitchFamily="18" charset="0"/>
              </a:rPr>
              <a:t> und Tool-</a:t>
            </a:r>
            <a:r>
              <a:rPr lang="en-US" sz="1600" dirty="0" err="1">
                <a:solidFill>
                  <a:schemeClr val="bg2"/>
                </a:solidFill>
                <a:latin typeface="Times New Roman" pitchFamily="18" charset="0"/>
              </a:rPr>
              <a:t>Unterstützung</a:t>
            </a:r>
            <a:r>
              <a:rPr lang="en-US" sz="16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Times New Roman" pitchFamily="18" charset="0"/>
              </a:rPr>
              <a:t>für</a:t>
            </a:r>
            <a:r>
              <a:rPr lang="en-US" sz="1600" dirty="0">
                <a:solidFill>
                  <a:schemeClr val="bg2"/>
                </a:solidFill>
                <a:latin typeface="Times New Roman" pitchFamily="18" charset="0"/>
              </a:rPr>
              <a:t> UML 2</a:t>
            </a:r>
          </a:p>
        </p:txBody>
      </p:sp>
      <p:graphicFrame>
        <p:nvGraphicFramePr>
          <p:cNvPr id="379913" name="Object 9"/>
          <p:cNvGraphicFramePr>
            <a:graphicFrameLocks noChangeAspect="1"/>
          </p:cNvGraphicFramePr>
          <p:nvPr/>
        </p:nvGraphicFramePr>
        <p:xfrm>
          <a:off x="395288" y="188913"/>
          <a:ext cx="5746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96" name="CorelDRAW" r:id="rId14" imgW="1836720" imgH="2456280" progId="">
                  <p:embed/>
                </p:oleObj>
              </mc:Choice>
              <mc:Fallback>
                <p:oleObj name="CorelDRAW" r:id="rId14" imgW="1836720" imgH="245628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88913"/>
                        <a:ext cx="57467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70000"/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65000"/>
        <a:buBlip>
          <a:blip r:embed="rId16"/>
        </a:buBlip>
        <a:defRPr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6"/>
        </a:buBlip>
        <a:defRPr sz="1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55000"/>
        <a:buBlip>
          <a:blip r:embed="rId16"/>
        </a:buBlip>
        <a:defRPr sz="1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8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rc42.de" TargetMode="External"/><Relationship Id="rId3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0.e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1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2.e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3.e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4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4" Type="http://schemas.openxmlformats.org/officeDocument/2006/relationships/image" Target="../media/image34.png"/><Relationship Id="rId5" Type="http://schemas.openxmlformats.org/officeDocument/2006/relationships/image" Target="../media/image45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hyperlink" Target="http://cs.uni-muenster.de/sev/teaching/ws0809/se/SE0809-Kap2-E.pdf" TargetMode="Externa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jpeg"/><Relationship Id="rId3" Type="http://schemas.microsoft.com/office/2007/relationships/hdphoto" Target="../media/hdphoto1.wdp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w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emf"/><Relationship Id="rId3" Type="http://schemas.openxmlformats.org/officeDocument/2006/relationships/image" Target="../media/image51.e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mg.org/spec/UML/2.3/Superstructure/PDF/" TargetMode="External"/><Relationship Id="rId3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4704"/>
            <a:ext cx="7772400" cy="785802"/>
          </a:xfrm>
        </p:spPr>
        <p:txBody>
          <a:bodyPr/>
          <a:lstStyle/>
          <a:p>
            <a:r>
              <a:rPr lang="de-DE" sz="3600" dirty="0" smtClean="0">
                <a:latin typeface="Calibri" pitchFamily="34" charset="0"/>
                <a:cs typeface="Calibri" pitchFamily="34" charset="0"/>
              </a:rPr>
              <a:t>Architektur von Informationssystemen</a:t>
            </a:r>
            <a:endParaRPr lang="de-DE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7290" y="1550522"/>
            <a:ext cx="6400800" cy="1928826"/>
          </a:xfrm>
        </p:spPr>
        <p:txBody>
          <a:bodyPr/>
          <a:lstStyle/>
          <a:p>
            <a:pPr marL="22225" indent="-22225" algn="ctr">
              <a:buFontTx/>
              <a:buNone/>
            </a:pPr>
            <a:r>
              <a:rPr lang="de-DE" sz="1400" dirty="0" smtClean="0">
                <a:latin typeface="Calibri" pitchFamily="34" charset="0"/>
                <a:cs typeface="Calibri" pitchFamily="34" charset="0"/>
              </a:rPr>
              <a:t>Hochschule für angewandte Wissenschaften Hamburg</a:t>
            </a:r>
          </a:p>
          <a:p>
            <a:pPr marL="22225" indent="-22225" algn="ctr">
              <a:buFontTx/>
              <a:buNone/>
            </a:pPr>
            <a:r>
              <a:rPr lang="de-DE" sz="1400" dirty="0" smtClean="0">
                <a:latin typeface="Calibri" pitchFamily="34" charset="0"/>
                <a:cs typeface="Calibri" pitchFamily="34" charset="0"/>
              </a:rPr>
              <a:t>Fachbereich Informatik</a:t>
            </a:r>
          </a:p>
          <a:p>
            <a:pPr marL="22225" indent="-22225" algn="ctr">
              <a:buFontTx/>
              <a:buNone/>
            </a:pPr>
            <a:endParaRPr lang="de-DE" sz="1400" dirty="0" smtClean="0">
              <a:latin typeface="Calibri" pitchFamily="34" charset="0"/>
              <a:cs typeface="Calibri" pitchFamily="34" charset="0"/>
            </a:endParaRPr>
          </a:p>
          <a:p>
            <a:pPr marL="22225" indent="-22225" algn="ctr">
              <a:buFontTx/>
              <a:buNone/>
            </a:pPr>
            <a:r>
              <a:rPr lang="de-DE" sz="1400" dirty="0" smtClean="0">
                <a:latin typeface="Calibri" pitchFamily="34" charset="0"/>
                <a:cs typeface="Calibri" pitchFamily="34" charset="0"/>
              </a:rPr>
              <a:t>Prof. Dr. Stefan Sarstedt</a:t>
            </a:r>
          </a:p>
          <a:p>
            <a:pPr marL="22225" indent="-22225" algn="ctr">
              <a:buFontTx/>
              <a:buNone/>
            </a:pPr>
            <a:r>
              <a:rPr lang="de-DE" sz="1400" dirty="0" smtClean="0">
                <a:latin typeface="Calibri" pitchFamily="34" charset="0"/>
                <a:cs typeface="Calibri" pitchFamily="34" charset="0"/>
              </a:rPr>
              <a:t>(stefan.sarstedt@haw-hamburg.de)</a:t>
            </a:r>
          </a:p>
          <a:p>
            <a:pPr marL="22225" indent="-22225" algn="ctr">
              <a:buFontTx/>
              <a:buNone/>
            </a:pPr>
            <a:r>
              <a:rPr lang="de-DE" sz="1400" dirty="0" smtClean="0">
                <a:latin typeface="Calibri" pitchFamily="34" charset="0"/>
                <a:cs typeface="Calibri" pitchFamily="34" charset="0"/>
              </a:rPr>
              <a:t>Raum: 10.85</a:t>
            </a:r>
          </a:p>
        </p:txBody>
      </p:sp>
      <p:pic>
        <p:nvPicPr>
          <p:cNvPr id="5" name="Picture 2" descr="http://img.archiexpo.de/images_ae/photo-g/2d-architektur-cad-software-9144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3645024"/>
            <a:ext cx="2425701" cy="2939710"/>
          </a:xfrm>
          <a:prstGeom prst="rect">
            <a:avLst/>
          </a:prstGeom>
          <a:noFill/>
        </p:spPr>
      </p:pic>
      <p:sp>
        <p:nvSpPr>
          <p:cNvPr id="6" name="Rechteck 5"/>
          <p:cNvSpPr/>
          <p:nvPr/>
        </p:nvSpPr>
        <p:spPr>
          <a:xfrm>
            <a:off x="1259632" y="3174067"/>
            <a:ext cx="48723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>
                <a:solidFill>
                  <a:srgbClr val="0070C0"/>
                </a:solidFill>
              </a:rPr>
              <a:t>Sichten dokumentieren mit der</a:t>
            </a:r>
            <a:br>
              <a:rPr lang="de-DE" sz="2400" dirty="0" smtClean="0">
                <a:solidFill>
                  <a:srgbClr val="0070C0"/>
                </a:solidFill>
              </a:rPr>
            </a:br>
            <a:r>
              <a:rPr lang="de-DE" sz="2400" dirty="0" smtClean="0">
                <a:solidFill>
                  <a:srgbClr val="0070C0"/>
                </a:solidFill>
              </a:rPr>
              <a:t>Unified Modeling Language (UML)</a:t>
            </a: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4293096"/>
            <a:ext cx="1522455" cy="1152128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784" y="4869160"/>
            <a:ext cx="3456384" cy="1653363"/>
          </a:xfrm>
          <a:prstGeom prst="rect">
            <a:avLst/>
          </a:prstGeom>
        </p:spPr>
      </p:pic>
      <p:sp>
        <p:nvSpPr>
          <p:cNvPr id="4" name="Pfeil nach links und rechts 3"/>
          <p:cNvSpPr/>
          <p:nvPr/>
        </p:nvSpPr>
        <p:spPr bwMode="auto">
          <a:xfrm rot="2191068">
            <a:off x="1742695" y="5335653"/>
            <a:ext cx="1008112" cy="504056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3" y="1590575"/>
            <a:ext cx="8259762" cy="4430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8" name="Ellipse 27"/>
          <p:cNvSpPr/>
          <p:nvPr/>
        </p:nvSpPr>
        <p:spPr>
          <a:xfrm>
            <a:off x="395536" y="5661248"/>
            <a:ext cx="432048" cy="278028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solidFill>
              <a:srgbClr val="0070C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864624" y="5661248"/>
            <a:ext cx="9274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/>
              <a:t>Laufzeitsicht</a:t>
            </a:r>
            <a:endParaRPr lang="de-DE" i="1" dirty="0"/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title"/>
          </p:nvPr>
        </p:nvSpPr>
        <p:spPr>
          <a:xfrm>
            <a:off x="407988" y="875184"/>
            <a:ext cx="8153400" cy="609600"/>
          </a:xfrm>
        </p:spPr>
        <p:txBody>
          <a:bodyPr/>
          <a:lstStyle/>
          <a:p>
            <a:pPr eaLnBrk="1" hangingPunct="1"/>
            <a:r>
              <a:rPr lang="de-DE" dirty="0" smtClean="0"/>
              <a:t>Sichten und die UML</a:t>
            </a:r>
          </a:p>
        </p:txBody>
      </p:sp>
      <p:sp>
        <p:nvSpPr>
          <p:cNvPr id="13" name="Ellipse 12"/>
          <p:cNvSpPr/>
          <p:nvPr/>
        </p:nvSpPr>
        <p:spPr>
          <a:xfrm>
            <a:off x="1691680" y="3093522"/>
            <a:ext cx="1211263" cy="779463"/>
          </a:xfrm>
          <a:prstGeom prst="ellipse">
            <a:avLst/>
          </a:prstGeom>
          <a:solidFill>
            <a:srgbClr val="FFC000">
              <a:alpha val="32157"/>
            </a:srgbClr>
          </a:solidFill>
          <a:ln>
            <a:solidFill>
              <a:srgbClr val="FFC00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467544" y="3093522"/>
            <a:ext cx="1211263" cy="779463"/>
          </a:xfrm>
          <a:prstGeom prst="ellipse">
            <a:avLst/>
          </a:prstGeom>
          <a:solidFill>
            <a:srgbClr val="FFC000">
              <a:alpha val="32157"/>
            </a:srgbClr>
          </a:solidFill>
          <a:ln>
            <a:solidFill>
              <a:srgbClr val="FFC00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3707904" y="3800482"/>
            <a:ext cx="1211263" cy="779463"/>
          </a:xfrm>
          <a:prstGeom prst="ellipse">
            <a:avLst/>
          </a:prstGeom>
          <a:solidFill>
            <a:srgbClr val="FFC000">
              <a:alpha val="32157"/>
            </a:srgbClr>
          </a:solidFill>
          <a:ln>
            <a:solidFill>
              <a:srgbClr val="FFC00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2339752" y="3800482"/>
            <a:ext cx="1211263" cy="779463"/>
          </a:xfrm>
          <a:prstGeom prst="ellipse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>
            <a:solidFill>
              <a:srgbClr val="00B05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4788024" y="4653136"/>
            <a:ext cx="1211263" cy="779463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solidFill>
              <a:srgbClr val="0070C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7596336" y="3093522"/>
            <a:ext cx="1211263" cy="779463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solidFill>
              <a:srgbClr val="0070C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7164288" y="5301208"/>
            <a:ext cx="1211263" cy="779463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solidFill>
              <a:srgbClr val="0070C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5652120" y="5301208"/>
            <a:ext cx="1211263" cy="779463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solidFill>
              <a:srgbClr val="0070C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6300192" y="4653136"/>
            <a:ext cx="1211263" cy="779463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solidFill>
              <a:srgbClr val="0070C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395536" y="5301208"/>
            <a:ext cx="432048" cy="278028"/>
          </a:xfrm>
          <a:prstGeom prst="ellipse">
            <a:avLst/>
          </a:prstGeom>
          <a:solidFill>
            <a:srgbClr val="FFC000">
              <a:alpha val="32157"/>
            </a:srgbClr>
          </a:solidFill>
          <a:ln>
            <a:solidFill>
              <a:srgbClr val="FFC00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395536" y="6031292"/>
            <a:ext cx="432048" cy="278028"/>
          </a:xfrm>
          <a:prstGeom prst="ellipse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>
            <a:solidFill>
              <a:srgbClr val="00B05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864624" y="5301208"/>
            <a:ext cx="9773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/>
              <a:t>Bausteinsicht</a:t>
            </a:r>
            <a:endParaRPr lang="de-DE" i="1" dirty="0"/>
          </a:p>
        </p:txBody>
      </p:sp>
      <p:sp>
        <p:nvSpPr>
          <p:cNvPr id="30" name="Rechteck 29"/>
          <p:cNvSpPr/>
          <p:nvPr/>
        </p:nvSpPr>
        <p:spPr>
          <a:xfrm>
            <a:off x="864624" y="6031292"/>
            <a:ext cx="11150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/>
              <a:t>Verteilungssicht</a:t>
            </a:r>
            <a:endParaRPr lang="de-DE" i="1" dirty="0"/>
          </a:p>
        </p:txBody>
      </p:sp>
      <p:sp>
        <p:nvSpPr>
          <p:cNvPr id="32" name="Rechteck 31"/>
          <p:cNvSpPr/>
          <p:nvPr/>
        </p:nvSpPr>
        <p:spPr>
          <a:xfrm>
            <a:off x="387113" y="4941168"/>
            <a:ext cx="33207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Zuordnung des Diagrammtyps zur Modellierungs-Sicht: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 bwMode="auto">
          <a:xfrm>
            <a:off x="323528" y="4869160"/>
            <a:ext cx="338437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7884368" y="6165304"/>
            <a:ext cx="9028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 UML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Ellipse 20"/>
          <p:cNvSpPr/>
          <p:nvPr/>
        </p:nvSpPr>
        <p:spPr>
          <a:xfrm>
            <a:off x="1081293" y="3800482"/>
            <a:ext cx="1211263" cy="779463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solidFill>
              <a:srgbClr val="0070C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37" name="Ellipse 20"/>
          <p:cNvSpPr/>
          <p:nvPr/>
        </p:nvSpPr>
        <p:spPr>
          <a:xfrm>
            <a:off x="2987824" y="3093522"/>
            <a:ext cx="1211263" cy="779463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solidFill>
              <a:srgbClr val="0070C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38" name="Ellipse 20"/>
          <p:cNvSpPr/>
          <p:nvPr/>
        </p:nvSpPr>
        <p:spPr>
          <a:xfrm>
            <a:off x="4788024" y="3093522"/>
            <a:ext cx="1211263" cy="779463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solidFill>
              <a:srgbClr val="0070C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39" name="Ellipse 20"/>
          <p:cNvSpPr/>
          <p:nvPr/>
        </p:nvSpPr>
        <p:spPr>
          <a:xfrm>
            <a:off x="6300192" y="3093522"/>
            <a:ext cx="1211263" cy="779463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solidFill>
              <a:srgbClr val="0070C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90192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3" y="1590575"/>
            <a:ext cx="8259762" cy="4430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8" name="Ellipse 27"/>
          <p:cNvSpPr/>
          <p:nvPr/>
        </p:nvSpPr>
        <p:spPr>
          <a:xfrm>
            <a:off x="395536" y="5661248"/>
            <a:ext cx="432048" cy="278028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solidFill>
              <a:srgbClr val="0070C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864624" y="5661248"/>
            <a:ext cx="9274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/>
              <a:t>Laufzeitsicht</a:t>
            </a:r>
            <a:endParaRPr lang="de-DE" i="1" dirty="0"/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title"/>
          </p:nvPr>
        </p:nvSpPr>
        <p:spPr>
          <a:xfrm>
            <a:off x="407988" y="875184"/>
            <a:ext cx="8153400" cy="609600"/>
          </a:xfrm>
        </p:spPr>
        <p:txBody>
          <a:bodyPr/>
          <a:lstStyle/>
          <a:p>
            <a:pPr eaLnBrk="1" hangingPunct="1"/>
            <a:r>
              <a:rPr lang="de-DE" dirty="0" smtClean="0"/>
              <a:t>Sichten und die UML</a:t>
            </a:r>
          </a:p>
        </p:txBody>
      </p:sp>
      <p:sp>
        <p:nvSpPr>
          <p:cNvPr id="13" name="Ellipse 12"/>
          <p:cNvSpPr/>
          <p:nvPr/>
        </p:nvSpPr>
        <p:spPr>
          <a:xfrm>
            <a:off x="1691680" y="3093522"/>
            <a:ext cx="1211263" cy="779463"/>
          </a:xfrm>
          <a:prstGeom prst="ellipse">
            <a:avLst/>
          </a:prstGeom>
          <a:solidFill>
            <a:srgbClr val="FFC000">
              <a:alpha val="32157"/>
            </a:srgbClr>
          </a:solidFill>
          <a:ln>
            <a:solidFill>
              <a:srgbClr val="FFC00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467544" y="3093522"/>
            <a:ext cx="1211263" cy="779463"/>
          </a:xfrm>
          <a:prstGeom prst="ellipse">
            <a:avLst/>
          </a:prstGeom>
          <a:solidFill>
            <a:srgbClr val="FFC000">
              <a:alpha val="32157"/>
            </a:srgbClr>
          </a:solidFill>
          <a:ln>
            <a:solidFill>
              <a:srgbClr val="FFC00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3707904" y="3800482"/>
            <a:ext cx="1211263" cy="779463"/>
          </a:xfrm>
          <a:prstGeom prst="ellipse">
            <a:avLst/>
          </a:prstGeom>
          <a:solidFill>
            <a:srgbClr val="FFC000">
              <a:alpha val="32157"/>
            </a:srgbClr>
          </a:solidFill>
          <a:ln>
            <a:solidFill>
              <a:srgbClr val="FFC00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2339752" y="3800482"/>
            <a:ext cx="1211263" cy="779463"/>
          </a:xfrm>
          <a:prstGeom prst="ellipse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>
            <a:solidFill>
              <a:srgbClr val="00B05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4788024" y="4653136"/>
            <a:ext cx="1211263" cy="779463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solidFill>
              <a:srgbClr val="0070C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7596336" y="3093522"/>
            <a:ext cx="1211263" cy="779463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solidFill>
              <a:srgbClr val="0070C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7164288" y="5301208"/>
            <a:ext cx="1211263" cy="779463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solidFill>
              <a:srgbClr val="0070C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395536" y="5301208"/>
            <a:ext cx="432048" cy="278028"/>
          </a:xfrm>
          <a:prstGeom prst="ellipse">
            <a:avLst/>
          </a:prstGeom>
          <a:solidFill>
            <a:srgbClr val="FFC000">
              <a:alpha val="32157"/>
            </a:srgbClr>
          </a:solidFill>
          <a:ln>
            <a:solidFill>
              <a:srgbClr val="FFC00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395536" y="6031292"/>
            <a:ext cx="432048" cy="278028"/>
          </a:xfrm>
          <a:prstGeom prst="ellipse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>
            <a:solidFill>
              <a:srgbClr val="00B05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864624" y="5301208"/>
            <a:ext cx="9773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/>
              <a:t>Bausteinsicht</a:t>
            </a:r>
            <a:endParaRPr lang="de-DE" i="1" dirty="0"/>
          </a:p>
        </p:txBody>
      </p:sp>
      <p:sp>
        <p:nvSpPr>
          <p:cNvPr id="30" name="Rechteck 29"/>
          <p:cNvSpPr/>
          <p:nvPr/>
        </p:nvSpPr>
        <p:spPr>
          <a:xfrm>
            <a:off x="864624" y="6031292"/>
            <a:ext cx="11150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/>
              <a:t>Verteilungssicht</a:t>
            </a:r>
            <a:endParaRPr lang="de-DE" i="1" dirty="0"/>
          </a:p>
        </p:txBody>
      </p:sp>
      <p:sp>
        <p:nvSpPr>
          <p:cNvPr id="32" name="Rechteck 31"/>
          <p:cNvSpPr/>
          <p:nvPr/>
        </p:nvSpPr>
        <p:spPr>
          <a:xfrm>
            <a:off x="387113" y="4941168"/>
            <a:ext cx="33207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Zuordnung des Diagrammtyps zur Modellierungs-Sicht: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 bwMode="auto">
          <a:xfrm>
            <a:off x="323528" y="4869160"/>
            <a:ext cx="338437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7884368" y="6165304"/>
            <a:ext cx="9028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 UML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Ellipse 20"/>
          <p:cNvSpPr/>
          <p:nvPr/>
        </p:nvSpPr>
        <p:spPr>
          <a:xfrm>
            <a:off x="1081293" y="3800482"/>
            <a:ext cx="1211263" cy="779463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solidFill>
              <a:srgbClr val="0070C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40" name="Ellipse 23"/>
          <p:cNvSpPr/>
          <p:nvPr/>
        </p:nvSpPr>
        <p:spPr>
          <a:xfrm>
            <a:off x="5652120" y="5301208"/>
            <a:ext cx="1211263" cy="779463"/>
          </a:xfrm>
          <a:prstGeom prst="ellipse">
            <a:avLst/>
          </a:prstGeom>
          <a:solidFill>
            <a:schemeClr val="bg1">
              <a:lumMod val="75000"/>
              <a:alpha val="3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41" name="Ellipse 24"/>
          <p:cNvSpPr/>
          <p:nvPr/>
        </p:nvSpPr>
        <p:spPr>
          <a:xfrm>
            <a:off x="6300192" y="4653136"/>
            <a:ext cx="1211263" cy="779463"/>
          </a:xfrm>
          <a:prstGeom prst="ellipse">
            <a:avLst/>
          </a:prstGeom>
          <a:solidFill>
            <a:schemeClr val="bg1">
              <a:lumMod val="75000"/>
              <a:alpha val="3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42" name="Ellipse 20"/>
          <p:cNvSpPr/>
          <p:nvPr/>
        </p:nvSpPr>
        <p:spPr>
          <a:xfrm>
            <a:off x="2987824" y="3093522"/>
            <a:ext cx="1211263" cy="779463"/>
          </a:xfrm>
          <a:prstGeom prst="ellipse">
            <a:avLst/>
          </a:prstGeom>
          <a:solidFill>
            <a:schemeClr val="bg1">
              <a:lumMod val="75000"/>
              <a:alpha val="3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43" name="Ellipse 20"/>
          <p:cNvSpPr/>
          <p:nvPr/>
        </p:nvSpPr>
        <p:spPr>
          <a:xfrm>
            <a:off x="4788024" y="3093522"/>
            <a:ext cx="1211263" cy="779463"/>
          </a:xfrm>
          <a:prstGeom prst="ellipse">
            <a:avLst/>
          </a:prstGeom>
          <a:solidFill>
            <a:schemeClr val="bg1">
              <a:lumMod val="75000"/>
              <a:alpha val="3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44" name="Ellipse 20"/>
          <p:cNvSpPr/>
          <p:nvPr/>
        </p:nvSpPr>
        <p:spPr>
          <a:xfrm>
            <a:off x="6300192" y="3093522"/>
            <a:ext cx="1211263" cy="779463"/>
          </a:xfrm>
          <a:prstGeom prst="ellipse">
            <a:avLst/>
          </a:prstGeom>
          <a:solidFill>
            <a:schemeClr val="bg1">
              <a:lumMod val="75000"/>
              <a:alpha val="3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35" name="Legende mit Linie 2 7"/>
          <p:cNvSpPr/>
          <p:nvPr/>
        </p:nvSpPr>
        <p:spPr bwMode="auto">
          <a:xfrm>
            <a:off x="3851920" y="2564904"/>
            <a:ext cx="2304256" cy="307777"/>
          </a:xfrm>
          <a:prstGeom prst="borderCallout2">
            <a:avLst>
              <a:gd name="adj1" fmla="val 3707"/>
              <a:gd name="adj2" fmla="val -1978"/>
              <a:gd name="adj3" fmla="val 2458"/>
              <a:gd name="adj4" fmla="val -10261"/>
              <a:gd name="adj5" fmla="val 216143"/>
              <a:gd name="adj6" fmla="val -23410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400" dirty="0" smtClean="0">
                <a:latin typeface="+mj-lt"/>
              </a:rPr>
              <a:t>nicht im Fokus dieser VL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58846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04800" y="2492896"/>
            <a:ext cx="8458200" cy="457200"/>
          </a:xfrm>
        </p:spPr>
        <p:txBody>
          <a:bodyPr/>
          <a:lstStyle/>
          <a:p>
            <a:r>
              <a:rPr lang="de-DE" dirty="0" smtClean="0"/>
              <a:t>UML-Diagramme zur Darstellung der</a:t>
            </a:r>
            <a:br>
              <a:rPr lang="de-DE" dirty="0" smtClean="0"/>
            </a:br>
            <a:r>
              <a:rPr lang="de-DE" dirty="0" smtClean="0"/>
              <a:t>Verteilungssicht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3573016"/>
            <a:ext cx="3456384" cy="1653363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 bwMode="auto">
          <a:xfrm>
            <a:off x="5041733" y="4342220"/>
            <a:ext cx="1080120" cy="792088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921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3" y="1590575"/>
            <a:ext cx="8259762" cy="4430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8" name="Ellipse 27"/>
          <p:cNvSpPr/>
          <p:nvPr/>
        </p:nvSpPr>
        <p:spPr>
          <a:xfrm>
            <a:off x="395536" y="5661248"/>
            <a:ext cx="432048" cy="278028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solidFill>
              <a:srgbClr val="0070C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864624" y="5661248"/>
            <a:ext cx="9274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/>
              <a:t>Laufzeitsicht</a:t>
            </a:r>
            <a:endParaRPr lang="de-DE" i="1" dirty="0"/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title"/>
          </p:nvPr>
        </p:nvSpPr>
        <p:spPr>
          <a:xfrm>
            <a:off x="407988" y="875184"/>
            <a:ext cx="8153400" cy="609600"/>
          </a:xfrm>
        </p:spPr>
        <p:txBody>
          <a:bodyPr/>
          <a:lstStyle/>
          <a:p>
            <a:pPr eaLnBrk="1" hangingPunct="1"/>
            <a:r>
              <a:rPr lang="de-DE" dirty="0" smtClean="0"/>
              <a:t>Sichten und die UML</a:t>
            </a:r>
          </a:p>
        </p:txBody>
      </p:sp>
      <p:sp>
        <p:nvSpPr>
          <p:cNvPr id="13" name="Ellipse 12"/>
          <p:cNvSpPr/>
          <p:nvPr/>
        </p:nvSpPr>
        <p:spPr>
          <a:xfrm>
            <a:off x="1691680" y="3093522"/>
            <a:ext cx="1211263" cy="779463"/>
          </a:xfrm>
          <a:prstGeom prst="ellipse">
            <a:avLst/>
          </a:prstGeom>
          <a:solidFill>
            <a:srgbClr val="FFC000">
              <a:alpha val="32157"/>
            </a:srgbClr>
          </a:solidFill>
          <a:ln>
            <a:solidFill>
              <a:srgbClr val="FFC00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467544" y="3093522"/>
            <a:ext cx="1211263" cy="779463"/>
          </a:xfrm>
          <a:prstGeom prst="ellipse">
            <a:avLst/>
          </a:prstGeom>
          <a:solidFill>
            <a:srgbClr val="FFC000">
              <a:alpha val="32157"/>
            </a:srgbClr>
          </a:solidFill>
          <a:ln>
            <a:solidFill>
              <a:srgbClr val="FFC00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3707904" y="3800482"/>
            <a:ext cx="1211263" cy="779463"/>
          </a:xfrm>
          <a:prstGeom prst="ellipse">
            <a:avLst/>
          </a:prstGeom>
          <a:solidFill>
            <a:srgbClr val="FFC000">
              <a:alpha val="32157"/>
            </a:srgbClr>
          </a:solidFill>
          <a:ln>
            <a:solidFill>
              <a:srgbClr val="FFC00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2339752" y="3800482"/>
            <a:ext cx="1211263" cy="779463"/>
          </a:xfrm>
          <a:prstGeom prst="ellipse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>
            <a:solidFill>
              <a:srgbClr val="00B05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4788024" y="4653136"/>
            <a:ext cx="1211263" cy="779463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solidFill>
              <a:srgbClr val="0070C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7596336" y="3093522"/>
            <a:ext cx="1211263" cy="779463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solidFill>
              <a:srgbClr val="0070C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7164288" y="5301208"/>
            <a:ext cx="1211263" cy="779463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solidFill>
              <a:srgbClr val="0070C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5652120" y="5301208"/>
            <a:ext cx="1211263" cy="779463"/>
          </a:xfrm>
          <a:prstGeom prst="ellipse">
            <a:avLst/>
          </a:prstGeom>
          <a:solidFill>
            <a:schemeClr val="bg1">
              <a:lumMod val="75000"/>
              <a:alpha val="3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6300192" y="4653136"/>
            <a:ext cx="1211263" cy="779463"/>
          </a:xfrm>
          <a:prstGeom prst="ellipse">
            <a:avLst/>
          </a:prstGeom>
          <a:solidFill>
            <a:schemeClr val="bg1">
              <a:lumMod val="75000"/>
              <a:alpha val="3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395536" y="5301208"/>
            <a:ext cx="432048" cy="278028"/>
          </a:xfrm>
          <a:prstGeom prst="ellipse">
            <a:avLst/>
          </a:prstGeom>
          <a:solidFill>
            <a:srgbClr val="FFC000">
              <a:alpha val="32157"/>
            </a:srgbClr>
          </a:solidFill>
          <a:ln>
            <a:solidFill>
              <a:srgbClr val="FFC00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395536" y="6031292"/>
            <a:ext cx="432048" cy="278028"/>
          </a:xfrm>
          <a:prstGeom prst="ellipse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>
            <a:solidFill>
              <a:srgbClr val="00B05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864624" y="5301208"/>
            <a:ext cx="9773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/>
              <a:t>Bausteinsicht</a:t>
            </a:r>
            <a:endParaRPr lang="de-DE" i="1" dirty="0"/>
          </a:p>
        </p:txBody>
      </p:sp>
      <p:sp>
        <p:nvSpPr>
          <p:cNvPr id="30" name="Rechteck 29"/>
          <p:cNvSpPr/>
          <p:nvPr/>
        </p:nvSpPr>
        <p:spPr>
          <a:xfrm>
            <a:off x="864624" y="6031292"/>
            <a:ext cx="11150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/>
              <a:t>Verteilungssicht</a:t>
            </a:r>
            <a:endParaRPr lang="de-DE" i="1" dirty="0"/>
          </a:p>
        </p:txBody>
      </p:sp>
      <p:sp>
        <p:nvSpPr>
          <p:cNvPr id="32" name="Rechteck 31"/>
          <p:cNvSpPr/>
          <p:nvPr/>
        </p:nvSpPr>
        <p:spPr>
          <a:xfrm>
            <a:off x="387113" y="4941168"/>
            <a:ext cx="33207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Zuordnung des Diagrammtyps zur Modellierungs-Sicht: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 bwMode="auto">
          <a:xfrm>
            <a:off x="323528" y="4869160"/>
            <a:ext cx="338437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7884368" y="6165304"/>
            <a:ext cx="9028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 UML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Ellipse 20"/>
          <p:cNvSpPr/>
          <p:nvPr/>
        </p:nvSpPr>
        <p:spPr>
          <a:xfrm>
            <a:off x="1081293" y="3800482"/>
            <a:ext cx="1211263" cy="779463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solidFill>
              <a:srgbClr val="0070C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37" name="Ellipse 20"/>
          <p:cNvSpPr/>
          <p:nvPr/>
        </p:nvSpPr>
        <p:spPr>
          <a:xfrm>
            <a:off x="2987824" y="3093522"/>
            <a:ext cx="1211263" cy="779463"/>
          </a:xfrm>
          <a:prstGeom prst="ellipse">
            <a:avLst/>
          </a:prstGeom>
          <a:solidFill>
            <a:schemeClr val="bg1">
              <a:lumMod val="75000"/>
              <a:alpha val="3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38" name="Ellipse 20"/>
          <p:cNvSpPr/>
          <p:nvPr/>
        </p:nvSpPr>
        <p:spPr>
          <a:xfrm>
            <a:off x="4788024" y="3093522"/>
            <a:ext cx="1211263" cy="779463"/>
          </a:xfrm>
          <a:prstGeom prst="ellipse">
            <a:avLst/>
          </a:prstGeom>
          <a:solidFill>
            <a:schemeClr val="bg1">
              <a:lumMod val="75000"/>
              <a:alpha val="3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39" name="Ellipse 20"/>
          <p:cNvSpPr/>
          <p:nvPr/>
        </p:nvSpPr>
        <p:spPr>
          <a:xfrm>
            <a:off x="6300192" y="3093522"/>
            <a:ext cx="1211263" cy="779463"/>
          </a:xfrm>
          <a:prstGeom prst="ellipse">
            <a:avLst/>
          </a:prstGeom>
          <a:solidFill>
            <a:schemeClr val="bg1">
              <a:lumMod val="75000"/>
              <a:alpha val="3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35" name="Pfeil nach unten 34"/>
          <p:cNvSpPr/>
          <p:nvPr/>
        </p:nvSpPr>
        <p:spPr bwMode="auto">
          <a:xfrm>
            <a:off x="2699792" y="3356992"/>
            <a:ext cx="504056" cy="57606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2681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060848"/>
            <a:ext cx="7200900" cy="3213100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UML Verteilungsdiagramme – </a:t>
            </a:r>
            <a:r>
              <a:rPr lang="de-DE" dirty="0" smtClean="0">
                <a:solidFill>
                  <a:srgbClr val="0070C0"/>
                </a:solidFill>
              </a:rPr>
              <a:t>Übersicht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7" name="Legende mit Linie 2 6"/>
          <p:cNvSpPr/>
          <p:nvPr/>
        </p:nvSpPr>
        <p:spPr bwMode="auto">
          <a:xfrm>
            <a:off x="3131840" y="2132856"/>
            <a:ext cx="1449491" cy="307777"/>
          </a:xfrm>
          <a:prstGeom prst="borderCallout2">
            <a:avLst>
              <a:gd name="adj1" fmla="val 4955"/>
              <a:gd name="adj2" fmla="val -4295"/>
              <a:gd name="adj3" fmla="val 7587"/>
              <a:gd name="adj4" fmla="val -20954"/>
              <a:gd name="adj5" fmla="val 160928"/>
              <a:gd name="adj6" fmla="val -53089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de-DE" sz="1400" dirty="0" smtClean="0">
                <a:latin typeface="+mj-lt"/>
              </a:rPr>
              <a:t>Knoten</a:t>
            </a:r>
            <a:endParaRPr lang="de-DE" sz="1400" dirty="0">
              <a:latin typeface="+mj-lt"/>
            </a:endParaRPr>
          </a:p>
        </p:txBody>
      </p:sp>
      <p:sp>
        <p:nvSpPr>
          <p:cNvPr id="12" name="Legende mit Linie 2 11"/>
          <p:cNvSpPr/>
          <p:nvPr/>
        </p:nvSpPr>
        <p:spPr bwMode="auto">
          <a:xfrm>
            <a:off x="7236296" y="4437112"/>
            <a:ext cx="1584176" cy="523220"/>
          </a:xfrm>
          <a:prstGeom prst="borderCallout2">
            <a:avLst>
              <a:gd name="adj1" fmla="val 4955"/>
              <a:gd name="adj2" fmla="val -4295"/>
              <a:gd name="adj3" fmla="val 7587"/>
              <a:gd name="adj4" fmla="val -20954"/>
              <a:gd name="adj5" fmla="val -52838"/>
              <a:gd name="adj6" fmla="val -56086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de-DE" sz="1400" dirty="0" err="1" smtClean="0">
                <a:latin typeface="+mj-lt"/>
              </a:rPr>
              <a:t>Deployment</a:t>
            </a:r>
            <a:r>
              <a:rPr lang="de-DE" sz="1400" dirty="0" smtClean="0">
                <a:latin typeface="+mj-lt"/>
              </a:rPr>
              <a:t>-Angabe</a:t>
            </a:r>
            <a:endParaRPr lang="de-DE" sz="1400" dirty="0">
              <a:latin typeface="+mj-lt"/>
            </a:endParaRPr>
          </a:p>
        </p:txBody>
      </p:sp>
      <p:sp>
        <p:nvSpPr>
          <p:cNvPr id="19" name="Legende mit Linie 2 11"/>
          <p:cNvSpPr/>
          <p:nvPr/>
        </p:nvSpPr>
        <p:spPr bwMode="auto">
          <a:xfrm>
            <a:off x="6876256" y="3501008"/>
            <a:ext cx="1008112" cy="307777"/>
          </a:xfrm>
          <a:prstGeom prst="borderCallout2">
            <a:avLst>
              <a:gd name="adj1" fmla="val 4955"/>
              <a:gd name="adj2" fmla="val -4295"/>
              <a:gd name="adj3" fmla="val 7587"/>
              <a:gd name="adj4" fmla="val -20954"/>
              <a:gd name="adj5" fmla="val -69020"/>
              <a:gd name="adj6" fmla="val -104885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de-DE" sz="1400" dirty="0" smtClean="0">
                <a:latin typeface="+mj-lt"/>
              </a:rPr>
              <a:t>Kanal</a:t>
            </a:r>
            <a:endParaRPr lang="de-DE" sz="1400" dirty="0">
              <a:latin typeface="+mj-lt"/>
            </a:endParaRPr>
          </a:p>
        </p:txBody>
      </p:sp>
      <p:sp>
        <p:nvSpPr>
          <p:cNvPr id="20" name="Legende mit Linie 2 6"/>
          <p:cNvSpPr/>
          <p:nvPr/>
        </p:nvSpPr>
        <p:spPr bwMode="auto">
          <a:xfrm>
            <a:off x="7524328" y="2852936"/>
            <a:ext cx="1008112" cy="307777"/>
          </a:xfrm>
          <a:prstGeom prst="borderCallout2">
            <a:avLst>
              <a:gd name="adj1" fmla="val 4955"/>
              <a:gd name="adj2" fmla="val -4295"/>
              <a:gd name="adj3" fmla="val 7587"/>
              <a:gd name="adj4" fmla="val -20954"/>
              <a:gd name="adj5" fmla="val -84434"/>
              <a:gd name="adj6" fmla="val -67842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de-DE" sz="1400" dirty="0" smtClean="0">
                <a:latin typeface="+mj-lt"/>
              </a:rPr>
              <a:t>Attribut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680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04800" y="2492896"/>
            <a:ext cx="8458200" cy="457200"/>
          </a:xfrm>
        </p:spPr>
        <p:txBody>
          <a:bodyPr/>
          <a:lstStyle/>
          <a:p>
            <a:r>
              <a:rPr lang="de-DE" dirty="0" smtClean="0"/>
              <a:t>UML-Diagramme zur Darstellung der</a:t>
            </a:r>
            <a:br>
              <a:rPr lang="de-DE" dirty="0" smtClean="0"/>
            </a:br>
            <a:r>
              <a:rPr lang="de-DE" dirty="0" smtClean="0"/>
              <a:t>Bausteinsicht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3573016"/>
            <a:ext cx="3456384" cy="1653363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 bwMode="auto">
          <a:xfrm>
            <a:off x="3912487" y="4342220"/>
            <a:ext cx="1080120" cy="792088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087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3" y="1590575"/>
            <a:ext cx="8259762" cy="4430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8" name="Ellipse 27"/>
          <p:cNvSpPr/>
          <p:nvPr/>
        </p:nvSpPr>
        <p:spPr>
          <a:xfrm>
            <a:off x="395536" y="5661248"/>
            <a:ext cx="432048" cy="278028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solidFill>
              <a:srgbClr val="0070C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864624" y="5661248"/>
            <a:ext cx="9274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/>
              <a:t>Laufzeitsicht</a:t>
            </a:r>
            <a:endParaRPr lang="de-DE" i="1" dirty="0"/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title"/>
          </p:nvPr>
        </p:nvSpPr>
        <p:spPr>
          <a:xfrm>
            <a:off x="407988" y="875184"/>
            <a:ext cx="8153400" cy="609600"/>
          </a:xfrm>
        </p:spPr>
        <p:txBody>
          <a:bodyPr/>
          <a:lstStyle/>
          <a:p>
            <a:pPr eaLnBrk="1" hangingPunct="1"/>
            <a:r>
              <a:rPr lang="de-DE" dirty="0" smtClean="0"/>
              <a:t>Sichten und die UML</a:t>
            </a:r>
          </a:p>
        </p:txBody>
      </p:sp>
      <p:sp>
        <p:nvSpPr>
          <p:cNvPr id="13" name="Ellipse 12"/>
          <p:cNvSpPr/>
          <p:nvPr/>
        </p:nvSpPr>
        <p:spPr>
          <a:xfrm>
            <a:off x="1691680" y="3093522"/>
            <a:ext cx="1211263" cy="779463"/>
          </a:xfrm>
          <a:prstGeom prst="ellipse">
            <a:avLst/>
          </a:prstGeom>
          <a:solidFill>
            <a:srgbClr val="FFC000">
              <a:alpha val="32157"/>
            </a:srgbClr>
          </a:solidFill>
          <a:ln>
            <a:solidFill>
              <a:srgbClr val="FFC00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467544" y="3093522"/>
            <a:ext cx="1211263" cy="779463"/>
          </a:xfrm>
          <a:prstGeom prst="ellipse">
            <a:avLst/>
          </a:prstGeom>
          <a:solidFill>
            <a:srgbClr val="FFC000">
              <a:alpha val="32157"/>
            </a:srgbClr>
          </a:solidFill>
          <a:ln>
            <a:solidFill>
              <a:srgbClr val="FFC00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3707904" y="3800482"/>
            <a:ext cx="1211263" cy="779463"/>
          </a:xfrm>
          <a:prstGeom prst="ellipse">
            <a:avLst/>
          </a:prstGeom>
          <a:solidFill>
            <a:srgbClr val="FFC000">
              <a:alpha val="32157"/>
            </a:srgbClr>
          </a:solidFill>
          <a:ln>
            <a:solidFill>
              <a:srgbClr val="FFC00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2339752" y="3800482"/>
            <a:ext cx="1211263" cy="779463"/>
          </a:xfrm>
          <a:prstGeom prst="ellipse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>
            <a:solidFill>
              <a:srgbClr val="00B05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4788024" y="4653136"/>
            <a:ext cx="1211263" cy="779463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solidFill>
              <a:srgbClr val="0070C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7596336" y="3093522"/>
            <a:ext cx="1211263" cy="779463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solidFill>
              <a:srgbClr val="0070C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7164288" y="5301208"/>
            <a:ext cx="1211263" cy="779463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solidFill>
              <a:srgbClr val="0070C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5652120" y="5301208"/>
            <a:ext cx="1211263" cy="779463"/>
          </a:xfrm>
          <a:prstGeom prst="ellipse">
            <a:avLst/>
          </a:prstGeom>
          <a:solidFill>
            <a:schemeClr val="bg1">
              <a:lumMod val="75000"/>
              <a:alpha val="3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6300192" y="4653136"/>
            <a:ext cx="1211263" cy="779463"/>
          </a:xfrm>
          <a:prstGeom prst="ellipse">
            <a:avLst/>
          </a:prstGeom>
          <a:solidFill>
            <a:schemeClr val="bg1">
              <a:lumMod val="75000"/>
              <a:alpha val="3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395536" y="5301208"/>
            <a:ext cx="432048" cy="278028"/>
          </a:xfrm>
          <a:prstGeom prst="ellipse">
            <a:avLst/>
          </a:prstGeom>
          <a:solidFill>
            <a:srgbClr val="FFC000">
              <a:alpha val="32157"/>
            </a:srgbClr>
          </a:solidFill>
          <a:ln>
            <a:solidFill>
              <a:srgbClr val="FFC00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395536" y="6031292"/>
            <a:ext cx="432048" cy="278028"/>
          </a:xfrm>
          <a:prstGeom prst="ellipse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>
            <a:solidFill>
              <a:srgbClr val="00B05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864624" y="5301208"/>
            <a:ext cx="9773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/>
              <a:t>Bausteinsicht</a:t>
            </a:r>
            <a:endParaRPr lang="de-DE" i="1" dirty="0"/>
          </a:p>
        </p:txBody>
      </p:sp>
      <p:sp>
        <p:nvSpPr>
          <p:cNvPr id="30" name="Rechteck 29"/>
          <p:cNvSpPr/>
          <p:nvPr/>
        </p:nvSpPr>
        <p:spPr>
          <a:xfrm>
            <a:off x="864624" y="6031292"/>
            <a:ext cx="11150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/>
              <a:t>Verteilungssicht</a:t>
            </a:r>
            <a:endParaRPr lang="de-DE" i="1" dirty="0"/>
          </a:p>
        </p:txBody>
      </p:sp>
      <p:sp>
        <p:nvSpPr>
          <p:cNvPr id="32" name="Rechteck 31"/>
          <p:cNvSpPr/>
          <p:nvPr/>
        </p:nvSpPr>
        <p:spPr>
          <a:xfrm>
            <a:off x="387113" y="4941168"/>
            <a:ext cx="33207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Zuordnung des Diagrammtyps zur Modellierungs-Sicht: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 bwMode="auto">
          <a:xfrm>
            <a:off x="323528" y="4869160"/>
            <a:ext cx="338437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7884368" y="6165304"/>
            <a:ext cx="9028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 UML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Ellipse 20"/>
          <p:cNvSpPr/>
          <p:nvPr/>
        </p:nvSpPr>
        <p:spPr>
          <a:xfrm>
            <a:off x="1081293" y="3800482"/>
            <a:ext cx="1211263" cy="779463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solidFill>
              <a:srgbClr val="0070C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37" name="Ellipse 20"/>
          <p:cNvSpPr/>
          <p:nvPr/>
        </p:nvSpPr>
        <p:spPr>
          <a:xfrm>
            <a:off x="2987824" y="3093522"/>
            <a:ext cx="1211263" cy="779463"/>
          </a:xfrm>
          <a:prstGeom prst="ellipse">
            <a:avLst/>
          </a:prstGeom>
          <a:solidFill>
            <a:schemeClr val="bg1">
              <a:lumMod val="75000"/>
              <a:alpha val="3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38" name="Ellipse 20"/>
          <p:cNvSpPr/>
          <p:nvPr/>
        </p:nvSpPr>
        <p:spPr>
          <a:xfrm>
            <a:off x="4788024" y="3093522"/>
            <a:ext cx="1211263" cy="779463"/>
          </a:xfrm>
          <a:prstGeom prst="ellipse">
            <a:avLst/>
          </a:prstGeom>
          <a:solidFill>
            <a:schemeClr val="bg1">
              <a:lumMod val="75000"/>
              <a:alpha val="3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39" name="Ellipse 20"/>
          <p:cNvSpPr/>
          <p:nvPr/>
        </p:nvSpPr>
        <p:spPr>
          <a:xfrm>
            <a:off x="6300192" y="3093522"/>
            <a:ext cx="1211263" cy="779463"/>
          </a:xfrm>
          <a:prstGeom prst="ellipse">
            <a:avLst/>
          </a:prstGeom>
          <a:solidFill>
            <a:schemeClr val="bg1">
              <a:lumMod val="75000"/>
              <a:alpha val="3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35" name="Pfeil nach unten 34"/>
          <p:cNvSpPr/>
          <p:nvPr/>
        </p:nvSpPr>
        <p:spPr bwMode="auto">
          <a:xfrm>
            <a:off x="2051720" y="2636912"/>
            <a:ext cx="504056" cy="57606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1468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Softwarearchitektur-Elemente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Eine Softwarearchitektur sollte typischerweise kein Monolith sein</a:t>
            </a:r>
          </a:p>
          <a:p>
            <a:r>
              <a:rPr lang="de-DE" dirty="0" smtClean="0"/>
              <a:t>Sie sollte aus </a:t>
            </a:r>
            <a:r>
              <a:rPr lang="de-DE" dirty="0" smtClean="0">
                <a:solidFill>
                  <a:srgbClr val="0070C0"/>
                </a:solidFill>
              </a:rPr>
              <a:t>unterschiedlichen Elementen </a:t>
            </a:r>
            <a:r>
              <a:rPr lang="de-DE" dirty="0" smtClean="0"/>
              <a:t>und deren Zusammenspiel bestehen:</a:t>
            </a:r>
          </a:p>
          <a:p>
            <a:pPr lvl="1"/>
            <a:r>
              <a:rPr lang="de-DE" dirty="0" smtClean="0"/>
              <a:t>Ausführung/Berechnung (“Processing”)</a:t>
            </a:r>
          </a:p>
          <a:p>
            <a:pPr lvl="1"/>
            <a:r>
              <a:rPr lang="de-DE" dirty="0" smtClean="0"/>
              <a:t>Daten (Information, Zustand)</a:t>
            </a:r>
          </a:p>
          <a:p>
            <a:pPr lvl="1"/>
            <a:r>
              <a:rPr lang="de-DE" dirty="0" smtClean="0"/>
              <a:t>Interaktion mit anderen Elementen</a:t>
            </a:r>
          </a:p>
          <a:p>
            <a:endParaRPr lang="de-DE" dirty="0" smtClean="0"/>
          </a:p>
        </p:txBody>
      </p:sp>
      <p:sp>
        <p:nvSpPr>
          <p:cNvPr id="4" name="Rechteck 3"/>
          <p:cNvSpPr/>
          <p:nvPr/>
        </p:nvSpPr>
        <p:spPr bwMode="auto">
          <a:xfrm>
            <a:off x="1691680" y="4149080"/>
            <a:ext cx="5760640" cy="14401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lvl="0" indent="-342900" algn="l">
              <a:spcBef>
                <a:spcPct val="20000"/>
              </a:spcBef>
              <a:buSzPct val="70000"/>
              <a:buBlip>
                <a:blip r:embed="rId3"/>
              </a:buBlip>
            </a:pPr>
            <a:r>
              <a:rPr lang="de-DE" sz="2000" kern="0" dirty="0" smtClean="0">
                <a:solidFill>
                  <a:srgbClr val="000000"/>
                </a:solidFill>
              </a:rPr>
              <a:t>Demensprechend gibt es die Elemente:</a:t>
            </a:r>
          </a:p>
          <a:p>
            <a:pPr marL="742950" lvl="1" indent="-285750" algn="l">
              <a:spcBef>
                <a:spcPct val="20000"/>
              </a:spcBef>
              <a:buSzPct val="65000"/>
              <a:buBlip>
                <a:blip r:embed="rId3"/>
              </a:buBlip>
            </a:pPr>
            <a:r>
              <a:rPr lang="de-DE" sz="1800" b="1" kern="0" dirty="0" smtClean="0">
                <a:solidFill>
                  <a:srgbClr val="000000"/>
                </a:solidFill>
              </a:rPr>
              <a:t>Komponente</a:t>
            </a:r>
            <a:br>
              <a:rPr lang="de-DE" sz="1800" b="1" kern="0" dirty="0" smtClean="0">
                <a:solidFill>
                  <a:srgbClr val="000000"/>
                </a:solidFill>
              </a:rPr>
            </a:br>
            <a:r>
              <a:rPr lang="de-DE" sz="1800" kern="0" dirty="0" smtClean="0">
                <a:solidFill>
                  <a:srgbClr val="000000"/>
                </a:solidFill>
              </a:rPr>
              <a:t>und</a:t>
            </a:r>
          </a:p>
          <a:p>
            <a:pPr marL="742950" lvl="1" indent="-285750" algn="l">
              <a:spcBef>
                <a:spcPct val="20000"/>
              </a:spcBef>
              <a:buSzPct val="65000"/>
              <a:buBlip>
                <a:blip r:embed="rId3"/>
              </a:buBlip>
            </a:pPr>
            <a:r>
              <a:rPr lang="de-DE" sz="1800" b="1" kern="0" dirty="0" smtClean="0">
                <a:solidFill>
                  <a:srgbClr val="000000"/>
                </a:solidFill>
              </a:rPr>
              <a:t>Konnektor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Picture 2" descr="C:\Users\sarstedt\AppData\Local\Microsoft\Windows\Temporary Internet Files\Content.IE5\R1DVEW14\MCj0411320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8264" y="4389082"/>
            <a:ext cx="1143008" cy="912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5638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772816"/>
            <a:ext cx="8348464" cy="4536504"/>
          </a:xfrm>
        </p:spPr>
        <p:txBody>
          <a:bodyPr/>
          <a:lstStyle/>
          <a:p>
            <a:r>
              <a:rPr lang="de-DE" sz="2200" dirty="0" smtClean="0"/>
              <a:t>Elemente, die Ausführung und Daten in einer Systemarchitektur kapseln, nennt man Software-Komponenten</a:t>
            </a:r>
          </a:p>
          <a:p>
            <a:endParaRPr lang="de-DE" sz="2200" dirty="0" smtClean="0"/>
          </a:p>
          <a:p>
            <a:endParaRPr lang="de-DE" sz="2200" dirty="0" smtClean="0"/>
          </a:p>
          <a:p>
            <a:endParaRPr lang="de-DE" sz="2200" dirty="0" smtClean="0"/>
          </a:p>
          <a:p>
            <a:endParaRPr lang="de-DE" sz="2200" dirty="0" smtClean="0"/>
          </a:p>
          <a:p>
            <a:endParaRPr lang="de-DE" sz="2200" dirty="0" smtClean="0"/>
          </a:p>
          <a:p>
            <a:r>
              <a:rPr lang="de-DE" sz="2200" dirty="0" smtClean="0"/>
              <a:t>Komponenten bieten </a:t>
            </a:r>
            <a:r>
              <a:rPr lang="de-DE" sz="2200" dirty="0" smtClean="0">
                <a:solidFill>
                  <a:srgbClr val="0070C0"/>
                </a:solidFill>
              </a:rPr>
              <a:t>typischerweise applikations</a:t>
            </a:r>
            <a:r>
              <a:rPr lang="de-DE" sz="2200" b="1" dirty="0" smtClean="0">
                <a:solidFill>
                  <a:srgbClr val="0070C0"/>
                </a:solidFill>
              </a:rPr>
              <a:t>spezifische</a:t>
            </a:r>
            <a:r>
              <a:rPr lang="de-DE" sz="2200" dirty="0" smtClean="0">
                <a:solidFill>
                  <a:srgbClr val="0070C0"/>
                </a:solidFill>
              </a:rPr>
              <a:t> </a:t>
            </a:r>
            <a:r>
              <a:rPr lang="de-DE" sz="2200" dirty="0" smtClean="0"/>
              <a:t>Dienste an (außer T-Komponenten)</a:t>
            </a:r>
          </a:p>
          <a:p>
            <a:r>
              <a:rPr lang="de-DE" sz="2200" dirty="0" smtClean="0"/>
              <a:t>Die Begriffe „Subsystem“ und „Komponente“ werden oft synonym verwendet; ein „Subsystem“ ist meist noch „gröber“ als eine Komponente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70C0"/>
                </a:solidFill>
              </a:rPr>
              <a:t>Definition</a:t>
            </a:r>
            <a:r>
              <a:rPr lang="de-DE" smtClean="0"/>
              <a:t>: Komponente</a:t>
            </a: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043608" y="2519025"/>
            <a:ext cx="7000924" cy="2062103"/>
          </a:xfrm>
          <a:prstGeom prst="rect">
            <a:avLst/>
          </a:prstGeom>
          <a:solidFill>
            <a:srgbClr val="FFD08B"/>
          </a:solidFill>
        </p:spPr>
        <p:txBody>
          <a:bodyPr wrap="square">
            <a:spAutoFit/>
          </a:bodyPr>
          <a:lstStyle/>
          <a:p>
            <a:pPr marL="0" lvl="1" algn="l"/>
            <a:r>
              <a:rPr lang="de-DE" sz="1600" i="1" dirty="0" smtClean="0"/>
              <a:t>Eine Softwarekomponente ist ein Architekturelement, das </a:t>
            </a:r>
          </a:p>
          <a:p>
            <a:pPr marL="0" lvl="1" algn="l"/>
            <a:r>
              <a:rPr lang="de-DE" sz="1600" i="1" dirty="0" smtClean="0"/>
              <a:t>(1) eine Teilmenge der Systemfunktionalität und/oder Daten kapselt, </a:t>
            </a:r>
          </a:p>
          <a:p>
            <a:pPr marL="0" lvl="1" algn="l"/>
            <a:r>
              <a:rPr lang="de-DE" sz="1600" i="1" dirty="0" smtClean="0"/>
              <a:t>(2) den Zugriff zu dieser Teilmenge über eine [SRS: oder mehrere] explizit definierte Schnittstelle beschränkt, und</a:t>
            </a:r>
          </a:p>
          <a:p>
            <a:pPr marL="0" lvl="1" algn="l"/>
            <a:r>
              <a:rPr lang="de-DE" sz="1600" i="1" dirty="0" smtClean="0"/>
              <a:t>(3) explizit definierte Abhängigkeiten zu ihrem Ausführungskontext hat.</a:t>
            </a:r>
          </a:p>
          <a:p>
            <a:pPr marL="0" lvl="1" algn="l"/>
            <a:r>
              <a:rPr lang="de-DE" sz="1600" i="1" dirty="0" smtClean="0"/>
              <a:t>			[Taylor2010]</a:t>
            </a:r>
            <a:endParaRPr lang="de-DE" sz="1600" i="1" dirty="0"/>
          </a:p>
        </p:txBody>
      </p:sp>
    </p:spTree>
    <p:extLst>
      <p:ext uri="{BB962C8B-B14F-4D97-AF65-F5344CB8AC3E}">
        <p14:creationId xmlns:p14="http://schemas.microsoft.com/office/powerpoint/2010/main" val="2609120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Komponenten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Komponenten werden üblicherweise durch mehrere Transformationsschritte aus der Anforderungsdefinition (funktionale, nichtfunktionale Eigenschaften) hergeleitet</a:t>
            </a:r>
          </a:p>
          <a:p>
            <a:pPr lvl="1"/>
            <a:r>
              <a:rPr lang="de-DE" sz="2200" dirty="0" smtClean="0"/>
              <a:t>weitere Basis: das Fachliche/Logische Datenmodell</a:t>
            </a:r>
          </a:p>
          <a:p>
            <a:r>
              <a:rPr lang="de-DE" sz="2400" dirty="0" smtClean="0"/>
              <a:t>Basierend auf den Funktionen kann jede Komponente verschiedene Synchronisations- und Performanceeinschränkungen haben</a:t>
            </a:r>
          </a:p>
          <a:p>
            <a:pPr lvl="1"/>
            <a:r>
              <a:rPr lang="de-DE" sz="2000" dirty="0" err="1" smtClean="0"/>
              <a:t>Reentranz</a:t>
            </a:r>
            <a:r>
              <a:rPr lang="de-DE" sz="2000" dirty="0" smtClean="0"/>
              <a:t>, Multiplizität, …</a:t>
            </a:r>
          </a:p>
          <a:p>
            <a:r>
              <a:rPr lang="de-DE" sz="2200" dirty="0" smtClean="0"/>
              <a:t>Komponenten können geschachtelt werden</a:t>
            </a:r>
            <a:endParaRPr lang="de-DE" sz="2200" dirty="0"/>
          </a:p>
          <a:p>
            <a:r>
              <a:rPr lang="de-DE" sz="2200" dirty="0" smtClean="0"/>
              <a:t>Eine Komponente besteht nicht aus einer einzelnen Klasse!!!</a:t>
            </a:r>
          </a:p>
          <a:p>
            <a:pPr lvl="1"/>
            <a:r>
              <a:rPr lang="de-DE" dirty="0" smtClean="0"/>
              <a:t>Eine Klasse kann eine Komponente in der Implementierung repräsentieren – muss aber nicht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9242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der Vorlesung (Planung)</a:t>
            </a:r>
            <a:endParaRPr lang="de-DE" dirty="0"/>
          </a:p>
        </p:txBody>
      </p:sp>
      <p:sp>
        <p:nvSpPr>
          <p:cNvPr id="3" name="Abgerundetes Rechteck 2"/>
          <p:cNvSpPr/>
          <p:nvPr/>
        </p:nvSpPr>
        <p:spPr bwMode="auto">
          <a:xfrm>
            <a:off x="1115616" y="4509120"/>
            <a:ext cx="6120680" cy="5760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Vorgehen bei der Architekturentwicklung</a:t>
            </a:r>
          </a:p>
        </p:txBody>
      </p:sp>
      <p:sp>
        <p:nvSpPr>
          <p:cNvPr id="4" name="Abgerundetes Rechteck 3"/>
          <p:cNvSpPr/>
          <p:nvPr/>
        </p:nvSpPr>
        <p:spPr bwMode="auto">
          <a:xfrm>
            <a:off x="1115616" y="5157192"/>
            <a:ext cx="6120680" cy="5760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smtClean="0">
                <a:solidFill>
                  <a:schemeClr val="tx1"/>
                </a:solidFill>
                <a:latin typeface="Arial" charset="0"/>
              </a:rPr>
              <a:t>Architektur und Architekten</a:t>
            </a:r>
            <a:endParaRPr kumimoji="0" lang="de-DE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Abgerundetes Rechteck 4"/>
          <p:cNvSpPr/>
          <p:nvPr/>
        </p:nvSpPr>
        <p:spPr bwMode="auto">
          <a:xfrm>
            <a:off x="1115616" y="3212976"/>
            <a:ext cx="6120680" cy="5760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Strukturen entwerfen, Muster und </a:t>
            </a:r>
            <a:r>
              <a:rPr kumimoji="0" lang="de-DE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Heuristiken</a:t>
            </a:r>
            <a:endParaRPr kumimoji="0" lang="de-DE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115616" y="2564904"/>
            <a:ext cx="6120680" cy="5760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Ausgewählte Architekturstile für die Praxis</a:t>
            </a:r>
          </a:p>
        </p:txBody>
      </p:sp>
      <p:sp>
        <p:nvSpPr>
          <p:cNvPr id="7" name="Abgerundetes Rechteck 6"/>
          <p:cNvSpPr/>
          <p:nvPr/>
        </p:nvSpPr>
        <p:spPr bwMode="auto">
          <a:xfrm>
            <a:off x="7308304" y="2564904"/>
            <a:ext cx="1224136" cy="316835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Ausgewählte technische Konzepte: </a:t>
            </a:r>
            <a:r>
              <a:rPr kumimoji="0" lang="de-DE" sz="1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Hibernate</a:t>
            </a:r>
            <a:r>
              <a:rPr kumimoji="0" lang="de-DE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 </a:t>
            </a:r>
            <a:r>
              <a:rPr kumimoji="0" lang="de-DE" sz="1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NoSQL</a:t>
            </a:r>
            <a:r>
              <a:rPr kumimoji="0" lang="de-DE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 ...</a:t>
            </a:r>
          </a:p>
        </p:txBody>
      </p:sp>
      <p:sp>
        <p:nvSpPr>
          <p:cNvPr id="8" name="Abgerundetes Rechteck 7"/>
          <p:cNvSpPr/>
          <p:nvPr/>
        </p:nvSpPr>
        <p:spPr bwMode="auto">
          <a:xfrm>
            <a:off x="1115616" y="3861048"/>
            <a:ext cx="6120680" cy="5760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Sichten und UML2</a:t>
            </a: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1115616" y="1916832"/>
            <a:ext cx="7416824" cy="5760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smtClean="0">
                <a:solidFill>
                  <a:schemeClr val="tx1"/>
                </a:solidFill>
                <a:latin typeface="Arial" charset="0"/>
              </a:rPr>
              <a:t>Firmenvorträge</a:t>
            </a:r>
            <a:endParaRPr kumimoji="0" lang="de-DE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760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772816"/>
            <a:ext cx="8424936" cy="20162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dirty="0" smtClean="0">
                <a:cs typeface="Times New Roman" pitchFamily="18" charset="0"/>
              </a:rPr>
              <a:t>In komplexen System kann die Interaktion zwischen Komponenten wichtiger und anspruchsvoller sein, als die Funktionalität der Komponenten an sich.</a:t>
            </a:r>
          </a:p>
          <a:p>
            <a:pPr>
              <a:lnSpc>
                <a:spcPct val="90000"/>
              </a:lnSpc>
            </a:pPr>
            <a:endParaRPr lang="de-DE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de-DE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de-DE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de-DE" dirty="0" smtClean="0">
                <a:cs typeface="Times New Roman" pitchFamily="18" charset="0"/>
              </a:rPr>
              <a:t>In vielen Softwaresystemen sind Konnektoren normalerweise simple Prozeduraufrufe oder gemeinsamer Datenzugriff</a:t>
            </a:r>
          </a:p>
          <a:p>
            <a:pPr lvl="1">
              <a:lnSpc>
                <a:spcPct val="90000"/>
              </a:lnSpc>
            </a:pPr>
            <a:r>
              <a:rPr lang="de-DE" dirty="0" smtClean="0">
                <a:cs typeface="Times New Roman" pitchFamily="18" charset="0"/>
              </a:rPr>
              <a:t>es sind wesentlich anspruchsvollere Konnektoren möglich!</a:t>
            </a:r>
          </a:p>
          <a:p>
            <a:r>
              <a:rPr lang="de-DE" dirty="0" smtClean="0"/>
              <a:t>Konnektorauswahl und -design sind stark von der Laufzeitumgebung eines Systems abhängig (Technische Infrastruktur bedenken!)</a:t>
            </a:r>
          </a:p>
          <a:p>
            <a:pPr>
              <a:lnSpc>
                <a:spcPct val="90000"/>
              </a:lnSpc>
            </a:pPr>
            <a:r>
              <a:rPr lang="de-DE" dirty="0" smtClean="0"/>
              <a:t>Konnektoren bieten </a:t>
            </a:r>
            <a:r>
              <a:rPr lang="de-DE" dirty="0" smtClean="0">
                <a:solidFill>
                  <a:srgbClr val="0070C0"/>
                </a:solidFill>
              </a:rPr>
              <a:t>typischerweise anwendungs</a:t>
            </a:r>
            <a:r>
              <a:rPr lang="de-DE" b="1" dirty="0" smtClean="0">
                <a:solidFill>
                  <a:srgbClr val="0070C0"/>
                </a:solidFill>
              </a:rPr>
              <a:t>unabhängige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smtClean="0"/>
              <a:t>Interaktionsdienste an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70C0"/>
                </a:solidFill>
              </a:rPr>
              <a:t>Definition</a:t>
            </a:r>
            <a:r>
              <a:rPr lang="de-DE" dirty="0" smtClean="0"/>
              <a:t>: Konnektor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259632" y="2708920"/>
            <a:ext cx="7000924" cy="954107"/>
          </a:xfrm>
          <a:prstGeom prst="rect">
            <a:avLst/>
          </a:prstGeom>
          <a:solidFill>
            <a:srgbClr val="FFD08B"/>
          </a:solidFill>
        </p:spPr>
        <p:txBody>
          <a:bodyPr wrap="square">
            <a:spAutoFit/>
          </a:bodyPr>
          <a:lstStyle/>
          <a:p>
            <a:pPr marL="0" lvl="1" algn="l"/>
            <a:r>
              <a:rPr lang="de-DE" sz="1600" i="1" smtClean="0"/>
              <a:t>Ein Softwarekonnektor ist ein Architekturelement zur Erbringung und Regulierung von Interaktionen zwischen Komponenten.</a:t>
            </a:r>
          </a:p>
          <a:p>
            <a:pPr marL="0" lvl="1" algn="l"/>
            <a:r>
              <a:rPr lang="de-DE" sz="1600" i="1" smtClean="0"/>
              <a:t>			[Taylor2010]</a:t>
            </a:r>
            <a:endParaRPr lang="de-DE" sz="1600" i="1"/>
          </a:p>
        </p:txBody>
      </p:sp>
    </p:spTree>
    <p:extLst>
      <p:ext uri="{BB962C8B-B14F-4D97-AF65-F5344CB8AC3E}">
        <p14:creationId xmlns:p14="http://schemas.microsoft.com/office/powerpoint/2010/main" val="3729082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Beispiele von Konnektoren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Lokaler Prozeduraufruf</a:t>
            </a:r>
          </a:p>
          <a:p>
            <a:r>
              <a:rPr lang="de-DE" dirty="0" smtClean="0"/>
              <a:t>Entfernter Prozeduraufruf</a:t>
            </a:r>
          </a:p>
          <a:p>
            <a:r>
              <a:rPr lang="de-DE" dirty="0" smtClean="0"/>
              <a:t>Gemeinsamer Speicherzugriff</a:t>
            </a:r>
          </a:p>
          <a:p>
            <a:pPr lvl="1"/>
            <a:r>
              <a:rPr lang="de-DE" dirty="0" smtClean="0"/>
              <a:t>hierzu zählt auch ein Zugriff auf gemeinsame Datenbanktabellen!</a:t>
            </a:r>
          </a:p>
          <a:p>
            <a:r>
              <a:rPr lang="de-DE" dirty="0" smtClean="0"/>
              <a:t>Nachrichtenaustausch (Messaging)</a:t>
            </a:r>
          </a:p>
          <a:p>
            <a:r>
              <a:rPr lang="de-DE" dirty="0" smtClean="0"/>
              <a:t>Streaming</a:t>
            </a:r>
          </a:p>
          <a:p>
            <a:r>
              <a:rPr lang="de-DE" dirty="0" smtClean="0"/>
              <a:t>Wrapper/Adapter</a:t>
            </a:r>
          </a:p>
          <a:p>
            <a:r>
              <a:rPr lang="de-DE" dirty="0" smtClean="0"/>
              <a:t>…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87325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Architekturen modellieren mit der UML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79512" y="1844824"/>
            <a:ext cx="7000924" cy="2708434"/>
          </a:xfrm>
          <a:prstGeom prst="rect">
            <a:avLst/>
          </a:prstGeom>
          <a:solidFill>
            <a:srgbClr val="FFD08B"/>
          </a:solidFill>
        </p:spPr>
        <p:txBody>
          <a:bodyPr wrap="square">
            <a:spAutoFit/>
          </a:bodyPr>
          <a:lstStyle/>
          <a:p>
            <a:pPr marL="0" lvl="1" algn="l"/>
            <a:r>
              <a:rPr lang="de-DE" sz="1600" i="1" dirty="0" smtClean="0"/>
              <a:t>Das </a:t>
            </a:r>
            <a:r>
              <a:rPr lang="de-DE" sz="1600" i="1" dirty="0" smtClean="0">
                <a:solidFill>
                  <a:srgbClr val="0070C0"/>
                </a:solidFill>
              </a:rPr>
              <a:t>Komponentendiagramm</a:t>
            </a:r>
            <a:r>
              <a:rPr lang="de-DE" sz="1600" i="1" dirty="0" smtClean="0"/>
              <a:t> […] zeigt eine bestimmte Sicht auf die </a:t>
            </a:r>
            <a:r>
              <a:rPr lang="de-DE" sz="1600" b="1" i="1" dirty="0" smtClean="0"/>
              <a:t>Struktur</a:t>
            </a:r>
            <a:r>
              <a:rPr lang="de-DE" sz="1600" i="1" dirty="0" smtClean="0"/>
              <a:t> des modellierten Systems. Die Darstellung umfasst dabei typischerweise </a:t>
            </a:r>
            <a:r>
              <a:rPr lang="de-DE" sz="1600" b="1" i="1" dirty="0" smtClean="0"/>
              <a:t>Komponenten</a:t>
            </a:r>
            <a:r>
              <a:rPr lang="de-DE" sz="1600" i="1" dirty="0" smtClean="0"/>
              <a:t> mit deren </a:t>
            </a:r>
            <a:r>
              <a:rPr lang="de-DE" sz="1600" b="1" i="1" dirty="0" smtClean="0"/>
              <a:t>Schnittstellen</a:t>
            </a:r>
            <a:r>
              <a:rPr lang="de-DE" sz="1600" i="1" dirty="0" smtClean="0"/>
              <a:t> bzw. </a:t>
            </a:r>
            <a:r>
              <a:rPr lang="de-DE" sz="1600" b="1" i="1" dirty="0" smtClean="0"/>
              <a:t>Ports</a:t>
            </a:r>
            <a:r>
              <a:rPr lang="de-DE" sz="1600" i="1" dirty="0" smtClean="0"/>
              <a:t>. Es zeigt auch, wie Komponenten über </a:t>
            </a:r>
            <a:r>
              <a:rPr lang="de-DE" sz="1600" b="1" i="1" dirty="0" smtClean="0"/>
              <a:t>Abhängigkeitsbeziehungen</a:t>
            </a:r>
            <a:r>
              <a:rPr lang="de-DE" sz="1600" i="1" dirty="0" smtClean="0"/>
              <a:t> und Konnektoren miteinander verbunden sind. </a:t>
            </a:r>
          </a:p>
          <a:p>
            <a:pPr marL="0" lvl="1" algn="l"/>
            <a:r>
              <a:rPr lang="de-DE" sz="1600" i="1" dirty="0" smtClean="0"/>
              <a:t>Um das </a:t>
            </a:r>
            <a:r>
              <a:rPr lang="de-DE" sz="1600" b="1" i="1" dirty="0" smtClean="0"/>
              <a:t>Innere</a:t>
            </a:r>
            <a:r>
              <a:rPr lang="de-DE" sz="1600" i="1" dirty="0" smtClean="0"/>
              <a:t> einer Komponente darzustellen, zeigt ein Komponentendiagramm oft Notationselemente, die sonst vor allem in Klassen- oder Kompositionsstrukturdiagrammen angezeigt werden, zum Beispiel Klassen oder Parts.</a:t>
            </a:r>
          </a:p>
          <a:p>
            <a:pPr marL="0" lvl="1" algn="l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http://de.wikipedia.org/w/index.php?title=Kompositionsstrukturdiagramm&amp;oldid=77541163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6804248" y="2329135"/>
            <a:ext cx="23283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i="1" dirty="0" smtClean="0">
                <a:solidFill>
                  <a:srgbClr val="FF0000"/>
                </a:solidFill>
              </a:rPr>
              <a:t>„Außensicht“ nach Quasar</a:t>
            </a:r>
            <a:endParaRPr lang="de-DE" sz="1400" i="1" dirty="0">
              <a:solidFill>
                <a:srgbClr val="FF0000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6855466" y="3429000"/>
            <a:ext cx="22486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i="1" dirty="0" smtClean="0">
                <a:solidFill>
                  <a:srgbClr val="FF0000"/>
                </a:solidFill>
              </a:rPr>
              <a:t>„Innensicht“ nach Quasar</a:t>
            </a:r>
            <a:endParaRPr lang="de-DE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905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UML Komponentendiagramme – </a:t>
            </a:r>
            <a:r>
              <a:rPr lang="de-DE" dirty="0" smtClean="0">
                <a:solidFill>
                  <a:srgbClr val="0070C0"/>
                </a:solidFill>
              </a:rPr>
              <a:t>Basis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Unterstützt die Modellierung von</a:t>
            </a:r>
          </a:p>
          <a:p>
            <a:pPr lvl="1"/>
            <a:r>
              <a:rPr lang="de-DE" b="1" dirty="0" smtClean="0"/>
              <a:t>logischen/fachlichen </a:t>
            </a:r>
            <a:r>
              <a:rPr lang="de-DE" dirty="0" smtClean="0"/>
              <a:t>Komponenten</a:t>
            </a:r>
          </a:p>
          <a:p>
            <a:pPr lvl="1"/>
            <a:r>
              <a:rPr lang="de-DE" b="1" dirty="0" smtClean="0"/>
              <a:t>technischen</a:t>
            </a:r>
            <a:r>
              <a:rPr lang="de-DE" dirty="0" smtClean="0"/>
              <a:t> Komponenten (EJB, .NET, CORBA, …)</a:t>
            </a:r>
          </a:p>
          <a:p>
            <a:r>
              <a:rPr lang="de-DE" dirty="0" smtClean="0"/>
              <a:t>…zusammen mit den Artefakten, die diese Komponenten implementieren (z.B. „Auftragsmanagement.jar“) und dem Knoten, auf denen sie installiert werden</a:t>
            </a:r>
          </a:p>
          <a:p>
            <a:r>
              <a:rPr lang="de-DE" dirty="0" smtClean="0"/>
              <a:t>Der Stereotyp „</a:t>
            </a:r>
            <a:r>
              <a:rPr lang="de-DE" dirty="0" smtClean="0">
                <a:cs typeface="Arial"/>
              </a:rPr>
              <a:t>«</a:t>
            </a:r>
            <a:r>
              <a:rPr lang="de-DE" dirty="0" err="1" smtClean="0"/>
              <a:t>component</a:t>
            </a:r>
            <a:r>
              <a:rPr lang="de-DE" dirty="0" smtClean="0">
                <a:cs typeface="Arial"/>
              </a:rPr>
              <a:t>»</a:t>
            </a:r>
            <a:r>
              <a:rPr lang="de-DE" dirty="0" smtClean="0"/>
              <a:t>“ ist optional</a:t>
            </a:r>
          </a:p>
          <a:p>
            <a:r>
              <a:rPr lang="de-DE" dirty="0" smtClean="0"/>
              <a:t>Andere Stereotype sind möglich, z. B.</a:t>
            </a:r>
          </a:p>
          <a:p>
            <a:pPr lvl="1"/>
            <a:r>
              <a:rPr lang="de-DE" dirty="0" smtClean="0"/>
              <a:t>„</a:t>
            </a:r>
            <a:r>
              <a:rPr lang="de-DE" dirty="0" smtClean="0">
                <a:cs typeface="Arial"/>
              </a:rPr>
              <a:t>«</a:t>
            </a:r>
            <a:r>
              <a:rPr lang="de-DE" dirty="0" err="1" smtClean="0"/>
              <a:t>subsystem</a:t>
            </a:r>
            <a:r>
              <a:rPr lang="de-DE" dirty="0" smtClean="0">
                <a:cs typeface="Arial"/>
              </a:rPr>
              <a:t>»</a:t>
            </a:r>
            <a:r>
              <a:rPr lang="de-DE" dirty="0" smtClean="0"/>
              <a:t>“ für „</a:t>
            </a:r>
            <a:r>
              <a:rPr lang="de-DE" dirty="0" err="1" smtClean="0"/>
              <a:t>grobgranularere</a:t>
            </a:r>
            <a:r>
              <a:rPr lang="de-DE" dirty="0" smtClean="0"/>
              <a:t>“</a:t>
            </a:r>
            <a:br>
              <a:rPr lang="de-DE" dirty="0" smtClean="0"/>
            </a:br>
            <a:r>
              <a:rPr lang="de-DE" dirty="0" smtClean="0"/>
              <a:t>Komponenten</a:t>
            </a:r>
          </a:p>
          <a:p>
            <a:pPr lvl="1"/>
            <a:r>
              <a:rPr lang="de-DE" dirty="0" smtClean="0"/>
              <a:t>„</a:t>
            </a:r>
            <a:r>
              <a:rPr lang="de-DE" dirty="0" smtClean="0">
                <a:cs typeface="Arial"/>
              </a:rPr>
              <a:t>«</a:t>
            </a:r>
            <a:r>
              <a:rPr lang="de-DE" dirty="0" err="1" smtClean="0"/>
              <a:t>process</a:t>
            </a:r>
            <a:r>
              <a:rPr lang="de-DE" dirty="0" smtClean="0">
                <a:cs typeface="Arial"/>
              </a:rPr>
              <a:t>»</a:t>
            </a:r>
            <a:r>
              <a:rPr lang="de-DE" dirty="0" smtClean="0"/>
              <a:t>“ für Prozesskomponenten</a:t>
            </a:r>
          </a:p>
          <a:p>
            <a:pPr lvl="1"/>
            <a:r>
              <a:rPr lang="de-DE" dirty="0" smtClean="0"/>
              <a:t>„</a:t>
            </a:r>
            <a:r>
              <a:rPr lang="de-DE" dirty="0" smtClean="0">
                <a:cs typeface="Arial"/>
              </a:rPr>
              <a:t>«</a:t>
            </a:r>
            <a:r>
              <a:rPr lang="de-DE" dirty="0" err="1" smtClean="0"/>
              <a:t>service</a:t>
            </a:r>
            <a:r>
              <a:rPr lang="de-DE" dirty="0" smtClean="0">
                <a:cs typeface="Arial"/>
              </a:rPr>
              <a:t>»</a:t>
            </a:r>
            <a:r>
              <a:rPr lang="de-DE" dirty="0" smtClean="0"/>
              <a:t>“ für zustandslose funktionale Komponenten</a:t>
            </a:r>
          </a:p>
          <a:p>
            <a:pPr lvl="1"/>
            <a:r>
              <a:rPr lang="de-DE" dirty="0" smtClean="0"/>
              <a:t>u.a. (</a:t>
            </a:r>
            <a:r>
              <a:rPr lang="de-DE" b="1" dirty="0" smtClean="0"/>
              <a:t>Stereotype sparsam und mit Bedacht einsetzen!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  <p:pic>
        <p:nvPicPr>
          <p:cNvPr id="395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3789040"/>
            <a:ext cx="2458036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5004048" y="1916832"/>
            <a:ext cx="593725" cy="533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r>
              <a:rPr lang="de-DE" sz="1600" dirty="0" smtClean="0">
                <a:solidFill>
                  <a:srgbClr val="000000"/>
                </a:solidFill>
                <a:ea typeface="ＭＳ Ｐゴシック" charset="0"/>
              </a:rPr>
              <a:t>A</a:t>
            </a:r>
            <a:endParaRPr lang="de-DE" sz="1600" b="1" dirty="0" smtClean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6588224" y="2204864"/>
            <a:ext cx="593725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r>
              <a:rPr lang="de-DE" sz="1600" dirty="0" smtClean="0">
                <a:solidFill>
                  <a:srgbClr val="000000"/>
                </a:solidFill>
                <a:ea typeface="ＭＳ Ｐゴシック" charset="0"/>
              </a:rPr>
              <a:t>T</a:t>
            </a:r>
            <a:endParaRPr lang="de-DE" sz="1600" b="1" dirty="0" smtClean="0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733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03312" y="1066800"/>
            <a:ext cx="8861176" cy="457200"/>
          </a:xfrm>
        </p:spPr>
        <p:txBody>
          <a:bodyPr/>
          <a:lstStyle/>
          <a:p>
            <a:r>
              <a:rPr lang="de-DE" dirty="0" smtClean="0"/>
              <a:t>UML Komponentendiagramme –</a:t>
            </a:r>
            <a:r>
              <a:rPr lang="de-DE" dirty="0" smtClean="0">
                <a:solidFill>
                  <a:srgbClr val="0070C0"/>
                </a:solidFill>
              </a:rPr>
              <a:t> Schnittstellen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 smtClean="0"/>
              <a:t>Eine Komponente hat eine Menge von </a:t>
            </a:r>
            <a:r>
              <a:rPr lang="de-DE" sz="1800" b="1" dirty="0" smtClean="0"/>
              <a:t>angebotenen</a:t>
            </a:r>
            <a:r>
              <a:rPr lang="de-DE" sz="1800" dirty="0" smtClean="0"/>
              <a:t> („</a:t>
            </a:r>
            <a:r>
              <a:rPr lang="de-DE" sz="1800" dirty="0" err="1" smtClean="0"/>
              <a:t>provided</a:t>
            </a:r>
            <a:r>
              <a:rPr lang="de-DE" sz="1800" dirty="0" smtClean="0"/>
              <a:t>“) und </a:t>
            </a:r>
            <a:r>
              <a:rPr lang="de-DE" sz="1800" b="1" dirty="0" smtClean="0"/>
              <a:t>genutzten</a:t>
            </a:r>
            <a:r>
              <a:rPr lang="de-DE" sz="1800" dirty="0" smtClean="0"/>
              <a:t> („</a:t>
            </a:r>
            <a:r>
              <a:rPr lang="de-DE" sz="1800" dirty="0" err="1" smtClean="0"/>
              <a:t>required</a:t>
            </a:r>
            <a:r>
              <a:rPr lang="de-DE" sz="1800" dirty="0" smtClean="0"/>
              <a:t>“) Schnittstellen/Interfaces</a:t>
            </a:r>
          </a:p>
          <a:p>
            <a:pPr lvl="1"/>
            <a:r>
              <a:rPr lang="de-DE" sz="1600" dirty="0" smtClean="0"/>
              <a:t>Angebotene Schnittstellen werden entweder direkt durch die Komponente realisiert, durch eine seiner „</a:t>
            </a:r>
            <a:r>
              <a:rPr lang="de-DE" sz="1600" dirty="0" err="1" smtClean="0"/>
              <a:t>realizingClassifier</a:t>
            </a:r>
            <a:r>
              <a:rPr lang="de-DE" sz="1600" dirty="0" smtClean="0"/>
              <a:t>“, oder durch einen Port (s.u.)</a:t>
            </a:r>
          </a:p>
          <a:p>
            <a:pPr lvl="1"/>
            <a:r>
              <a:rPr lang="de-DE" sz="1600" dirty="0" smtClean="0"/>
              <a:t>Genutzte Schnittstellen zeichnen sich durch eine Nutzungs-Beziehung aus; von der Komponente, eines „</a:t>
            </a:r>
            <a:r>
              <a:rPr lang="de-DE" sz="1600" dirty="0" err="1" smtClean="0"/>
              <a:t>realizingClassifier</a:t>
            </a:r>
            <a:r>
              <a:rPr lang="de-DE" sz="1600" dirty="0" smtClean="0"/>
              <a:t>“, oder durch einen Port</a:t>
            </a:r>
          </a:p>
          <a:p>
            <a:pPr lvl="1"/>
            <a:endParaRPr lang="de-DE" sz="1600" dirty="0" smtClean="0"/>
          </a:p>
          <a:p>
            <a:pPr lvl="1"/>
            <a:endParaRPr lang="de-DE" sz="1600" dirty="0" smtClean="0"/>
          </a:p>
          <a:p>
            <a:pPr lvl="1"/>
            <a:endParaRPr lang="de-DE" sz="1600" dirty="0" smtClean="0"/>
          </a:p>
          <a:p>
            <a:pPr lvl="1"/>
            <a:endParaRPr lang="de-DE" sz="1600" dirty="0" smtClean="0"/>
          </a:p>
          <a:p>
            <a:pPr lvl="1"/>
            <a:endParaRPr lang="de-DE" sz="1600" dirty="0" smtClean="0"/>
          </a:p>
          <a:p>
            <a:pPr lvl="1"/>
            <a:endParaRPr lang="de-DE" sz="1600" dirty="0" smtClean="0"/>
          </a:p>
          <a:p>
            <a:pPr lvl="1"/>
            <a:endParaRPr lang="de-DE" sz="1600" dirty="0" smtClean="0"/>
          </a:p>
          <a:p>
            <a:pPr lvl="1"/>
            <a:endParaRPr lang="de-DE" sz="1600" dirty="0" smtClean="0"/>
          </a:p>
          <a:p>
            <a:pPr lvl="1"/>
            <a:endParaRPr lang="de-DE" sz="16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3573016"/>
            <a:ext cx="466725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hteck 6"/>
          <p:cNvSpPr/>
          <p:nvPr/>
        </p:nvSpPr>
        <p:spPr>
          <a:xfrm>
            <a:off x="5004048" y="5733256"/>
            <a:ext cx="27719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 UML 2.3. Superstructure Specification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Legende mit Linie 2 7"/>
          <p:cNvSpPr/>
          <p:nvPr/>
        </p:nvSpPr>
        <p:spPr bwMode="auto">
          <a:xfrm>
            <a:off x="6372200" y="5013176"/>
            <a:ext cx="2592288" cy="307777"/>
          </a:xfrm>
          <a:prstGeom prst="borderCallout2">
            <a:avLst>
              <a:gd name="adj1" fmla="val 3707"/>
              <a:gd name="adj2" fmla="val -1978"/>
              <a:gd name="adj3" fmla="val 2458"/>
              <a:gd name="adj4" fmla="val -13240"/>
              <a:gd name="adj5" fmla="val -84985"/>
              <a:gd name="adj6" fmla="val -19934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400" dirty="0" smtClean="0">
                <a:latin typeface="+mj-lt"/>
              </a:rPr>
              <a:t>„genutzt“ / „</a:t>
            </a:r>
            <a:r>
              <a:rPr lang="de-DE" sz="1400" dirty="0" err="1" smtClean="0">
                <a:latin typeface="+mj-lt"/>
              </a:rPr>
              <a:t>required</a:t>
            </a:r>
            <a:r>
              <a:rPr lang="de-DE" sz="1400" dirty="0" smtClean="0">
                <a:latin typeface="+mj-lt"/>
              </a:rPr>
              <a:t>“</a:t>
            </a:r>
            <a:endParaRPr lang="de-DE" sz="1400" dirty="0">
              <a:latin typeface="+mj-lt"/>
            </a:endParaRPr>
          </a:p>
        </p:txBody>
      </p:sp>
      <p:sp>
        <p:nvSpPr>
          <p:cNvPr id="9" name="Legende mit Linie 2 8"/>
          <p:cNvSpPr/>
          <p:nvPr/>
        </p:nvSpPr>
        <p:spPr bwMode="auto">
          <a:xfrm>
            <a:off x="395536" y="5157192"/>
            <a:ext cx="2592288" cy="307777"/>
          </a:xfrm>
          <a:prstGeom prst="borderCallout2">
            <a:avLst>
              <a:gd name="adj1" fmla="val -14409"/>
              <a:gd name="adj2" fmla="val 96961"/>
              <a:gd name="adj3" fmla="val -84498"/>
              <a:gd name="adj4" fmla="val 96883"/>
              <a:gd name="adj5" fmla="val -132086"/>
              <a:gd name="adj6" fmla="val 106106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400" dirty="0" smtClean="0">
                <a:latin typeface="+mj-lt"/>
              </a:rPr>
              <a:t>„angeboten“ / „</a:t>
            </a:r>
            <a:r>
              <a:rPr lang="de-DE" sz="1400" dirty="0" err="1" smtClean="0">
                <a:latin typeface="+mj-lt"/>
              </a:rPr>
              <a:t>provided</a:t>
            </a:r>
            <a:r>
              <a:rPr lang="de-DE" sz="1400" dirty="0" smtClean="0">
                <a:latin typeface="+mj-lt"/>
              </a:rPr>
              <a:t>“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3242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UML Komponentendiagramme –</a:t>
            </a:r>
            <a:r>
              <a:rPr lang="de-DE" dirty="0" smtClean="0">
                <a:solidFill>
                  <a:srgbClr val="0070C0"/>
                </a:solidFill>
              </a:rPr>
              <a:t> Schnittstellen</a:t>
            </a:r>
            <a:endParaRPr lang="de-DE" dirty="0"/>
          </a:p>
        </p:txBody>
      </p:sp>
      <p:pic>
        <p:nvPicPr>
          <p:cNvPr id="396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00808"/>
            <a:ext cx="22860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6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437112"/>
            <a:ext cx="74676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egende mit Linie 2 5"/>
          <p:cNvSpPr/>
          <p:nvPr/>
        </p:nvSpPr>
        <p:spPr bwMode="auto">
          <a:xfrm>
            <a:off x="3923928" y="2348880"/>
            <a:ext cx="2592288" cy="738664"/>
          </a:xfrm>
          <a:prstGeom prst="borderCallout2">
            <a:avLst>
              <a:gd name="adj1" fmla="val 3707"/>
              <a:gd name="adj2" fmla="val -1978"/>
              <a:gd name="adj3" fmla="val 2458"/>
              <a:gd name="adj4" fmla="val -13240"/>
              <a:gd name="adj5" fmla="val 88926"/>
              <a:gd name="adj6" fmla="val -51336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400" dirty="0" smtClean="0">
                <a:latin typeface="+mj-lt"/>
              </a:rPr>
              <a:t>Black-Box-Notation mit Auflistung der Komponenten-Eigenschaften</a:t>
            </a:r>
            <a:endParaRPr lang="de-DE" sz="1400" dirty="0">
              <a:latin typeface="+mj-lt"/>
            </a:endParaRPr>
          </a:p>
        </p:txBody>
      </p:sp>
      <p:sp>
        <p:nvSpPr>
          <p:cNvPr id="7" name="Legende mit Linie 2 6"/>
          <p:cNvSpPr/>
          <p:nvPr/>
        </p:nvSpPr>
        <p:spPr bwMode="auto">
          <a:xfrm>
            <a:off x="3635896" y="5661248"/>
            <a:ext cx="2160240" cy="523220"/>
          </a:xfrm>
          <a:prstGeom prst="borderCallout2">
            <a:avLst>
              <a:gd name="adj1" fmla="val 3707"/>
              <a:gd name="adj2" fmla="val -1978"/>
              <a:gd name="adj3" fmla="val 2458"/>
              <a:gd name="adj4" fmla="val -13240"/>
              <a:gd name="adj5" fmla="val -122069"/>
              <a:gd name="adj6" fmla="val -23375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400" dirty="0" smtClean="0">
                <a:latin typeface="+mj-lt"/>
              </a:rPr>
              <a:t>„realisiert“ / „</a:t>
            </a:r>
            <a:r>
              <a:rPr lang="de-DE" sz="1400" dirty="0" err="1" smtClean="0">
                <a:latin typeface="+mj-lt"/>
              </a:rPr>
              <a:t>realizes</a:t>
            </a:r>
            <a:r>
              <a:rPr lang="de-DE" sz="1400" dirty="0" smtClean="0">
                <a:latin typeface="+mj-lt"/>
              </a:rPr>
              <a:t>“-</a:t>
            </a:r>
            <a:br>
              <a:rPr lang="de-DE" sz="1400" dirty="0" smtClean="0">
                <a:latin typeface="+mj-lt"/>
              </a:rPr>
            </a:br>
            <a:r>
              <a:rPr lang="de-DE" sz="1400" dirty="0" smtClean="0">
                <a:latin typeface="+mj-lt"/>
              </a:rPr>
              <a:t>Notation</a:t>
            </a:r>
            <a:endParaRPr lang="de-DE" sz="1400" dirty="0">
              <a:latin typeface="+mj-lt"/>
            </a:endParaRPr>
          </a:p>
        </p:txBody>
      </p:sp>
      <p:sp>
        <p:nvSpPr>
          <p:cNvPr id="8" name="Legende mit Linie 2 7"/>
          <p:cNvSpPr/>
          <p:nvPr/>
        </p:nvSpPr>
        <p:spPr bwMode="auto">
          <a:xfrm>
            <a:off x="6372200" y="3645024"/>
            <a:ext cx="2160240" cy="738664"/>
          </a:xfrm>
          <a:prstGeom prst="borderCallout2">
            <a:avLst>
              <a:gd name="adj1" fmla="val 3707"/>
              <a:gd name="adj2" fmla="val -1978"/>
              <a:gd name="adj3" fmla="val 2458"/>
              <a:gd name="adj4" fmla="val -13240"/>
              <a:gd name="adj5" fmla="val 148158"/>
              <a:gd name="adj6" fmla="val -29053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400" dirty="0" smtClean="0">
                <a:latin typeface="+mj-lt"/>
              </a:rPr>
              <a:t>„Verwendung“ / „</a:t>
            </a:r>
            <a:r>
              <a:rPr lang="de-DE" sz="1400" dirty="0" err="1" smtClean="0">
                <a:latin typeface="+mj-lt"/>
              </a:rPr>
              <a:t>uses</a:t>
            </a:r>
            <a:r>
              <a:rPr lang="de-DE" sz="1400" dirty="0" smtClean="0">
                <a:latin typeface="+mj-lt"/>
              </a:rPr>
              <a:t>“-</a:t>
            </a:r>
            <a:br>
              <a:rPr lang="de-DE" sz="1400" dirty="0" smtClean="0">
                <a:latin typeface="+mj-lt"/>
              </a:rPr>
            </a:br>
            <a:r>
              <a:rPr lang="de-DE" sz="1400" dirty="0" smtClean="0">
                <a:latin typeface="+mj-lt"/>
              </a:rPr>
              <a:t>Notation</a:t>
            </a:r>
            <a:br>
              <a:rPr lang="de-DE" sz="1400" dirty="0" smtClean="0">
                <a:latin typeface="+mj-lt"/>
              </a:rPr>
            </a:br>
            <a:r>
              <a:rPr lang="de-DE" sz="1400" dirty="0" smtClean="0">
                <a:latin typeface="+mj-lt"/>
              </a:rPr>
              <a:t>(UML-Dependency)</a:t>
            </a:r>
            <a:endParaRPr lang="de-DE" sz="1400" dirty="0">
              <a:latin typeface="+mj-lt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940152" y="6237312"/>
            <a:ext cx="27719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Quelle: UML 2.3. Superstructure Specification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059832" y="1628800"/>
            <a:ext cx="33522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i="1" u="sng" dirty="0" smtClean="0"/>
              <a:t>Vorteil von dieser Darstellung</a:t>
            </a:r>
            <a:r>
              <a:rPr lang="de-DE" sz="1600" i="1" dirty="0" smtClean="0"/>
              <a:t>:</a:t>
            </a:r>
            <a:br>
              <a:rPr lang="de-DE" sz="1600" i="1" dirty="0" smtClean="0"/>
            </a:br>
            <a:r>
              <a:rPr lang="de-DE" sz="1600" i="1" dirty="0" smtClean="0"/>
              <a:t>Signaturen können gezeigt werden</a:t>
            </a:r>
            <a:endParaRPr lang="de-DE" sz="1600" i="1" dirty="0"/>
          </a:p>
        </p:txBody>
      </p:sp>
    </p:spTree>
    <p:extLst>
      <p:ext uri="{BB962C8B-B14F-4D97-AF65-F5344CB8AC3E}">
        <p14:creationId xmlns:p14="http://schemas.microsoft.com/office/powerpoint/2010/main" val="3409833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UML Komponentendiagramme –</a:t>
            </a:r>
            <a:r>
              <a:rPr lang="de-DE" dirty="0" smtClean="0">
                <a:solidFill>
                  <a:srgbClr val="0070C0"/>
                </a:solidFill>
              </a:rPr>
              <a:t> White-Box-Sicht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940152" y="6237312"/>
            <a:ext cx="27719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Quelle: UML 2.3. Superstructure Specification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97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916832"/>
            <a:ext cx="16859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egende mit Linie 2 5"/>
          <p:cNvSpPr/>
          <p:nvPr/>
        </p:nvSpPr>
        <p:spPr bwMode="auto">
          <a:xfrm>
            <a:off x="5292080" y="2132856"/>
            <a:ext cx="2592288" cy="523220"/>
          </a:xfrm>
          <a:prstGeom prst="borderCallout2">
            <a:avLst>
              <a:gd name="adj1" fmla="val 3707"/>
              <a:gd name="adj2" fmla="val -1978"/>
              <a:gd name="adj3" fmla="val 2458"/>
              <a:gd name="adj4" fmla="val -13240"/>
              <a:gd name="adj5" fmla="val 316973"/>
              <a:gd name="adj6" fmla="val -57788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400" dirty="0" smtClean="0">
                <a:latin typeface="+mj-lt"/>
              </a:rPr>
              <a:t>White-Box-Sicht der Komponente</a:t>
            </a:r>
            <a:endParaRPr lang="de-DE" sz="1400" dirty="0">
              <a:latin typeface="+mj-lt"/>
            </a:endParaRPr>
          </a:p>
        </p:txBody>
      </p:sp>
      <p:sp>
        <p:nvSpPr>
          <p:cNvPr id="10" name="Legende mit Linie 2 9"/>
          <p:cNvSpPr/>
          <p:nvPr/>
        </p:nvSpPr>
        <p:spPr bwMode="auto">
          <a:xfrm>
            <a:off x="5148064" y="2780928"/>
            <a:ext cx="2592288" cy="523220"/>
          </a:xfrm>
          <a:prstGeom prst="borderCallout2">
            <a:avLst>
              <a:gd name="adj1" fmla="val 3707"/>
              <a:gd name="adj2" fmla="val -1978"/>
              <a:gd name="adj3" fmla="val 2458"/>
              <a:gd name="adj4" fmla="val -13240"/>
              <a:gd name="adj5" fmla="val 319104"/>
              <a:gd name="adj6" fmla="val -50906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400" dirty="0" smtClean="0">
                <a:latin typeface="+mj-lt"/>
              </a:rPr>
              <a:t>Diese Artefakte repräsentieren die Komponente physikalisch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4432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UML Komponentendiagramme –</a:t>
            </a:r>
            <a:r>
              <a:rPr lang="de-DE" dirty="0" smtClean="0">
                <a:solidFill>
                  <a:srgbClr val="0070C0"/>
                </a:solidFill>
              </a:rPr>
              <a:t> White-Box-Sicht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940152" y="5919083"/>
            <a:ext cx="27719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 UML 2.3. Superstructure Specification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276872"/>
            <a:ext cx="697230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egende mit Linie 2 5"/>
          <p:cNvSpPr/>
          <p:nvPr/>
        </p:nvSpPr>
        <p:spPr bwMode="auto">
          <a:xfrm>
            <a:off x="6300192" y="1844825"/>
            <a:ext cx="1584176" cy="307777"/>
          </a:xfrm>
          <a:prstGeom prst="borderCallout2">
            <a:avLst>
              <a:gd name="adj1" fmla="val 3707"/>
              <a:gd name="adj2" fmla="val -1978"/>
              <a:gd name="adj3" fmla="val 2458"/>
              <a:gd name="adj4" fmla="val -13240"/>
              <a:gd name="adj5" fmla="val 490672"/>
              <a:gd name="adj6" fmla="val -57131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400" dirty="0" smtClean="0">
                <a:latin typeface="+mj-lt"/>
              </a:rPr>
              <a:t>White-Box-Sicht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6908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UML Komponentendiagramme –</a:t>
            </a:r>
            <a:r>
              <a:rPr lang="de-DE" dirty="0" smtClean="0">
                <a:solidFill>
                  <a:srgbClr val="0070C0"/>
                </a:solidFill>
              </a:rPr>
              <a:t> Realisierungen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4860032" y="5126995"/>
            <a:ext cx="27719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Quelle: UML 2.3. Superstructure Specification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97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030651"/>
            <a:ext cx="645795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Legende mit Linie 2 11"/>
          <p:cNvSpPr/>
          <p:nvPr/>
        </p:nvSpPr>
        <p:spPr bwMode="auto">
          <a:xfrm>
            <a:off x="5652120" y="2678723"/>
            <a:ext cx="2160240" cy="523220"/>
          </a:xfrm>
          <a:prstGeom prst="borderCallout2">
            <a:avLst>
              <a:gd name="adj1" fmla="val 3707"/>
              <a:gd name="adj2" fmla="val -1978"/>
              <a:gd name="adj3" fmla="val 2458"/>
              <a:gd name="adj4" fmla="val -13240"/>
              <a:gd name="adj5" fmla="val 174177"/>
              <a:gd name="adj6" fmla="val -52282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400" dirty="0" smtClean="0">
                <a:latin typeface="+mj-lt"/>
              </a:rPr>
              <a:t>„realisiert“ / „</a:t>
            </a:r>
            <a:r>
              <a:rPr lang="de-DE" sz="1400" dirty="0" err="1" smtClean="0">
                <a:latin typeface="+mj-lt"/>
              </a:rPr>
              <a:t>realizes</a:t>
            </a:r>
            <a:r>
              <a:rPr lang="de-DE" sz="1400" dirty="0" smtClean="0">
                <a:latin typeface="+mj-lt"/>
              </a:rPr>
              <a:t>“-</a:t>
            </a:r>
            <a:br>
              <a:rPr lang="de-DE" sz="1400" dirty="0" smtClean="0">
                <a:latin typeface="+mj-lt"/>
              </a:rPr>
            </a:br>
            <a:r>
              <a:rPr lang="de-DE" sz="1400" dirty="0" smtClean="0">
                <a:latin typeface="+mj-lt"/>
              </a:rPr>
              <a:t>Notation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8961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03312" y="1066800"/>
            <a:ext cx="8861176" cy="457200"/>
          </a:xfrm>
        </p:spPr>
        <p:txBody>
          <a:bodyPr/>
          <a:lstStyle/>
          <a:p>
            <a:r>
              <a:rPr lang="de-DE" dirty="0" smtClean="0"/>
              <a:t>UML Komponentendiagramme – </a:t>
            </a:r>
            <a:r>
              <a:rPr lang="de-DE" dirty="0" smtClean="0">
                <a:solidFill>
                  <a:srgbClr val="0070C0"/>
                </a:solidFill>
              </a:rPr>
              <a:t>Ports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 smtClean="0"/>
              <a:t>Eine UML-Komponente kann optional eine Menge sog. </a:t>
            </a:r>
            <a:r>
              <a:rPr lang="de-DE" sz="1800" b="1" dirty="0" smtClean="0"/>
              <a:t>Ports</a:t>
            </a:r>
            <a:r>
              <a:rPr lang="de-DE" sz="1800" dirty="0" smtClean="0"/>
              <a:t> besitzen, die ihre Interaktionspunkte formalisieren</a:t>
            </a:r>
          </a:p>
          <a:p>
            <a:pPr lvl="1"/>
            <a:r>
              <a:rPr lang="de-DE" sz="1600" dirty="0" smtClean="0"/>
              <a:t>wichtig in Kompositionsstrukturdiagrammen (s.u.) um die Verbindung von Schnittstellen zu den internen Bestandteilen zu visualisieren</a:t>
            </a:r>
          </a:p>
          <a:p>
            <a:pPr lvl="1"/>
            <a:r>
              <a:rPr lang="de-DE" sz="1600" dirty="0" smtClean="0"/>
              <a:t>Ports können Schnittstellen außerdem gruppieren</a:t>
            </a:r>
          </a:p>
          <a:p>
            <a:endParaRPr lang="de-DE" sz="1800" dirty="0"/>
          </a:p>
        </p:txBody>
      </p:sp>
      <p:pic>
        <p:nvPicPr>
          <p:cNvPr id="398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389734"/>
            <a:ext cx="45720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5045918"/>
            <a:ext cx="45720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hteck 6"/>
          <p:cNvSpPr/>
          <p:nvPr/>
        </p:nvSpPr>
        <p:spPr bwMode="auto">
          <a:xfrm>
            <a:off x="4067944" y="3677766"/>
            <a:ext cx="1152128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6732240" y="5295394"/>
            <a:ext cx="1073614" cy="49967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egende mit Linie 2 8"/>
          <p:cNvSpPr/>
          <p:nvPr/>
        </p:nvSpPr>
        <p:spPr bwMode="auto">
          <a:xfrm>
            <a:off x="7092280" y="4541862"/>
            <a:ext cx="1944216" cy="523220"/>
          </a:xfrm>
          <a:prstGeom prst="borderCallout2">
            <a:avLst>
              <a:gd name="adj1" fmla="val 3707"/>
              <a:gd name="adj2" fmla="val -1978"/>
              <a:gd name="adj3" fmla="val 9704"/>
              <a:gd name="adj4" fmla="val -6357"/>
              <a:gd name="adj5" fmla="val 144116"/>
              <a:gd name="adj6" fmla="val -11760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400" dirty="0" smtClean="0">
                <a:latin typeface="+mj-lt"/>
              </a:rPr>
              <a:t>Zwei angebotene</a:t>
            </a:r>
            <a:br>
              <a:rPr lang="de-DE" sz="1400" dirty="0" smtClean="0">
                <a:latin typeface="+mj-lt"/>
              </a:rPr>
            </a:br>
            <a:r>
              <a:rPr lang="de-DE" sz="1400" dirty="0" smtClean="0">
                <a:latin typeface="+mj-lt"/>
              </a:rPr>
              <a:t>Schnittstellen</a:t>
            </a:r>
            <a:endParaRPr lang="de-DE" sz="1400" dirty="0">
              <a:latin typeface="+mj-lt"/>
            </a:endParaRPr>
          </a:p>
        </p:txBody>
      </p:sp>
      <p:sp>
        <p:nvSpPr>
          <p:cNvPr id="10" name="Legende mit Linie 2 9"/>
          <p:cNvSpPr/>
          <p:nvPr/>
        </p:nvSpPr>
        <p:spPr bwMode="auto">
          <a:xfrm>
            <a:off x="4283968" y="3245718"/>
            <a:ext cx="3384376" cy="523220"/>
          </a:xfrm>
          <a:prstGeom prst="borderCallout2">
            <a:avLst>
              <a:gd name="adj1" fmla="val 3707"/>
              <a:gd name="adj2" fmla="val -1978"/>
              <a:gd name="adj3" fmla="val 9704"/>
              <a:gd name="adj4" fmla="val -6357"/>
              <a:gd name="adj5" fmla="val 73784"/>
              <a:gd name="adj6" fmla="val -20400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400" dirty="0" smtClean="0">
                <a:latin typeface="+mj-lt"/>
              </a:rPr>
              <a:t>Der Port „Online Services“ gruppiert die Schnittstellen</a:t>
            </a:r>
            <a:endParaRPr lang="de-DE" sz="1400" dirty="0">
              <a:latin typeface="+mj-lt"/>
            </a:endParaRPr>
          </a:p>
        </p:txBody>
      </p:sp>
      <p:sp>
        <p:nvSpPr>
          <p:cNvPr id="11" name="Legende mit Linie 2 10"/>
          <p:cNvSpPr/>
          <p:nvPr/>
        </p:nvSpPr>
        <p:spPr bwMode="auto">
          <a:xfrm>
            <a:off x="1475656" y="4829894"/>
            <a:ext cx="1512168" cy="307777"/>
          </a:xfrm>
          <a:prstGeom prst="borderCallout2">
            <a:avLst>
              <a:gd name="adj1" fmla="val -10786"/>
              <a:gd name="adj2" fmla="val 93888"/>
              <a:gd name="adj3" fmla="val -88121"/>
              <a:gd name="adj4" fmla="val 93934"/>
              <a:gd name="adj5" fmla="val -216068"/>
              <a:gd name="adj6" fmla="val 110863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400" dirty="0" smtClean="0">
                <a:latin typeface="+mj-lt"/>
              </a:rPr>
              <a:t>Port-Notation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3341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Dokumentation von Architekturen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Wichtig, um</a:t>
            </a:r>
          </a:p>
          <a:p>
            <a:pPr lvl="1"/>
            <a:r>
              <a:rPr lang="de-DE" dirty="0" smtClean="0"/>
              <a:t>Getroffene Entwurfsentscheidungen später noch nachvollziehen zu können (vermeidet unnötige Diskussionen)</a:t>
            </a:r>
          </a:p>
          <a:p>
            <a:pPr lvl="1"/>
            <a:r>
              <a:rPr lang="de-DE" dirty="0" smtClean="0"/>
              <a:t>Schulung neuer Mitarbeiter</a:t>
            </a:r>
          </a:p>
          <a:p>
            <a:pPr lvl="1"/>
            <a:r>
              <a:rPr lang="de-DE" dirty="0" smtClean="0"/>
              <a:t>Als Basis für die technische Systemdokumentation</a:t>
            </a:r>
          </a:p>
          <a:p>
            <a:r>
              <a:rPr lang="de-DE" dirty="0" smtClean="0"/>
              <a:t>Entscheidungen mit Begründungen dokumentieren!</a:t>
            </a:r>
          </a:p>
          <a:p>
            <a:r>
              <a:rPr lang="de-DE" dirty="0" smtClean="0"/>
              <a:t>(UML-, XY-)Modelle mit verschiedenen Standpunkten einbeziehen</a:t>
            </a:r>
          </a:p>
          <a:p>
            <a:r>
              <a:rPr lang="de-DE" dirty="0" smtClean="0"/>
              <a:t>Nicht zu grobgranular → wenig Aussagekraft</a:t>
            </a:r>
          </a:p>
          <a:p>
            <a:r>
              <a:rPr lang="de-DE" dirty="0" smtClean="0"/>
              <a:t>Nicht zu feingranular → Implementierungsspezifika unnötig; häufige Überarbeitungen sind die Folge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9517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UML Komponentendiagramme – </a:t>
            </a:r>
            <a:r>
              <a:rPr lang="de-DE" dirty="0" smtClean="0">
                <a:solidFill>
                  <a:srgbClr val="0070C0"/>
                </a:solidFill>
              </a:rPr>
              <a:t>Abhängigkeiten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04800" y="4509120"/>
            <a:ext cx="8458200" cy="1872630"/>
          </a:xfrm>
        </p:spPr>
        <p:txBody>
          <a:bodyPr/>
          <a:lstStyle/>
          <a:p>
            <a:r>
              <a:rPr lang="de-DE" b="1" dirty="0" smtClean="0"/>
              <a:t>ausreichend zu Beginn </a:t>
            </a:r>
            <a:r>
              <a:rPr lang="de-DE" dirty="0" smtClean="0"/>
              <a:t>der Architekturphase, wenn wir noch keine Schnittstellen haben</a:t>
            </a:r>
          </a:p>
          <a:p>
            <a:pPr lvl="1"/>
            <a:r>
              <a:rPr lang="de-DE" dirty="0" smtClean="0"/>
              <a:t>Zu unterscheiden: Datenabhängigkeiten und Aufrufabhängigkeiten</a:t>
            </a:r>
          </a:p>
          <a:p>
            <a:r>
              <a:rPr lang="de-DE" b="1" dirty="0" smtClean="0"/>
              <a:t>Später zu wenig aussagekräftig</a:t>
            </a:r>
            <a:r>
              <a:rPr lang="de-DE" dirty="0" smtClean="0"/>
              <a:t>!</a:t>
            </a:r>
            <a:endParaRPr lang="de-DE" dirty="0"/>
          </a:p>
        </p:txBody>
      </p:sp>
      <p:pic>
        <p:nvPicPr>
          <p:cNvPr id="399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517207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egende mit Linie 2 5"/>
          <p:cNvSpPr/>
          <p:nvPr/>
        </p:nvSpPr>
        <p:spPr bwMode="auto">
          <a:xfrm>
            <a:off x="3923928" y="2924944"/>
            <a:ext cx="2592288" cy="1169551"/>
          </a:xfrm>
          <a:prstGeom prst="borderCallout2">
            <a:avLst>
              <a:gd name="adj1" fmla="val 3707"/>
              <a:gd name="adj2" fmla="val -1978"/>
              <a:gd name="adj3" fmla="val 2458"/>
              <a:gd name="adj4" fmla="val -13240"/>
              <a:gd name="adj5" fmla="val -66803"/>
              <a:gd name="adj6" fmla="val -35420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400" dirty="0" smtClean="0">
                <a:latin typeface="+mj-lt"/>
              </a:rPr>
              <a:t>Einfache Abhängigkeitsbeziehungen ohne Darstellung von Schnittstellen</a:t>
            </a:r>
            <a:br>
              <a:rPr lang="de-DE" sz="1400" dirty="0" smtClean="0">
                <a:latin typeface="+mj-lt"/>
              </a:rPr>
            </a:br>
            <a:r>
              <a:rPr lang="de-DE" sz="1400" dirty="0" smtClean="0">
                <a:latin typeface="+mj-lt"/>
              </a:rPr>
              <a:t>(UML-Dependency)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9098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UML Komponentendiagramme – </a:t>
            </a:r>
            <a:r>
              <a:rPr lang="de-DE" dirty="0" smtClean="0">
                <a:solidFill>
                  <a:srgbClr val="0070C0"/>
                </a:solidFill>
              </a:rPr>
              <a:t>Abhängigkeiten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</a:t>
            </a:r>
            <a:r>
              <a:rPr lang="de-DE" b="1" dirty="0" smtClean="0"/>
              <a:t>strukturelle Verknüpfung zwischen Komponenten </a:t>
            </a:r>
            <a:r>
              <a:rPr lang="de-DE" dirty="0" smtClean="0"/>
              <a:t>erfolgt durch Abhängigkeiten zwischen “Simple Ports” (Ports mit einer einzigen Schnittstelle) oder zwischen Schnittstellen-Realisierungen und –Verwendungen (“</a:t>
            </a:r>
            <a:r>
              <a:rPr lang="de-DE" dirty="0" err="1" smtClean="0"/>
              <a:t>Lollipops</a:t>
            </a:r>
            <a:r>
              <a:rPr lang="de-DE" dirty="0" smtClean="0"/>
              <a:t>” und “Sockets”)</a:t>
            </a:r>
          </a:p>
          <a:p>
            <a:r>
              <a:rPr lang="de-DE" dirty="0" smtClean="0"/>
              <a:t>Zusätzliche Angaben sind nötig! (Architekturdokument!)</a:t>
            </a:r>
            <a:br>
              <a:rPr lang="de-DE" dirty="0" smtClean="0"/>
            </a:br>
            <a:r>
              <a:rPr lang="de-DE" dirty="0" smtClean="0"/>
              <a:t>→ Performanz- oder andere nichtfunktionale Anforderungen</a:t>
            </a:r>
          </a:p>
        </p:txBody>
      </p:sp>
    </p:spTree>
    <p:extLst>
      <p:ext uri="{BB962C8B-B14F-4D97-AF65-F5344CB8AC3E}">
        <p14:creationId xmlns:p14="http://schemas.microsoft.com/office/powerpoint/2010/main" val="392803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28800"/>
            <a:ext cx="847060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3312" y="1066800"/>
            <a:ext cx="8861176" cy="457200"/>
          </a:xfrm>
        </p:spPr>
        <p:txBody>
          <a:bodyPr/>
          <a:lstStyle/>
          <a:p>
            <a:r>
              <a:rPr lang="de-DE" dirty="0" smtClean="0"/>
              <a:t>UML Komponentendiagramme – </a:t>
            </a:r>
            <a:r>
              <a:rPr lang="de-DE" dirty="0" smtClean="0">
                <a:solidFill>
                  <a:srgbClr val="0070C0"/>
                </a:solidFill>
              </a:rPr>
              <a:t>Abhängigkeiten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6" name="Legende mit Linie 2 5"/>
          <p:cNvSpPr/>
          <p:nvPr/>
        </p:nvSpPr>
        <p:spPr bwMode="auto">
          <a:xfrm>
            <a:off x="5796136" y="5229200"/>
            <a:ext cx="2808312" cy="738664"/>
          </a:xfrm>
          <a:prstGeom prst="borderCallout2">
            <a:avLst>
              <a:gd name="adj1" fmla="val 3707"/>
              <a:gd name="adj2" fmla="val -1978"/>
              <a:gd name="adj3" fmla="val 2458"/>
              <a:gd name="adj4" fmla="val -13240"/>
              <a:gd name="adj5" fmla="val -35950"/>
              <a:gd name="adj6" fmla="val -17187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400" dirty="0" smtClean="0">
                <a:latin typeface="+mj-lt"/>
              </a:rPr>
              <a:t>White-Box-Komponentensicht mit interner Struktur</a:t>
            </a:r>
            <a:br>
              <a:rPr lang="de-DE" sz="1400" dirty="0" smtClean="0">
                <a:latin typeface="+mj-lt"/>
              </a:rPr>
            </a:br>
            <a:r>
              <a:rPr lang="de-DE" sz="1400" dirty="0" smtClean="0">
                <a:latin typeface="+mj-lt"/>
              </a:rPr>
              <a:t>(mit „normalen“ Klassen)</a:t>
            </a:r>
            <a:endParaRPr lang="de-DE" sz="1400" dirty="0">
              <a:latin typeface="+mj-lt"/>
            </a:endParaRPr>
          </a:p>
        </p:txBody>
      </p:sp>
      <p:sp>
        <p:nvSpPr>
          <p:cNvPr id="7" name="Legende mit Linie 2 6"/>
          <p:cNvSpPr/>
          <p:nvPr/>
        </p:nvSpPr>
        <p:spPr bwMode="auto">
          <a:xfrm>
            <a:off x="6804248" y="4365104"/>
            <a:ext cx="1944216" cy="307777"/>
          </a:xfrm>
          <a:prstGeom prst="borderCallout2">
            <a:avLst>
              <a:gd name="adj1" fmla="val 3707"/>
              <a:gd name="adj2" fmla="val -1978"/>
              <a:gd name="adj3" fmla="val 2458"/>
              <a:gd name="adj4" fmla="val -13240"/>
              <a:gd name="adj5" fmla="val -57689"/>
              <a:gd name="adj6" fmla="val -18334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400" dirty="0" smtClean="0">
                <a:latin typeface="+mj-lt"/>
              </a:rPr>
              <a:t>UML Dependency</a:t>
            </a:r>
            <a:endParaRPr lang="de-DE" sz="1400" dirty="0">
              <a:latin typeface="+mj-lt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3252788" y="2924944"/>
            <a:ext cx="576262" cy="1706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>
            <a:off x="3275856" y="3014416"/>
            <a:ext cx="576064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8" name="Legende mit Linie 2 7"/>
          <p:cNvSpPr/>
          <p:nvPr/>
        </p:nvSpPr>
        <p:spPr bwMode="auto">
          <a:xfrm>
            <a:off x="1108620" y="3501008"/>
            <a:ext cx="1944216" cy="307777"/>
          </a:xfrm>
          <a:prstGeom prst="borderCallout2">
            <a:avLst>
              <a:gd name="adj1" fmla="val 3707"/>
              <a:gd name="adj2" fmla="val 100689"/>
              <a:gd name="adj3" fmla="val -1165"/>
              <a:gd name="adj4" fmla="val 108354"/>
              <a:gd name="adj5" fmla="val -155514"/>
              <a:gd name="adj6" fmla="val 124482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400" dirty="0" smtClean="0">
                <a:latin typeface="+mj-lt"/>
              </a:rPr>
              <a:t>UML Dependency</a:t>
            </a:r>
            <a:endParaRPr lang="de-DE" sz="1400" dirty="0">
              <a:latin typeface="+mj-lt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4283968" y="2708920"/>
            <a:ext cx="576064" cy="1440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924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3" y="1590575"/>
            <a:ext cx="8259762" cy="4430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8" name="Ellipse 27"/>
          <p:cNvSpPr/>
          <p:nvPr/>
        </p:nvSpPr>
        <p:spPr>
          <a:xfrm>
            <a:off x="395536" y="5661248"/>
            <a:ext cx="432048" cy="278028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solidFill>
              <a:srgbClr val="0070C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864624" y="5661248"/>
            <a:ext cx="9274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/>
              <a:t>Laufzeitsicht</a:t>
            </a:r>
            <a:endParaRPr lang="de-DE" i="1" dirty="0"/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title"/>
          </p:nvPr>
        </p:nvSpPr>
        <p:spPr>
          <a:xfrm>
            <a:off x="407988" y="875184"/>
            <a:ext cx="8153400" cy="609600"/>
          </a:xfrm>
        </p:spPr>
        <p:txBody>
          <a:bodyPr/>
          <a:lstStyle/>
          <a:p>
            <a:pPr eaLnBrk="1" hangingPunct="1"/>
            <a:r>
              <a:rPr lang="de-DE" dirty="0" smtClean="0"/>
              <a:t>Sichten und die UML</a:t>
            </a:r>
          </a:p>
        </p:txBody>
      </p:sp>
      <p:sp>
        <p:nvSpPr>
          <p:cNvPr id="13" name="Ellipse 12"/>
          <p:cNvSpPr/>
          <p:nvPr/>
        </p:nvSpPr>
        <p:spPr>
          <a:xfrm>
            <a:off x="1691680" y="3093522"/>
            <a:ext cx="1211263" cy="779463"/>
          </a:xfrm>
          <a:prstGeom prst="ellipse">
            <a:avLst/>
          </a:prstGeom>
          <a:solidFill>
            <a:srgbClr val="FFC000">
              <a:alpha val="32157"/>
            </a:srgbClr>
          </a:solidFill>
          <a:ln>
            <a:solidFill>
              <a:srgbClr val="FFC00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467544" y="3093522"/>
            <a:ext cx="1211263" cy="779463"/>
          </a:xfrm>
          <a:prstGeom prst="ellipse">
            <a:avLst/>
          </a:prstGeom>
          <a:solidFill>
            <a:srgbClr val="FFC000">
              <a:alpha val="32157"/>
            </a:srgbClr>
          </a:solidFill>
          <a:ln>
            <a:solidFill>
              <a:srgbClr val="FFC00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3707904" y="3800482"/>
            <a:ext cx="1211263" cy="779463"/>
          </a:xfrm>
          <a:prstGeom prst="ellipse">
            <a:avLst/>
          </a:prstGeom>
          <a:solidFill>
            <a:srgbClr val="FFC000">
              <a:alpha val="32157"/>
            </a:srgbClr>
          </a:solidFill>
          <a:ln>
            <a:solidFill>
              <a:srgbClr val="FFC00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2339752" y="3800482"/>
            <a:ext cx="1211263" cy="779463"/>
          </a:xfrm>
          <a:prstGeom prst="ellipse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>
            <a:solidFill>
              <a:srgbClr val="00B05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4788024" y="4653136"/>
            <a:ext cx="1211263" cy="779463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solidFill>
              <a:srgbClr val="0070C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7596336" y="3093522"/>
            <a:ext cx="1211263" cy="779463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solidFill>
              <a:srgbClr val="0070C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7164288" y="5301208"/>
            <a:ext cx="1211263" cy="779463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solidFill>
              <a:srgbClr val="0070C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5652120" y="5301208"/>
            <a:ext cx="1211263" cy="779463"/>
          </a:xfrm>
          <a:prstGeom prst="ellipse">
            <a:avLst/>
          </a:prstGeom>
          <a:solidFill>
            <a:schemeClr val="bg1">
              <a:lumMod val="75000"/>
              <a:alpha val="3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6300192" y="4653136"/>
            <a:ext cx="1211263" cy="779463"/>
          </a:xfrm>
          <a:prstGeom prst="ellipse">
            <a:avLst/>
          </a:prstGeom>
          <a:solidFill>
            <a:schemeClr val="bg1">
              <a:lumMod val="75000"/>
              <a:alpha val="3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395536" y="5301208"/>
            <a:ext cx="432048" cy="278028"/>
          </a:xfrm>
          <a:prstGeom prst="ellipse">
            <a:avLst/>
          </a:prstGeom>
          <a:solidFill>
            <a:srgbClr val="FFC000">
              <a:alpha val="32157"/>
            </a:srgbClr>
          </a:solidFill>
          <a:ln>
            <a:solidFill>
              <a:srgbClr val="FFC00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395536" y="6031292"/>
            <a:ext cx="432048" cy="278028"/>
          </a:xfrm>
          <a:prstGeom prst="ellipse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>
            <a:solidFill>
              <a:srgbClr val="00B05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864624" y="5301208"/>
            <a:ext cx="9773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/>
              <a:t>Bausteinsicht</a:t>
            </a:r>
            <a:endParaRPr lang="de-DE" i="1" dirty="0"/>
          </a:p>
        </p:txBody>
      </p:sp>
      <p:sp>
        <p:nvSpPr>
          <p:cNvPr id="30" name="Rechteck 29"/>
          <p:cNvSpPr/>
          <p:nvPr/>
        </p:nvSpPr>
        <p:spPr>
          <a:xfrm>
            <a:off x="864624" y="6031292"/>
            <a:ext cx="11150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/>
              <a:t>Verteilungssicht</a:t>
            </a:r>
            <a:endParaRPr lang="de-DE" i="1" dirty="0"/>
          </a:p>
        </p:txBody>
      </p:sp>
      <p:sp>
        <p:nvSpPr>
          <p:cNvPr id="32" name="Rechteck 31"/>
          <p:cNvSpPr/>
          <p:nvPr/>
        </p:nvSpPr>
        <p:spPr>
          <a:xfrm>
            <a:off x="387113" y="4941168"/>
            <a:ext cx="33207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Zuordnung des Diagrammtyps zur Modellierungs-Sicht: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 bwMode="auto">
          <a:xfrm>
            <a:off x="323528" y="4869160"/>
            <a:ext cx="338437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7884368" y="6165304"/>
            <a:ext cx="9028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 UML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Ellipse 20"/>
          <p:cNvSpPr/>
          <p:nvPr/>
        </p:nvSpPr>
        <p:spPr>
          <a:xfrm>
            <a:off x="1081293" y="3800482"/>
            <a:ext cx="1211263" cy="779463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solidFill>
              <a:srgbClr val="0070C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37" name="Ellipse 20"/>
          <p:cNvSpPr/>
          <p:nvPr/>
        </p:nvSpPr>
        <p:spPr>
          <a:xfrm>
            <a:off x="2987824" y="3093522"/>
            <a:ext cx="1211263" cy="779463"/>
          </a:xfrm>
          <a:prstGeom prst="ellipse">
            <a:avLst/>
          </a:prstGeom>
          <a:solidFill>
            <a:schemeClr val="bg1">
              <a:lumMod val="75000"/>
              <a:alpha val="3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38" name="Ellipse 20"/>
          <p:cNvSpPr/>
          <p:nvPr/>
        </p:nvSpPr>
        <p:spPr>
          <a:xfrm>
            <a:off x="4788024" y="3093522"/>
            <a:ext cx="1211263" cy="779463"/>
          </a:xfrm>
          <a:prstGeom prst="ellipse">
            <a:avLst/>
          </a:prstGeom>
          <a:solidFill>
            <a:schemeClr val="bg1">
              <a:lumMod val="75000"/>
              <a:alpha val="3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39" name="Ellipse 20"/>
          <p:cNvSpPr/>
          <p:nvPr/>
        </p:nvSpPr>
        <p:spPr>
          <a:xfrm>
            <a:off x="6300192" y="3093522"/>
            <a:ext cx="1211263" cy="779463"/>
          </a:xfrm>
          <a:prstGeom prst="ellipse">
            <a:avLst/>
          </a:prstGeom>
          <a:solidFill>
            <a:schemeClr val="bg1">
              <a:lumMod val="75000"/>
              <a:alpha val="3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35" name="Pfeil nach unten 34"/>
          <p:cNvSpPr/>
          <p:nvPr/>
        </p:nvSpPr>
        <p:spPr bwMode="auto">
          <a:xfrm>
            <a:off x="4067944" y="3284984"/>
            <a:ext cx="504056" cy="57606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5246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UML Paketdiagramme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Paketdiagramme gruppieren UML-Elemente und definieren Namensräume</a:t>
            </a:r>
          </a:p>
          <a:p>
            <a:r>
              <a:rPr lang="de-DE" dirty="0" smtClean="0"/>
              <a:t>Sie eignen sich zur horizontalen oder vertikalen Strukturierung</a:t>
            </a:r>
          </a:p>
          <a:p>
            <a:pPr lvl="1"/>
            <a:r>
              <a:rPr lang="de-DE" dirty="0" smtClean="0"/>
              <a:t>z. B. in Form von Schichten (GUI, Geschäftslogik, Zugriffschicht, …)</a:t>
            </a:r>
          </a:p>
          <a:p>
            <a:pPr lvl="1"/>
            <a:r>
              <a:rPr lang="de-DE" dirty="0" smtClean="0"/>
              <a:t>müssen m. M. nach keine physikalische Repräsentation besitzen („GUI-Schicht“ ist künstliches Konstrukt)</a:t>
            </a:r>
          </a:p>
          <a:p>
            <a:r>
              <a:rPr lang="de-DE" dirty="0" smtClean="0"/>
              <a:t>Modularisieren das System und gestalten das Modell somit überschaubarer</a:t>
            </a:r>
          </a:p>
        </p:txBody>
      </p:sp>
    </p:spTree>
    <p:extLst>
      <p:ext uri="{BB962C8B-B14F-4D97-AF65-F5344CB8AC3E}">
        <p14:creationId xmlns:p14="http://schemas.microsoft.com/office/powerpoint/2010/main" val="1964740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UML Paketdiagramme – </a:t>
            </a:r>
            <a:r>
              <a:rPr lang="de-DE" dirty="0" smtClean="0">
                <a:solidFill>
                  <a:srgbClr val="0070C0"/>
                </a:solidFill>
              </a:rPr>
              <a:t>Übersicht</a:t>
            </a:r>
            <a:endParaRPr lang="de-DE" dirty="0">
              <a:solidFill>
                <a:srgbClr val="0070C0"/>
              </a:solidFill>
            </a:endParaRPr>
          </a:p>
        </p:txBody>
      </p:sp>
      <p:pic>
        <p:nvPicPr>
          <p:cNvPr id="399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556791"/>
            <a:ext cx="5472608" cy="4875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Legende mit Linie 2 4"/>
          <p:cNvSpPr/>
          <p:nvPr/>
        </p:nvSpPr>
        <p:spPr bwMode="auto">
          <a:xfrm>
            <a:off x="6012160" y="1700808"/>
            <a:ext cx="936104" cy="307777"/>
          </a:xfrm>
          <a:prstGeom prst="borderCallout2">
            <a:avLst>
              <a:gd name="adj1" fmla="val 3707"/>
              <a:gd name="adj2" fmla="val -1978"/>
              <a:gd name="adj3" fmla="val 2458"/>
              <a:gd name="adj4" fmla="val -13240"/>
              <a:gd name="adj5" fmla="val 93222"/>
              <a:gd name="adj6" fmla="val -119263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400" dirty="0" smtClean="0">
                <a:latin typeface="+mj-lt"/>
              </a:rPr>
              <a:t>Paket</a:t>
            </a:r>
            <a:endParaRPr lang="de-DE" sz="1400" dirty="0">
              <a:latin typeface="+mj-lt"/>
            </a:endParaRPr>
          </a:p>
        </p:txBody>
      </p:sp>
      <p:sp>
        <p:nvSpPr>
          <p:cNvPr id="6" name="Legende mit Linie 2 5"/>
          <p:cNvSpPr/>
          <p:nvPr/>
        </p:nvSpPr>
        <p:spPr bwMode="auto">
          <a:xfrm>
            <a:off x="6012160" y="4365104"/>
            <a:ext cx="1512168" cy="307777"/>
          </a:xfrm>
          <a:prstGeom prst="borderCallout2">
            <a:avLst>
              <a:gd name="adj1" fmla="val 3707"/>
              <a:gd name="adj2" fmla="val -1978"/>
              <a:gd name="adj3" fmla="val 2458"/>
              <a:gd name="adj4" fmla="val -13240"/>
              <a:gd name="adj5" fmla="val -48081"/>
              <a:gd name="adj6" fmla="val -86078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400" dirty="0" smtClean="0">
                <a:latin typeface="+mj-lt"/>
              </a:rPr>
              <a:t>Beziehung</a:t>
            </a:r>
            <a:endParaRPr lang="de-DE" sz="1400" dirty="0">
              <a:latin typeface="+mj-lt"/>
            </a:endParaRPr>
          </a:p>
        </p:txBody>
      </p:sp>
      <p:sp>
        <p:nvSpPr>
          <p:cNvPr id="7" name="Legende mit Linie 2 6"/>
          <p:cNvSpPr/>
          <p:nvPr/>
        </p:nvSpPr>
        <p:spPr bwMode="auto">
          <a:xfrm>
            <a:off x="5652120" y="5013176"/>
            <a:ext cx="1080120" cy="307777"/>
          </a:xfrm>
          <a:prstGeom prst="borderCallout2">
            <a:avLst>
              <a:gd name="adj1" fmla="val 3707"/>
              <a:gd name="adj2" fmla="val -1978"/>
              <a:gd name="adj3" fmla="val 2458"/>
              <a:gd name="adj4" fmla="val -13240"/>
              <a:gd name="adj5" fmla="val 85976"/>
              <a:gd name="adj6" fmla="val -57613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400" dirty="0" smtClean="0">
                <a:latin typeface="+mj-lt"/>
              </a:rPr>
              <a:t>Klasse</a:t>
            </a:r>
            <a:endParaRPr lang="de-DE" sz="1400" dirty="0">
              <a:latin typeface="+mj-lt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012160" y="2204864"/>
            <a:ext cx="27363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l">
              <a:buFont typeface="Arial" pitchFamily="34" charset="0"/>
              <a:buChar char="•"/>
            </a:pPr>
            <a:r>
              <a:rPr lang="de-DE" sz="1400" b="1" dirty="0" err="1" smtClean="0"/>
              <a:t>import</a:t>
            </a:r>
            <a:r>
              <a:rPr lang="de-DE" sz="1400" dirty="0" smtClean="0"/>
              <a:t>: öffentliche Elemente zum importierenden Paket als öffentlich hinzufügen</a:t>
            </a:r>
          </a:p>
          <a:p>
            <a:pPr marL="177800" indent="-177800" algn="l">
              <a:buFont typeface="Arial" pitchFamily="34" charset="0"/>
              <a:buChar char="•"/>
            </a:pPr>
            <a:r>
              <a:rPr lang="de-DE" sz="1400" b="1" dirty="0" err="1" smtClean="0"/>
              <a:t>access</a:t>
            </a:r>
            <a:r>
              <a:rPr lang="de-DE" sz="1400" dirty="0" smtClean="0"/>
              <a:t>: dito, aber als privat hinzufügen</a:t>
            </a:r>
          </a:p>
          <a:p>
            <a:pPr marL="177800" indent="-177800" algn="l">
              <a:buFont typeface="Arial" pitchFamily="34" charset="0"/>
              <a:buChar char="•"/>
            </a:pPr>
            <a:r>
              <a:rPr lang="de-DE" sz="1400" b="1" dirty="0" err="1" smtClean="0"/>
              <a:t>merge</a:t>
            </a:r>
            <a:r>
              <a:rPr lang="de-DE" sz="1400" dirty="0" smtClean="0"/>
              <a:t>: die nicht privaten Elemente des Zielpakets in das Quellpaket verschmelzen</a:t>
            </a:r>
          </a:p>
        </p:txBody>
      </p:sp>
    </p:spTree>
    <p:extLst>
      <p:ext uri="{BB962C8B-B14F-4D97-AF65-F5344CB8AC3E}">
        <p14:creationId xmlns:p14="http://schemas.microsoft.com/office/powerpoint/2010/main" val="2131646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UML Bausteinsicht – </a:t>
            </a:r>
            <a:r>
              <a:rPr lang="de-DE" dirty="0" smtClean="0">
                <a:solidFill>
                  <a:srgbClr val="0070C0"/>
                </a:solidFill>
              </a:rPr>
              <a:t>Fazit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70C0"/>
                </a:solidFill>
              </a:rPr>
              <a:t>Komponentendiagramme</a:t>
            </a:r>
            <a:r>
              <a:rPr lang="de-DE" dirty="0" smtClean="0"/>
              <a:t> zeigen die Aufteilung des Systems in Komponenten/Subsysteme, deren Ports und Schnittstellen, sowie die Abhängigkeiten zwischen den Komponenten</a:t>
            </a:r>
          </a:p>
          <a:p>
            <a:r>
              <a:rPr lang="de-DE" dirty="0" smtClean="0">
                <a:solidFill>
                  <a:srgbClr val="0070C0"/>
                </a:solidFill>
              </a:rPr>
              <a:t>Paketdiagramme</a:t>
            </a:r>
            <a:r>
              <a:rPr lang="de-DE" dirty="0" smtClean="0"/>
              <a:t> dienen der horizontalen oder vertikalen Strukturierung eines Modells</a:t>
            </a:r>
          </a:p>
        </p:txBody>
      </p:sp>
    </p:spTree>
    <p:extLst>
      <p:ext uri="{BB962C8B-B14F-4D97-AF65-F5344CB8AC3E}">
        <p14:creationId xmlns:p14="http://schemas.microsoft.com/office/powerpoint/2010/main" val="324496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04800" y="2492896"/>
            <a:ext cx="8458200" cy="457200"/>
          </a:xfrm>
        </p:spPr>
        <p:txBody>
          <a:bodyPr/>
          <a:lstStyle/>
          <a:p>
            <a:r>
              <a:rPr lang="de-DE" dirty="0" smtClean="0"/>
              <a:t>UML-Diagramme zur Darstellung der</a:t>
            </a:r>
            <a:br>
              <a:rPr lang="de-DE" dirty="0" smtClean="0"/>
            </a:br>
            <a:r>
              <a:rPr lang="de-DE" dirty="0" smtClean="0"/>
              <a:t>Laufzeitsicht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3573016"/>
            <a:ext cx="3456384" cy="1653363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 bwMode="auto">
          <a:xfrm>
            <a:off x="2771800" y="4353662"/>
            <a:ext cx="1080120" cy="792088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051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3" y="1590575"/>
            <a:ext cx="8259762" cy="4430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8" name="Ellipse 27"/>
          <p:cNvSpPr/>
          <p:nvPr/>
        </p:nvSpPr>
        <p:spPr>
          <a:xfrm>
            <a:off x="395536" y="5661248"/>
            <a:ext cx="432048" cy="278028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solidFill>
              <a:srgbClr val="0070C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864624" y="5661248"/>
            <a:ext cx="9274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/>
              <a:t>Laufzeitsicht</a:t>
            </a:r>
            <a:endParaRPr lang="de-DE" i="1" dirty="0"/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title"/>
          </p:nvPr>
        </p:nvSpPr>
        <p:spPr>
          <a:xfrm>
            <a:off x="407988" y="875184"/>
            <a:ext cx="8153400" cy="609600"/>
          </a:xfrm>
        </p:spPr>
        <p:txBody>
          <a:bodyPr/>
          <a:lstStyle/>
          <a:p>
            <a:pPr eaLnBrk="1" hangingPunct="1"/>
            <a:r>
              <a:rPr lang="de-DE" dirty="0" smtClean="0"/>
              <a:t>Sichten und die UML</a:t>
            </a:r>
          </a:p>
        </p:txBody>
      </p:sp>
      <p:sp>
        <p:nvSpPr>
          <p:cNvPr id="13" name="Ellipse 12"/>
          <p:cNvSpPr/>
          <p:nvPr/>
        </p:nvSpPr>
        <p:spPr>
          <a:xfrm>
            <a:off x="1691680" y="3093522"/>
            <a:ext cx="1211263" cy="779463"/>
          </a:xfrm>
          <a:prstGeom prst="ellipse">
            <a:avLst/>
          </a:prstGeom>
          <a:solidFill>
            <a:srgbClr val="FFC000">
              <a:alpha val="32157"/>
            </a:srgbClr>
          </a:solidFill>
          <a:ln>
            <a:solidFill>
              <a:srgbClr val="FFC00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467544" y="3093522"/>
            <a:ext cx="1211263" cy="779463"/>
          </a:xfrm>
          <a:prstGeom prst="ellipse">
            <a:avLst/>
          </a:prstGeom>
          <a:solidFill>
            <a:srgbClr val="FFC000">
              <a:alpha val="32157"/>
            </a:srgbClr>
          </a:solidFill>
          <a:ln>
            <a:solidFill>
              <a:srgbClr val="FFC00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3707904" y="3800482"/>
            <a:ext cx="1211263" cy="779463"/>
          </a:xfrm>
          <a:prstGeom prst="ellipse">
            <a:avLst/>
          </a:prstGeom>
          <a:solidFill>
            <a:srgbClr val="FFC000">
              <a:alpha val="32157"/>
            </a:srgbClr>
          </a:solidFill>
          <a:ln>
            <a:solidFill>
              <a:srgbClr val="FFC00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2339752" y="3800482"/>
            <a:ext cx="1211263" cy="779463"/>
          </a:xfrm>
          <a:prstGeom prst="ellipse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>
            <a:solidFill>
              <a:srgbClr val="00B05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4788024" y="4653136"/>
            <a:ext cx="1211263" cy="779463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solidFill>
              <a:srgbClr val="0070C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7596336" y="3093522"/>
            <a:ext cx="1211263" cy="779463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solidFill>
              <a:srgbClr val="0070C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7164288" y="5301208"/>
            <a:ext cx="1211263" cy="779463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solidFill>
              <a:srgbClr val="0070C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5652120" y="5301208"/>
            <a:ext cx="1211263" cy="779463"/>
          </a:xfrm>
          <a:prstGeom prst="ellipse">
            <a:avLst/>
          </a:prstGeom>
          <a:solidFill>
            <a:schemeClr val="bg1">
              <a:lumMod val="75000"/>
              <a:alpha val="3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6300192" y="4653136"/>
            <a:ext cx="1211263" cy="779463"/>
          </a:xfrm>
          <a:prstGeom prst="ellipse">
            <a:avLst/>
          </a:prstGeom>
          <a:solidFill>
            <a:schemeClr val="bg1">
              <a:lumMod val="75000"/>
              <a:alpha val="3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395536" y="5301208"/>
            <a:ext cx="432048" cy="278028"/>
          </a:xfrm>
          <a:prstGeom prst="ellipse">
            <a:avLst/>
          </a:prstGeom>
          <a:solidFill>
            <a:srgbClr val="FFC000">
              <a:alpha val="32157"/>
            </a:srgbClr>
          </a:solidFill>
          <a:ln>
            <a:solidFill>
              <a:srgbClr val="FFC00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395536" y="6031292"/>
            <a:ext cx="432048" cy="278028"/>
          </a:xfrm>
          <a:prstGeom prst="ellipse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>
            <a:solidFill>
              <a:srgbClr val="00B05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864624" y="5301208"/>
            <a:ext cx="9773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/>
              <a:t>Bausteinsicht</a:t>
            </a:r>
            <a:endParaRPr lang="de-DE" i="1" dirty="0"/>
          </a:p>
        </p:txBody>
      </p:sp>
      <p:sp>
        <p:nvSpPr>
          <p:cNvPr id="30" name="Rechteck 29"/>
          <p:cNvSpPr/>
          <p:nvPr/>
        </p:nvSpPr>
        <p:spPr>
          <a:xfrm>
            <a:off x="864624" y="6031292"/>
            <a:ext cx="11150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/>
              <a:t>Verteilungssicht</a:t>
            </a:r>
            <a:endParaRPr lang="de-DE" i="1" dirty="0"/>
          </a:p>
        </p:txBody>
      </p:sp>
      <p:sp>
        <p:nvSpPr>
          <p:cNvPr id="32" name="Rechteck 31"/>
          <p:cNvSpPr/>
          <p:nvPr/>
        </p:nvSpPr>
        <p:spPr>
          <a:xfrm>
            <a:off x="387113" y="4941168"/>
            <a:ext cx="33207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Zuordnung des Diagrammtyps zur Modellierungs-Sicht: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 bwMode="auto">
          <a:xfrm>
            <a:off x="323528" y="4869160"/>
            <a:ext cx="338437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7884368" y="6165304"/>
            <a:ext cx="9028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 UML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Ellipse 20"/>
          <p:cNvSpPr/>
          <p:nvPr/>
        </p:nvSpPr>
        <p:spPr>
          <a:xfrm>
            <a:off x="1081293" y="3800482"/>
            <a:ext cx="1211263" cy="779463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solidFill>
              <a:srgbClr val="0070C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37" name="Ellipse 20"/>
          <p:cNvSpPr/>
          <p:nvPr/>
        </p:nvSpPr>
        <p:spPr>
          <a:xfrm>
            <a:off x="2987824" y="3093522"/>
            <a:ext cx="1211263" cy="779463"/>
          </a:xfrm>
          <a:prstGeom prst="ellipse">
            <a:avLst/>
          </a:prstGeom>
          <a:solidFill>
            <a:schemeClr val="bg1">
              <a:lumMod val="75000"/>
              <a:alpha val="3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38" name="Ellipse 20"/>
          <p:cNvSpPr/>
          <p:nvPr/>
        </p:nvSpPr>
        <p:spPr>
          <a:xfrm>
            <a:off x="4788024" y="3093522"/>
            <a:ext cx="1211263" cy="779463"/>
          </a:xfrm>
          <a:prstGeom prst="ellipse">
            <a:avLst/>
          </a:prstGeom>
          <a:solidFill>
            <a:schemeClr val="bg1">
              <a:lumMod val="75000"/>
              <a:alpha val="3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39" name="Ellipse 20"/>
          <p:cNvSpPr/>
          <p:nvPr/>
        </p:nvSpPr>
        <p:spPr>
          <a:xfrm>
            <a:off x="6300192" y="3093522"/>
            <a:ext cx="1211263" cy="779463"/>
          </a:xfrm>
          <a:prstGeom prst="ellipse">
            <a:avLst/>
          </a:prstGeom>
          <a:solidFill>
            <a:schemeClr val="bg1">
              <a:lumMod val="75000"/>
              <a:alpha val="3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35" name="Pfeil nach unten 34"/>
          <p:cNvSpPr/>
          <p:nvPr/>
        </p:nvSpPr>
        <p:spPr bwMode="auto">
          <a:xfrm>
            <a:off x="1449412" y="3319310"/>
            <a:ext cx="504056" cy="57606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3599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Architekturen modellieren mit der UML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115616" y="1916832"/>
            <a:ext cx="7000924" cy="861774"/>
          </a:xfrm>
          <a:prstGeom prst="rect">
            <a:avLst/>
          </a:prstGeom>
          <a:solidFill>
            <a:srgbClr val="FFD08B"/>
          </a:solidFill>
        </p:spPr>
        <p:txBody>
          <a:bodyPr wrap="square">
            <a:spAutoFit/>
          </a:bodyPr>
          <a:lstStyle/>
          <a:p>
            <a:pPr marL="0" lvl="1" algn="l"/>
            <a:r>
              <a:rPr lang="de-DE" sz="1600" i="1" dirty="0" smtClean="0"/>
              <a:t>Das </a:t>
            </a:r>
            <a:r>
              <a:rPr lang="de-DE" sz="1600" i="1" dirty="0" smtClean="0">
                <a:solidFill>
                  <a:srgbClr val="0070C0"/>
                </a:solidFill>
              </a:rPr>
              <a:t>Kompositionsstrukturdiagramm</a:t>
            </a:r>
            <a:r>
              <a:rPr lang="de-DE" sz="1600" i="1" dirty="0" smtClean="0"/>
              <a:t> zeigt einheitlich </a:t>
            </a:r>
            <a:r>
              <a:rPr lang="de-DE" sz="1600" b="1" i="1" dirty="0" smtClean="0"/>
              <a:t>das Innere </a:t>
            </a:r>
            <a:r>
              <a:rPr lang="de-DE" sz="1600" i="1" dirty="0" smtClean="0"/>
              <a:t>eines </a:t>
            </a:r>
            <a:r>
              <a:rPr lang="de-DE" sz="1600" i="1" dirty="0" err="1" smtClean="0"/>
              <a:t>Klassifizierers</a:t>
            </a:r>
            <a:r>
              <a:rPr lang="de-DE" sz="1600" i="1" dirty="0" smtClean="0"/>
              <a:t> </a:t>
            </a:r>
            <a:r>
              <a:rPr lang="de-DE" sz="1600" b="1" i="1" dirty="0" smtClean="0"/>
              <a:t>und dessen Wechselwirkung </a:t>
            </a:r>
            <a:r>
              <a:rPr lang="de-DE" sz="1600" i="1" dirty="0" smtClean="0"/>
              <a:t>mit seiner Umgebung.</a:t>
            </a:r>
          </a:p>
          <a:p>
            <a:pPr marL="0" lvl="1" algn="l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http://de.wikipedia.org/w/index.php?title=Komponentendiagramm&amp;oldid=77541167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306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Dokumentation von Architekturen – </a:t>
            </a:r>
            <a:r>
              <a:rPr lang="de-DE" dirty="0" smtClean="0">
                <a:solidFill>
                  <a:srgbClr val="0070C0"/>
                </a:solidFill>
              </a:rPr>
              <a:t>Mögliche Struktur</a:t>
            </a:r>
            <a:endParaRPr lang="de-DE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b="65770"/>
          <a:stretch>
            <a:fillRect/>
          </a:stretch>
        </p:blipFill>
        <p:spPr bwMode="auto">
          <a:xfrm>
            <a:off x="467544" y="1772816"/>
            <a:ext cx="7067550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467544" y="4221088"/>
            <a:ext cx="1584176" cy="8640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de-DE" sz="1800" dirty="0" smtClean="0"/>
              <a:t>[…]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4129947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Architekturen modellieren mit der UML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115616" y="1700808"/>
            <a:ext cx="7000924" cy="861774"/>
          </a:xfrm>
          <a:prstGeom prst="rect">
            <a:avLst/>
          </a:prstGeom>
          <a:solidFill>
            <a:srgbClr val="FFD08B"/>
          </a:solidFill>
        </p:spPr>
        <p:txBody>
          <a:bodyPr wrap="square">
            <a:spAutoFit/>
          </a:bodyPr>
          <a:lstStyle/>
          <a:p>
            <a:pPr marL="0" lvl="1" algn="l"/>
            <a:r>
              <a:rPr lang="de-DE" sz="1600" i="1" dirty="0" smtClean="0"/>
              <a:t>Das </a:t>
            </a:r>
            <a:r>
              <a:rPr lang="de-DE" sz="1600" i="1" dirty="0" smtClean="0">
                <a:solidFill>
                  <a:srgbClr val="0070C0"/>
                </a:solidFill>
              </a:rPr>
              <a:t>Kompositionsstrukturdiagramm</a:t>
            </a:r>
            <a:r>
              <a:rPr lang="de-DE" sz="1600" i="1" dirty="0" smtClean="0"/>
              <a:t> zeigt einheitlich </a:t>
            </a:r>
            <a:r>
              <a:rPr lang="de-DE" sz="1600" b="1" i="1" dirty="0" smtClean="0"/>
              <a:t>das Innere </a:t>
            </a:r>
            <a:r>
              <a:rPr lang="de-DE" sz="1600" i="1" dirty="0" smtClean="0"/>
              <a:t>eines </a:t>
            </a:r>
            <a:r>
              <a:rPr lang="de-DE" sz="1600" i="1" dirty="0" err="1" smtClean="0"/>
              <a:t>Klassifizierers</a:t>
            </a:r>
            <a:r>
              <a:rPr lang="de-DE" sz="1600" i="1" dirty="0" smtClean="0"/>
              <a:t> </a:t>
            </a:r>
            <a:r>
              <a:rPr lang="de-DE" sz="1600" b="1" i="1" dirty="0" smtClean="0"/>
              <a:t>und dessen Wechselwirkung </a:t>
            </a:r>
            <a:r>
              <a:rPr lang="de-DE" sz="1600" i="1" dirty="0" smtClean="0"/>
              <a:t>mit seiner Umgebung.</a:t>
            </a:r>
          </a:p>
          <a:p>
            <a:pPr marL="0" lvl="1" algn="l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http://de.wikipedia.org/w/index.php?title=Komponentendiagramm&amp;oldid=77541167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115616" y="2924944"/>
            <a:ext cx="7000924" cy="2954655"/>
          </a:xfrm>
          <a:prstGeom prst="rect">
            <a:avLst/>
          </a:prstGeom>
          <a:solidFill>
            <a:srgbClr val="FFD08B"/>
          </a:solidFill>
        </p:spPr>
        <p:txBody>
          <a:bodyPr wrap="square">
            <a:spAutoFit/>
          </a:bodyPr>
          <a:lstStyle/>
          <a:p>
            <a:pPr marL="0" lvl="1" algn="l"/>
            <a:r>
              <a:rPr lang="de-DE" sz="1600" i="1" dirty="0" smtClean="0"/>
              <a:t>[…] Ein </a:t>
            </a:r>
            <a:r>
              <a:rPr lang="de-DE" sz="1600" i="1" dirty="0" err="1" smtClean="0">
                <a:solidFill>
                  <a:srgbClr val="0070C0"/>
                </a:solidFill>
              </a:rPr>
              <a:t>Classifier</a:t>
            </a:r>
            <a:r>
              <a:rPr lang="de-DE" sz="1600" i="1" dirty="0" smtClean="0"/>
              <a:t> innerhalb von UML ist […] ein abstraktes gedankliches Konstrukt, als Modellierer nie direkt einen </a:t>
            </a:r>
            <a:r>
              <a:rPr lang="de-DE" sz="1600" i="1" dirty="0" err="1" smtClean="0"/>
              <a:t>Classifier</a:t>
            </a:r>
            <a:r>
              <a:rPr lang="de-DE" sz="1600" i="1" dirty="0" smtClean="0"/>
              <a:t> in eines der Diagramme der UML einfügen. […] </a:t>
            </a:r>
          </a:p>
          <a:p>
            <a:pPr marL="0" lvl="1" algn="l"/>
            <a:r>
              <a:rPr lang="de-DE" sz="1600" i="1" dirty="0" smtClean="0"/>
              <a:t>Innerhalb der UML-Spezifikation nimmt der </a:t>
            </a:r>
            <a:r>
              <a:rPr lang="de-DE" sz="1600" i="1" dirty="0" err="1" smtClean="0"/>
              <a:t>Classifier</a:t>
            </a:r>
            <a:r>
              <a:rPr lang="de-DE" sz="1600" i="1" dirty="0" smtClean="0"/>
              <a:t> jedoch eine </a:t>
            </a:r>
            <a:r>
              <a:rPr lang="de-DE" sz="1600" b="1" i="1" dirty="0" smtClean="0"/>
              <a:t>zentrale Rolle</a:t>
            </a:r>
            <a:r>
              <a:rPr lang="de-DE" sz="1600" i="1" dirty="0" smtClean="0"/>
              <a:t> ein, weil er die gemeinsamen Eigenschaften von Modellelementen der UML umfasst, die auch Anwender der UML häufig einsetzen. So sind zum Beispiel die Modellelemente </a:t>
            </a:r>
            <a:r>
              <a:rPr lang="de-DE" sz="1600" b="1" i="1" dirty="0" smtClean="0"/>
              <a:t>Klasse</a:t>
            </a:r>
            <a:r>
              <a:rPr lang="de-DE" sz="1600" i="1" dirty="0" smtClean="0"/>
              <a:t>, </a:t>
            </a:r>
            <a:r>
              <a:rPr lang="de-DE" sz="1600" b="1" i="1" dirty="0" smtClean="0"/>
              <a:t>Schnittstelle</a:t>
            </a:r>
            <a:r>
              <a:rPr lang="de-DE" sz="1600" i="1" dirty="0" smtClean="0"/>
              <a:t>, </a:t>
            </a:r>
            <a:r>
              <a:rPr lang="de-DE" sz="1600" b="1" i="1" dirty="0" smtClean="0"/>
              <a:t>Komponente</a:t>
            </a:r>
            <a:r>
              <a:rPr lang="de-DE" sz="1600" i="1" dirty="0" smtClean="0"/>
              <a:t>, </a:t>
            </a:r>
            <a:r>
              <a:rPr lang="de-DE" sz="1600" b="1" i="1" dirty="0" smtClean="0"/>
              <a:t>Verhalten</a:t>
            </a:r>
            <a:r>
              <a:rPr lang="de-DE" sz="1600" i="1" dirty="0" smtClean="0"/>
              <a:t>, </a:t>
            </a:r>
            <a:r>
              <a:rPr lang="de-DE" sz="1600" b="1" i="1" dirty="0" smtClean="0"/>
              <a:t>Aktivität</a:t>
            </a:r>
            <a:r>
              <a:rPr lang="de-DE" sz="1600" i="1" dirty="0" smtClean="0"/>
              <a:t>, </a:t>
            </a:r>
            <a:r>
              <a:rPr lang="de-DE" sz="1600" b="1" i="1" dirty="0" smtClean="0"/>
              <a:t>Interaktion</a:t>
            </a:r>
            <a:r>
              <a:rPr lang="de-DE" sz="1600" i="1" dirty="0" smtClean="0"/>
              <a:t> oder </a:t>
            </a:r>
            <a:r>
              <a:rPr lang="de-DE" sz="1600" b="1" i="1" dirty="0" smtClean="0"/>
              <a:t>Zustandsautomat</a:t>
            </a:r>
            <a:r>
              <a:rPr lang="de-DE" sz="1600" i="1" dirty="0" smtClean="0"/>
              <a:t> Spezialisierungen des </a:t>
            </a:r>
            <a:r>
              <a:rPr lang="de-DE" sz="1600" i="1" dirty="0" err="1" smtClean="0"/>
              <a:t>Classifiers</a:t>
            </a:r>
            <a:r>
              <a:rPr lang="de-DE" sz="1600" i="1" dirty="0" smtClean="0"/>
              <a:t> - </a:t>
            </a:r>
            <a:r>
              <a:rPr lang="de-DE" sz="1600" b="1" i="1" dirty="0" smtClean="0"/>
              <a:t>ein </a:t>
            </a:r>
            <a:r>
              <a:rPr lang="de-DE" sz="1600" b="1" i="1" dirty="0" err="1" smtClean="0"/>
              <a:t>Classifier</a:t>
            </a:r>
            <a:r>
              <a:rPr lang="de-DE" sz="1600" b="1" i="1" dirty="0" smtClean="0"/>
              <a:t> ist also eine Generalisierung dieser Modellelemente</a:t>
            </a:r>
            <a:r>
              <a:rPr lang="de-DE" sz="1600" i="1" dirty="0" smtClean="0"/>
              <a:t>. […] </a:t>
            </a:r>
          </a:p>
          <a:p>
            <a:pPr marL="0" lvl="1" algn="l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http://de.wikipedia.org/w/index.php?title=Classifier_(UML)&amp;oldid=43913066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" name="Gerade Verbindung mit Pfeil 2"/>
          <p:cNvCxnSpPr/>
          <p:nvPr/>
        </p:nvCxnSpPr>
        <p:spPr bwMode="auto">
          <a:xfrm>
            <a:off x="1763688" y="2204864"/>
            <a:ext cx="576064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01062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UML Kompositionsstrukturdiagramm – </a:t>
            </a:r>
            <a:r>
              <a:rPr lang="de-DE" dirty="0" smtClean="0">
                <a:solidFill>
                  <a:srgbClr val="0070C0"/>
                </a:solidFill>
              </a:rPr>
              <a:t>Parts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Falls Details auf Instanz-Ebene für Interna benötigt werden, sind sog. </a:t>
            </a:r>
            <a:r>
              <a:rPr lang="de-DE" b="1" dirty="0" smtClean="0"/>
              <a:t>Parts</a:t>
            </a:r>
            <a:r>
              <a:rPr lang="de-DE" dirty="0" smtClean="0"/>
              <a:t> einzusetzen</a:t>
            </a:r>
          </a:p>
          <a:p>
            <a:pPr lvl="1"/>
            <a:r>
              <a:rPr lang="de-DE" dirty="0" smtClean="0"/>
              <a:t>z. B. ist eine Klasse der Typ („</a:t>
            </a:r>
            <a:r>
              <a:rPr lang="de-DE" dirty="0" err="1" smtClean="0"/>
              <a:t>Classifier</a:t>
            </a:r>
            <a:r>
              <a:rPr lang="de-DE" dirty="0" smtClean="0"/>
              <a:t>“); Parts stellen Instanzen dar</a:t>
            </a:r>
          </a:p>
        </p:txBody>
      </p:sp>
      <p:sp>
        <p:nvSpPr>
          <p:cNvPr id="9" name="Rechteck 8"/>
          <p:cNvSpPr/>
          <p:nvPr/>
        </p:nvSpPr>
        <p:spPr>
          <a:xfrm>
            <a:off x="755576" y="2996952"/>
            <a:ext cx="7848872" cy="2215991"/>
          </a:xfrm>
          <a:prstGeom prst="rect">
            <a:avLst/>
          </a:prstGeom>
          <a:solidFill>
            <a:srgbClr val="FFD08B"/>
          </a:solidFill>
        </p:spPr>
        <p:txBody>
          <a:bodyPr wrap="square">
            <a:spAutoFit/>
          </a:bodyPr>
          <a:lstStyle/>
          <a:p>
            <a:pPr marL="0" lvl="1" algn="l"/>
            <a:r>
              <a:rPr lang="de-DE" sz="1600" i="1" dirty="0" smtClean="0">
                <a:solidFill>
                  <a:srgbClr val="0070C0"/>
                </a:solidFill>
              </a:rPr>
              <a:t>Parts</a:t>
            </a:r>
            <a:r>
              <a:rPr lang="de-DE" sz="1600" i="1" dirty="0" smtClean="0"/>
              <a:t> sind </a:t>
            </a:r>
            <a:r>
              <a:rPr lang="de-DE" sz="1600" b="1" i="1" dirty="0" smtClean="0"/>
              <a:t>Bestandteile</a:t>
            </a:r>
            <a:r>
              <a:rPr lang="de-DE" sz="1600" i="1" dirty="0" smtClean="0"/>
              <a:t> des Ganzen, die durch eine Kompositionsbeziehung zum Ganzen gehören bzw. vom Ganzen komponiert werden. Ein Part wird mithilfe eines Rechtecks dargestellt, der eine eigene Multiplizität besitzen kann.</a:t>
            </a:r>
          </a:p>
          <a:p>
            <a:pPr marL="0" lvl="1" algn="l"/>
            <a:r>
              <a:rPr lang="de-DE" sz="1600" i="1" dirty="0" smtClean="0"/>
              <a:t>Sie werden vom Ganzen mit einem großen Rahmen umschlossen. </a:t>
            </a:r>
            <a:r>
              <a:rPr lang="de-DE" sz="1600" b="1" i="1" dirty="0" smtClean="0"/>
              <a:t>Im Inneren </a:t>
            </a:r>
            <a:r>
              <a:rPr lang="de-DE" sz="1600" i="1" dirty="0" smtClean="0"/>
              <a:t>des Rahmen zeigen die Parts ihre Beziehungen mithilfe von </a:t>
            </a:r>
            <a:r>
              <a:rPr lang="de-DE" sz="1600" b="1" i="1" dirty="0" smtClean="0"/>
              <a:t>Konnektoren</a:t>
            </a:r>
            <a:r>
              <a:rPr lang="de-DE" sz="1600" i="1" dirty="0" smtClean="0"/>
              <a:t> untereinander auf, </a:t>
            </a:r>
            <a:r>
              <a:rPr lang="de-DE" sz="1600" b="1" i="1" dirty="0" smtClean="0"/>
              <a:t>nach außen hin werden über Schnittstellen </a:t>
            </a:r>
            <a:r>
              <a:rPr lang="de-DE" sz="1600" i="1" dirty="0" smtClean="0"/>
              <a:t>(Interfaces) die angebotenen und bereitgestellten Merkmale (Features) dargestellt.</a:t>
            </a:r>
          </a:p>
          <a:p>
            <a:pPr marL="0" lvl="1" algn="l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http://de.wikipedia.org/w/index.php?title=Kompositionsstrukturdiagramm&amp;oldid=77541163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06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UML Kompositionsstrukturdiagramm – </a:t>
            </a:r>
            <a:r>
              <a:rPr lang="de-DE" dirty="0" smtClean="0">
                <a:solidFill>
                  <a:srgbClr val="0070C0"/>
                </a:solidFill>
              </a:rPr>
              <a:t>Beispiel</a:t>
            </a:r>
            <a:endParaRPr lang="de-DE" dirty="0">
              <a:solidFill>
                <a:srgbClr val="0070C0"/>
              </a:solidFill>
            </a:endParaRPr>
          </a:p>
        </p:txBody>
      </p:sp>
      <p:pic>
        <p:nvPicPr>
          <p:cNvPr id="401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44824"/>
            <a:ext cx="766762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6012160" y="4869160"/>
            <a:ext cx="27719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 UML 2.3. Superstructure Specification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Legende mit Linie 2 6"/>
          <p:cNvSpPr/>
          <p:nvPr/>
        </p:nvSpPr>
        <p:spPr bwMode="auto">
          <a:xfrm>
            <a:off x="6300192" y="3717032"/>
            <a:ext cx="2376264" cy="954107"/>
          </a:xfrm>
          <a:prstGeom prst="borderCallout2">
            <a:avLst>
              <a:gd name="adj1" fmla="val 3707"/>
              <a:gd name="adj2" fmla="val -1978"/>
              <a:gd name="adj3" fmla="val 2458"/>
              <a:gd name="adj4" fmla="val -13240"/>
              <a:gd name="adj5" fmla="val -33308"/>
              <a:gd name="adj6" fmla="val -40308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400" b="1" dirty="0" smtClean="0">
                <a:latin typeface="+mj-lt"/>
              </a:rPr>
              <a:t>„Part“!</a:t>
            </a:r>
            <a:br>
              <a:rPr lang="de-DE" sz="1400" b="1" dirty="0" smtClean="0">
                <a:latin typeface="+mj-lt"/>
              </a:rPr>
            </a:br>
            <a:r>
              <a:rPr lang="de-DE" sz="1400" dirty="0" smtClean="0">
                <a:latin typeface="+mj-lt"/>
              </a:rPr>
              <a:t>Hier gibt es vier Instanzen eines Wheels innerhalb eines Cars</a:t>
            </a:r>
            <a:endParaRPr lang="de-DE" sz="1400" dirty="0">
              <a:latin typeface="+mj-lt"/>
            </a:endParaRPr>
          </a:p>
        </p:txBody>
      </p:sp>
      <p:sp>
        <p:nvSpPr>
          <p:cNvPr id="10" name="Legende mit Linie 2 9"/>
          <p:cNvSpPr/>
          <p:nvPr/>
        </p:nvSpPr>
        <p:spPr bwMode="auto">
          <a:xfrm>
            <a:off x="3707904" y="4797152"/>
            <a:ext cx="1440160" cy="307777"/>
          </a:xfrm>
          <a:prstGeom prst="borderCallout2">
            <a:avLst>
              <a:gd name="adj1" fmla="val 3707"/>
              <a:gd name="adj2" fmla="val -1978"/>
              <a:gd name="adj3" fmla="val 2458"/>
              <a:gd name="adj4" fmla="val -13240"/>
              <a:gd name="adj5" fmla="val -178234"/>
              <a:gd name="adj6" fmla="val -31791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400" dirty="0" smtClean="0">
                <a:latin typeface="+mj-lt"/>
              </a:rPr>
              <a:t>Konnektor</a:t>
            </a:r>
            <a:endParaRPr lang="de-DE" sz="1400" dirty="0">
              <a:latin typeface="+mj-lt"/>
            </a:endParaRPr>
          </a:p>
        </p:txBody>
      </p:sp>
      <p:sp>
        <p:nvSpPr>
          <p:cNvPr id="11" name="Legende mit Linie 2 10"/>
          <p:cNvSpPr/>
          <p:nvPr/>
        </p:nvSpPr>
        <p:spPr bwMode="auto">
          <a:xfrm>
            <a:off x="7884368" y="2564904"/>
            <a:ext cx="1080120" cy="307777"/>
          </a:xfrm>
          <a:prstGeom prst="borderCallout2">
            <a:avLst>
              <a:gd name="adj1" fmla="val 3707"/>
              <a:gd name="adj2" fmla="val -1978"/>
              <a:gd name="adj3" fmla="val 2458"/>
              <a:gd name="adj4" fmla="val -13240"/>
              <a:gd name="adj5" fmla="val -58670"/>
              <a:gd name="adj6" fmla="val -39018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400" dirty="0" smtClean="0">
                <a:latin typeface="+mj-lt"/>
              </a:rPr>
              <a:t>Klasse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1981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UML Kompositionsstrukturdiagramm – </a:t>
            </a:r>
            <a:r>
              <a:rPr lang="de-DE" dirty="0" smtClean="0">
                <a:solidFill>
                  <a:srgbClr val="0070C0"/>
                </a:solidFill>
              </a:rPr>
              <a:t>Beispiel 2</a:t>
            </a:r>
            <a:endParaRPr lang="de-DE" dirty="0">
              <a:solidFill>
                <a:srgbClr val="0070C0"/>
              </a:solidFill>
            </a:endParaRPr>
          </a:p>
        </p:txBody>
      </p:sp>
      <p:pic>
        <p:nvPicPr>
          <p:cNvPr id="395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4149080"/>
            <a:ext cx="691276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5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05" y="1471789"/>
            <a:ext cx="3534539" cy="273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Legende mit Linie 2 7"/>
          <p:cNvSpPr/>
          <p:nvPr/>
        </p:nvSpPr>
        <p:spPr bwMode="auto">
          <a:xfrm>
            <a:off x="3923928" y="1844824"/>
            <a:ext cx="2376264" cy="738664"/>
          </a:xfrm>
          <a:prstGeom prst="borderCallout2">
            <a:avLst>
              <a:gd name="adj1" fmla="val 3707"/>
              <a:gd name="adj2" fmla="val -1978"/>
              <a:gd name="adj3" fmla="val 2458"/>
              <a:gd name="adj4" fmla="val -13240"/>
              <a:gd name="adj5" fmla="val 75387"/>
              <a:gd name="adj6" fmla="val -48286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400" dirty="0" smtClean="0">
                <a:latin typeface="+mj-lt"/>
              </a:rPr>
              <a:t>Klassendiagramm zeigt nicht Zusammenhang zur Laufzeit</a:t>
            </a:r>
            <a:endParaRPr lang="de-DE" sz="1400" dirty="0">
              <a:latin typeface="+mj-lt"/>
            </a:endParaRPr>
          </a:p>
        </p:txBody>
      </p:sp>
      <p:sp>
        <p:nvSpPr>
          <p:cNvPr id="9" name="Legende mit Linie 2 8"/>
          <p:cNvSpPr/>
          <p:nvPr/>
        </p:nvSpPr>
        <p:spPr bwMode="auto">
          <a:xfrm>
            <a:off x="4067944" y="3429000"/>
            <a:ext cx="2736304" cy="523220"/>
          </a:xfrm>
          <a:prstGeom prst="borderCallout2">
            <a:avLst>
              <a:gd name="adj1" fmla="val 3707"/>
              <a:gd name="adj2" fmla="val -1978"/>
              <a:gd name="adj3" fmla="val 2458"/>
              <a:gd name="adj4" fmla="val -13240"/>
              <a:gd name="adj5" fmla="val 159306"/>
              <a:gd name="adj6" fmla="val -57201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400" dirty="0" smtClean="0">
                <a:latin typeface="+mj-lt"/>
              </a:rPr>
              <a:t>Kompositionsstrukturdiagramm stellt dagegen die Instanzen dar</a:t>
            </a:r>
            <a:endParaRPr lang="de-DE" sz="1400" dirty="0">
              <a:latin typeface="+mj-lt"/>
            </a:endParaRPr>
          </a:p>
        </p:txBody>
      </p:sp>
      <p:sp>
        <p:nvSpPr>
          <p:cNvPr id="10" name="Legende mit Linie 2 9"/>
          <p:cNvSpPr/>
          <p:nvPr/>
        </p:nvSpPr>
        <p:spPr bwMode="auto">
          <a:xfrm>
            <a:off x="3923928" y="5949280"/>
            <a:ext cx="2736304" cy="738664"/>
          </a:xfrm>
          <a:prstGeom prst="borderCallout2">
            <a:avLst>
              <a:gd name="adj1" fmla="val 5217"/>
              <a:gd name="adj2" fmla="val 102757"/>
              <a:gd name="adj3" fmla="val 5477"/>
              <a:gd name="adj4" fmla="val 112686"/>
              <a:gd name="adj5" fmla="val -31265"/>
              <a:gd name="adj6" fmla="val 120073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400" dirty="0" smtClean="0">
                <a:latin typeface="+mj-lt"/>
              </a:rPr>
              <a:t>Ball gehört nicht „eng“ zu Fußballspiel (keine Komposition), daher gestrichelt</a:t>
            </a:r>
            <a:endParaRPr lang="de-DE" sz="1400" dirty="0">
              <a:latin typeface="+mj-lt"/>
            </a:endParaRPr>
          </a:p>
        </p:txBody>
      </p:sp>
      <p:sp>
        <p:nvSpPr>
          <p:cNvPr id="11" name="Legende mit Linie 2 10"/>
          <p:cNvSpPr/>
          <p:nvPr/>
        </p:nvSpPr>
        <p:spPr bwMode="auto">
          <a:xfrm>
            <a:off x="1115616" y="6021288"/>
            <a:ext cx="1296144" cy="307777"/>
          </a:xfrm>
          <a:prstGeom prst="borderCallout2">
            <a:avLst>
              <a:gd name="adj1" fmla="val 5217"/>
              <a:gd name="adj2" fmla="val 102757"/>
              <a:gd name="adj3" fmla="val 5477"/>
              <a:gd name="adj4" fmla="val 112686"/>
              <a:gd name="adj5" fmla="val -85914"/>
              <a:gd name="adj6" fmla="val 133386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400" dirty="0" smtClean="0">
                <a:latin typeface="+mj-lt"/>
              </a:rPr>
              <a:t>Multiplizität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4703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Verbinden von Parts / Ports / Schnittstellen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5228778"/>
            <a:ext cx="8458200" cy="432470"/>
          </a:xfrm>
        </p:spPr>
        <p:txBody>
          <a:bodyPr/>
          <a:lstStyle/>
          <a:p>
            <a:r>
              <a:rPr lang="de-DE" sz="1600" dirty="0" smtClean="0"/>
              <a:t>Schlecht: sehen aus wie eine normale Assoziation! → Vorsicht</a:t>
            </a:r>
          </a:p>
          <a:p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23528" y="1772816"/>
            <a:ext cx="7848872" cy="3077766"/>
          </a:xfrm>
          <a:prstGeom prst="rect">
            <a:avLst/>
          </a:prstGeom>
          <a:solidFill>
            <a:srgbClr val="FFD08B"/>
          </a:solidFill>
        </p:spPr>
        <p:txBody>
          <a:bodyPr wrap="square">
            <a:spAutoFit/>
          </a:bodyPr>
          <a:lstStyle/>
          <a:p>
            <a:pPr marL="0" lvl="1" algn="l"/>
            <a:r>
              <a:rPr lang="de-DE" sz="1600" i="1" dirty="0" smtClean="0"/>
              <a:t>Ein </a:t>
            </a:r>
            <a:r>
              <a:rPr lang="de-DE" sz="1600" i="1" dirty="0" smtClean="0">
                <a:solidFill>
                  <a:srgbClr val="0070C0"/>
                </a:solidFill>
              </a:rPr>
              <a:t>Konnektor</a:t>
            </a:r>
            <a:r>
              <a:rPr lang="de-DE" sz="1600" i="1" dirty="0" smtClean="0"/>
              <a:t> spezifiziert eine Verbindung (“link”) zur Kommunikation zwischen zwei oder mehreren Instanzen.</a:t>
            </a:r>
          </a:p>
          <a:p>
            <a:pPr marL="0" lvl="1" algn="l"/>
            <a:r>
              <a:rPr lang="de-DE" sz="1600" i="1" dirty="0" smtClean="0"/>
              <a:t>Ein </a:t>
            </a:r>
            <a:r>
              <a:rPr lang="de-DE" sz="1600" i="1" dirty="0" smtClean="0">
                <a:solidFill>
                  <a:srgbClr val="0070C0"/>
                </a:solidFill>
              </a:rPr>
              <a:t>Delegationskonnektor</a:t>
            </a:r>
            <a:r>
              <a:rPr lang="de-DE" sz="1600" i="1" dirty="0" smtClean="0"/>
              <a:t> (“</a:t>
            </a:r>
            <a:r>
              <a:rPr lang="de-DE" sz="1600" i="1" dirty="0" err="1" smtClean="0"/>
              <a:t>delegation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connector</a:t>
            </a:r>
            <a:r>
              <a:rPr lang="de-DE" sz="1600" i="1" dirty="0" smtClean="0"/>
              <a:t>”) ist ein Konnektor, der die externen Schnittstellen einer Komponente (die durch Ports spezifiziert sind) mit der Realisierung dieses Verhaltens verbindet. Es repräsentiert die Weiterleitung von Operationen und Ereignissen: ein Signal, dass an einem Port ankommt wird durch den Delegationskonnektor an ein oder mehrere Parts weitergeleitet.</a:t>
            </a:r>
          </a:p>
          <a:p>
            <a:pPr marL="0" lvl="1" algn="l"/>
            <a:r>
              <a:rPr lang="de-DE" sz="1600" i="1" dirty="0" smtClean="0"/>
              <a:t>Ein </a:t>
            </a:r>
            <a:r>
              <a:rPr lang="de-DE" sz="1600" i="1" dirty="0" smtClean="0">
                <a:solidFill>
                  <a:srgbClr val="0070C0"/>
                </a:solidFill>
              </a:rPr>
              <a:t>Kompositionskonnektor</a:t>
            </a:r>
            <a:r>
              <a:rPr lang="de-DE" sz="1600" i="1" dirty="0" smtClean="0"/>
              <a:t> (“</a:t>
            </a:r>
            <a:r>
              <a:rPr lang="de-DE" sz="1600" i="1" dirty="0" err="1" smtClean="0"/>
              <a:t>assembly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connector</a:t>
            </a:r>
            <a:r>
              <a:rPr lang="de-DE" sz="1600" i="1" dirty="0" smtClean="0"/>
              <a:t>”) zwischen zwei oder mehreren Parts oder Ports auf Parts definiert, dass ein oder mehrere Parts Services für andere Parts bereitstellen.</a:t>
            </a:r>
          </a:p>
          <a:p>
            <a:pPr marL="0" lvl="1"/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</a:rPr>
              <a:t>UML 2.3. Superstructure Specification</a:t>
            </a:r>
          </a:p>
        </p:txBody>
      </p:sp>
      <p:pic>
        <p:nvPicPr>
          <p:cNvPr id="397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5919083"/>
            <a:ext cx="21907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7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5622457"/>
            <a:ext cx="21145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hteck 10"/>
          <p:cNvSpPr/>
          <p:nvPr/>
        </p:nvSpPr>
        <p:spPr>
          <a:xfrm>
            <a:off x="4355976" y="5611306"/>
            <a:ext cx="1816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i="1" dirty="0" smtClean="0"/>
              <a:t>Konnektor allgemein</a:t>
            </a:r>
            <a:endParaRPr lang="de-DE" sz="1400" i="1" dirty="0"/>
          </a:p>
        </p:txBody>
      </p:sp>
      <p:sp>
        <p:nvSpPr>
          <p:cNvPr id="12" name="Rechteck 11"/>
          <p:cNvSpPr/>
          <p:nvPr/>
        </p:nvSpPr>
        <p:spPr>
          <a:xfrm>
            <a:off x="4373142" y="5991091"/>
            <a:ext cx="2935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i="1" dirty="0" smtClean="0"/>
              <a:t>Kompositionskonnektor Alternative</a:t>
            </a:r>
            <a:endParaRPr lang="de-DE" sz="1400" i="1" dirty="0"/>
          </a:p>
        </p:txBody>
      </p:sp>
      <p:pic>
        <p:nvPicPr>
          <p:cNvPr id="397317" name="Picture 5" descr="http://www.blacksara.net/img_allg/icon_daumen_runter_gr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5157192"/>
            <a:ext cx="514350" cy="514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0349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 smtClean="0"/>
              <a:t>UML Kompositionsstrukturdiagramm – </a:t>
            </a:r>
            <a:r>
              <a:rPr lang="de-DE" sz="2000" dirty="0" smtClean="0">
                <a:solidFill>
                  <a:srgbClr val="0070C0"/>
                </a:solidFill>
              </a:rPr>
              <a:t>Verknüpfung von Parts</a:t>
            </a:r>
            <a:endParaRPr lang="de-DE" sz="2000" dirty="0">
              <a:solidFill>
                <a:srgbClr val="0070C0"/>
              </a:solidFill>
            </a:endParaRPr>
          </a:p>
        </p:txBody>
      </p:sp>
      <p:pic>
        <p:nvPicPr>
          <p:cNvPr id="401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844824"/>
            <a:ext cx="8352928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egende mit Linie 2 5"/>
          <p:cNvSpPr/>
          <p:nvPr/>
        </p:nvSpPr>
        <p:spPr bwMode="auto">
          <a:xfrm>
            <a:off x="4644008" y="5085184"/>
            <a:ext cx="864096" cy="307777"/>
          </a:xfrm>
          <a:prstGeom prst="borderCallout2">
            <a:avLst>
              <a:gd name="adj1" fmla="val 3707"/>
              <a:gd name="adj2" fmla="val -1978"/>
              <a:gd name="adj3" fmla="val 2458"/>
              <a:gd name="adj4" fmla="val -13240"/>
              <a:gd name="adj5" fmla="val 58439"/>
              <a:gd name="adj6" fmla="val -74565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400" dirty="0" smtClean="0">
                <a:latin typeface="+mj-lt"/>
              </a:rPr>
              <a:t>Part</a:t>
            </a:r>
            <a:endParaRPr lang="de-DE" sz="1400" dirty="0">
              <a:latin typeface="+mj-lt"/>
            </a:endParaRPr>
          </a:p>
        </p:txBody>
      </p:sp>
      <p:sp>
        <p:nvSpPr>
          <p:cNvPr id="7" name="Legende mit Linie 2 6"/>
          <p:cNvSpPr/>
          <p:nvPr/>
        </p:nvSpPr>
        <p:spPr bwMode="auto">
          <a:xfrm>
            <a:off x="1979712" y="2204864"/>
            <a:ext cx="2592288" cy="307777"/>
          </a:xfrm>
          <a:prstGeom prst="borderCallout2">
            <a:avLst>
              <a:gd name="adj1" fmla="val 3707"/>
              <a:gd name="adj2" fmla="val -1978"/>
              <a:gd name="adj3" fmla="val 9704"/>
              <a:gd name="adj4" fmla="val -6357"/>
              <a:gd name="adj5" fmla="val 149018"/>
              <a:gd name="adj6" fmla="val -10900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400" dirty="0" smtClean="0">
                <a:latin typeface="+mj-lt"/>
              </a:rPr>
              <a:t>Delegationskonnektor</a:t>
            </a:r>
            <a:endParaRPr lang="de-DE" sz="1400" dirty="0">
              <a:latin typeface="+mj-lt"/>
            </a:endParaRPr>
          </a:p>
        </p:txBody>
      </p:sp>
      <p:sp>
        <p:nvSpPr>
          <p:cNvPr id="8" name="Legende mit Linie 2 7"/>
          <p:cNvSpPr/>
          <p:nvPr/>
        </p:nvSpPr>
        <p:spPr bwMode="auto">
          <a:xfrm>
            <a:off x="5508104" y="2276872"/>
            <a:ext cx="2592288" cy="307777"/>
          </a:xfrm>
          <a:prstGeom prst="borderCallout2">
            <a:avLst>
              <a:gd name="adj1" fmla="val 3707"/>
              <a:gd name="adj2" fmla="val -1978"/>
              <a:gd name="adj3" fmla="val 9704"/>
              <a:gd name="adj4" fmla="val -6357"/>
              <a:gd name="adj5" fmla="val 203365"/>
              <a:gd name="adj6" fmla="val -11330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400" dirty="0" smtClean="0">
                <a:latin typeface="+mj-lt"/>
              </a:rPr>
              <a:t>Kompositionskonnektor</a:t>
            </a:r>
            <a:endParaRPr lang="de-DE" sz="1400" dirty="0">
              <a:latin typeface="+mj-lt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940152" y="5949280"/>
            <a:ext cx="27719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 UML 2.3. Superstructure Specification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Legende mit Linie 2 9"/>
          <p:cNvSpPr/>
          <p:nvPr/>
        </p:nvSpPr>
        <p:spPr bwMode="auto">
          <a:xfrm>
            <a:off x="251520" y="3140968"/>
            <a:ext cx="864096" cy="307777"/>
          </a:xfrm>
          <a:prstGeom prst="borderCallout2">
            <a:avLst>
              <a:gd name="adj1" fmla="val 7330"/>
              <a:gd name="adj2" fmla="val 107715"/>
              <a:gd name="adj3" fmla="val 6081"/>
              <a:gd name="adj4" fmla="val 128716"/>
              <a:gd name="adj5" fmla="val -128576"/>
              <a:gd name="adj6" fmla="val 142228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400" dirty="0" smtClean="0">
                <a:latin typeface="+mj-lt"/>
              </a:rPr>
              <a:t>Port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273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556792"/>
            <a:ext cx="774382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egende mit Linie 2 5"/>
          <p:cNvSpPr/>
          <p:nvPr/>
        </p:nvSpPr>
        <p:spPr bwMode="auto">
          <a:xfrm>
            <a:off x="5652120" y="4293096"/>
            <a:ext cx="648072" cy="307777"/>
          </a:xfrm>
          <a:prstGeom prst="borderCallout2">
            <a:avLst>
              <a:gd name="adj1" fmla="val 3707"/>
              <a:gd name="adj2" fmla="val -1978"/>
              <a:gd name="adj3" fmla="val 2458"/>
              <a:gd name="adj4" fmla="val -13240"/>
              <a:gd name="adj5" fmla="val -43009"/>
              <a:gd name="adj6" fmla="val -83168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400" dirty="0" smtClean="0">
                <a:latin typeface="+mj-lt"/>
              </a:rPr>
              <a:t>Part</a:t>
            </a:r>
            <a:endParaRPr lang="de-DE" sz="1400" dirty="0">
              <a:latin typeface="+mj-lt"/>
            </a:endParaRPr>
          </a:p>
        </p:txBody>
      </p:sp>
      <p:sp>
        <p:nvSpPr>
          <p:cNvPr id="7" name="Legende mit Linie 2 6"/>
          <p:cNvSpPr/>
          <p:nvPr/>
        </p:nvSpPr>
        <p:spPr bwMode="auto">
          <a:xfrm>
            <a:off x="2987824" y="2132856"/>
            <a:ext cx="2592288" cy="307777"/>
          </a:xfrm>
          <a:prstGeom prst="borderCallout2">
            <a:avLst>
              <a:gd name="adj1" fmla="val 3707"/>
              <a:gd name="adj2" fmla="val -1978"/>
              <a:gd name="adj3" fmla="val 9704"/>
              <a:gd name="adj4" fmla="val -6357"/>
              <a:gd name="adj5" fmla="val 112787"/>
              <a:gd name="adj6" fmla="val -13051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400" dirty="0" smtClean="0"/>
              <a:t>Delegationskonnektor</a:t>
            </a:r>
            <a:endParaRPr lang="de-DE" sz="1400" dirty="0">
              <a:latin typeface="+mj-lt"/>
            </a:endParaRPr>
          </a:p>
        </p:txBody>
      </p:sp>
      <p:sp>
        <p:nvSpPr>
          <p:cNvPr id="9" name="Legende mit Linie 2 8"/>
          <p:cNvSpPr/>
          <p:nvPr/>
        </p:nvSpPr>
        <p:spPr bwMode="auto">
          <a:xfrm>
            <a:off x="6372200" y="2708920"/>
            <a:ext cx="2592288" cy="307777"/>
          </a:xfrm>
          <a:prstGeom prst="borderCallout2">
            <a:avLst>
              <a:gd name="adj1" fmla="val 3707"/>
              <a:gd name="adj2" fmla="val -1978"/>
              <a:gd name="adj3" fmla="val 9704"/>
              <a:gd name="adj4" fmla="val -6357"/>
              <a:gd name="adj5" fmla="val 370030"/>
              <a:gd name="adj6" fmla="val -18643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400" dirty="0" smtClean="0"/>
              <a:t>Delegationskonnektor</a:t>
            </a:r>
            <a:endParaRPr lang="de-DE" sz="1400" dirty="0">
              <a:latin typeface="+mj-lt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940152" y="6237312"/>
            <a:ext cx="27719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 UML 2.3. Superstructure Specification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304800" y="1066800"/>
            <a:ext cx="8458200" cy="457200"/>
          </a:xfrm>
        </p:spPr>
        <p:txBody>
          <a:bodyPr/>
          <a:lstStyle/>
          <a:p>
            <a:r>
              <a:rPr lang="de-DE" sz="2000" dirty="0" smtClean="0"/>
              <a:t>UML Kompositionsstrukturdiagramm – </a:t>
            </a:r>
            <a:r>
              <a:rPr lang="de-DE" sz="2000" dirty="0" smtClean="0">
                <a:solidFill>
                  <a:srgbClr val="0070C0"/>
                </a:solidFill>
              </a:rPr>
              <a:t>Verknüpfung von Parts</a:t>
            </a:r>
            <a:endParaRPr lang="de-DE" sz="2000" dirty="0">
              <a:solidFill>
                <a:srgbClr val="0070C0"/>
              </a:solidFill>
            </a:endParaRPr>
          </a:p>
        </p:txBody>
      </p:sp>
      <p:sp>
        <p:nvSpPr>
          <p:cNvPr id="12" name="Legende mit Linie 2 11"/>
          <p:cNvSpPr/>
          <p:nvPr/>
        </p:nvSpPr>
        <p:spPr bwMode="auto">
          <a:xfrm>
            <a:off x="5652120" y="5085184"/>
            <a:ext cx="2088232" cy="523220"/>
          </a:xfrm>
          <a:prstGeom prst="borderCallout2">
            <a:avLst>
              <a:gd name="adj1" fmla="val 3707"/>
              <a:gd name="adj2" fmla="val -1978"/>
              <a:gd name="adj3" fmla="val 2458"/>
              <a:gd name="adj4" fmla="val -13240"/>
              <a:gd name="adj5" fmla="val 100213"/>
              <a:gd name="adj6" fmla="val -50535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400" dirty="0" smtClean="0">
                <a:latin typeface="+mj-lt"/>
              </a:rPr>
              <a:t>zugehöriges Klassendiagramm</a:t>
            </a:r>
            <a:endParaRPr lang="de-DE" sz="1400" dirty="0">
              <a:latin typeface="+mj-lt"/>
            </a:endParaRPr>
          </a:p>
        </p:txBody>
      </p:sp>
      <p:sp>
        <p:nvSpPr>
          <p:cNvPr id="13" name="Legende mit Linie 2 8"/>
          <p:cNvSpPr/>
          <p:nvPr/>
        </p:nvSpPr>
        <p:spPr bwMode="auto">
          <a:xfrm>
            <a:off x="6012160" y="2276872"/>
            <a:ext cx="2592288" cy="307777"/>
          </a:xfrm>
          <a:prstGeom prst="borderCallout2">
            <a:avLst>
              <a:gd name="adj1" fmla="val 3707"/>
              <a:gd name="adj2" fmla="val -1978"/>
              <a:gd name="adj3" fmla="val 9704"/>
              <a:gd name="adj4" fmla="val -6357"/>
              <a:gd name="adj5" fmla="val 372023"/>
              <a:gd name="adj6" fmla="val -55801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400" dirty="0" err="1" smtClean="0"/>
              <a:t>Kompositionskonnektor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2281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1201454"/>
            <a:ext cx="4308275" cy="555020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04800" y="836712"/>
            <a:ext cx="8458200" cy="457200"/>
          </a:xfrm>
        </p:spPr>
        <p:txBody>
          <a:bodyPr/>
          <a:lstStyle/>
          <a:p>
            <a:r>
              <a:rPr lang="de-DE" sz="2000" dirty="0" smtClean="0"/>
              <a:t>UML Kompositionsstrukturdiagramm – </a:t>
            </a:r>
            <a:r>
              <a:rPr lang="de-DE" sz="2000" dirty="0" smtClean="0">
                <a:solidFill>
                  <a:srgbClr val="0070C0"/>
                </a:solidFill>
              </a:rPr>
              <a:t>Verknüpfung von Parts</a:t>
            </a:r>
            <a:endParaRPr lang="de-DE" sz="2000" dirty="0">
              <a:solidFill>
                <a:srgbClr val="0070C0"/>
              </a:solidFill>
            </a:endParaRPr>
          </a:p>
        </p:txBody>
      </p:sp>
      <p:sp>
        <p:nvSpPr>
          <p:cNvPr id="7" name="Legende mit Linie 2 6"/>
          <p:cNvSpPr/>
          <p:nvPr/>
        </p:nvSpPr>
        <p:spPr bwMode="auto">
          <a:xfrm>
            <a:off x="6300192" y="2060848"/>
            <a:ext cx="2592288" cy="523220"/>
          </a:xfrm>
          <a:prstGeom prst="borderCallout2">
            <a:avLst>
              <a:gd name="adj1" fmla="val 3707"/>
              <a:gd name="adj2" fmla="val -1978"/>
              <a:gd name="adj3" fmla="val 9704"/>
              <a:gd name="adj4" fmla="val -6357"/>
              <a:gd name="adj5" fmla="val 65260"/>
              <a:gd name="adj6" fmla="val -24236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400" dirty="0" smtClean="0"/>
              <a:t>Delegationskonnektor</a:t>
            </a:r>
            <a:br>
              <a:rPr lang="de-DE" sz="1400" dirty="0" smtClean="0"/>
            </a:br>
            <a:r>
              <a:rPr lang="de-DE" sz="1400" dirty="0" smtClean="0"/>
              <a:t>(mit Richtung und Stereotyp)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7095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  <p:grpSp>
        <p:nvGrpSpPr>
          <p:cNvPr id="3" name="Gruppieren 8"/>
          <p:cNvGrpSpPr/>
          <p:nvPr/>
        </p:nvGrpSpPr>
        <p:grpSpPr>
          <a:xfrm>
            <a:off x="7500958" y="4549983"/>
            <a:ext cx="1101690" cy="1665099"/>
            <a:chOff x="5786446" y="3786190"/>
            <a:chExt cx="1101690" cy="1665099"/>
          </a:xfrm>
        </p:grpSpPr>
        <p:pic>
          <p:nvPicPr>
            <p:cNvPr id="472066" name="Picture 2" descr="C:\Users\sarstedt\AppData\Local\Microsoft\Windows\Temporary Internet Files\Content.IE5\TO57A122\MPj04309590000[1]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86446" y="3786190"/>
              <a:ext cx="1101690" cy="1500174"/>
            </a:xfrm>
            <a:prstGeom prst="rect">
              <a:avLst/>
            </a:prstGeom>
            <a:noFill/>
          </p:spPr>
        </p:pic>
        <p:sp>
          <p:nvSpPr>
            <p:cNvPr id="8" name="Rechteck 7"/>
            <p:cNvSpPr/>
            <p:nvPr/>
          </p:nvSpPr>
          <p:spPr>
            <a:xfrm>
              <a:off x="5786446" y="5143512"/>
              <a:ext cx="1069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 smtClean="0"/>
                <a:t>25 Minuten</a:t>
              </a:r>
              <a:endParaRPr lang="de-DE" sz="1400" dirty="0"/>
            </a:p>
          </p:txBody>
        </p:sp>
      </p:grpSp>
      <p:pic>
        <p:nvPicPr>
          <p:cNvPr id="10" name="Picture 3" descr="C:\Users\sarstedt\AppData\Local\Microsoft\Windows\Temporary Internet Files\Content.IE5\TO57A122\MCj0434929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00552" y="928670"/>
            <a:ext cx="757002" cy="757002"/>
          </a:xfrm>
          <a:prstGeom prst="rect">
            <a:avLst/>
          </a:prstGeom>
          <a:noFill/>
        </p:spPr>
      </p:pic>
      <p:sp>
        <p:nvSpPr>
          <p:cNvPr id="472067" name="Rectangle 3"/>
          <p:cNvSpPr>
            <a:spLocks noChangeArrowheads="1"/>
          </p:cNvSpPr>
          <p:nvPr/>
        </p:nvSpPr>
        <p:spPr bwMode="auto">
          <a:xfrm>
            <a:off x="395536" y="1340768"/>
            <a:ext cx="8286808" cy="451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04704" rIns="91440" bIns="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rgbClr val="365F9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UML Kompositionsstrukturdiagramme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Modellieren Sie folgende „Entwurfsidee“ als UML</a:t>
            </a:r>
            <a:r>
              <a:rPr lang="de-DE" sz="18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Kompositionsstrukturdiagramm</a:t>
            </a:r>
            <a:r>
              <a:rPr lang="de-DE" sz="1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:</a:t>
            </a:r>
          </a:p>
          <a:p>
            <a:pPr marL="3571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de-DE" sz="1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Es soll die Innensicht der Komponente „</a:t>
            </a:r>
            <a:r>
              <a:rPr lang="de-DE" sz="18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KinderAnmeldeVerwaltung</a:t>
            </a:r>
            <a:r>
              <a:rPr lang="de-DE" sz="1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“ modelliert werden.</a:t>
            </a:r>
          </a:p>
          <a:p>
            <a:pPr marL="3571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de-DE" sz="1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Diese biete die Schnittstellen </a:t>
            </a:r>
            <a:r>
              <a:rPr lang="de-DE" sz="18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IAnmeldung</a:t>
            </a:r>
            <a:r>
              <a:rPr lang="de-DE" sz="1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und </a:t>
            </a:r>
            <a:r>
              <a:rPr lang="de-DE" sz="18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IKindBelustigung</a:t>
            </a:r>
            <a:r>
              <a:rPr lang="de-DE" sz="1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an und nutzt die Schnittstellen </a:t>
            </a:r>
            <a:r>
              <a:rPr lang="de-DE" sz="18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IPersistence</a:t>
            </a:r>
            <a:r>
              <a:rPr lang="de-DE" sz="18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de-DE" sz="18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IGruppenverwaltung</a:t>
            </a:r>
            <a:r>
              <a:rPr lang="de-DE" sz="1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und </a:t>
            </a:r>
            <a:r>
              <a:rPr lang="de-DE" sz="18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IRightsManagement</a:t>
            </a:r>
            <a:endParaRPr lang="de-DE" sz="1800" dirty="0" smtClean="0"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3571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de-DE" sz="1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Die Komponente besteht aus den folgenden Klassen:</a:t>
            </a:r>
          </a:p>
          <a:p>
            <a:pPr marL="814388" lvl="1" indent="-179388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den Entitäten </a:t>
            </a:r>
            <a:r>
              <a:rPr lang="de-DE" sz="18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Kind</a:t>
            </a:r>
            <a:r>
              <a:rPr lang="de-DE" sz="1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de-DE" sz="18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Stofftier</a:t>
            </a:r>
            <a:r>
              <a:rPr lang="de-DE" sz="1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und </a:t>
            </a:r>
            <a:r>
              <a:rPr lang="de-DE" sz="18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Anmeldung</a:t>
            </a:r>
          </a:p>
          <a:p>
            <a:pPr marL="814388" lvl="1" indent="-179388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AnmeldeService</a:t>
            </a:r>
            <a:r>
              <a:rPr lang="de-DE" sz="1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die die Geschäftslogik der Anmeldung implementiert</a:t>
            </a:r>
          </a:p>
          <a:p>
            <a:pPr marL="814388" lvl="1" indent="-179388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BelustigungsService</a:t>
            </a:r>
            <a:r>
              <a:rPr lang="de-DE" sz="1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die die Geschäftslogik für die Verwaltung der Stofftiere implementiert</a:t>
            </a:r>
          </a:p>
          <a:p>
            <a:pPr marL="814388" lvl="1" indent="-179388" algn="l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Repositories für die Anbindung an die Persistenz:</a:t>
            </a:r>
            <a:br>
              <a:rPr lang="de-DE" sz="1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lang="de-DE" sz="18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KindRepository</a:t>
            </a:r>
            <a:r>
              <a:rPr lang="de-DE" sz="1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(verwaltet auch die Stofftiere) und</a:t>
            </a:r>
            <a:br>
              <a:rPr lang="de-DE" sz="1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lang="de-DE" sz="18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AnmeldungRepository</a:t>
            </a:r>
            <a:endParaRPr lang="de-DE" sz="1800" dirty="0" smtClean="0"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814388" lvl="1" indent="-179388" algn="l" eaLnBrk="0" hangingPunct="0">
              <a:spcBef>
                <a:spcPct val="0"/>
              </a:spcBef>
              <a:buFont typeface="Arial" pitchFamily="34" charset="0"/>
              <a:buChar char="•"/>
            </a:pPr>
            <a:endParaRPr lang="de-DE" sz="20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83568" y="5877272"/>
            <a:ext cx="66136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i="1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Bereiten Sie sich auf eine kurze Präsentation Ihres Entwurfes an der Tafel vor!</a:t>
            </a:r>
            <a:endParaRPr lang="de-DE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7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3" y="1590575"/>
            <a:ext cx="8259762" cy="4430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8" name="Ellipse 27"/>
          <p:cNvSpPr/>
          <p:nvPr/>
        </p:nvSpPr>
        <p:spPr>
          <a:xfrm>
            <a:off x="395536" y="5661248"/>
            <a:ext cx="432048" cy="278028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solidFill>
              <a:srgbClr val="0070C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864624" y="5661248"/>
            <a:ext cx="9274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/>
              <a:t>Laufzeitsicht</a:t>
            </a:r>
            <a:endParaRPr lang="de-DE" i="1" dirty="0"/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title"/>
          </p:nvPr>
        </p:nvSpPr>
        <p:spPr>
          <a:xfrm>
            <a:off x="407988" y="875184"/>
            <a:ext cx="8153400" cy="609600"/>
          </a:xfrm>
        </p:spPr>
        <p:txBody>
          <a:bodyPr/>
          <a:lstStyle/>
          <a:p>
            <a:pPr eaLnBrk="1" hangingPunct="1"/>
            <a:r>
              <a:rPr lang="de-DE" dirty="0" smtClean="0"/>
              <a:t>Sichten und die UML</a:t>
            </a:r>
          </a:p>
        </p:txBody>
      </p:sp>
      <p:sp>
        <p:nvSpPr>
          <p:cNvPr id="13" name="Ellipse 12"/>
          <p:cNvSpPr/>
          <p:nvPr/>
        </p:nvSpPr>
        <p:spPr>
          <a:xfrm>
            <a:off x="1691680" y="3093522"/>
            <a:ext cx="1211263" cy="779463"/>
          </a:xfrm>
          <a:prstGeom prst="ellipse">
            <a:avLst/>
          </a:prstGeom>
          <a:solidFill>
            <a:srgbClr val="FFC000">
              <a:alpha val="32157"/>
            </a:srgbClr>
          </a:solidFill>
          <a:ln>
            <a:solidFill>
              <a:srgbClr val="FFC00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467544" y="3093522"/>
            <a:ext cx="1211263" cy="779463"/>
          </a:xfrm>
          <a:prstGeom prst="ellipse">
            <a:avLst/>
          </a:prstGeom>
          <a:solidFill>
            <a:srgbClr val="FFC000">
              <a:alpha val="32157"/>
            </a:srgbClr>
          </a:solidFill>
          <a:ln>
            <a:solidFill>
              <a:srgbClr val="FFC00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3707904" y="3800482"/>
            <a:ext cx="1211263" cy="779463"/>
          </a:xfrm>
          <a:prstGeom prst="ellipse">
            <a:avLst/>
          </a:prstGeom>
          <a:solidFill>
            <a:srgbClr val="FFC000">
              <a:alpha val="32157"/>
            </a:srgbClr>
          </a:solidFill>
          <a:ln>
            <a:solidFill>
              <a:srgbClr val="FFC00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2339752" y="3800482"/>
            <a:ext cx="1211263" cy="779463"/>
          </a:xfrm>
          <a:prstGeom prst="ellipse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>
            <a:solidFill>
              <a:srgbClr val="00B05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4788024" y="4653136"/>
            <a:ext cx="1211263" cy="779463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solidFill>
              <a:srgbClr val="0070C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7596336" y="3093522"/>
            <a:ext cx="1211263" cy="779463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solidFill>
              <a:srgbClr val="0070C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7164288" y="5301208"/>
            <a:ext cx="1211263" cy="779463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solidFill>
              <a:srgbClr val="0070C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5652120" y="5301208"/>
            <a:ext cx="1211263" cy="779463"/>
          </a:xfrm>
          <a:prstGeom prst="ellipse">
            <a:avLst/>
          </a:prstGeom>
          <a:solidFill>
            <a:schemeClr val="bg1">
              <a:lumMod val="75000"/>
              <a:alpha val="3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6300192" y="4653136"/>
            <a:ext cx="1211263" cy="779463"/>
          </a:xfrm>
          <a:prstGeom prst="ellipse">
            <a:avLst/>
          </a:prstGeom>
          <a:solidFill>
            <a:schemeClr val="bg1">
              <a:lumMod val="75000"/>
              <a:alpha val="3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395536" y="5301208"/>
            <a:ext cx="432048" cy="278028"/>
          </a:xfrm>
          <a:prstGeom prst="ellipse">
            <a:avLst/>
          </a:prstGeom>
          <a:solidFill>
            <a:srgbClr val="FFC000">
              <a:alpha val="32157"/>
            </a:srgbClr>
          </a:solidFill>
          <a:ln>
            <a:solidFill>
              <a:srgbClr val="FFC00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395536" y="6031292"/>
            <a:ext cx="432048" cy="278028"/>
          </a:xfrm>
          <a:prstGeom prst="ellipse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>
            <a:solidFill>
              <a:srgbClr val="00B05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864624" y="5301208"/>
            <a:ext cx="9773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/>
              <a:t>Bausteinsicht</a:t>
            </a:r>
            <a:endParaRPr lang="de-DE" i="1" dirty="0"/>
          </a:p>
        </p:txBody>
      </p:sp>
      <p:sp>
        <p:nvSpPr>
          <p:cNvPr id="30" name="Rechteck 29"/>
          <p:cNvSpPr/>
          <p:nvPr/>
        </p:nvSpPr>
        <p:spPr>
          <a:xfrm>
            <a:off x="864624" y="6031292"/>
            <a:ext cx="11150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/>
              <a:t>Verteilungssicht</a:t>
            </a:r>
            <a:endParaRPr lang="de-DE" i="1" dirty="0"/>
          </a:p>
        </p:txBody>
      </p:sp>
      <p:sp>
        <p:nvSpPr>
          <p:cNvPr id="32" name="Rechteck 31"/>
          <p:cNvSpPr/>
          <p:nvPr/>
        </p:nvSpPr>
        <p:spPr>
          <a:xfrm>
            <a:off x="387113" y="4941168"/>
            <a:ext cx="33207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Zuordnung des Diagrammtyps zur Modellierungs-Sicht: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 bwMode="auto">
          <a:xfrm>
            <a:off x="323528" y="4869160"/>
            <a:ext cx="338437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7884368" y="6165304"/>
            <a:ext cx="9028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 UML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Ellipse 20"/>
          <p:cNvSpPr/>
          <p:nvPr/>
        </p:nvSpPr>
        <p:spPr>
          <a:xfrm>
            <a:off x="1081293" y="3800482"/>
            <a:ext cx="1211263" cy="779463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solidFill>
              <a:srgbClr val="0070C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37" name="Ellipse 20"/>
          <p:cNvSpPr/>
          <p:nvPr/>
        </p:nvSpPr>
        <p:spPr>
          <a:xfrm>
            <a:off x="2987824" y="3093522"/>
            <a:ext cx="1211263" cy="779463"/>
          </a:xfrm>
          <a:prstGeom prst="ellipse">
            <a:avLst/>
          </a:prstGeom>
          <a:solidFill>
            <a:schemeClr val="bg1">
              <a:lumMod val="75000"/>
              <a:alpha val="3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38" name="Ellipse 20"/>
          <p:cNvSpPr/>
          <p:nvPr/>
        </p:nvSpPr>
        <p:spPr>
          <a:xfrm>
            <a:off x="4788024" y="3093522"/>
            <a:ext cx="1211263" cy="779463"/>
          </a:xfrm>
          <a:prstGeom prst="ellipse">
            <a:avLst/>
          </a:prstGeom>
          <a:solidFill>
            <a:schemeClr val="bg1">
              <a:lumMod val="75000"/>
              <a:alpha val="3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39" name="Ellipse 20"/>
          <p:cNvSpPr/>
          <p:nvPr/>
        </p:nvSpPr>
        <p:spPr>
          <a:xfrm>
            <a:off x="6300192" y="3093522"/>
            <a:ext cx="1211263" cy="779463"/>
          </a:xfrm>
          <a:prstGeom prst="ellipse">
            <a:avLst/>
          </a:prstGeom>
          <a:solidFill>
            <a:schemeClr val="bg1">
              <a:lumMod val="75000"/>
              <a:alpha val="3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35" name="Pfeil nach unten 34"/>
          <p:cNvSpPr/>
          <p:nvPr/>
        </p:nvSpPr>
        <p:spPr bwMode="auto">
          <a:xfrm>
            <a:off x="5148064" y="4221088"/>
            <a:ext cx="504056" cy="57606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1160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Dokumentation von Architekturen – </a:t>
            </a:r>
            <a:r>
              <a:rPr lang="de-DE" dirty="0" smtClean="0">
                <a:solidFill>
                  <a:srgbClr val="0070C0"/>
                </a:solidFill>
              </a:rPr>
              <a:t>Mögliche Struktur</a:t>
            </a:r>
            <a:endParaRPr lang="de-DE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t="33252"/>
          <a:stretch>
            <a:fillRect/>
          </a:stretch>
        </p:blipFill>
        <p:spPr bwMode="auto">
          <a:xfrm>
            <a:off x="179512" y="1484784"/>
            <a:ext cx="7067550" cy="491455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hteck 4"/>
          <p:cNvSpPr/>
          <p:nvPr/>
        </p:nvSpPr>
        <p:spPr bwMode="auto">
          <a:xfrm>
            <a:off x="899593" y="1939134"/>
            <a:ext cx="3661256" cy="2657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2267744" y="5949281"/>
            <a:ext cx="3888432" cy="216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2267744" y="2687444"/>
            <a:ext cx="3174051" cy="2151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038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UML Sequenzdiagramme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Sequenzdiagramme modellieren Interaktionen zwischen Objekten</a:t>
            </a:r>
          </a:p>
          <a:p>
            <a:pPr lvl="1"/>
            <a:r>
              <a:rPr lang="de-DE" dirty="0" smtClean="0"/>
              <a:t>nicht nur Objekte von Klassen; dies können auch Komponenten-Objekte sein!</a:t>
            </a:r>
          </a:p>
          <a:p>
            <a:r>
              <a:rPr lang="de-DE" dirty="0" smtClean="0"/>
              <a:t>Sie konzentrieren sich auf den Nachrichtenaustausch und nicht auf die Darstellung aller möglichen Ablaufpfade (im Ggs. zu Aktivitäts- oder Zustandsdiagrammen)</a:t>
            </a:r>
          </a:p>
          <a:p>
            <a:pPr lvl="1"/>
            <a:r>
              <a:rPr lang="de-DE" dirty="0" smtClean="0"/>
              <a:t>hier werden also nur bestimmte </a:t>
            </a:r>
            <a:r>
              <a:rPr lang="de-DE" dirty="0" smtClean="0">
                <a:solidFill>
                  <a:srgbClr val="0070C0"/>
                </a:solidFill>
              </a:rPr>
              <a:t>Szenarien</a:t>
            </a:r>
            <a:r>
              <a:rPr lang="de-DE" dirty="0" smtClean="0"/>
              <a:t> modelliert</a:t>
            </a:r>
          </a:p>
          <a:p>
            <a:pPr lvl="2"/>
            <a:r>
              <a:rPr lang="de-DE" dirty="0" smtClean="0"/>
              <a:t>z. B. erfolgreiche Erteilung eines Auftrags</a:t>
            </a:r>
          </a:p>
          <a:p>
            <a:r>
              <a:rPr lang="de-DE" dirty="0" smtClean="0"/>
              <a:t>In der Architektur sinnvoll zur Modellierung von Interaktionen zwischen Komponenten/Subsystemen zur Laufzeit</a:t>
            </a:r>
          </a:p>
        </p:txBody>
      </p:sp>
    </p:spTree>
    <p:extLst>
      <p:ext uri="{BB962C8B-B14F-4D97-AF65-F5344CB8AC3E}">
        <p14:creationId xmlns:p14="http://schemas.microsoft.com/office/powerpoint/2010/main" val="4249858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2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1541" y="0"/>
            <a:ext cx="5706963" cy="66581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1357427"/>
            <a:ext cx="3580656" cy="457200"/>
          </a:xfrm>
        </p:spPr>
        <p:txBody>
          <a:bodyPr/>
          <a:lstStyle/>
          <a:p>
            <a:r>
              <a:rPr lang="de-DE" sz="2800" dirty="0" smtClean="0"/>
              <a:t>UML Sequenzdiagramme – </a:t>
            </a:r>
            <a:r>
              <a:rPr lang="de-DE" sz="2800" dirty="0" smtClean="0">
                <a:solidFill>
                  <a:srgbClr val="0070C0"/>
                </a:solidFill>
              </a:rPr>
              <a:t>Übersicht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163249" y="2246675"/>
            <a:ext cx="13805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 [Kecher2009]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740352" y="404664"/>
            <a:ext cx="1080120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egende mit Linie 2 8"/>
          <p:cNvSpPr/>
          <p:nvPr/>
        </p:nvSpPr>
        <p:spPr bwMode="auto">
          <a:xfrm>
            <a:off x="6516216" y="1158197"/>
            <a:ext cx="1728192" cy="261610"/>
          </a:xfrm>
          <a:prstGeom prst="borderCallout2">
            <a:avLst>
              <a:gd name="adj1" fmla="val 3707"/>
              <a:gd name="adj2" fmla="val -1978"/>
              <a:gd name="adj3" fmla="val 2458"/>
              <a:gd name="adj4" fmla="val -13240"/>
              <a:gd name="adj5" fmla="val 194670"/>
              <a:gd name="adj6" fmla="val -48980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100" dirty="0" smtClean="0">
                <a:latin typeface="+mj-lt"/>
              </a:rPr>
              <a:t>asynchrone Nachricht</a:t>
            </a:r>
            <a:endParaRPr lang="de-DE" sz="1100" dirty="0">
              <a:latin typeface="+mj-lt"/>
            </a:endParaRPr>
          </a:p>
        </p:txBody>
      </p:sp>
      <p:sp>
        <p:nvSpPr>
          <p:cNvPr id="10" name="Legende mit Linie 2 9"/>
          <p:cNvSpPr/>
          <p:nvPr/>
        </p:nvSpPr>
        <p:spPr bwMode="auto">
          <a:xfrm>
            <a:off x="7020272" y="0"/>
            <a:ext cx="1800200" cy="261610"/>
          </a:xfrm>
          <a:prstGeom prst="borderCallout2">
            <a:avLst>
              <a:gd name="adj1" fmla="val 3707"/>
              <a:gd name="adj2" fmla="val -1978"/>
              <a:gd name="adj3" fmla="val 2458"/>
              <a:gd name="adj4" fmla="val -13240"/>
              <a:gd name="adj5" fmla="val 194670"/>
              <a:gd name="adj6" fmla="val -48980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100" dirty="0" err="1" smtClean="0">
                <a:latin typeface="+mj-lt"/>
              </a:rPr>
              <a:t>Objekt+Lebenslinie</a:t>
            </a:r>
            <a:endParaRPr lang="de-DE" sz="1100" dirty="0">
              <a:latin typeface="+mj-lt"/>
            </a:endParaRPr>
          </a:p>
        </p:txBody>
      </p:sp>
      <p:sp>
        <p:nvSpPr>
          <p:cNvPr id="11" name="Legende mit Linie 2 10"/>
          <p:cNvSpPr/>
          <p:nvPr/>
        </p:nvSpPr>
        <p:spPr bwMode="auto">
          <a:xfrm>
            <a:off x="6964517" y="1628800"/>
            <a:ext cx="1800200" cy="261610"/>
          </a:xfrm>
          <a:prstGeom prst="borderCallout2">
            <a:avLst>
              <a:gd name="adj1" fmla="val 3707"/>
              <a:gd name="adj2" fmla="val -1978"/>
              <a:gd name="adj3" fmla="val 2458"/>
              <a:gd name="adj4" fmla="val -13240"/>
              <a:gd name="adj5" fmla="val 194670"/>
              <a:gd name="adj6" fmla="val -48980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100" dirty="0" smtClean="0">
                <a:latin typeface="+mj-lt"/>
              </a:rPr>
              <a:t>Aktivierungsbalken</a:t>
            </a:r>
            <a:endParaRPr lang="de-DE" sz="1100" dirty="0">
              <a:latin typeface="+mj-lt"/>
            </a:endParaRPr>
          </a:p>
        </p:txBody>
      </p:sp>
      <p:sp>
        <p:nvSpPr>
          <p:cNvPr id="12" name="Legende mit Linie 2 11"/>
          <p:cNvSpPr/>
          <p:nvPr/>
        </p:nvSpPr>
        <p:spPr bwMode="auto">
          <a:xfrm>
            <a:off x="5364088" y="2636912"/>
            <a:ext cx="1080120" cy="261610"/>
          </a:xfrm>
          <a:prstGeom prst="borderCallout2">
            <a:avLst>
              <a:gd name="adj1" fmla="val 3707"/>
              <a:gd name="adj2" fmla="val -1978"/>
              <a:gd name="adj3" fmla="val 2458"/>
              <a:gd name="adj4" fmla="val -13240"/>
              <a:gd name="adj5" fmla="val 96632"/>
              <a:gd name="adj6" fmla="val -23170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100" dirty="0" smtClean="0">
                <a:latin typeface="+mj-lt"/>
              </a:rPr>
              <a:t>Fragment</a:t>
            </a:r>
            <a:endParaRPr lang="de-DE" sz="1100" dirty="0">
              <a:latin typeface="+mj-lt"/>
            </a:endParaRPr>
          </a:p>
        </p:txBody>
      </p:sp>
      <p:sp>
        <p:nvSpPr>
          <p:cNvPr id="13" name="Legende mit Linie 2 12"/>
          <p:cNvSpPr/>
          <p:nvPr/>
        </p:nvSpPr>
        <p:spPr bwMode="auto">
          <a:xfrm>
            <a:off x="6156176" y="4498916"/>
            <a:ext cx="1512168" cy="261610"/>
          </a:xfrm>
          <a:prstGeom prst="borderCallout2">
            <a:avLst>
              <a:gd name="adj1" fmla="val 3707"/>
              <a:gd name="adj2" fmla="val -1978"/>
              <a:gd name="adj3" fmla="val 2458"/>
              <a:gd name="adj4" fmla="val -13240"/>
              <a:gd name="adj5" fmla="val 62531"/>
              <a:gd name="adj6" fmla="val -29069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100" dirty="0" smtClean="0">
                <a:latin typeface="+mj-lt"/>
              </a:rPr>
              <a:t>synchrone Nachricht</a:t>
            </a:r>
            <a:endParaRPr lang="de-DE" sz="1100" dirty="0">
              <a:latin typeface="+mj-lt"/>
            </a:endParaRPr>
          </a:p>
        </p:txBody>
      </p:sp>
      <p:sp>
        <p:nvSpPr>
          <p:cNvPr id="14" name="Legende mit Linie 2 13"/>
          <p:cNvSpPr/>
          <p:nvPr/>
        </p:nvSpPr>
        <p:spPr bwMode="auto">
          <a:xfrm>
            <a:off x="6156176" y="6011084"/>
            <a:ext cx="1512168" cy="261610"/>
          </a:xfrm>
          <a:prstGeom prst="borderCallout2">
            <a:avLst>
              <a:gd name="adj1" fmla="val 3707"/>
              <a:gd name="adj2" fmla="val -1978"/>
              <a:gd name="adj3" fmla="val 2458"/>
              <a:gd name="adj4" fmla="val -13240"/>
              <a:gd name="adj5" fmla="val -99445"/>
              <a:gd name="adj6" fmla="val -34231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100" dirty="0" smtClean="0">
                <a:latin typeface="+mj-lt"/>
              </a:rPr>
              <a:t>Antwortnachricht</a:t>
            </a:r>
            <a:endParaRPr lang="de-DE" sz="1100" dirty="0">
              <a:latin typeface="+mj-lt"/>
            </a:endParaRPr>
          </a:p>
        </p:txBody>
      </p:sp>
      <p:sp>
        <p:nvSpPr>
          <p:cNvPr id="15" name="Legende mit Linie 2 14"/>
          <p:cNvSpPr/>
          <p:nvPr/>
        </p:nvSpPr>
        <p:spPr bwMode="auto">
          <a:xfrm>
            <a:off x="7631832" y="3939105"/>
            <a:ext cx="1512168" cy="261610"/>
          </a:xfrm>
          <a:prstGeom prst="borderCallout2">
            <a:avLst>
              <a:gd name="adj1" fmla="val 3707"/>
              <a:gd name="adj2" fmla="val -1978"/>
              <a:gd name="adj3" fmla="val -1805"/>
              <a:gd name="adj4" fmla="val -5128"/>
              <a:gd name="adj5" fmla="val -48294"/>
              <a:gd name="adj6" fmla="val -9896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100" dirty="0" smtClean="0">
                <a:latin typeface="+mj-lt"/>
              </a:rPr>
              <a:t>Zeitbedingungen</a:t>
            </a:r>
            <a:endParaRPr lang="de-DE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8522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UML Sequenzdiagramme – </a:t>
            </a:r>
            <a:r>
              <a:rPr lang="de-DE" dirty="0" smtClean="0">
                <a:solidFill>
                  <a:srgbClr val="0070C0"/>
                </a:solidFill>
              </a:rPr>
              <a:t>Nachrichtenaustausch 1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860032" y="2780928"/>
            <a:ext cx="3902968" cy="3600822"/>
          </a:xfrm>
        </p:spPr>
        <p:txBody>
          <a:bodyPr/>
          <a:lstStyle/>
          <a:p>
            <a:r>
              <a:rPr lang="de-DE" sz="1800" dirty="0" smtClean="0"/>
              <a:t>ohne Argumente</a:t>
            </a:r>
          </a:p>
          <a:p>
            <a:endParaRPr lang="de-DE" sz="1100" dirty="0" smtClean="0"/>
          </a:p>
          <a:p>
            <a:r>
              <a:rPr lang="de-DE" sz="1800" dirty="0" smtClean="0"/>
              <a:t>mit Argumenten</a:t>
            </a:r>
          </a:p>
          <a:p>
            <a:endParaRPr lang="de-DE" sz="1200" dirty="0" smtClean="0"/>
          </a:p>
          <a:p>
            <a:r>
              <a:rPr lang="de-DE" sz="1800" dirty="0" smtClean="0"/>
              <a:t>mit expliziter Zuweisung</a:t>
            </a:r>
          </a:p>
          <a:p>
            <a:endParaRPr lang="de-DE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1800" dirty="0" smtClean="0">
                <a:solidFill>
                  <a:schemeClr val="bg1">
                    <a:lumMod val="65000"/>
                  </a:schemeClr>
                </a:solidFill>
              </a:rPr>
              <a:t>unspezifiziertes Argument</a:t>
            </a:r>
          </a:p>
          <a:p>
            <a:endParaRPr lang="de-DE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1800" dirty="0" smtClean="0">
                <a:solidFill>
                  <a:schemeClr val="bg1">
                    <a:lumMod val="65000"/>
                  </a:schemeClr>
                </a:solidFill>
              </a:rPr>
              <a:t>unspezifizierte Argumente</a:t>
            </a:r>
          </a:p>
          <a:p>
            <a:endParaRPr lang="de-DE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1800" dirty="0" smtClean="0">
                <a:solidFill>
                  <a:schemeClr val="bg1">
                    <a:lumMod val="65000"/>
                  </a:schemeClr>
                </a:solidFill>
              </a:rPr>
              <a:t>unspezifizierte Nachricht</a:t>
            </a:r>
            <a:endParaRPr lang="de-DE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96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556792"/>
            <a:ext cx="4104456" cy="4830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hteck 4"/>
          <p:cNvSpPr/>
          <p:nvPr/>
        </p:nvSpPr>
        <p:spPr>
          <a:xfrm>
            <a:off x="4788024" y="6093296"/>
            <a:ext cx="13805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 [Kecher2009]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703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0" y="836712"/>
            <a:ext cx="8458200" cy="457200"/>
          </a:xfrm>
        </p:spPr>
        <p:txBody>
          <a:bodyPr/>
          <a:lstStyle/>
          <a:p>
            <a:r>
              <a:rPr lang="de-DE" dirty="0" smtClean="0"/>
              <a:t>UML Sequenzdiagramme – </a:t>
            </a:r>
            <a:r>
              <a:rPr lang="de-DE" dirty="0" smtClean="0">
                <a:solidFill>
                  <a:srgbClr val="0070C0"/>
                </a:solidFill>
              </a:rPr>
              <a:t>Nachrichtenaustausch 2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067944" y="6495147"/>
            <a:ext cx="13805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 [Kecher2009]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97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99248"/>
            <a:ext cx="3672408" cy="54421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139952" y="2420888"/>
            <a:ext cx="4608512" cy="3528814"/>
          </a:xfrm>
        </p:spPr>
        <p:txBody>
          <a:bodyPr/>
          <a:lstStyle/>
          <a:p>
            <a:r>
              <a:rPr lang="de-DE" dirty="0" smtClean="0"/>
              <a:t>mit Rückgabewert</a:t>
            </a:r>
          </a:p>
          <a:p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mit Attributzuweisung</a:t>
            </a:r>
          </a:p>
          <a:p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mit out-Parameter</a:t>
            </a:r>
          </a:p>
          <a:p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unspezifizierte Parameter</a:t>
            </a:r>
          </a:p>
          <a:p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unspezifizierte Antwort-Nachricht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55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3" y="1590575"/>
            <a:ext cx="8259762" cy="4430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8" name="Ellipse 27"/>
          <p:cNvSpPr/>
          <p:nvPr/>
        </p:nvSpPr>
        <p:spPr>
          <a:xfrm>
            <a:off x="395536" y="5661248"/>
            <a:ext cx="432048" cy="278028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solidFill>
              <a:srgbClr val="0070C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864624" y="5661248"/>
            <a:ext cx="9274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/>
              <a:t>Laufzeitsicht</a:t>
            </a:r>
            <a:endParaRPr lang="de-DE" i="1" dirty="0"/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title"/>
          </p:nvPr>
        </p:nvSpPr>
        <p:spPr>
          <a:xfrm>
            <a:off x="407988" y="875184"/>
            <a:ext cx="8153400" cy="609600"/>
          </a:xfrm>
        </p:spPr>
        <p:txBody>
          <a:bodyPr/>
          <a:lstStyle/>
          <a:p>
            <a:pPr eaLnBrk="1" hangingPunct="1"/>
            <a:r>
              <a:rPr lang="de-DE" dirty="0" smtClean="0"/>
              <a:t>Sichten und die UML</a:t>
            </a:r>
          </a:p>
        </p:txBody>
      </p:sp>
      <p:sp>
        <p:nvSpPr>
          <p:cNvPr id="13" name="Ellipse 12"/>
          <p:cNvSpPr/>
          <p:nvPr/>
        </p:nvSpPr>
        <p:spPr>
          <a:xfrm>
            <a:off x="1691680" y="3093522"/>
            <a:ext cx="1211263" cy="779463"/>
          </a:xfrm>
          <a:prstGeom prst="ellipse">
            <a:avLst/>
          </a:prstGeom>
          <a:solidFill>
            <a:srgbClr val="FFC000">
              <a:alpha val="32157"/>
            </a:srgbClr>
          </a:solidFill>
          <a:ln>
            <a:solidFill>
              <a:srgbClr val="FFC00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467544" y="3093522"/>
            <a:ext cx="1211263" cy="779463"/>
          </a:xfrm>
          <a:prstGeom prst="ellipse">
            <a:avLst/>
          </a:prstGeom>
          <a:solidFill>
            <a:srgbClr val="FFC000">
              <a:alpha val="32157"/>
            </a:srgbClr>
          </a:solidFill>
          <a:ln>
            <a:solidFill>
              <a:srgbClr val="FFC00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3707904" y="3800482"/>
            <a:ext cx="1211263" cy="779463"/>
          </a:xfrm>
          <a:prstGeom prst="ellipse">
            <a:avLst/>
          </a:prstGeom>
          <a:solidFill>
            <a:srgbClr val="FFC000">
              <a:alpha val="32157"/>
            </a:srgbClr>
          </a:solidFill>
          <a:ln>
            <a:solidFill>
              <a:srgbClr val="FFC00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2339752" y="3800482"/>
            <a:ext cx="1211263" cy="779463"/>
          </a:xfrm>
          <a:prstGeom prst="ellipse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>
            <a:solidFill>
              <a:srgbClr val="00B05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4788024" y="4653136"/>
            <a:ext cx="1211263" cy="779463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solidFill>
              <a:srgbClr val="0070C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7596336" y="3093522"/>
            <a:ext cx="1211263" cy="779463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solidFill>
              <a:srgbClr val="0070C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7164288" y="5301208"/>
            <a:ext cx="1211263" cy="779463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solidFill>
              <a:srgbClr val="0070C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5652120" y="5301208"/>
            <a:ext cx="1211263" cy="779463"/>
          </a:xfrm>
          <a:prstGeom prst="ellipse">
            <a:avLst/>
          </a:prstGeom>
          <a:solidFill>
            <a:schemeClr val="bg1">
              <a:lumMod val="75000"/>
              <a:alpha val="3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6300192" y="4653136"/>
            <a:ext cx="1211263" cy="779463"/>
          </a:xfrm>
          <a:prstGeom prst="ellipse">
            <a:avLst/>
          </a:prstGeom>
          <a:solidFill>
            <a:schemeClr val="bg1">
              <a:lumMod val="75000"/>
              <a:alpha val="3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395536" y="5301208"/>
            <a:ext cx="432048" cy="278028"/>
          </a:xfrm>
          <a:prstGeom prst="ellipse">
            <a:avLst/>
          </a:prstGeom>
          <a:solidFill>
            <a:srgbClr val="FFC000">
              <a:alpha val="32157"/>
            </a:srgbClr>
          </a:solidFill>
          <a:ln>
            <a:solidFill>
              <a:srgbClr val="FFC00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395536" y="6031292"/>
            <a:ext cx="432048" cy="278028"/>
          </a:xfrm>
          <a:prstGeom prst="ellipse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>
            <a:solidFill>
              <a:srgbClr val="00B05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864624" y="5301208"/>
            <a:ext cx="9773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/>
              <a:t>Bausteinsicht</a:t>
            </a:r>
            <a:endParaRPr lang="de-DE" i="1" dirty="0"/>
          </a:p>
        </p:txBody>
      </p:sp>
      <p:sp>
        <p:nvSpPr>
          <p:cNvPr id="30" name="Rechteck 29"/>
          <p:cNvSpPr/>
          <p:nvPr/>
        </p:nvSpPr>
        <p:spPr>
          <a:xfrm>
            <a:off x="864624" y="6031292"/>
            <a:ext cx="11150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/>
              <a:t>Verteilungssicht</a:t>
            </a:r>
            <a:endParaRPr lang="de-DE" i="1" dirty="0"/>
          </a:p>
        </p:txBody>
      </p:sp>
      <p:sp>
        <p:nvSpPr>
          <p:cNvPr id="32" name="Rechteck 31"/>
          <p:cNvSpPr/>
          <p:nvPr/>
        </p:nvSpPr>
        <p:spPr>
          <a:xfrm>
            <a:off x="387113" y="4941168"/>
            <a:ext cx="33207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Zuordnung des Diagrammtyps zur Modellierungs-Sicht: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 bwMode="auto">
          <a:xfrm>
            <a:off x="323528" y="4869160"/>
            <a:ext cx="338437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7884368" y="6165304"/>
            <a:ext cx="9028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 UML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Ellipse 20"/>
          <p:cNvSpPr/>
          <p:nvPr/>
        </p:nvSpPr>
        <p:spPr>
          <a:xfrm>
            <a:off x="1081293" y="3800482"/>
            <a:ext cx="1211263" cy="779463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solidFill>
              <a:srgbClr val="0070C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37" name="Ellipse 20"/>
          <p:cNvSpPr/>
          <p:nvPr/>
        </p:nvSpPr>
        <p:spPr>
          <a:xfrm>
            <a:off x="2987824" y="3093522"/>
            <a:ext cx="1211263" cy="779463"/>
          </a:xfrm>
          <a:prstGeom prst="ellipse">
            <a:avLst/>
          </a:prstGeom>
          <a:solidFill>
            <a:schemeClr val="bg1">
              <a:lumMod val="75000"/>
              <a:alpha val="3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38" name="Ellipse 20"/>
          <p:cNvSpPr/>
          <p:nvPr/>
        </p:nvSpPr>
        <p:spPr>
          <a:xfrm>
            <a:off x="4788024" y="3093522"/>
            <a:ext cx="1211263" cy="779463"/>
          </a:xfrm>
          <a:prstGeom prst="ellipse">
            <a:avLst/>
          </a:prstGeom>
          <a:solidFill>
            <a:schemeClr val="bg1">
              <a:lumMod val="75000"/>
              <a:alpha val="3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39" name="Ellipse 20"/>
          <p:cNvSpPr/>
          <p:nvPr/>
        </p:nvSpPr>
        <p:spPr>
          <a:xfrm>
            <a:off x="6300192" y="3093522"/>
            <a:ext cx="1211263" cy="779463"/>
          </a:xfrm>
          <a:prstGeom prst="ellipse">
            <a:avLst/>
          </a:prstGeom>
          <a:solidFill>
            <a:schemeClr val="bg1">
              <a:lumMod val="75000"/>
              <a:alpha val="3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35" name="Pfeil nach unten 34"/>
          <p:cNvSpPr/>
          <p:nvPr/>
        </p:nvSpPr>
        <p:spPr bwMode="auto">
          <a:xfrm>
            <a:off x="7956376" y="2636912"/>
            <a:ext cx="504056" cy="57606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0028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UML Zustandsdiagramme</a:t>
            </a:r>
            <a:endParaRPr lang="de-DE" dirty="0"/>
          </a:p>
        </p:txBody>
      </p:sp>
      <p:sp>
        <p:nvSpPr>
          <p:cNvPr id="67587" name="Inhaltsplatzhalt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Zustandsdiagramme beschreiben </a:t>
            </a:r>
            <a:r>
              <a:rPr lang="de-DE" dirty="0"/>
              <a:t>die erlaubten Zustandsübergänge eines Objektes und die Ereignisse, die diese Übergänge auslösen</a:t>
            </a:r>
          </a:p>
          <a:p>
            <a:pPr eaLnBrk="1" hangingPunct="1"/>
            <a:r>
              <a:rPr lang="de-DE" dirty="0"/>
              <a:t>Spezifikation des Verhaltens von</a:t>
            </a:r>
          </a:p>
          <a:p>
            <a:pPr lvl="1" eaLnBrk="1" hangingPunct="1"/>
            <a:r>
              <a:rPr lang="de-DE" dirty="0"/>
              <a:t>Objekten (Zustand ist durch Attributwerte und Umgebung bestimmt)</a:t>
            </a:r>
          </a:p>
          <a:p>
            <a:pPr lvl="1" eaLnBrk="1" hangingPunct="1"/>
            <a:r>
              <a:rPr lang="de-DE" dirty="0"/>
              <a:t>Anwendungsfällen</a:t>
            </a:r>
          </a:p>
          <a:p>
            <a:pPr lvl="1" eaLnBrk="1" hangingPunct="1"/>
            <a:r>
              <a:rPr lang="de-DE" dirty="0"/>
              <a:t>Kommunikationsprotokollen („Protokoll-Zustandsdiagramme“)</a:t>
            </a:r>
          </a:p>
          <a:p>
            <a:pPr lvl="1" eaLnBrk="1" hangingPunct="1"/>
            <a:r>
              <a:rPr lang="de-DE" dirty="0"/>
              <a:t>GUIs</a:t>
            </a:r>
          </a:p>
          <a:p>
            <a:pPr eaLnBrk="1" hangingPunct="1">
              <a:lnSpc>
                <a:spcPct val="110000"/>
              </a:lnSpc>
            </a:pPr>
            <a:r>
              <a:rPr lang="de-DE" dirty="0"/>
              <a:t>nicht geeignet für die Beschreibung der Interaktion zwischen Objekten (besser: Interaktionsdiagramme)</a:t>
            </a:r>
          </a:p>
          <a:p>
            <a:pPr eaLnBrk="1" hangingPunct="1">
              <a:lnSpc>
                <a:spcPct val="110000"/>
              </a:lnSpc>
            </a:pPr>
            <a:r>
              <a:rPr lang="de-DE" dirty="0"/>
              <a:t>geeignet für die Beschreibung des Verhaltens der Objekte der </a:t>
            </a:r>
            <a:r>
              <a:rPr lang="de-DE" i="1" dirty="0"/>
              <a:t>wesentlichen </a:t>
            </a:r>
            <a:r>
              <a:rPr lang="de-DE" dirty="0" smtClean="0"/>
              <a:t>Komponenten/Subsysteme/Klassen</a:t>
            </a:r>
          </a:p>
          <a:p>
            <a:pPr marL="457200" lvl="1" indent="0" eaLnBrk="1" hangingPunct="1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9171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UML Zustandsdiagramme</a:t>
            </a:r>
            <a:endParaRPr lang="de-DE" dirty="0"/>
          </a:p>
        </p:txBody>
      </p:sp>
      <p:sp>
        <p:nvSpPr>
          <p:cNvPr id="68611" name="Inhaltsplatzhalt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de-DE"/>
              <a:t>In unterschiedlichen Zuständen ist das Verhalten eines Objektes auf Anfragen möglicherweise unterschiedlich</a:t>
            </a:r>
          </a:p>
          <a:p>
            <a:pPr lvl="1" eaLnBrk="1" hangingPunct="1"/>
            <a:endParaRPr lang="de-DE"/>
          </a:p>
        </p:txBody>
      </p:sp>
      <p:sp>
        <p:nvSpPr>
          <p:cNvPr id="4" name="Textfeld 3"/>
          <p:cNvSpPr txBox="1">
            <a:spLocks noChangeArrowheads="1"/>
          </p:cNvSpPr>
          <p:nvPr/>
        </p:nvSpPr>
        <p:spPr bwMode="auto">
          <a:xfrm>
            <a:off x="857251" y="3143244"/>
            <a:ext cx="77870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de-DE" sz="1200" i="1" dirty="0"/>
              <a:t>„Wenn mich jemand um 16 Uhr fragt: Wie viel ist 2+2, antworte ich: 4“</a:t>
            </a:r>
          </a:p>
        </p:txBody>
      </p:sp>
      <p:sp>
        <p:nvSpPr>
          <p:cNvPr id="5" name="Textfeld 4"/>
          <p:cNvSpPr txBox="1">
            <a:spLocks noChangeArrowheads="1"/>
          </p:cNvSpPr>
          <p:nvPr/>
        </p:nvSpPr>
        <p:spPr bwMode="auto">
          <a:xfrm>
            <a:off x="929054" y="4143370"/>
            <a:ext cx="77870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de-DE" sz="1200" i="1"/>
              <a:t>„Wenn mich jemand um drei Uhr nachts anruft und dieselbe Frage stellt, antworte ich: Ar…ch!“</a:t>
            </a:r>
          </a:p>
        </p:txBody>
      </p:sp>
      <p:sp>
        <p:nvSpPr>
          <p:cNvPr id="6" name="Legende mit Linie 2 5"/>
          <p:cNvSpPr/>
          <p:nvPr/>
        </p:nvSpPr>
        <p:spPr bwMode="auto">
          <a:xfrm>
            <a:off x="4500197" y="2714620"/>
            <a:ext cx="1572357" cy="338137"/>
          </a:xfrm>
          <a:prstGeom prst="borderCallout2">
            <a:avLst>
              <a:gd name="adj1" fmla="val 612"/>
              <a:gd name="adj2" fmla="val -6978"/>
              <a:gd name="adj3" fmla="val 911"/>
              <a:gd name="adj4" fmla="val -27063"/>
              <a:gd name="adj5" fmla="val 126217"/>
              <a:gd name="adj6" fmla="val -49401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de-DE" sz="1600" dirty="0">
                <a:latin typeface="+mj-lt"/>
              </a:rPr>
              <a:t>Zustand: wach</a:t>
            </a:r>
          </a:p>
        </p:txBody>
      </p:sp>
      <p:sp>
        <p:nvSpPr>
          <p:cNvPr id="7" name="Legende mit Linie 2 6"/>
          <p:cNvSpPr/>
          <p:nvPr/>
        </p:nvSpPr>
        <p:spPr bwMode="auto">
          <a:xfrm>
            <a:off x="4857751" y="3714745"/>
            <a:ext cx="2000250" cy="338137"/>
          </a:xfrm>
          <a:prstGeom prst="borderCallout2">
            <a:avLst>
              <a:gd name="adj1" fmla="val 612"/>
              <a:gd name="adj2" fmla="val -6978"/>
              <a:gd name="adj3" fmla="val 911"/>
              <a:gd name="adj4" fmla="val -27063"/>
              <a:gd name="adj5" fmla="val 122466"/>
              <a:gd name="adj6" fmla="val -51017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de-DE" sz="1600" dirty="0">
                <a:latin typeface="+mj-lt"/>
              </a:rPr>
              <a:t>Zustand: schlafend</a:t>
            </a:r>
          </a:p>
        </p:txBody>
      </p:sp>
    </p:spTree>
    <p:extLst>
      <p:ext uri="{BB962C8B-B14F-4D97-AF65-F5344CB8AC3E}">
        <p14:creationId xmlns:p14="http://schemas.microsoft.com/office/powerpoint/2010/main" val="18309211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UML Zustandsdiagramme </a:t>
            </a:r>
            <a:r>
              <a:rPr lang="de-DE" dirty="0"/>
              <a:t>– </a:t>
            </a:r>
            <a:r>
              <a:rPr lang="de-DE" dirty="0" smtClean="0">
                <a:solidFill>
                  <a:srgbClr val="0070C0"/>
                </a:solidFill>
              </a:rPr>
              <a:t>Übersicht</a:t>
            </a:r>
            <a:endParaRPr lang="de-DE" dirty="0">
              <a:solidFill>
                <a:srgbClr val="0070C0"/>
              </a:solidFill>
            </a:endParaRPr>
          </a:p>
        </p:txBody>
      </p:sp>
      <p:pic>
        <p:nvPicPr>
          <p:cNvPr id="69635" name="Picture 2"/>
          <p:cNvPicPr>
            <a:picLocks noChangeAspect="1" noChangeArrowheads="1"/>
          </p:cNvPicPr>
          <p:nvPr/>
        </p:nvPicPr>
        <p:blipFill>
          <a:blip r:embed="rId3" cstate="print"/>
          <a:srcRect b="50215"/>
          <a:stretch>
            <a:fillRect/>
          </a:stretch>
        </p:blipFill>
        <p:spPr bwMode="auto">
          <a:xfrm>
            <a:off x="508489" y="1733570"/>
            <a:ext cx="6554665" cy="40719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4" name="Legende mit Linie 2 3"/>
          <p:cNvSpPr/>
          <p:nvPr/>
        </p:nvSpPr>
        <p:spPr bwMode="auto">
          <a:xfrm>
            <a:off x="6008077" y="1805009"/>
            <a:ext cx="1572358" cy="338137"/>
          </a:xfrm>
          <a:prstGeom prst="borderCallout2">
            <a:avLst>
              <a:gd name="adj1" fmla="val 612"/>
              <a:gd name="adj2" fmla="val -6978"/>
              <a:gd name="adj3" fmla="val 911"/>
              <a:gd name="adj4" fmla="val -27063"/>
              <a:gd name="adj5" fmla="val 96207"/>
              <a:gd name="adj6" fmla="val -51017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de-DE" sz="1600" dirty="0">
                <a:latin typeface="+mj-lt"/>
              </a:rPr>
              <a:t>Startzustand</a:t>
            </a:r>
          </a:p>
        </p:txBody>
      </p:sp>
      <p:sp>
        <p:nvSpPr>
          <p:cNvPr id="5" name="Legende mit Linie 2 4"/>
          <p:cNvSpPr/>
          <p:nvPr/>
        </p:nvSpPr>
        <p:spPr bwMode="auto">
          <a:xfrm>
            <a:off x="578828" y="2305070"/>
            <a:ext cx="1572357" cy="338138"/>
          </a:xfrm>
          <a:prstGeom prst="borderCallout2">
            <a:avLst>
              <a:gd name="adj1" fmla="val 4363"/>
              <a:gd name="adj2" fmla="val 108577"/>
              <a:gd name="adj3" fmla="val 4662"/>
              <a:gd name="adj4" fmla="val 129704"/>
              <a:gd name="adj5" fmla="val 148725"/>
              <a:gd name="adj6" fmla="val 140496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de-DE" sz="1600" dirty="0">
                <a:latin typeface="+mj-lt"/>
              </a:rPr>
              <a:t>Endzustand</a:t>
            </a:r>
          </a:p>
        </p:txBody>
      </p:sp>
      <p:sp>
        <p:nvSpPr>
          <p:cNvPr id="6" name="Legende mit Linie 2 5"/>
          <p:cNvSpPr/>
          <p:nvPr/>
        </p:nvSpPr>
        <p:spPr bwMode="auto">
          <a:xfrm>
            <a:off x="6008077" y="2447945"/>
            <a:ext cx="1214804" cy="338138"/>
          </a:xfrm>
          <a:prstGeom prst="borderCallout2">
            <a:avLst>
              <a:gd name="adj1" fmla="val 612"/>
              <a:gd name="adj2" fmla="val -6978"/>
              <a:gd name="adj3" fmla="val 911"/>
              <a:gd name="adj4" fmla="val -27063"/>
              <a:gd name="adj5" fmla="val 96207"/>
              <a:gd name="adj6" fmla="val -51017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de-DE" sz="1600" dirty="0">
                <a:latin typeface="+mj-lt"/>
              </a:rPr>
              <a:t>Zustand</a:t>
            </a:r>
          </a:p>
        </p:txBody>
      </p:sp>
      <p:sp>
        <p:nvSpPr>
          <p:cNvPr id="7" name="Legende mit Linie 2 6"/>
          <p:cNvSpPr/>
          <p:nvPr/>
        </p:nvSpPr>
        <p:spPr bwMode="auto">
          <a:xfrm>
            <a:off x="2007577" y="6091259"/>
            <a:ext cx="1572358" cy="338137"/>
          </a:xfrm>
          <a:prstGeom prst="borderCallout2">
            <a:avLst>
              <a:gd name="adj1" fmla="val 612"/>
              <a:gd name="adj2" fmla="val -6978"/>
              <a:gd name="adj3" fmla="val 911"/>
              <a:gd name="adj4" fmla="val -27063"/>
              <a:gd name="adj5" fmla="val -158878"/>
              <a:gd name="adj6" fmla="val -41320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de-DE" sz="1600" dirty="0">
                <a:latin typeface="+mj-lt"/>
              </a:rPr>
              <a:t>Interne Aktion</a:t>
            </a:r>
          </a:p>
        </p:txBody>
      </p:sp>
      <p:sp>
        <p:nvSpPr>
          <p:cNvPr id="8" name="Legende mit Linie 2 7"/>
          <p:cNvSpPr/>
          <p:nvPr/>
        </p:nvSpPr>
        <p:spPr bwMode="auto">
          <a:xfrm>
            <a:off x="6723185" y="3805258"/>
            <a:ext cx="2286000" cy="508000"/>
          </a:xfrm>
          <a:prstGeom prst="borderCallout2">
            <a:avLst>
              <a:gd name="adj1" fmla="val 612"/>
              <a:gd name="adj2" fmla="val -6978"/>
              <a:gd name="adj3" fmla="val -1590"/>
              <a:gd name="adj4" fmla="val -19285"/>
              <a:gd name="adj5" fmla="val 66197"/>
              <a:gd name="adj6" fmla="val -42128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de-DE" sz="1600" dirty="0">
                <a:latin typeface="+mj-lt"/>
              </a:rPr>
              <a:t>Unterzustandsautomat</a:t>
            </a:r>
            <a:br>
              <a:rPr lang="de-DE" sz="1600" dirty="0">
                <a:latin typeface="+mj-lt"/>
              </a:rPr>
            </a:br>
            <a:r>
              <a:rPr lang="de-DE" sz="1100" dirty="0">
                <a:latin typeface="+mj-lt"/>
              </a:rPr>
              <a:t>mit Eintritts- und Austrittspunkt</a:t>
            </a:r>
            <a:endParaRPr lang="de-DE" sz="1600" dirty="0">
              <a:latin typeface="+mj-lt"/>
            </a:endParaRPr>
          </a:p>
        </p:txBody>
      </p:sp>
      <p:sp>
        <p:nvSpPr>
          <p:cNvPr id="9" name="Legende mit Linie 2 8"/>
          <p:cNvSpPr/>
          <p:nvPr/>
        </p:nvSpPr>
        <p:spPr bwMode="auto">
          <a:xfrm>
            <a:off x="6223490" y="4662509"/>
            <a:ext cx="2142392" cy="338137"/>
          </a:xfrm>
          <a:prstGeom prst="borderCallout2">
            <a:avLst>
              <a:gd name="adj1" fmla="val 612"/>
              <a:gd name="adj2" fmla="val -6978"/>
              <a:gd name="adj3" fmla="val 911"/>
              <a:gd name="adj4" fmla="val -27063"/>
              <a:gd name="adj5" fmla="val 96207"/>
              <a:gd name="adj6" fmla="val -51017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de-DE" sz="1600" dirty="0">
                <a:latin typeface="+mj-lt"/>
              </a:rPr>
              <a:t>Kreuzung (</a:t>
            </a:r>
            <a:r>
              <a:rPr lang="de-DE" sz="1600" dirty="0" err="1">
                <a:latin typeface="+mj-lt"/>
              </a:rPr>
              <a:t>Junction</a:t>
            </a:r>
            <a:r>
              <a:rPr lang="de-DE" sz="1600" dirty="0">
                <a:latin typeface="+mj-lt"/>
              </a:rPr>
              <a:t>)</a:t>
            </a:r>
          </a:p>
        </p:txBody>
      </p:sp>
      <p:sp>
        <p:nvSpPr>
          <p:cNvPr id="10" name="Legende mit Linie 2 9"/>
          <p:cNvSpPr/>
          <p:nvPr/>
        </p:nvSpPr>
        <p:spPr bwMode="auto">
          <a:xfrm>
            <a:off x="6579577" y="5734070"/>
            <a:ext cx="1214804" cy="584200"/>
          </a:xfrm>
          <a:prstGeom prst="borderCallout2">
            <a:avLst>
              <a:gd name="adj1" fmla="val 612"/>
              <a:gd name="adj2" fmla="val -6978"/>
              <a:gd name="adj3" fmla="val 911"/>
              <a:gd name="adj4" fmla="val -27063"/>
              <a:gd name="adj5" fmla="val -64505"/>
              <a:gd name="adj6" fmla="val -59383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de-DE" sz="1600" dirty="0" err="1">
                <a:latin typeface="+mj-lt"/>
              </a:rPr>
              <a:t>Guard</a:t>
            </a:r>
            <a:r>
              <a:rPr lang="de-DE" sz="1600" dirty="0">
                <a:latin typeface="+mj-lt"/>
              </a:rPr>
              <a:t> und Effekt</a:t>
            </a:r>
          </a:p>
        </p:txBody>
      </p:sp>
      <p:sp>
        <p:nvSpPr>
          <p:cNvPr id="11" name="Legende mit Linie 2 10"/>
          <p:cNvSpPr/>
          <p:nvPr/>
        </p:nvSpPr>
        <p:spPr bwMode="auto">
          <a:xfrm>
            <a:off x="2579077" y="1662133"/>
            <a:ext cx="1214804" cy="584200"/>
          </a:xfrm>
          <a:prstGeom prst="borderCallout2">
            <a:avLst>
              <a:gd name="adj1" fmla="val 109201"/>
              <a:gd name="adj2" fmla="val 30668"/>
              <a:gd name="adj3" fmla="val 155107"/>
              <a:gd name="adj4" fmla="val 30453"/>
              <a:gd name="adj5" fmla="val 213482"/>
              <a:gd name="adj6" fmla="val 58786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de-DE" sz="1600" dirty="0">
                <a:latin typeface="+mj-lt"/>
              </a:rPr>
              <a:t>Transition mit Trigger</a:t>
            </a:r>
          </a:p>
        </p:txBody>
      </p:sp>
    </p:spTree>
    <p:extLst>
      <p:ext uri="{BB962C8B-B14F-4D97-AF65-F5344CB8AC3E}">
        <p14:creationId xmlns:p14="http://schemas.microsoft.com/office/powerpoint/2010/main" val="28503122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UML Zustandsdiagramme – </a:t>
            </a:r>
            <a:r>
              <a:rPr lang="de-DE" dirty="0" smtClean="0">
                <a:solidFill>
                  <a:srgbClr val="0070C0"/>
                </a:solidFill>
              </a:rPr>
              <a:t>Übersicht</a:t>
            </a:r>
            <a:endParaRPr lang="de-DE" dirty="0"/>
          </a:p>
        </p:txBody>
      </p:sp>
      <p:pic>
        <p:nvPicPr>
          <p:cNvPr id="70659" name="Picture 2"/>
          <p:cNvPicPr>
            <a:picLocks noChangeAspect="1" noChangeArrowheads="1"/>
          </p:cNvPicPr>
          <p:nvPr/>
        </p:nvPicPr>
        <p:blipFill>
          <a:blip r:embed="rId3" cstate="print"/>
          <a:srcRect t="44928"/>
          <a:stretch>
            <a:fillRect/>
          </a:stretch>
        </p:blipFill>
        <p:spPr bwMode="auto">
          <a:xfrm>
            <a:off x="587620" y="1643050"/>
            <a:ext cx="6652846" cy="457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4" name="Legende mit Linie 2 3"/>
          <p:cNvSpPr/>
          <p:nvPr/>
        </p:nvSpPr>
        <p:spPr bwMode="auto">
          <a:xfrm>
            <a:off x="7159870" y="4500550"/>
            <a:ext cx="1714500" cy="584200"/>
          </a:xfrm>
          <a:prstGeom prst="borderCallout2">
            <a:avLst>
              <a:gd name="adj1" fmla="val 109201"/>
              <a:gd name="adj2" fmla="val 30668"/>
              <a:gd name="adj3" fmla="val 155107"/>
              <a:gd name="adj4" fmla="val 30453"/>
              <a:gd name="adj5" fmla="val 185249"/>
              <a:gd name="adj6" fmla="val -7881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de-DE" sz="1600" dirty="0">
                <a:latin typeface="+mj-lt"/>
              </a:rPr>
              <a:t>Transition mit Time-Trigger</a:t>
            </a:r>
          </a:p>
        </p:txBody>
      </p:sp>
      <p:sp>
        <p:nvSpPr>
          <p:cNvPr id="5" name="Legende mit Linie 2 4"/>
          <p:cNvSpPr/>
          <p:nvPr/>
        </p:nvSpPr>
        <p:spPr bwMode="auto">
          <a:xfrm>
            <a:off x="6372959" y="1714488"/>
            <a:ext cx="1714500" cy="584200"/>
          </a:xfrm>
          <a:prstGeom prst="borderCallout2">
            <a:avLst>
              <a:gd name="adj1" fmla="val 109201"/>
              <a:gd name="adj2" fmla="val 30668"/>
              <a:gd name="adj3" fmla="val 155107"/>
              <a:gd name="adj4" fmla="val 30453"/>
              <a:gd name="adj5" fmla="val 209139"/>
              <a:gd name="adj6" fmla="val -62695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de-DE" sz="1600" dirty="0">
                <a:latin typeface="+mj-lt"/>
              </a:rPr>
              <a:t>Entscheidung (Choice)</a:t>
            </a:r>
          </a:p>
        </p:txBody>
      </p:sp>
    </p:spTree>
    <p:extLst>
      <p:ext uri="{BB962C8B-B14F-4D97-AF65-F5344CB8AC3E}">
        <p14:creationId xmlns:p14="http://schemas.microsoft.com/office/powerpoint/2010/main" val="11289760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UML Zustandsdiagramme – </a:t>
            </a:r>
            <a:r>
              <a:rPr lang="de-DE" dirty="0" smtClean="0">
                <a:solidFill>
                  <a:srgbClr val="0070C0"/>
                </a:solidFill>
              </a:rPr>
              <a:t>Transition</a:t>
            </a:r>
            <a:endParaRPr lang="de-DE" dirty="0"/>
          </a:p>
        </p:txBody>
      </p:sp>
      <p:sp>
        <p:nvSpPr>
          <p:cNvPr id="71683" name="Inhaltsplatzhalt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de-DE"/>
              <a:t>Transition: Zustandsübergang von Quelle zu Ziel</a:t>
            </a:r>
            <a:br>
              <a:rPr lang="de-DE"/>
            </a:br>
            <a:r>
              <a:rPr lang="de-DE"/>
              <a:t>Format: </a:t>
            </a:r>
            <a:r>
              <a:rPr lang="de-DE">
                <a:latin typeface="Courier New" pitchFamily="49" charset="0"/>
                <a:cs typeface="Courier New" pitchFamily="49" charset="0"/>
              </a:rPr>
              <a:t>Event, Event, …[Guard] / Effekt</a:t>
            </a:r>
          </a:p>
        </p:txBody>
      </p:sp>
      <p:pic>
        <p:nvPicPr>
          <p:cNvPr id="7168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858" y="2528889"/>
            <a:ext cx="5810250" cy="450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egende mit Linie 2 4"/>
          <p:cNvSpPr/>
          <p:nvPr/>
        </p:nvSpPr>
        <p:spPr bwMode="auto">
          <a:xfrm>
            <a:off x="5429251" y="2357430"/>
            <a:ext cx="1714500" cy="338138"/>
          </a:xfrm>
          <a:prstGeom prst="borderCallout2">
            <a:avLst>
              <a:gd name="adj1" fmla="val 52932"/>
              <a:gd name="adj2" fmla="val -3406"/>
              <a:gd name="adj3" fmla="val 50072"/>
              <a:gd name="adj4" fmla="val -20658"/>
              <a:gd name="adj5" fmla="val 186631"/>
              <a:gd name="adj6" fmla="val -95288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de-DE" sz="1600" dirty="0">
                <a:latin typeface="+mj-lt"/>
              </a:rPr>
              <a:t>Call-Event</a:t>
            </a:r>
          </a:p>
        </p:txBody>
      </p:sp>
      <p:sp>
        <p:nvSpPr>
          <p:cNvPr id="6" name="Legende mit Linie 2 5"/>
          <p:cNvSpPr/>
          <p:nvPr/>
        </p:nvSpPr>
        <p:spPr bwMode="auto">
          <a:xfrm>
            <a:off x="1428751" y="3286119"/>
            <a:ext cx="1714500" cy="338137"/>
          </a:xfrm>
          <a:prstGeom prst="borderCallout2">
            <a:avLst>
              <a:gd name="adj1" fmla="val 109201"/>
              <a:gd name="adj2" fmla="val 30668"/>
              <a:gd name="adj3" fmla="val 155107"/>
              <a:gd name="adj4" fmla="val 30453"/>
              <a:gd name="adj5" fmla="val 201636"/>
              <a:gd name="adj6" fmla="val 87674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de-DE" sz="1600" dirty="0">
                <a:latin typeface="+mj-lt"/>
              </a:rPr>
              <a:t>Change-Event</a:t>
            </a:r>
          </a:p>
        </p:txBody>
      </p:sp>
      <p:sp>
        <p:nvSpPr>
          <p:cNvPr id="7" name="Legende mit Linie 2 6"/>
          <p:cNvSpPr/>
          <p:nvPr/>
        </p:nvSpPr>
        <p:spPr bwMode="auto">
          <a:xfrm>
            <a:off x="5928947" y="3357556"/>
            <a:ext cx="2143858" cy="830263"/>
          </a:xfrm>
          <a:prstGeom prst="borderCallout2">
            <a:avLst>
              <a:gd name="adj1" fmla="val 109201"/>
              <a:gd name="adj2" fmla="val 30668"/>
              <a:gd name="adj3" fmla="val 144409"/>
              <a:gd name="adj4" fmla="val 31194"/>
              <a:gd name="adj5" fmla="val 181630"/>
              <a:gd name="adj6" fmla="val -36029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de-DE" sz="1600" dirty="0">
                <a:latin typeface="+mj-lt"/>
              </a:rPr>
              <a:t>Time-Event, Signal-Event, </a:t>
            </a:r>
            <a:r>
              <a:rPr lang="de-DE" sz="1600" dirty="0" err="1">
                <a:latin typeface="+mj-lt"/>
              </a:rPr>
              <a:t>Guard</a:t>
            </a:r>
            <a:r>
              <a:rPr lang="de-DE" sz="1600" dirty="0">
                <a:latin typeface="+mj-lt"/>
              </a:rPr>
              <a:t> und Effekt</a:t>
            </a:r>
          </a:p>
        </p:txBody>
      </p:sp>
      <p:sp>
        <p:nvSpPr>
          <p:cNvPr id="8" name="Legende mit Linie 2 7"/>
          <p:cNvSpPr/>
          <p:nvPr/>
        </p:nvSpPr>
        <p:spPr bwMode="auto">
          <a:xfrm>
            <a:off x="3429001" y="5286369"/>
            <a:ext cx="2143858" cy="338137"/>
          </a:xfrm>
          <a:prstGeom prst="borderCallout2">
            <a:avLst>
              <a:gd name="adj1" fmla="val 11668"/>
              <a:gd name="adj2" fmla="val -3110"/>
              <a:gd name="adj3" fmla="val 16311"/>
              <a:gd name="adj4" fmla="val -15176"/>
              <a:gd name="adj5" fmla="val 111606"/>
              <a:gd name="adj6" fmla="val -29214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de-DE" sz="1600" dirty="0" err="1">
                <a:latin typeface="+mj-lt"/>
              </a:rPr>
              <a:t>AnyReceiveEvent</a:t>
            </a:r>
            <a:endParaRPr lang="de-DE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59885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 von Starke (</a:t>
            </a:r>
            <a:r>
              <a:rPr lang="de-DE" dirty="0" smtClean="0">
                <a:hlinkClick r:id="rId2"/>
              </a:rPr>
              <a:t>http://www.arc42.de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2286" t="-742" r="154" b="-2894"/>
          <a:stretch/>
        </p:blipFill>
        <p:spPr>
          <a:xfrm>
            <a:off x="-324544" y="1628800"/>
            <a:ext cx="7242736" cy="4797425"/>
          </a:xfrm>
        </p:spPr>
      </p:pic>
      <p:sp>
        <p:nvSpPr>
          <p:cNvPr id="7" name="Rechteck 6"/>
          <p:cNvSpPr/>
          <p:nvPr/>
        </p:nvSpPr>
        <p:spPr>
          <a:xfrm>
            <a:off x="6973186" y="6165304"/>
            <a:ext cx="9474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 arc42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404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UML Zustandsdiagramme – </a:t>
            </a:r>
            <a:r>
              <a:rPr lang="de-DE" dirty="0" smtClean="0">
                <a:solidFill>
                  <a:srgbClr val="0070C0"/>
                </a:solidFill>
              </a:rPr>
              <a:t>Interne Aktionen</a:t>
            </a:r>
            <a:endParaRPr lang="de-DE" dirty="0"/>
          </a:p>
        </p:txBody>
      </p:sp>
      <p:sp>
        <p:nvSpPr>
          <p:cNvPr id="72707" name="Inhaltsplatzhalt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de-DE" dirty="0"/>
              <a:t>Aktionsausführung ohne Wechseln des Zustands</a:t>
            </a:r>
          </a:p>
          <a:p>
            <a:pPr eaLnBrk="1" hangingPunct="1"/>
            <a:endParaRPr lang="de-DE" dirty="0"/>
          </a:p>
          <a:p>
            <a:pPr eaLnBrk="1" hangingPunct="1"/>
            <a:endParaRPr lang="de-DE" dirty="0"/>
          </a:p>
          <a:p>
            <a:pPr eaLnBrk="1" hangingPunct="1"/>
            <a:endParaRPr lang="de-DE" dirty="0"/>
          </a:p>
          <a:p>
            <a:pPr eaLnBrk="1" hangingPunct="1"/>
            <a:endParaRPr lang="de-DE" dirty="0"/>
          </a:p>
          <a:p>
            <a:pPr eaLnBrk="1" hangingPunct="1"/>
            <a:endParaRPr lang="de-DE" dirty="0"/>
          </a:p>
          <a:p>
            <a:pPr eaLnBrk="1" hangingPunct="1"/>
            <a:endParaRPr lang="de-DE" dirty="0"/>
          </a:p>
          <a:p>
            <a:pPr eaLnBrk="1" hangingPunct="1"/>
            <a:endParaRPr lang="de-DE" dirty="0" smtClean="0"/>
          </a:p>
          <a:p>
            <a:pPr eaLnBrk="1" hangingPunct="1"/>
            <a:endParaRPr lang="de-DE" dirty="0" smtClean="0"/>
          </a:p>
          <a:p>
            <a:pPr eaLnBrk="1" hangingPunct="1"/>
            <a:endParaRPr lang="de-DE" dirty="0" smtClean="0"/>
          </a:p>
          <a:p>
            <a:pPr eaLnBrk="1" hangingPunct="1"/>
            <a:r>
              <a:rPr lang="de-DE" dirty="0" err="1" smtClean="0"/>
              <a:t>entry</a:t>
            </a:r>
            <a:r>
              <a:rPr lang="de-DE" dirty="0"/>
              <a:t>, do und </a:t>
            </a:r>
            <a:r>
              <a:rPr lang="de-DE" dirty="0" err="1"/>
              <a:t>exit</a:t>
            </a:r>
            <a:r>
              <a:rPr lang="de-DE" dirty="0"/>
              <a:t> sind nur spezielle Arten von internen Aktionen</a:t>
            </a:r>
          </a:p>
          <a:p>
            <a:pPr lvl="1" eaLnBrk="1" hangingPunct="1"/>
            <a:r>
              <a:rPr lang="de-DE" dirty="0"/>
              <a:t>die allgemeine Form (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Event[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Guard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]/Aktion</a:t>
            </a:r>
            <a:r>
              <a:rPr lang="de-DE" dirty="0"/>
              <a:t>) ist zulässig</a:t>
            </a:r>
          </a:p>
          <a:p>
            <a:pPr eaLnBrk="1" hangingPunct="1"/>
            <a:endParaRPr lang="de-DE" dirty="0"/>
          </a:p>
        </p:txBody>
      </p:sp>
      <p:pic>
        <p:nvPicPr>
          <p:cNvPr id="7270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427289"/>
            <a:ext cx="2715358" cy="195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egende mit Linie 2 4"/>
          <p:cNvSpPr/>
          <p:nvPr/>
        </p:nvSpPr>
        <p:spPr bwMode="auto">
          <a:xfrm>
            <a:off x="4000501" y="2100263"/>
            <a:ext cx="2143858" cy="677862"/>
          </a:xfrm>
          <a:prstGeom prst="borderCallout2">
            <a:avLst>
              <a:gd name="adj1" fmla="val 109201"/>
              <a:gd name="adj2" fmla="val 30668"/>
              <a:gd name="adj3" fmla="val 144409"/>
              <a:gd name="adj4" fmla="val 31194"/>
              <a:gd name="adj5" fmla="val 181630"/>
              <a:gd name="adj6" fmla="val -36029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de-DE" sz="1600" dirty="0">
                <a:latin typeface="+mj-lt"/>
              </a:rPr>
              <a:t>Entry-Action</a:t>
            </a:r>
            <a:br>
              <a:rPr lang="de-DE" sz="1600" dirty="0">
                <a:latin typeface="+mj-lt"/>
              </a:rPr>
            </a:br>
            <a:r>
              <a:rPr lang="de-DE" sz="1100" dirty="0">
                <a:latin typeface="+mj-lt"/>
              </a:rPr>
              <a:t>beim Betreten des Zustands ausgeführt und zu Ende geführt</a:t>
            </a:r>
            <a:endParaRPr lang="de-DE" sz="1600" dirty="0">
              <a:latin typeface="+mj-lt"/>
            </a:endParaRPr>
          </a:p>
        </p:txBody>
      </p:sp>
      <p:sp>
        <p:nvSpPr>
          <p:cNvPr id="6" name="Legende mit Linie 2 5"/>
          <p:cNvSpPr/>
          <p:nvPr/>
        </p:nvSpPr>
        <p:spPr bwMode="auto">
          <a:xfrm>
            <a:off x="5287108" y="3100388"/>
            <a:ext cx="2142392" cy="1016000"/>
          </a:xfrm>
          <a:prstGeom prst="borderCallout2">
            <a:avLst>
              <a:gd name="adj1" fmla="val 49181"/>
              <a:gd name="adj2" fmla="val -3110"/>
              <a:gd name="adj3" fmla="val 48752"/>
              <a:gd name="adj4" fmla="val -20361"/>
              <a:gd name="adj5" fmla="val 45960"/>
              <a:gd name="adj6" fmla="val -127288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de-DE" sz="1600" dirty="0">
                <a:latin typeface="+mj-lt"/>
              </a:rPr>
              <a:t>Do-Action</a:t>
            </a:r>
            <a:br>
              <a:rPr lang="de-DE" sz="1600" dirty="0">
                <a:latin typeface="+mj-lt"/>
              </a:rPr>
            </a:br>
            <a:r>
              <a:rPr lang="de-DE" sz="1100" dirty="0">
                <a:latin typeface="+mj-lt"/>
              </a:rPr>
              <a:t>startet nach </a:t>
            </a:r>
            <a:r>
              <a:rPr lang="de-DE" sz="1100" dirty="0" err="1">
                <a:latin typeface="+mj-lt"/>
              </a:rPr>
              <a:t>entry</a:t>
            </a:r>
            <a:r>
              <a:rPr lang="de-DE" sz="1100" dirty="0">
                <a:latin typeface="+mj-lt"/>
              </a:rPr>
              <a:t> und wird solange ausgeführt bis sie endet oder der Zustand durch ein Ereignis verlassen wird</a:t>
            </a:r>
            <a:endParaRPr lang="de-DE" sz="1600" dirty="0">
              <a:latin typeface="+mj-lt"/>
            </a:endParaRPr>
          </a:p>
        </p:txBody>
      </p:sp>
      <p:sp>
        <p:nvSpPr>
          <p:cNvPr id="7" name="Legende mit Linie 2 6"/>
          <p:cNvSpPr/>
          <p:nvPr/>
        </p:nvSpPr>
        <p:spPr bwMode="auto">
          <a:xfrm>
            <a:off x="3786554" y="4314826"/>
            <a:ext cx="2142392" cy="846386"/>
          </a:xfrm>
          <a:prstGeom prst="borderCallout2">
            <a:avLst>
              <a:gd name="adj1" fmla="val 11669"/>
              <a:gd name="adj2" fmla="val -4295"/>
              <a:gd name="adj3" fmla="val 13115"/>
              <a:gd name="adj4" fmla="val -20954"/>
              <a:gd name="adj5" fmla="val -56949"/>
              <a:gd name="adj6" fmla="val -75732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de-DE" sz="1600" dirty="0">
                <a:latin typeface="+mj-lt"/>
              </a:rPr>
              <a:t>Exit-Action</a:t>
            </a:r>
            <a:br>
              <a:rPr lang="de-DE" sz="1600" dirty="0">
                <a:latin typeface="+mj-lt"/>
              </a:rPr>
            </a:br>
            <a:r>
              <a:rPr lang="de-DE" sz="1100" dirty="0">
                <a:latin typeface="+mj-lt"/>
              </a:rPr>
              <a:t>wird vor Verlassen des Zustandes vollständig ausgeführt</a:t>
            </a:r>
            <a:endParaRPr lang="de-DE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30694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UML Zustandsdiagramme – </a:t>
            </a:r>
            <a:r>
              <a:rPr lang="de-DE" dirty="0" smtClean="0">
                <a:solidFill>
                  <a:srgbClr val="0070C0"/>
                </a:solidFill>
              </a:rPr>
              <a:t>Transitionsausführung</a:t>
            </a:r>
            <a:endParaRPr lang="de-DE" dirty="0"/>
          </a:p>
        </p:txBody>
      </p:sp>
      <p:sp>
        <p:nvSpPr>
          <p:cNvPr id="73731" name="Inhaltsplatzhalt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de-DE" dirty="0"/>
              <a:t>Events für die im aktiven Zustand keine Übergänge definiert sind, werden ignoriert und </a:t>
            </a:r>
            <a:r>
              <a:rPr lang="de-DE" i="1" dirty="0"/>
              <a:t>konsumiert</a:t>
            </a:r>
          </a:p>
          <a:p>
            <a:pPr eaLnBrk="1" hangingPunct="1"/>
            <a:r>
              <a:rPr lang="de-DE" dirty="0"/>
              <a:t>Events können verzögert werden, um das Verwerfen zu verhindern:</a:t>
            </a:r>
            <a:br>
              <a:rPr lang="de-DE" dirty="0"/>
            </a:br>
            <a:r>
              <a:rPr lang="de-DE" dirty="0">
                <a:latin typeface="Courier New" pitchFamily="49" charset="0"/>
                <a:cs typeface="Courier New" pitchFamily="49" charset="0"/>
              </a:rPr>
              <a:t>arbeite[keine Lust]/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defer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de-DE" dirty="0">
                <a:cs typeface="Courier New" pitchFamily="49" charset="0"/>
              </a:rPr>
              <a:t>Falls mehrere ausgehende Transitionen schalten können: Nichtdeterminismus</a:t>
            </a:r>
          </a:p>
          <a:p>
            <a:pPr eaLnBrk="1" hangingPunct="1"/>
            <a:r>
              <a:rPr lang="de-DE" dirty="0">
                <a:cs typeface="Courier New" pitchFamily="49" charset="0"/>
              </a:rPr>
              <a:t>Der Startzustand wird sofort verlassen</a:t>
            </a:r>
          </a:p>
          <a:p>
            <a:pPr lvl="1" eaLnBrk="1" hangingPunct="1"/>
            <a:r>
              <a:rPr lang="de-DE" dirty="0">
                <a:cs typeface="Courier New" pitchFamily="49" charset="0"/>
              </a:rPr>
              <a:t>deshalb darf dort kein </a:t>
            </a:r>
            <a:r>
              <a:rPr lang="de-DE" dirty="0" err="1">
                <a:cs typeface="Courier New" pitchFamily="49" charset="0"/>
              </a:rPr>
              <a:t>Guard</a:t>
            </a:r>
            <a:r>
              <a:rPr lang="de-DE" dirty="0">
                <a:cs typeface="Courier New" pitchFamily="49" charset="0"/>
              </a:rPr>
              <a:t> und kein Event stehen!</a:t>
            </a:r>
          </a:p>
          <a:p>
            <a:pPr lvl="1" eaLnBrk="1" hangingPunct="1"/>
            <a:r>
              <a:rPr lang="de-DE" dirty="0">
                <a:cs typeface="Courier New" pitchFamily="49" charset="0"/>
              </a:rPr>
              <a:t>Es ist nur ein Startzustand im Diagramm erlaubt</a:t>
            </a:r>
          </a:p>
        </p:txBody>
      </p:sp>
    </p:spTree>
    <p:extLst>
      <p:ext uri="{BB962C8B-B14F-4D97-AF65-F5344CB8AC3E}">
        <p14:creationId xmlns:p14="http://schemas.microsoft.com/office/powerpoint/2010/main" val="36085350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UML Zustandsdiagramme – </a:t>
            </a:r>
            <a:r>
              <a:rPr lang="de-DE" dirty="0" smtClean="0">
                <a:solidFill>
                  <a:srgbClr val="0070C0"/>
                </a:solidFill>
              </a:rPr>
              <a:t>Kreuzung/Entscheidung</a:t>
            </a:r>
            <a:endParaRPr lang="de-DE" dirty="0"/>
          </a:p>
        </p:txBody>
      </p:sp>
      <p:sp>
        <p:nvSpPr>
          <p:cNvPr id="74755" name="Inhaltsplatzhalt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de-DE" dirty="0"/>
              <a:t>Kreuzung und Entscheidung verhalten sich bzgl. Auswertung der </a:t>
            </a:r>
            <a:r>
              <a:rPr lang="en-US" dirty="0" smtClean="0"/>
              <a:t>Guards</a:t>
            </a:r>
            <a:r>
              <a:rPr lang="de-DE" dirty="0" smtClean="0"/>
              <a:t> </a:t>
            </a:r>
            <a:r>
              <a:rPr lang="de-DE" dirty="0"/>
              <a:t>unterschiedlich</a:t>
            </a:r>
          </a:p>
          <a:p>
            <a:pPr eaLnBrk="1" hangingPunct="1"/>
            <a:endParaRPr lang="de-DE" dirty="0"/>
          </a:p>
          <a:p>
            <a:pPr eaLnBrk="1" hangingPunct="1"/>
            <a:endParaRPr lang="de-DE" dirty="0"/>
          </a:p>
          <a:p>
            <a:pPr eaLnBrk="1" hangingPunct="1"/>
            <a:endParaRPr lang="de-DE" dirty="0"/>
          </a:p>
          <a:p>
            <a:pPr eaLnBrk="1" hangingPunct="1"/>
            <a:endParaRPr lang="de-DE" dirty="0"/>
          </a:p>
          <a:p>
            <a:pPr eaLnBrk="1" hangingPunct="1"/>
            <a:endParaRPr lang="de-DE" dirty="0"/>
          </a:p>
          <a:p>
            <a:pPr eaLnBrk="1" hangingPunct="1"/>
            <a:endParaRPr lang="de-DE" dirty="0" smtClean="0"/>
          </a:p>
          <a:p>
            <a:pPr eaLnBrk="1" hangingPunct="1"/>
            <a:endParaRPr lang="de-DE" dirty="0" smtClean="0"/>
          </a:p>
          <a:p>
            <a:pPr eaLnBrk="1" hangingPunct="1"/>
            <a:r>
              <a:rPr lang="de-DE" dirty="0" smtClean="0"/>
              <a:t>Kreuzung</a:t>
            </a:r>
            <a:r>
              <a:rPr lang="de-DE" dirty="0"/>
              <a:t>: Entscheidung über die ausgehende Transition wird </a:t>
            </a:r>
            <a:r>
              <a:rPr lang="de-DE" i="1" dirty="0"/>
              <a:t>vor</a:t>
            </a:r>
            <a:r>
              <a:rPr lang="de-DE" dirty="0"/>
              <a:t> dem Erreichen der Kreuzung getroffen</a:t>
            </a:r>
          </a:p>
          <a:p>
            <a:pPr eaLnBrk="1" hangingPunct="1"/>
            <a:r>
              <a:rPr lang="de-DE" dirty="0"/>
              <a:t>Entscheidung: Entscheidung über die ausgehende Transition wird erst </a:t>
            </a:r>
            <a:r>
              <a:rPr lang="de-DE" i="1" dirty="0"/>
              <a:t>beim</a:t>
            </a:r>
            <a:r>
              <a:rPr lang="de-DE" dirty="0"/>
              <a:t> Erreichen der Kreuzung getroffen</a:t>
            </a:r>
          </a:p>
        </p:txBody>
      </p:sp>
      <p:pic>
        <p:nvPicPr>
          <p:cNvPr id="7475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547" y="2357430"/>
            <a:ext cx="8351227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llipse 5"/>
          <p:cNvSpPr/>
          <p:nvPr/>
        </p:nvSpPr>
        <p:spPr>
          <a:xfrm>
            <a:off x="2815004" y="4060818"/>
            <a:ext cx="1510811" cy="811212"/>
          </a:xfrm>
          <a:prstGeom prst="ellipse">
            <a:avLst/>
          </a:prstGeom>
          <a:solidFill>
            <a:srgbClr val="DEA900">
              <a:alpha val="25882"/>
            </a:srgbClr>
          </a:solidFill>
        </p:spPr>
        <p:txBody>
          <a:bodyPr wrap="none" anchor="ctr"/>
          <a:lstStyle/>
          <a:p>
            <a:pPr algn="ctr" eaLnBrk="1" hangingPunct="1">
              <a:defRPr/>
            </a:pPr>
            <a:endParaRPr lang="de-DE" kern="0" dirty="0">
              <a:latin typeface="+mj-lt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4868008" y="3984618"/>
            <a:ext cx="1510812" cy="811212"/>
          </a:xfrm>
          <a:prstGeom prst="ellipse">
            <a:avLst/>
          </a:prstGeom>
          <a:solidFill>
            <a:srgbClr val="DEA900">
              <a:alpha val="25882"/>
            </a:srgbClr>
          </a:solidFill>
        </p:spPr>
        <p:txBody>
          <a:bodyPr wrap="none" anchor="ctr"/>
          <a:lstStyle/>
          <a:p>
            <a:pPr algn="ctr" eaLnBrk="1" hangingPunct="1">
              <a:defRPr/>
            </a:pPr>
            <a:endParaRPr lang="de-DE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13247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z="2400" dirty="0" smtClean="0"/>
              <a:t>UML Zustandsdiagramme – </a:t>
            </a:r>
            <a:r>
              <a:rPr lang="de-DE" sz="2400" dirty="0" smtClean="0">
                <a:solidFill>
                  <a:srgbClr val="0070C0"/>
                </a:solidFill>
              </a:rPr>
              <a:t>Zusammengesetzte Zustände</a:t>
            </a:r>
            <a:endParaRPr lang="de-DE" sz="2400" dirty="0"/>
          </a:p>
        </p:txBody>
      </p:sp>
      <p:pic>
        <p:nvPicPr>
          <p:cNvPr id="7577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1262" y="1871664"/>
            <a:ext cx="5643197" cy="470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egende mit Linie 2 5"/>
          <p:cNvSpPr/>
          <p:nvPr/>
        </p:nvSpPr>
        <p:spPr bwMode="auto">
          <a:xfrm>
            <a:off x="7016261" y="2871788"/>
            <a:ext cx="1642697" cy="584200"/>
          </a:xfrm>
          <a:prstGeom prst="borderCallout2">
            <a:avLst>
              <a:gd name="adj1" fmla="val 109201"/>
              <a:gd name="adj2" fmla="val 30668"/>
              <a:gd name="adj3" fmla="val 141389"/>
              <a:gd name="adj4" fmla="val 31194"/>
              <a:gd name="adj5" fmla="val 184698"/>
              <a:gd name="adj6" fmla="val -13441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de-DE" sz="1600" dirty="0">
                <a:latin typeface="+mj-lt"/>
              </a:rPr>
              <a:t>Eintritts- und Austrittspunkte</a:t>
            </a:r>
          </a:p>
        </p:txBody>
      </p:sp>
      <p:sp>
        <p:nvSpPr>
          <p:cNvPr id="7" name="Legende mit Linie 2 6"/>
          <p:cNvSpPr/>
          <p:nvPr/>
        </p:nvSpPr>
        <p:spPr bwMode="auto">
          <a:xfrm>
            <a:off x="6588370" y="4872038"/>
            <a:ext cx="2142392" cy="584200"/>
          </a:xfrm>
          <a:prstGeom prst="borderCallout2">
            <a:avLst>
              <a:gd name="adj1" fmla="val 109201"/>
              <a:gd name="adj2" fmla="val 30668"/>
              <a:gd name="adj3" fmla="val 141389"/>
              <a:gd name="adj4" fmla="val 31194"/>
              <a:gd name="adj5" fmla="val 189297"/>
              <a:gd name="adj6" fmla="val -20500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de-DE" sz="1600" dirty="0">
                <a:latin typeface="+mj-lt"/>
              </a:rPr>
              <a:t>Zusammengesetzter Zustand</a:t>
            </a:r>
          </a:p>
        </p:txBody>
      </p:sp>
      <p:cxnSp>
        <p:nvCxnSpPr>
          <p:cNvPr id="75782" name="Gerade Verbindung mit Pfeil 8"/>
          <p:cNvCxnSpPr>
            <a:cxnSpLocks noChangeShapeType="1"/>
          </p:cNvCxnSpPr>
          <p:nvPr/>
        </p:nvCxnSpPr>
        <p:spPr bwMode="auto">
          <a:xfrm>
            <a:off x="515816" y="2800350"/>
            <a:ext cx="929054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5783" name="Gerade Verbindung mit Pfeil 9"/>
          <p:cNvCxnSpPr>
            <a:cxnSpLocks noChangeShapeType="1"/>
          </p:cNvCxnSpPr>
          <p:nvPr/>
        </p:nvCxnSpPr>
        <p:spPr bwMode="auto">
          <a:xfrm>
            <a:off x="1015512" y="3586163"/>
            <a:ext cx="929054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5784" name="Gerade Verbindung mit Pfeil 10"/>
          <p:cNvCxnSpPr>
            <a:cxnSpLocks noChangeShapeType="1"/>
          </p:cNvCxnSpPr>
          <p:nvPr/>
        </p:nvCxnSpPr>
        <p:spPr bwMode="auto">
          <a:xfrm>
            <a:off x="6730512" y="4157664"/>
            <a:ext cx="929054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5785" name="Gerade Verbindung mit Pfeil 11"/>
          <p:cNvCxnSpPr>
            <a:cxnSpLocks noChangeShapeType="1"/>
          </p:cNvCxnSpPr>
          <p:nvPr/>
        </p:nvCxnSpPr>
        <p:spPr bwMode="auto">
          <a:xfrm flipH="1">
            <a:off x="6730512" y="3800475"/>
            <a:ext cx="929054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5786" name="Gerade Verbindung mit Pfeil 12"/>
          <p:cNvCxnSpPr>
            <a:cxnSpLocks noChangeShapeType="1"/>
          </p:cNvCxnSpPr>
          <p:nvPr/>
        </p:nvCxnSpPr>
        <p:spPr bwMode="auto">
          <a:xfrm>
            <a:off x="6658708" y="4586289"/>
            <a:ext cx="929054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5787" name="Gerade Verbindung mit Pfeil 13"/>
          <p:cNvCxnSpPr>
            <a:cxnSpLocks noChangeShapeType="1"/>
          </p:cNvCxnSpPr>
          <p:nvPr/>
        </p:nvCxnSpPr>
        <p:spPr bwMode="auto">
          <a:xfrm>
            <a:off x="5087815" y="5729289"/>
            <a:ext cx="2428143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5788" name="Gerade Verbindung mit Pfeil 15"/>
          <p:cNvCxnSpPr>
            <a:cxnSpLocks noChangeShapeType="1"/>
          </p:cNvCxnSpPr>
          <p:nvPr/>
        </p:nvCxnSpPr>
        <p:spPr bwMode="auto">
          <a:xfrm rot="10800000" flipV="1">
            <a:off x="5445370" y="2514600"/>
            <a:ext cx="2142392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5789" name="Gerade Verbindung mit Pfeil 17"/>
          <p:cNvCxnSpPr>
            <a:cxnSpLocks noChangeShapeType="1"/>
          </p:cNvCxnSpPr>
          <p:nvPr/>
        </p:nvCxnSpPr>
        <p:spPr bwMode="auto">
          <a:xfrm rot="10800000" flipV="1">
            <a:off x="4763966" y="2371726"/>
            <a:ext cx="2751992" cy="9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" name="Legende mit Linie 2 4"/>
          <p:cNvSpPr/>
          <p:nvPr/>
        </p:nvSpPr>
        <p:spPr bwMode="auto">
          <a:xfrm>
            <a:off x="6802316" y="1514475"/>
            <a:ext cx="2142392" cy="584200"/>
          </a:xfrm>
          <a:prstGeom prst="borderCallout2">
            <a:avLst>
              <a:gd name="adj1" fmla="val 47114"/>
              <a:gd name="adj2" fmla="val -2587"/>
              <a:gd name="adj3" fmla="val 44809"/>
              <a:gd name="adj4" fmla="val -14610"/>
              <a:gd name="adj5" fmla="val 157104"/>
              <a:gd name="adj6" fmla="val -83088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de-DE" sz="1600" dirty="0" err="1">
                <a:latin typeface="+mj-lt"/>
              </a:rPr>
              <a:t>History</a:t>
            </a:r>
            <a:r>
              <a:rPr lang="de-DE" sz="1600" dirty="0">
                <a:latin typeface="+mj-lt"/>
              </a:rPr>
              <a:t> (H) und </a:t>
            </a:r>
            <a:r>
              <a:rPr lang="de-DE" sz="1600" dirty="0" err="1">
                <a:latin typeface="+mj-lt"/>
              </a:rPr>
              <a:t>Deep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History</a:t>
            </a:r>
            <a:r>
              <a:rPr lang="de-DE" sz="1600" dirty="0">
                <a:latin typeface="+mj-lt"/>
              </a:rPr>
              <a:t> (H*)</a:t>
            </a:r>
          </a:p>
        </p:txBody>
      </p:sp>
    </p:spTree>
    <p:extLst>
      <p:ext uri="{BB962C8B-B14F-4D97-AF65-F5344CB8AC3E}">
        <p14:creationId xmlns:p14="http://schemas.microsoft.com/office/powerpoint/2010/main" val="41536367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z="2400" dirty="0" smtClean="0"/>
              <a:t>UML Zustandsdiagramme – </a:t>
            </a:r>
            <a:r>
              <a:rPr lang="de-DE" sz="2400" dirty="0" smtClean="0">
                <a:solidFill>
                  <a:srgbClr val="0070C0"/>
                </a:solidFill>
              </a:rPr>
              <a:t>Zusammengesetzte Zustände</a:t>
            </a:r>
            <a:endParaRPr lang="de-DE" sz="2400" dirty="0"/>
          </a:p>
        </p:txBody>
      </p:sp>
      <p:sp>
        <p:nvSpPr>
          <p:cNvPr id="76803" name="Inhaltsplatzhalt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de-DE"/>
              <a:t>Reihenfolge der Aktionsausführung: </a:t>
            </a:r>
          </a:p>
          <a:p>
            <a:pPr lvl="1" eaLnBrk="1" hangingPunct="1"/>
            <a:r>
              <a:rPr lang="de-DE"/>
              <a:t>„exit“ von „innen“ nach „außen“</a:t>
            </a:r>
          </a:p>
        </p:txBody>
      </p:sp>
      <p:sp>
        <p:nvSpPr>
          <p:cNvPr id="5" name="Legende mit Linie 2 4"/>
          <p:cNvSpPr/>
          <p:nvPr/>
        </p:nvSpPr>
        <p:spPr bwMode="auto">
          <a:xfrm>
            <a:off x="5786805" y="4702188"/>
            <a:ext cx="2142392" cy="584200"/>
          </a:xfrm>
          <a:prstGeom prst="borderCallout2">
            <a:avLst>
              <a:gd name="adj1" fmla="val 4955"/>
              <a:gd name="adj2" fmla="val -4295"/>
              <a:gd name="adj3" fmla="val 7587"/>
              <a:gd name="adj4" fmla="val -20954"/>
              <a:gd name="adj5" fmla="val -139793"/>
              <a:gd name="adj6" fmla="val -48473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de-DE" sz="1600" dirty="0">
                <a:latin typeface="+mj-lt"/>
              </a:rPr>
              <a:t>Reihenfolge bei Transition: </a:t>
            </a:r>
            <a:r>
              <a:rPr lang="de-DE" sz="1600" dirty="0" err="1">
                <a:latin typeface="+mj-lt"/>
              </a:rPr>
              <a:t>q,p,s,r,t</a:t>
            </a:r>
            <a:endParaRPr lang="de-DE" sz="1600" dirty="0">
              <a:latin typeface="+mj-lt"/>
            </a:endParaRPr>
          </a:p>
        </p:txBody>
      </p:sp>
      <p:pic>
        <p:nvPicPr>
          <p:cNvPr id="7680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859" y="2428888"/>
            <a:ext cx="6783265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45546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z="2800" dirty="0" smtClean="0"/>
              <a:t>UML Zustandsdiagramme – </a:t>
            </a:r>
            <a:r>
              <a:rPr lang="de-DE" sz="2800" dirty="0" smtClean="0">
                <a:solidFill>
                  <a:srgbClr val="0070C0"/>
                </a:solidFill>
              </a:rPr>
              <a:t>Regionen</a:t>
            </a:r>
            <a:endParaRPr lang="de-DE" dirty="0"/>
          </a:p>
        </p:txBody>
      </p:sp>
      <p:sp>
        <p:nvSpPr>
          <p:cNvPr id="77827" name="Inhaltsplatzhalt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de-DE" dirty="0"/>
              <a:t>Teilen Zustände in disjunkte Bereiche auf</a:t>
            </a:r>
          </a:p>
          <a:p>
            <a:pPr eaLnBrk="1" hangingPunct="1"/>
            <a:endParaRPr lang="de-DE" dirty="0"/>
          </a:p>
          <a:p>
            <a:pPr eaLnBrk="1" hangingPunct="1"/>
            <a:endParaRPr lang="de-DE" dirty="0"/>
          </a:p>
          <a:p>
            <a:pPr eaLnBrk="1" hangingPunct="1"/>
            <a:endParaRPr lang="de-DE" dirty="0"/>
          </a:p>
          <a:p>
            <a:pPr eaLnBrk="1" hangingPunct="1"/>
            <a:endParaRPr lang="de-DE" dirty="0"/>
          </a:p>
          <a:p>
            <a:pPr eaLnBrk="1" hangingPunct="1"/>
            <a:endParaRPr lang="de-DE" dirty="0" smtClean="0"/>
          </a:p>
          <a:p>
            <a:pPr eaLnBrk="1" hangingPunct="1"/>
            <a:endParaRPr lang="de-DE" dirty="0" smtClean="0"/>
          </a:p>
          <a:p>
            <a:pPr eaLnBrk="1" hangingPunct="1"/>
            <a:r>
              <a:rPr lang="de-DE" dirty="0" smtClean="0"/>
              <a:t>Verhindert </a:t>
            </a:r>
            <a:r>
              <a:rPr lang="de-DE" dirty="0"/>
              <a:t>„Explosion“ der Anzahl von </a:t>
            </a:r>
            <a:r>
              <a:rPr lang="de-DE" dirty="0" smtClean="0"/>
              <a:t>Zuständen (sonst nötig: Kreuzproduktautomat)</a:t>
            </a:r>
            <a:endParaRPr lang="de-DE" dirty="0"/>
          </a:p>
          <a:p>
            <a:pPr eaLnBrk="1" hangingPunct="1"/>
            <a:r>
              <a:rPr lang="de-DE" dirty="0"/>
              <a:t>Zustand wird verlassen, wenn alle Regionen terminiert haben</a:t>
            </a:r>
          </a:p>
          <a:p>
            <a:pPr eaLnBrk="1" hangingPunct="1"/>
            <a:endParaRPr lang="de-DE" dirty="0"/>
          </a:p>
        </p:txBody>
      </p:sp>
      <p:pic>
        <p:nvPicPr>
          <p:cNvPr id="7782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554" y="2066931"/>
            <a:ext cx="5857143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83756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</a:t>
            </a:r>
            <a:endParaRPr lang="de-DE" dirty="0"/>
          </a:p>
        </p:txBody>
      </p:sp>
      <p:grpSp>
        <p:nvGrpSpPr>
          <p:cNvPr id="3" name="Gruppieren 8"/>
          <p:cNvGrpSpPr/>
          <p:nvPr/>
        </p:nvGrpSpPr>
        <p:grpSpPr>
          <a:xfrm>
            <a:off x="7499237" y="4549983"/>
            <a:ext cx="1103411" cy="1665099"/>
            <a:chOff x="5784725" y="3786190"/>
            <a:chExt cx="1103411" cy="1665099"/>
          </a:xfrm>
        </p:grpSpPr>
        <p:pic>
          <p:nvPicPr>
            <p:cNvPr id="472066" name="Picture 2" descr="C:\Users\sarstedt\AppData\Local\Microsoft\Windows\Temporary Internet Files\Content.IE5\TO57A122\MPj04309590000[1]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86446" y="3786190"/>
              <a:ext cx="1101690" cy="1500174"/>
            </a:xfrm>
            <a:prstGeom prst="rect">
              <a:avLst/>
            </a:prstGeom>
            <a:noFill/>
          </p:spPr>
        </p:pic>
        <p:sp>
          <p:nvSpPr>
            <p:cNvPr id="8" name="Rechteck 7"/>
            <p:cNvSpPr/>
            <p:nvPr/>
          </p:nvSpPr>
          <p:spPr>
            <a:xfrm>
              <a:off x="5784725" y="5143512"/>
              <a:ext cx="107296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 smtClean="0"/>
                <a:t>20 Minuten</a:t>
              </a:r>
              <a:endParaRPr lang="de-DE" sz="1400" dirty="0"/>
            </a:p>
          </p:txBody>
        </p:sp>
      </p:grpSp>
      <p:pic>
        <p:nvPicPr>
          <p:cNvPr id="10" name="Picture 3" descr="C:\Users\sarstedt\AppData\Local\Microsoft\Windows\Temporary Internet Files\Content.IE5\TO57A122\MCj0434929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94918" y="928670"/>
            <a:ext cx="757002" cy="757002"/>
          </a:xfrm>
          <a:prstGeom prst="rect">
            <a:avLst/>
          </a:prstGeom>
          <a:noFill/>
        </p:spPr>
      </p:pic>
      <p:sp>
        <p:nvSpPr>
          <p:cNvPr id="472067" name="Rectangle 3"/>
          <p:cNvSpPr>
            <a:spLocks noChangeArrowheads="1"/>
          </p:cNvSpPr>
          <p:nvPr/>
        </p:nvSpPr>
        <p:spPr bwMode="auto">
          <a:xfrm>
            <a:off x="395536" y="1340768"/>
            <a:ext cx="8286808" cy="451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04704" rIns="91440" bIns="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rgbClr val="365F9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UML Zustandsdiagramme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Modellieren Sie den Lebenszyklus eines Buchobjekts (Exemplar eines Buchs) in einer Bibliothek als</a:t>
            </a:r>
            <a:r>
              <a:rPr lang="de-DE" sz="18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de-DE" sz="18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UML Zustandsdiagramm</a:t>
            </a:r>
            <a:r>
              <a:rPr lang="de-DE" sz="1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(d. h. welche Zustände kann ein konkretes „Buch-Exemplar“ annehmen inkl. </a:t>
            </a:r>
            <a:r>
              <a:rPr lang="de-DE" sz="1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sinnvoller Zustandsübergänge</a:t>
            </a:r>
            <a:r>
              <a:rPr lang="de-DE" sz="1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).</a:t>
            </a:r>
            <a:br>
              <a:rPr lang="de-DE" sz="1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lang="de-DE" sz="1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Denken Sie dabei z. B. auch an Vorbestellungen und defekte Bücher!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Welche Operationen lassen sich daraus für eine Klasse „Buch“ ableiten?</a:t>
            </a:r>
            <a:endParaRPr lang="de-DE" sz="1800" dirty="0" smtClean="0"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814388" lvl="1" indent="-179388" algn="l" eaLnBrk="0" hangingPunct="0">
              <a:spcBef>
                <a:spcPct val="0"/>
              </a:spcBef>
              <a:buFont typeface="Arial" pitchFamily="34" charset="0"/>
              <a:buChar char="•"/>
            </a:pPr>
            <a:endParaRPr lang="de-DE" sz="20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95536" y="5301208"/>
            <a:ext cx="66136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i="1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Bereiten Sie sich auf eine kurze Präsentation Ihres Entwurfes an der Tafel vor!</a:t>
            </a:r>
            <a:endParaRPr lang="de-DE" sz="1600" i="1" dirty="0">
              <a:solidFill>
                <a:srgbClr val="FF0000"/>
              </a:solidFill>
            </a:endParaRPr>
          </a:p>
        </p:txBody>
      </p:sp>
      <p:pic>
        <p:nvPicPr>
          <p:cNvPr id="781313" name="Picture 1" descr="C:\Users\sarstedt\AppData\Local\Microsoft\Windows\Temporary Internet Files\Content.IE5\VOBSPBA4\MC900238267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5856" y="3429000"/>
            <a:ext cx="2427838" cy="1433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62530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65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32656"/>
            <a:ext cx="8460432" cy="624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53022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76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52736"/>
            <a:ext cx="846772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 4"/>
          <p:cNvSpPr/>
          <p:nvPr/>
        </p:nvSpPr>
        <p:spPr>
          <a:xfrm>
            <a:off x="467544" y="3501008"/>
            <a:ext cx="7353360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00" dirty="0" smtClean="0">
                <a:hlinkClick r:id="rId3"/>
              </a:rPr>
              <a:t>http://cs.uni-muenster.de/sev/teaching/ws0809/se/SE0809-Kap2-E.pdf</a:t>
            </a:r>
            <a:endParaRPr lang="de-DE" sz="1800" dirty="0" smtClean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4559839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" y="188640"/>
            <a:ext cx="9010369" cy="64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43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Architekturbeschreibung mit der UML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70C0"/>
                </a:solidFill>
              </a:rPr>
              <a:t>Unified Modeling Language </a:t>
            </a:r>
            <a:r>
              <a:rPr lang="de-DE" dirty="0" smtClean="0"/>
              <a:t>bekannt aus SE1</a:t>
            </a:r>
          </a:p>
          <a:p>
            <a:r>
              <a:rPr lang="de-DE" dirty="0" smtClean="0"/>
              <a:t>Populär zur Beschreibung von Architektursichten und Entwürfen</a:t>
            </a:r>
            <a:endParaRPr lang="de-DE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3528" y="2821632"/>
            <a:ext cx="38036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Die UML </a:t>
            </a:r>
            <a:r>
              <a:rPr kumimoji="0" lang="de-DE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ist</a:t>
            </a:r>
            <a:endParaRPr kumimoji="0" lang="de-DE" sz="26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3568" y="3223493"/>
            <a:ext cx="3921125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Blip>
                <a:blip r:embed="rId2"/>
              </a:buBlip>
              <a:tabLst/>
              <a:defRPr/>
            </a:pPr>
            <a:r>
              <a:rPr kumimoji="0" lang="de-DE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eine Modellierungssprache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Blip>
                <a:blip r:embed="rId2"/>
              </a:buBlip>
              <a:tabLst/>
              <a:defRPr/>
            </a:pPr>
            <a:r>
              <a:rPr kumimoji="0" lang="de-DE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eine standardisierte Notation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Blip>
                <a:blip r:embed="rId2"/>
              </a:buBlip>
              <a:tabLst/>
              <a:defRPr/>
            </a:pPr>
            <a:r>
              <a:rPr kumimoji="0" lang="de-DE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ein Kommunikationsmittel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Blip>
                <a:blip r:embed="rId2"/>
              </a:buBlip>
              <a:tabLst/>
              <a:defRPr/>
            </a:pPr>
            <a:r>
              <a:rPr kumimoji="0" lang="de-DE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technisch und fachlich neutral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Blip>
                <a:blip r:embed="rId2"/>
              </a:buBlip>
              <a:tabLst/>
              <a:defRPr/>
            </a:pPr>
            <a:r>
              <a:rPr kumimoji="0" lang="de-DE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flexibel und erweiterbar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19228" y="2842493"/>
            <a:ext cx="398522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spcBef>
                <a:spcPct val="0"/>
              </a:spcBef>
              <a:defRPr/>
            </a:pPr>
            <a:r>
              <a:rPr lang="de-DE" sz="26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Die UML </a:t>
            </a:r>
            <a:r>
              <a:rPr lang="de-DE" sz="2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ist </a:t>
            </a:r>
            <a:r>
              <a:rPr lang="de-DE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nicht</a:t>
            </a:r>
            <a:endParaRPr lang="de-DE" sz="26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763443" y="3223493"/>
            <a:ext cx="4273053" cy="122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Blip>
                <a:blip r:embed="rId2"/>
              </a:buBlip>
              <a:tabLst/>
              <a:defRPr/>
            </a:pP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ein Prozessmodell oder eine Methode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Blip>
                <a:blip r:embed="rId2"/>
              </a:buBlip>
              <a:tabLst/>
              <a:defRPr/>
            </a:pP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eine Programmiersprache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Blip>
                <a:blip r:embed="rId2"/>
              </a:buBlip>
              <a:tabLst/>
              <a:defRPr/>
            </a:pP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ein Ersatz für geschriebenen Text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Blip>
                <a:blip r:embed="rId2"/>
              </a:buBlip>
              <a:tabLst/>
              <a:defRPr/>
            </a:pP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formal beschrieben</a:t>
            </a:r>
          </a:p>
        </p:txBody>
      </p:sp>
    </p:spTree>
    <p:extLst>
      <p:ext uri="{BB962C8B-B14F-4D97-AF65-F5344CB8AC3E}">
        <p14:creationId xmlns:p14="http://schemas.microsoft.com/office/powerpoint/2010/main" val="369275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800" y="0"/>
            <a:ext cx="85141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15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3" y="1590575"/>
            <a:ext cx="8259762" cy="4430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8" name="Ellipse 27"/>
          <p:cNvSpPr/>
          <p:nvPr/>
        </p:nvSpPr>
        <p:spPr>
          <a:xfrm>
            <a:off x="395536" y="5661248"/>
            <a:ext cx="432048" cy="278028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solidFill>
              <a:srgbClr val="0070C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864624" y="5661248"/>
            <a:ext cx="9274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/>
              <a:t>Laufzeitsicht</a:t>
            </a:r>
            <a:endParaRPr lang="de-DE" i="1" dirty="0"/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title"/>
          </p:nvPr>
        </p:nvSpPr>
        <p:spPr>
          <a:xfrm>
            <a:off x="407988" y="875184"/>
            <a:ext cx="8153400" cy="609600"/>
          </a:xfrm>
        </p:spPr>
        <p:txBody>
          <a:bodyPr/>
          <a:lstStyle/>
          <a:p>
            <a:pPr eaLnBrk="1" hangingPunct="1"/>
            <a:r>
              <a:rPr lang="de-DE" dirty="0" smtClean="0"/>
              <a:t>Sichten und die UML</a:t>
            </a:r>
          </a:p>
        </p:txBody>
      </p:sp>
      <p:sp>
        <p:nvSpPr>
          <p:cNvPr id="13" name="Ellipse 12"/>
          <p:cNvSpPr/>
          <p:nvPr/>
        </p:nvSpPr>
        <p:spPr>
          <a:xfrm>
            <a:off x="1691680" y="3093522"/>
            <a:ext cx="1211263" cy="779463"/>
          </a:xfrm>
          <a:prstGeom prst="ellipse">
            <a:avLst/>
          </a:prstGeom>
          <a:solidFill>
            <a:srgbClr val="FFC000">
              <a:alpha val="32157"/>
            </a:srgbClr>
          </a:solidFill>
          <a:ln>
            <a:solidFill>
              <a:srgbClr val="FFC00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467544" y="3093522"/>
            <a:ext cx="1211263" cy="779463"/>
          </a:xfrm>
          <a:prstGeom prst="ellipse">
            <a:avLst/>
          </a:prstGeom>
          <a:solidFill>
            <a:srgbClr val="FFC000">
              <a:alpha val="32157"/>
            </a:srgbClr>
          </a:solidFill>
          <a:ln>
            <a:solidFill>
              <a:srgbClr val="FFC00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3707904" y="3800482"/>
            <a:ext cx="1211263" cy="779463"/>
          </a:xfrm>
          <a:prstGeom prst="ellipse">
            <a:avLst/>
          </a:prstGeom>
          <a:solidFill>
            <a:srgbClr val="FFC000">
              <a:alpha val="32157"/>
            </a:srgbClr>
          </a:solidFill>
          <a:ln>
            <a:solidFill>
              <a:srgbClr val="FFC00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2339752" y="3800482"/>
            <a:ext cx="1211263" cy="779463"/>
          </a:xfrm>
          <a:prstGeom prst="ellipse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>
            <a:solidFill>
              <a:srgbClr val="00B05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4788024" y="4653136"/>
            <a:ext cx="1211263" cy="779463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solidFill>
              <a:srgbClr val="0070C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7596336" y="3093522"/>
            <a:ext cx="1211263" cy="779463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solidFill>
              <a:srgbClr val="0070C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7164288" y="5301208"/>
            <a:ext cx="1211263" cy="779463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solidFill>
              <a:srgbClr val="0070C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5652120" y="5301208"/>
            <a:ext cx="1211263" cy="779463"/>
          </a:xfrm>
          <a:prstGeom prst="ellipse">
            <a:avLst/>
          </a:prstGeom>
          <a:solidFill>
            <a:schemeClr val="bg1">
              <a:lumMod val="75000"/>
              <a:alpha val="3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6300192" y="4653136"/>
            <a:ext cx="1211263" cy="779463"/>
          </a:xfrm>
          <a:prstGeom prst="ellipse">
            <a:avLst/>
          </a:prstGeom>
          <a:solidFill>
            <a:schemeClr val="bg1">
              <a:lumMod val="75000"/>
              <a:alpha val="3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395536" y="5301208"/>
            <a:ext cx="432048" cy="278028"/>
          </a:xfrm>
          <a:prstGeom prst="ellipse">
            <a:avLst/>
          </a:prstGeom>
          <a:solidFill>
            <a:srgbClr val="FFC000">
              <a:alpha val="32157"/>
            </a:srgbClr>
          </a:solidFill>
          <a:ln>
            <a:solidFill>
              <a:srgbClr val="FFC00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395536" y="6031292"/>
            <a:ext cx="432048" cy="278028"/>
          </a:xfrm>
          <a:prstGeom prst="ellipse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>
            <a:solidFill>
              <a:srgbClr val="00B05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864624" y="5301208"/>
            <a:ext cx="9773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/>
              <a:t>Bausteinsicht</a:t>
            </a:r>
            <a:endParaRPr lang="de-DE" i="1" dirty="0"/>
          </a:p>
        </p:txBody>
      </p:sp>
      <p:sp>
        <p:nvSpPr>
          <p:cNvPr id="30" name="Rechteck 29"/>
          <p:cNvSpPr/>
          <p:nvPr/>
        </p:nvSpPr>
        <p:spPr>
          <a:xfrm>
            <a:off x="864624" y="6031292"/>
            <a:ext cx="11150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/>
              <a:t>Verteilungssicht</a:t>
            </a:r>
            <a:endParaRPr lang="de-DE" i="1" dirty="0"/>
          </a:p>
        </p:txBody>
      </p:sp>
      <p:sp>
        <p:nvSpPr>
          <p:cNvPr id="32" name="Rechteck 31"/>
          <p:cNvSpPr/>
          <p:nvPr/>
        </p:nvSpPr>
        <p:spPr>
          <a:xfrm>
            <a:off x="387113" y="4941168"/>
            <a:ext cx="33207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Zuordnung des Diagrammtyps zur Modellierungs-Sicht: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 bwMode="auto">
          <a:xfrm>
            <a:off x="323528" y="4869160"/>
            <a:ext cx="338437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7884368" y="6165304"/>
            <a:ext cx="9028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 UML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Ellipse 20"/>
          <p:cNvSpPr/>
          <p:nvPr/>
        </p:nvSpPr>
        <p:spPr>
          <a:xfrm>
            <a:off x="1081293" y="3800482"/>
            <a:ext cx="1211263" cy="779463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solidFill>
              <a:srgbClr val="0070C0"/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37" name="Ellipse 20"/>
          <p:cNvSpPr/>
          <p:nvPr/>
        </p:nvSpPr>
        <p:spPr>
          <a:xfrm>
            <a:off x="2987824" y="3093522"/>
            <a:ext cx="1211263" cy="779463"/>
          </a:xfrm>
          <a:prstGeom prst="ellipse">
            <a:avLst/>
          </a:prstGeom>
          <a:solidFill>
            <a:schemeClr val="bg1">
              <a:lumMod val="75000"/>
              <a:alpha val="3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38" name="Ellipse 20"/>
          <p:cNvSpPr/>
          <p:nvPr/>
        </p:nvSpPr>
        <p:spPr>
          <a:xfrm>
            <a:off x="4788024" y="3093522"/>
            <a:ext cx="1211263" cy="779463"/>
          </a:xfrm>
          <a:prstGeom prst="ellipse">
            <a:avLst/>
          </a:prstGeom>
          <a:solidFill>
            <a:schemeClr val="bg1">
              <a:lumMod val="75000"/>
              <a:alpha val="3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39" name="Ellipse 20"/>
          <p:cNvSpPr/>
          <p:nvPr/>
        </p:nvSpPr>
        <p:spPr>
          <a:xfrm>
            <a:off x="6300192" y="3093522"/>
            <a:ext cx="1211263" cy="779463"/>
          </a:xfrm>
          <a:prstGeom prst="ellipse">
            <a:avLst/>
          </a:prstGeom>
          <a:solidFill>
            <a:schemeClr val="bg1">
              <a:lumMod val="75000"/>
              <a:alpha val="3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 algn="ctr" eaLnBrk="1" hangingPunct="1">
              <a:defRPr/>
            </a:pPr>
            <a:endParaRPr lang="de-DE" dirty="0" err="1">
              <a:latin typeface="+mj-lt"/>
            </a:endParaRPr>
          </a:p>
        </p:txBody>
      </p:sp>
      <p:sp>
        <p:nvSpPr>
          <p:cNvPr id="35" name="Pfeil nach unten 34"/>
          <p:cNvSpPr/>
          <p:nvPr/>
        </p:nvSpPr>
        <p:spPr bwMode="auto">
          <a:xfrm>
            <a:off x="7524328" y="4797152"/>
            <a:ext cx="504056" cy="57606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0078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UML Timing-Diagramme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Timing-Diagramme stellen wie Sequenz- und Kommunikationsdiagramme Interaktionen zwischen Objekten dar, fokussieren jedoch auf die zeitlichen Aspekte der Interaktion</a:t>
            </a:r>
          </a:p>
          <a:p>
            <a:r>
              <a:rPr lang="de-DE" dirty="0" smtClean="0"/>
              <a:t>Sie ergänzen daher die anderen Interaktionsdiagramme gut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117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UML Timing-Diagramme – </a:t>
            </a:r>
            <a:r>
              <a:rPr lang="de-DE" dirty="0" smtClean="0">
                <a:solidFill>
                  <a:srgbClr val="0070C0"/>
                </a:solidFill>
              </a:rPr>
              <a:t>Übersicht</a:t>
            </a:r>
            <a:endParaRPr lang="de-DE" dirty="0">
              <a:solidFill>
                <a:srgbClr val="0070C0"/>
              </a:solidFill>
            </a:endParaRPr>
          </a:p>
        </p:txBody>
      </p:sp>
      <p:pic>
        <p:nvPicPr>
          <p:cNvPr id="400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1628800"/>
            <a:ext cx="6022419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Legende mit Linie 2 6"/>
          <p:cNvSpPr/>
          <p:nvPr/>
        </p:nvSpPr>
        <p:spPr bwMode="auto">
          <a:xfrm>
            <a:off x="6300192" y="1700808"/>
            <a:ext cx="1449491" cy="307777"/>
          </a:xfrm>
          <a:prstGeom prst="borderCallout2">
            <a:avLst>
              <a:gd name="adj1" fmla="val 4955"/>
              <a:gd name="adj2" fmla="val -4295"/>
              <a:gd name="adj3" fmla="val 7587"/>
              <a:gd name="adj4" fmla="val -20954"/>
              <a:gd name="adj5" fmla="val 160928"/>
              <a:gd name="adj6" fmla="val -53089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de-DE" sz="1400" dirty="0" smtClean="0">
                <a:latin typeface="+mj-lt"/>
              </a:rPr>
              <a:t>Zeitbedingung</a:t>
            </a:r>
            <a:endParaRPr lang="de-DE" sz="1400" dirty="0">
              <a:latin typeface="+mj-lt"/>
            </a:endParaRPr>
          </a:p>
        </p:txBody>
      </p:sp>
      <p:sp>
        <p:nvSpPr>
          <p:cNvPr id="8" name="Legende mit Linie 2 7"/>
          <p:cNvSpPr/>
          <p:nvPr/>
        </p:nvSpPr>
        <p:spPr bwMode="auto">
          <a:xfrm>
            <a:off x="2123728" y="2420888"/>
            <a:ext cx="1008112" cy="307777"/>
          </a:xfrm>
          <a:prstGeom prst="borderCallout2">
            <a:avLst>
              <a:gd name="adj1" fmla="val 4955"/>
              <a:gd name="adj2" fmla="val -4295"/>
              <a:gd name="adj3" fmla="val 7587"/>
              <a:gd name="adj4" fmla="val -20954"/>
              <a:gd name="adj5" fmla="val 110204"/>
              <a:gd name="adj6" fmla="val -68575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de-DE" sz="1400" dirty="0" smtClean="0">
                <a:latin typeface="+mj-lt"/>
              </a:rPr>
              <a:t>Zustände</a:t>
            </a:r>
            <a:endParaRPr lang="de-DE" sz="1400" dirty="0">
              <a:latin typeface="+mj-lt"/>
            </a:endParaRPr>
          </a:p>
        </p:txBody>
      </p:sp>
      <p:sp>
        <p:nvSpPr>
          <p:cNvPr id="9" name="Legende mit Linie 2 8"/>
          <p:cNvSpPr/>
          <p:nvPr/>
        </p:nvSpPr>
        <p:spPr bwMode="auto">
          <a:xfrm>
            <a:off x="5436096" y="5949280"/>
            <a:ext cx="1008112" cy="307777"/>
          </a:xfrm>
          <a:prstGeom prst="borderCallout2">
            <a:avLst>
              <a:gd name="adj1" fmla="val 4955"/>
              <a:gd name="adj2" fmla="val -4295"/>
              <a:gd name="adj3" fmla="val 7587"/>
              <a:gd name="adj4" fmla="val -20954"/>
              <a:gd name="adj5" fmla="val -136170"/>
              <a:gd name="adj6" fmla="val -58620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de-DE" sz="1400" dirty="0" smtClean="0">
                <a:latin typeface="+mj-lt"/>
              </a:rPr>
              <a:t>Zeitskala</a:t>
            </a:r>
            <a:endParaRPr lang="de-DE" sz="1400" dirty="0">
              <a:latin typeface="+mj-lt"/>
            </a:endParaRPr>
          </a:p>
        </p:txBody>
      </p:sp>
      <p:sp>
        <p:nvSpPr>
          <p:cNvPr id="10" name="Legende mit Linie 2 9"/>
          <p:cNvSpPr/>
          <p:nvPr/>
        </p:nvSpPr>
        <p:spPr bwMode="auto">
          <a:xfrm>
            <a:off x="3347864" y="5085184"/>
            <a:ext cx="1008112" cy="307777"/>
          </a:xfrm>
          <a:prstGeom prst="borderCallout2">
            <a:avLst>
              <a:gd name="adj1" fmla="val 4955"/>
              <a:gd name="adj2" fmla="val -4295"/>
              <a:gd name="adj3" fmla="val 7587"/>
              <a:gd name="adj4" fmla="val -20954"/>
              <a:gd name="adj5" fmla="val -136170"/>
              <a:gd name="adj6" fmla="val -58620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de-DE" sz="1400" dirty="0" smtClean="0">
                <a:latin typeface="+mj-lt"/>
              </a:rPr>
              <a:t>Nachricht</a:t>
            </a:r>
            <a:endParaRPr lang="de-DE" sz="1400" dirty="0">
              <a:latin typeface="+mj-lt"/>
            </a:endParaRPr>
          </a:p>
        </p:txBody>
      </p:sp>
      <p:sp>
        <p:nvSpPr>
          <p:cNvPr id="11" name="Legende mit Linie 2 10"/>
          <p:cNvSpPr/>
          <p:nvPr/>
        </p:nvSpPr>
        <p:spPr bwMode="auto">
          <a:xfrm>
            <a:off x="1475656" y="5949280"/>
            <a:ext cx="1080120" cy="307777"/>
          </a:xfrm>
          <a:prstGeom prst="borderCallout2">
            <a:avLst>
              <a:gd name="adj1" fmla="val 4955"/>
              <a:gd name="adj2" fmla="val -4295"/>
              <a:gd name="adj3" fmla="val 7587"/>
              <a:gd name="adj4" fmla="val -20954"/>
              <a:gd name="adj5" fmla="val -299212"/>
              <a:gd name="adj6" fmla="val -56555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de-DE" sz="1400" dirty="0" smtClean="0">
                <a:latin typeface="+mj-lt"/>
              </a:rPr>
              <a:t>Lebenslinie</a:t>
            </a:r>
            <a:endParaRPr lang="de-DE" sz="1400" dirty="0">
              <a:latin typeface="+mj-lt"/>
            </a:endParaRPr>
          </a:p>
        </p:txBody>
      </p:sp>
      <p:sp>
        <p:nvSpPr>
          <p:cNvPr id="12" name="Legende mit Linie 2 11"/>
          <p:cNvSpPr/>
          <p:nvPr/>
        </p:nvSpPr>
        <p:spPr bwMode="auto">
          <a:xfrm>
            <a:off x="6084168" y="2852936"/>
            <a:ext cx="1584176" cy="307777"/>
          </a:xfrm>
          <a:prstGeom prst="borderCallout2">
            <a:avLst>
              <a:gd name="adj1" fmla="val 4955"/>
              <a:gd name="adj2" fmla="val -4295"/>
              <a:gd name="adj3" fmla="val 7587"/>
              <a:gd name="adj4" fmla="val -20954"/>
              <a:gd name="adj5" fmla="val -52838"/>
              <a:gd name="adj6" fmla="val -56086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de-DE" sz="1400" dirty="0" smtClean="0">
                <a:latin typeface="+mj-lt"/>
              </a:rPr>
              <a:t>Zustandsverlauf</a:t>
            </a:r>
            <a:endParaRPr lang="de-DE" sz="1400" dirty="0">
              <a:latin typeface="+mj-lt"/>
            </a:endParaRPr>
          </a:p>
        </p:txBody>
      </p:sp>
      <p:sp>
        <p:nvSpPr>
          <p:cNvPr id="25" name="Rechteck 24"/>
          <p:cNvSpPr/>
          <p:nvPr/>
        </p:nvSpPr>
        <p:spPr bwMode="auto">
          <a:xfrm>
            <a:off x="3491880" y="2132856"/>
            <a:ext cx="5040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hteck 25"/>
          <p:cNvSpPr/>
          <p:nvPr/>
        </p:nvSpPr>
        <p:spPr bwMode="auto">
          <a:xfrm>
            <a:off x="4644008" y="4581128"/>
            <a:ext cx="5040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00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2227166"/>
            <a:ext cx="856386" cy="307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4581128"/>
            <a:ext cx="856386" cy="307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Legende mit Linie 2 27"/>
          <p:cNvSpPr/>
          <p:nvPr/>
        </p:nvSpPr>
        <p:spPr bwMode="auto">
          <a:xfrm>
            <a:off x="5796136" y="4365104"/>
            <a:ext cx="1800200" cy="307777"/>
          </a:xfrm>
          <a:prstGeom prst="borderCallout2">
            <a:avLst>
              <a:gd name="adj1" fmla="val 4955"/>
              <a:gd name="adj2" fmla="val -4295"/>
              <a:gd name="adj3" fmla="val 7587"/>
              <a:gd name="adj4" fmla="val -20954"/>
              <a:gd name="adj5" fmla="val 95711"/>
              <a:gd name="adj6" fmla="val -35025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de-DE" sz="1400" dirty="0" smtClean="0">
                <a:latin typeface="+mj-lt"/>
              </a:rPr>
              <a:t>Nachrichten-Label</a:t>
            </a:r>
            <a:endParaRPr lang="de-DE" sz="1400" dirty="0">
              <a:latin typeface="+mj-lt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6028413" y="3550714"/>
            <a:ext cx="1008112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noProof="1" smtClean="0"/>
              <a:t>tten</a:t>
            </a:r>
            <a:endParaRPr lang="de-DE" sz="900" noProof="1"/>
          </a:p>
        </p:txBody>
      </p:sp>
      <p:sp>
        <p:nvSpPr>
          <p:cNvPr id="30" name="Legende mit Linie 2 29"/>
          <p:cNvSpPr/>
          <p:nvPr/>
        </p:nvSpPr>
        <p:spPr bwMode="auto">
          <a:xfrm>
            <a:off x="7020272" y="3789040"/>
            <a:ext cx="1800200" cy="523220"/>
          </a:xfrm>
          <a:prstGeom prst="borderCallout2">
            <a:avLst>
              <a:gd name="adj1" fmla="val 4955"/>
              <a:gd name="adj2" fmla="val -4295"/>
              <a:gd name="adj3" fmla="val 7587"/>
              <a:gd name="adj4" fmla="val -20954"/>
              <a:gd name="adj5" fmla="val -10852"/>
              <a:gd name="adj6" fmla="val -38742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de-DE" sz="1400" dirty="0" smtClean="0">
                <a:latin typeface="+mj-lt"/>
              </a:rPr>
              <a:t>Nachricht an sich selbst</a:t>
            </a:r>
            <a:endParaRPr lang="de-DE" sz="1400" dirty="0">
              <a:latin typeface="+mj-lt"/>
            </a:endParaRPr>
          </a:p>
        </p:txBody>
      </p:sp>
      <p:sp>
        <p:nvSpPr>
          <p:cNvPr id="31" name="Legende mit Linie 2 30"/>
          <p:cNvSpPr/>
          <p:nvPr/>
        </p:nvSpPr>
        <p:spPr bwMode="auto">
          <a:xfrm>
            <a:off x="6588224" y="5301208"/>
            <a:ext cx="1800200" cy="307777"/>
          </a:xfrm>
          <a:prstGeom prst="borderCallout2">
            <a:avLst>
              <a:gd name="adj1" fmla="val 4955"/>
              <a:gd name="adj2" fmla="val -4295"/>
              <a:gd name="adj3" fmla="val 7587"/>
              <a:gd name="adj4" fmla="val -20954"/>
              <a:gd name="adj5" fmla="val -36214"/>
              <a:gd name="adj6" fmla="val -38123"/>
            </a:avLst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de-DE" sz="1400" dirty="0" smtClean="0">
                <a:latin typeface="+mj-lt"/>
              </a:rPr>
              <a:t>Stopp-Symbol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362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UML Laufzeitsicht – </a:t>
            </a:r>
            <a:r>
              <a:rPr lang="de-DE" dirty="0" smtClean="0">
                <a:solidFill>
                  <a:srgbClr val="0070C0"/>
                </a:solidFill>
              </a:rPr>
              <a:t>Fazit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70C0"/>
                </a:solidFill>
              </a:rPr>
              <a:t>Kompositionsstrukturdiagramme </a:t>
            </a:r>
            <a:r>
              <a:rPr lang="de-DE" dirty="0" smtClean="0"/>
              <a:t>zeigen </a:t>
            </a:r>
            <a:r>
              <a:rPr lang="de-DE" dirty="0"/>
              <a:t>die </a:t>
            </a:r>
            <a:r>
              <a:rPr lang="de-DE" dirty="0" smtClean="0"/>
              <a:t>vorhandenen Laufzeit-Instanzen eines Bausteins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</a:rPr>
              <a:t>Praktikum</a:t>
            </a:r>
            <a:r>
              <a:rPr lang="de-DE" dirty="0" smtClean="0"/>
              <a:t>: Verwenden für die Innensichten von Komponenten</a:t>
            </a:r>
            <a:endParaRPr lang="de-DE" dirty="0"/>
          </a:p>
          <a:p>
            <a:r>
              <a:rPr lang="de-DE" dirty="0" smtClean="0">
                <a:solidFill>
                  <a:srgbClr val="0070C0"/>
                </a:solidFill>
              </a:rPr>
              <a:t>Sequenzdiagramme </a:t>
            </a:r>
            <a:r>
              <a:rPr lang="de-DE" dirty="0" smtClean="0"/>
              <a:t>zeigen die Interaktion zwischen beliebigen Bausteinen (genauer: deren Instanzen)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</a:rPr>
              <a:t>Praktikum</a:t>
            </a:r>
            <a:r>
              <a:rPr lang="de-DE" dirty="0" smtClean="0"/>
              <a:t>: Verwenden für die Beschreibung der Interaktion zwischen Komponenten (Umsetzung des Szenarios aus der MPS-Spezifikation)</a:t>
            </a:r>
          </a:p>
          <a:p>
            <a:r>
              <a:rPr lang="de-DE" dirty="0" smtClean="0">
                <a:solidFill>
                  <a:srgbClr val="0070C0"/>
                </a:solidFill>
              </a:rPr>
              <a:t>Zustandsdiagramme </a:t>
            </a:r>
            <a:r>
              <a:rPr lang="de-DE" dirty="0" smtClean="0"/>
              <a:t>zeigen die internen Zustände von Bausteinen</a:t>
            </a:r>
          </a:p>
          <a:p>
            <a:r>
              <a:rPr lang="de-DE" dirty="0" err="1" smtClean="0">
                <a:solidFill>
                  <a:srgbClr val="0070C0"/>
                </a:solidFill>
              </a:rPr>
              <a:t>Timingdiagramme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smtClean="0"/>
              <a:t>zeigen zeitliche Abhängigkeiten eines Bausteins</a:t>
            </a:r>
          </a:p>
        </p:txBody>
      </p:sp>
    </p:spTree>
    <p:extLst>
      <p:ext uri="{BB962C8B-B14F-4D97-AF65-F5344CB8AC3E}">
        <p14:creationId xmlns:p14="http://schemas.microsoft.com/office/powerpoint/2010/main" val="842954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Spezielle Literatur zu Modellierungssprachen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noProof="1" smtClean="0">
                <a:solidFill>
                  <a:srgbClr val="0070C0"/>
                </a:solidFill>
              </a:rPr>
              <a:t>[Kecher2011] </a:t>
            </a:r>
            <a:r>
              <a:rPr lang="en-US" sz="1600" noProof="1" smtClean="0"/>
              <a:t>C. Kecher</a:t>
            </a:r>
            <a:r>
              <a:rPr lang="en-US" sz="1600" b="1" noProof="1" smtClean="0"/>
              <a:t>: </a:t>
            </a:r>
            <a:r>
              <a:rPr lang="de-DE" sz="1600" b="1" dirty="0" smtClean="0"/>
              <a:t>UML 2: Das umfassende Handbuch</a:t>
            </a:r>
            <a:r>
              <a:rPr lang="en-US" sz="1600" noProof="1" smtClean="0"/>
              <a:t>, 4. Auflage, Galileo Computing, 2011</a:t>
            </a:r>
          </a:p>
          <a:p>
            <a:pPr>
              <a:buNone/>
            </a:pPr>
            <a:r>
              <a:rPr lang="en-US" sz="1600" noProof="1" smtClean="0">
                <a:solidFill>
                  <a:srgbClr val="0070C0"/>
                </a:solidFill>
              </a:rPr>
              <a:t>[UML] </a:t>
            </a:r>
            <a:r>
              <a:rPr lang="en-US" sz="1600" noProof="1" smtClean="0"/>
              <a:t>Object Management Group (OMG)</a:t>
            </a:r>
            <a:r>
              <a:rPr lang="en-US" sz="1600" b="1" noProof="1" smtClean="0"/>
              <a:t>: </a:t>
            </a:r>
            <a:r>
              <a:rPr lang="de-DE" sz="1600" b="1" dirty="0" smtClean="0"/>
              <a:t>UML 2.3/2.4 Superstructure Specification</a:t>
            </a:r>
            <a:r>
              <a:rPr lang="en-US" sz="1600" noProof="1" smtClean="0"/>
              <a:t>, </a:t>
            </a:r>
            <a:r>
              <a:rPr lang="en-US" sz="1600" noProof="1" smtClean="0">
                <a:hlinkClick r:id="rId2"/>
              </a:rPr>
              <a:t>http://www.uml.org</a:t>
            </a:r>
            <a:r>
              <a:rPr lang="en-US" sz="1600" noProof="1" smtClean="0"/>
              <a:t>, 2011</a:t>
            </a:r>
          </a:p>
          <a:p>
            <a:pPr>
              <a:buNone/>
            </a:pPr>
            <a:endParaRPr lang="en-US" sz="1600" noProof="1" smtClean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996952"/>
            <a:ext cx="2839812" cy="350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53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Architekturbeschreibung mit der UML</a:t>
            </a:r>
            <a:endParaRPr lang="de-DE" dirty="0"/>
          </a:p>
        </p:txBody>
      </p:sp>
      <p:pic>
        <p:nvPicPr>
          <p:cNvPr id="650242" name="Picture 2" descr="http://upload.wikimedia.org/wikipedia/commons/8/81/UML_Diagram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556792"/>
            <a:ext cx="6840760" cy="5130570"/>
          </a:xfrm>
          <a:prstGeom prst="rect">
            <a:avLst/>
          </a:prstGeom>
          <a:noFill/>
        </p:spPr>
      </p:pic>
      <p:sp>
        <p:nvSpPr>
          <p:cNvPr id="5" name="Rechteck 4"/>
          <p:cNvSpPr/>
          <p:nvPr/>
        </p:nvSpPr>
        <p:spPr>
          <a:xfrm>
            <a:off x="7884368" y="6165304"/>
            <a:ext cx="7393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Wikipedia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788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88" y="980728"/>
            <a:ext cx="8153400" cy="609600"/>
          </a:xfrm>
        </p:spPr>
        <p:txBody>
          <a:bodyPr/>
          <a:lstStyle/>
          <a:p>
            <a:pPr eaLnBrk="1" hangingPunct="1"/>
            <a:r>
              <a:rPr lang="de-DE" dirty="0" smtClean="0"/>
              <a:t>UML – Einsatzszenarien </a:t>
            </a:r>
          </a:p>
        </p:txBody>
      </p:sp>
      <p:sp>
        <p:nvSpPr>
          <p:cNvPr id="29699" name="AutoShape 4"/>
          <p:cNvSpPr>
            <a:spLocks noChangeArrowheads="1"/>
          </p:cNvSpPr>
          <p:nvPr/>
        </p:nvSpPr>
        <p:spPr bwMode="auto">
          <a:xfrm>
            <a:off x="3252316" y="2530004"/>
            <a:ext cx="3263900" cy="449262"/>
          </a:xfrm>
          <a:prstGeom prst="leftRightArrow">
            <a:avLst>
              <a:gd name="adj1" fmla="val 50000"/>
              <a:gd name="adj2" fmla="val 157409"/>
            </a:avLst>
          </a:prstGeom>
          <a:gradFill rotWithShape="1">
            <a:gsLst>
              <a:gs pos="0">
                <a:srgbClr val="EAEAEA"/>
              </a:gs>
              <a:gs pos="100000">
                <a:srgbClr val="C0C0C0"/>
              </a:gs>
            </a:gsLst>
            <a:lin ang="0" scaled="1"/>
          </a:gradFill>
          <a:ln w="28575" algn="ctr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1" hangingPunct="1"/>
            <a:endParaRPr lang="de-DE"/>
          </a:p>
        </p:txBody>
      </p:sp>
      <p:sp>
        <p:nvSpPr>
          <p:cNvPr id="5137" name="Text Box 5"/>
          <p:cNvSpPr txBox="1">
            <a:spLocks noChangeArrowheads="1"/>
          </p:cNvSpPr>
          <p:nvPr/>
        </p:nvSpPr>
        <p:spPr bwMode="auto">
          <a:xfrm>
            <a:off x="1266821" y="2350616"/>
            <a:ext cx="1638715" cy="24622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de-DE" sz="1600" b="1" u="sng" dirty="0"/>
              <a:t>formal</a:t>
            </a:r>
          </a:p>
        </p:txBody>
      </p:sp>
      <p:sp>
        <p:nvSpPr>
          <p:cNvPr id="5138" name="Text Box 7"/>
          <p:cNvSpPr txBox="1">
            <a:spLocks noChangeArrowheads="1"/>
          </p:cNvSpPr>
          <p:nvPr/>
        </p:nvSpPr>
        <p:spPr bwMode="auto">
          <a:xfrm>
            <a:off x="1009650" y="2669704"/>
            <a:ext cx="2151063" cy="5540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de-DE" sz="1200"/>
              <a:t>Codegenerierung, MDA/MDD (Model-Driven Architecture, Model-Driven Development)</a:t>
            </a:r>
          </a:p>
        </p:txBody>
      </p:sp>
      <p:sp>
        <p:nvSpPr>
          <p:cNvPr id="5135" name="Text Box 6"/>
          <p:cNvSpPr txBox="1">
            <a:spLocks noChangeArrowheads="1"/>
          </p:cNvSpPr>
          <p:nvPr/>
        </p:nvSpPr>
        <p:spPr bwMode="auto">
          <a:xfrm>
            <a:off x="6599359" y="2350616"/>
            <a:ext cx="1204546" cy="24622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de-DE" sz="1600" b="1" u="sng" dirty="0"/>
              <a:t>halbformal</a:t>
            </a:r>
          </a:p>
        </p:txBody>
      </p:sp>
      <p:sp>
        <p:nvSpPr>
          <p:cNvPr id="5136" name="Text Box 8"/>
          <p:cNvSpPr txBox="1">
            <a:spLocks noChangeArrowheads="1"/>
          </p:cNvSpPr>
          <p:nvPr/>
        </p:nvSpPr>
        <p:spPr bwMode="auto">
          <a:xfrm>
            <a:off x="6410324" y="2669704"/>
            <a:ext cx="1761392" cy="36988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de-DE" sz="1200" dirty="0"/>
              <a:t>zu reinen Dokumentationszwecken</a:t>
            </a:r>
          </a:p>
        </p:txBody>
      </p:sp>
      <p:sp>
        <p:nvSpPr>
          <p:cNvPr id="5133" name="Text Box 10"/>
          <p:cNvSpPr txBox="1">
            <a:spLocks noChangeArrowheads="1"/>
          </p:cNvSpPr>
          <p:nvPr/>
        </p:nvSpPr>
        <p:spPr bwMode="auto">
          <a:xfrm>
            <a:off x="1068356" y="4093691"/>
            <a:ext cx="2297693" cy="24622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de-DE" sz="1600" b="1" u="sng" dirty="0"/>
              <a:t>frühe Phasen</a:t>
            </a:r>
          </a:p>
        </p:txBody>
      </p:sp>
      <p:sp>
        <p:nvSpPr>
          <p:cNvPr id="5134" name="Text Box 12"/>
          <p:cNvSpPr txBox="1">
            <a:spLocks noChangeArrowheads="1"/>
          </p:cNvSpPr>
          <p:nvPr/>
        </p:nvSpPr>
        <p:spPr bwMode="auto">
          <a:xfrm>
            <a:off x="796925" y="4412779"/>
            <a:ext cx="2838450" cy="73818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de-DE" sz="1200" dirty="0"/>
              <a:t>Analyse, </a:t>
            </a:r>
            <a:br>
              <a:rPr lang="de-DE" sz="1200" dirty="0"/>
            </a:br>
            <a:r>
              <a:rPr lang="de-DE" sz="1200" dirty="0"/>
              <a:t>Geschäftsprozessmodellierung, Use </a:t>
            </a:r>
            <a:r>
              <a:rPr lang="de-DE" sz="1200" dirty="0" err="1"/>
              <a:t>Cases</a:t>
            </a:r>
            <a:r>
              <a:rPr lang="de-DE" sz="1200" dirty="0"/>
              <a:t>,</a:t>
            </a:r>
            <a:br>
              <a:rPr lang="de-DE" sz="1200" dirty="0"/>
            </a:br>
            <a:r>
              <a:rPr lang="de-DE" sz="1200" dirty="0"/>
              <a:t>Reverse-Engineering</a:t>
            </a: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6464544" y="3992093"/>
            <a:ext cx="1474177" cy="24622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de-DE" sz="1600" b="1" u="sng" dirty="0"/>
              <a:t>späte Phasen</a:t>
            </a:r>
          </a:p>
        </p:txBody>
      </p:sp>
      <p:sp>
        <p:nvSpPr>
          <p:cNvPr id="5132" name="Text Box 13"/>
          <p:cNvSpPr txBox="1">
            <a:spLocks noChangeArrowheads="1"/>
          </p:cNvSpPr>
          <p:nvPr/>
        </p:nvSpPr>
        <p:spPr bwMode="auto">
          <a:xfrm>
            <a:off x="6444029" y="4293718"/>
            <a:ext cx="1581150" cy="73818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de-DE" sz="1200" dirty="0"/>
              <a:t>Details der Konstruktion, Generierung der Implementierung</a:t>
            </a:r>
          </a:p>
        </p:txBody>
      </p:sp>
      <p:sp>
        <p:nvSpPr>
          <p:cNvPr id="29704" name="Text Box 14"/>
          <p:cNvSpPr txBox="1">
            <a:spLocks noChangeArrowheads="1"/>
          </p:cNvSpPr>
          <p:nvPr/>
        </p:nvSpPr>
        <p:spPr bwMode="auto">
          <a:xfrm>
            <a:off x="1160463" y="1993429"/>
            <a:ext cx="2066925" cy="244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de-DE" sz="1600" dirty="0">
                <a:solidFill>
                  <a:srgbClr val="0070C0"/>
                </a:solidFill>
              </a:rPr>
              <a:t>Nach Formalitätsgrad:</a:t>
            </a:r>
          </a:p>
        </p:txBody>
      </p:sp>
      <p:sp>
        <p:nvSpPr>
          <p:cNvPr id="29705" name="Text Box 15"/>
          <p:cNvSpPr txBox="1">
            <a:spLocks noChangeArrowheads="1"/>
          </p:cNvSpPr>
          <p:nvPr/>
        </p:nvSpPr>
        <p:spPr bwMode="auto">
          <a:xfrm>
            <a:off x="1160463" y="3641254"/>
            <a:ext cx="3197225" cy="244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de-DE" sz="1600" dirty="0">
                <a:solidFill>
                  <a:srgbClr val="0070C0"/>
                </a:solidFill>
              </a:rPr>
              <a:t>Bezogen auf die Projektphasen:</a:t>
            </a:r>
          </a:p>
        </p:txBody>
      </p:sp>
      <p:sp>
        <p:nvSpPr>
          <p:cNvPr id="29706" name="AutoShape 4"/>
          <p:cNvSpPr>
            <a:spLocks noChangeArrowheads="1"/>
          </p:cNvSpPr>
          <p:nvPr/>
        </p:nvSpPr>
        <p:spPr bwMode="auto">
          <a:xfrm>
            <a:off x="3249141" y="4200054"/>
            <a:ext cx="3263900" cy="449262"/>
          </a:xfrm>
          <a:prstGeom prst="leftRightArrow">
            <a:avLst>
              <a:gd name="adj1" fmla="val 50000"/>
              <a:gd name="adj2" fmla="val 157409"/>
            </a:avLst>
          </a:prstGeom>
          <a:gradFill rotWithShape="1">
            <a:gsLst>
              <a:gs pos="0">
                <a:srgbClr val="EAEAEA"/>
              </a:gs>
              <a:gs pos="100000">
                <a:srgbClr val="C0C0C0"/>
              </a:gs>
            </a:gsLst>
            <a:lin ang="0" scaled="1"/>
          </a:gradFill>
          <a:ln w="28575" algn="ctr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1" hangingPunct="1"/>
            <a:endParaRPr lang="de-DE"/>
          </a:p>
        </p:txBody>
      </p:sp>
      <p:sp>
        <p:nvSpPr>
          <p:cNvPr id="2" name="Oval 1"/>
          <p:cNvSpPr/>
          <p:nvPr/>
        </p:nvSpPr>
        <p:spPr bwMode="auto">
          <a:xfrm>
            <a:off x="6516216" y="4238789"/>
            <a:ext cx="1440160" cy="463350"/>
          </a:xfrm>
          <a:prstGeom prst="ellipse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2249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Wahr"/>
  <p:tag name="EMBEDFONTS" val="Falsch"/>
  <p:tag name="USEBOLDAMS" val="Falsch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C:\gs\gs8.50\bin\gswin32c"/>
  <p:tag name="DEFAULTBITMAP" val="bmp16m"/>
  <p:tag name="DEFAULTBLEND" val="Falsch"/>
  <p:tag name="DEFAULTTRANSPARENT" val="Falsch"/>
  <p:tag name="DEFAULTWORKAROUNDTRANSPARENCYBUG" val="Falsch"/>
  <p:tag name="DEFAULTRESOLUTION" val="1200"/>
  <p:tag name="DEFAULTMAGNIFICATION" val="2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Standarddesign">
  <a:themeElements>
    <a:clrScheme name="Standard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3399FF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noAutofit/>
      </a:bodyPr>
      <a:lstStyle>
        <a:defPPr>
          <a:defRPr sz="1800" dirty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99FF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tandarddesign">
  <a:themeElements>
    <a:clrScheme name="1_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99FF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3045</Words>
  <Application>Microsoft Macintosh PowerPoint</Application>
  <PresentationFormat>Bildschirmpräsentation (4:3)</PresentationFormat>
  <Paragraphs>499</Paragraphs>
  <Slides>75</Slides>
  <Notes>30</Notes>
  <HiddenSlides>10</HiddenSlides>
  <MMClips>0</MMClips>
  <ScaleCrop>false</ScaleCrop>
  <HeadingPairs>
    <vt:vector size="6" baseType="variant"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75</vt:i4>
      </vt:variant>
    </vt:vector>
  </HeadingPairs>
  <TitlesOfParts>
    <vt:vector size="78" baseType="lpstr">
      <vt:lpstr>Standarddesign</vt:lpstr>
      <vt:lpstr>1_Standarddesign</vt:lpstr>
      <vt:lpstr>CorelDRAW</vt:lpstr>
      <vt:lpstr>Architektur von Informationssystemen</vt:lpstr>
      <vt:lpstr>Aufbau der Vorlesung (Planung)</vt:lpstr>
      <vt:lpstr>Dokumentation von Architekturen</vt:lpstr>
      <vt:lpstr>Dokumentation von Architekturen – Mögliche Struktur</vt:lpstr>
      <vt:lpstr>Dokumentation von Architekturen – Mögliche Struktur</vt:lpstr>
      <vt:lpstr>Template von Starke (http://www.arc42.de)</vt:lpstr>
      <vt:lpstr>Architekturbeschreibung mit der UML</vt:lpstr>
      <vt:lpstr>Architekturbeschreibung mit der UML</vt:lpstr>
      <vt:lpstr>UML – Einsatzszenarien </vt:lpstr>
      <vt:lpstr>Sichten und die UML</vt:lpstr>
      <vt:lpstr>Sichten und die UML</vt:lpstr>
      <vt:lpstr>UML-Diagramme zur Darstellung der Verteilungssicht</vt:lpstr>
      <vt:lpstr>Sichten und die UML</vt:lpstr>
      <vt:lpstr>UML Verteilungsdiagramme – Übersicht</vt:lpstr>
      <vt:lpstr>UML-Diagramme zur Darstellung der Bausteinsicht</vt:lpstr>
      <vt:lpstr>Sichten und die UML</vt:lpstr>
      <vt:lpstr>Softwarearchitektur-Elemente</vt:lpstr>
      <vt:lpstr>Definition: Komponente</vt:lpstr>
      <vt:lpstr>Komponenten</vt:lpstr>
      <vt:lpstr>Definition: Konnektor</vt:lpstr>
      <vt:lpstr>Beispiele von Konnektoren</vt:lpstr>
      <vt:lpstr>Architekturen modellieren mit der UML</vt:lpstr>
      <vt:lpstr>UML Komponentendiagramme – Basis</vt:lpstr>
      <vt:lpstr>UML Komponentendiagramme – Schnittstellen</vt:lpstr>
      <vt:lpstr>UML Komponentendiagramme – Schnittstellen</vt:lpstr>
      <vt:lpstr>UML Komponentendiagramme – White-Box-Sicht</vt:lpstr>
      <vt:lpstr>UML Komponentendiagramme – White-Box-Sicht</vt:lpstr>
      <vt:lpstr>UML Komponentendiagramme – Realisierungen</vt:lpstr>
      <vt:lpstr>UML Komponentendiagramme – Ports</vt:lpstr>
      <vt:lpstr>UML Komponentendiagramme – Abhängigkeiten</vt:lpstr>
      <vt:lpstr>UML Komponentendiagramme – Abhängigkeiten</vt:lpstr>
      <vt:lpstr>UML Komponentendiagramme – Abhängigkeiten</vt:lpstr>
      <vt:lpstr>Sichten und die UML</vt:lpstr>
      <vt:lpstr>UML Paketdiagramme</vt:lpstr>
      <vt:lpstr>UML Paketdiagramme – Übersicht</vt:lpstr>
      <vt:lpstr>UML Bausteinsicht – Fazit</vt:lpstr>
      <vt:lpstr>UML-Diagramme zur Darstellung der Laufzeitsicht</vt:lpstr>
      <vt:lpstr>Sichten und die UML</vt:lpstr>
      <vt:lpstr>Architekturen modellieren mit der UML</vt:lpstr>
      <vt:lpstr>Architekturen modellieren mit der UML</vt:lpstr>
      <vt:lpstr>UML Kompositionsstrukturdiagramm – Parts</vt:lpstr>
      <vt:lpstr>UML Kompositionsstrukturdiagramm – Beispiel</vt:lpstr>
      <vt:lpstr>UML Kompositionsstrukturdiagramm – Beispiel 2</vt:lpstr>
      <vt:lpstr>Verbinden von Parts / Ports / Schnittstellen</vt:lpstr>
      <vt:lpstr>UML Kompositionsstrukturdiagramm – Verknüpfung von Parts</vt:lpstr>
      <vt:lpstr>UML Kompositionsstrukturdiagramm – Verknüpfung von Parts</vt:lpstr>
      <vt:lpstr>UML Kompositionsstrukturdiagramm – Verknüpfung von Parts</vt:lpstr>
      <vt:lpstr>Aufgabe</vt:lpstr>
      <vt:lpstr>Sichten und die UML</vt:lpstr>
      <vt:lpstr>UML Sequenzdiagramme</vt:lpstr>
      <vt:lpstr>UML Sequenzdiagramme – Übersicht</vt:lpstr>
      <vt:lpstr>UML Sequenzdiagramme – Nachrichtenaustausch 1</vt:lpstr>
      <vt:lpstr>UML Sequenzdiagramme – Nachrichtenaustausch 2</vt:lpstr>
      <vt:lpstr>Sichten und die UML</vt:lpstr>
      <vt:lpstr>UML Zustandsdiagramme</vt:lpstr>
      <vt:lpstr>UML Zustandsdiagramme</vt:lpstr>
      <vt:lpstr>UML Zustandsdiagramme – Übersicht</vt:lpstr>
      <vt:lpstr>UML Zustandsdiagramme – Übersicht</vt:lpstr>
      <vt:lpstr>UML Zustandsdiagramme – Transition</vt:lpstr>
      <vt:lpstr>UML Zustandsdiagramme – Interne Aktionen</vt:lpstr>
      <vt:lpstr>UML Zustandsdiagramme – Transitionsausführung</vt:lpstr>
      <vt:lpstr>UML Zustandsdiagramme – Kreuzung/Entscheidung</vt:lpstr>
      <vt:lpstr>UML Zustandsdiagramme – Zusammengesetzte Zustände</vt:lpstr>
      <vt:lpstr>UML Zustandsdiagramme – Zusammengesetzte Zustände</vt:lpstr>
      <vt:lpstr>UML Zustandsdiagramme – Regionen</vt:lpstr>
      <vt:lpstr>Übung</vt:lpstr>
      <vt:lpstr>PowerPoint-Präsentation</vt:lpstr>
      <vt:lpstr>PowerPoint-Präsentation</vt:lpstr>
      <vt:lpstr>PowerPoint-Präsentation</vt:lpstr>
      <vt:lpstr>PowerPoint-Präsentation</vt:lpstr>
      <vt:lpstr>Sichten und die UML</vt:lpstr>
      <vt:lpstr>UML Timing-Diagramme</vt:lpstr>
      <vt:lpstr>UML Timing-Diagramme – Übersicht</vt:lpstr>
      <vt:lpstr>UML Laufzeitsicht – Fazit</vt:lpstr>
      <vt:lpstr>Spezielle Literatur zu Modellierungssprachen</vt:lpstr>
    </vt:vector>
  </TitlesOfParts>
  <Company>-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Prof. Dr. Stefan Sarstedt</dc:creator>
  <dc:description>HAW Hamburg</dc:description>
  <cp:lastModifiedBy>SRS</cp:lastModifiedBy>
  <cp:revision>3170</cp:revision>
  <dcterms:created xsi:type="dcterms:W3CDTF">2000-04-04T10:59:45Z</dcterms:created>
  <dcterms:modified xsi:type="dcterms:W3CDTF">2013-10-31T10:21:09Z</dcterms:modified>
</cp:coreProperties>
</file>