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31"/>
  </p:notesMasterIdLst>
  <p:handoutMasterIdLst>
    <p:handoutMasterId r:id="rId32"/>
  </p:handoutMasterIdLst>
  <p:sldIdLst>
    <p:sldId id="665" r:id="rId3"/>
    <p:sldId id="1325" r:id="rId4"/>
    <p:sldId id="1290" r:id="rId5"/>
    <p:sldId id="1298" r:id="rId6"/>
    <p:sldId id="1323" r:id="rId7"/>
    <p:sldId id="1291" r:id="rId8"/>
    <p:sldId id="1326" r:id="rId9"/>
    <p:sldId id="1324" r:id="rId10"/>
    <p:sldId id="1292" r:id="rId11"/>
    <p:sldId id="1293" r:id="rId12"/>
    <p:sldId id="1311" r:id="rId13"/>
    <p:sldId id="1312" r:id="rId14"/>
    <p:sldId id="1313" r:id="rId15"/>
    <p:sldId id="1294" r:id="rId16"/>
    <p:sldId id="1295" r:id="rId17"/>
    <p:sldId id="1300" r:id="rId18"/>
    <p:sldId id="1297" r:id="rId19"/>
    <p:sldId id="1299" r:id="rId20"/>
    <p:sldId id="1301" r:id="rId21"/>
    <p:sldId id="1302" r:id="rId22"/>
    <p:sldId id="1303" r:id="rId23"/>
    <p:sldId id="1304" r:id="rId24"/>
    <p:sldId id="1305" r:id="rId25"/>
    <p:sldId id="1306" r:id="rId26"/>
    <p:sldId id="1307" r:id="rId27"/>
    <p:sldId id="1308" r:id="rId28"/>
    <p:sldId id="1310" r:id="rId29"/>
    <p:sldId id="1309" r:id="rId30"/>
  </p:sldIdLst>
  <p:sldSz cx="9144000" cy="6858000" type="screen4x3"/>
  <p:notesSz cx="6797675" cy="9926638"/>
  <p:custDataLst>
    <p:tags r:id="rId34"/>
  </p:custDataLst>
  <p:defaultTextStyle>
    <a:defPPr>
      <a:defRPr lang="de-DE"/>
    </a:defPPr>
    <a:lvl1pPr algn="ctr" rtl="0" fontAlgn="base">
      <a:spcBef>
        <a:spcPct val="50000"/>
      </a:spcBef>
      <a:spcAft>
        <a:spcPct val="0"/>
      </a:spcAft>
      <a:defRPr sz="1000" kern="1200">
        <a:solidFill>
          <a:schemeClr val="tx1"/>
        </a:solidFill>
        <a:latin typeface="Arial" charset="0"/>
        <a:ea typeface="+mn-ea"/>
        <a:cs typeface="+mn-cs"/>
      </a:defRPr>
    </a:lvl1pPr>
    <a:lvl2pPr marL="457200" algn="ctr" rtl="0" fontAlgn="base">
      <a:spcBef>
        <a:spcPct val="50000"/>
      </a:spcBef>
      <a:spcAft>
        <a:spcPct val="0"/>
      </a:spcAft>
      <a:defRPr sz="1000" kern="1200">
        <a:solidFill>
          <a:schemeClr val="tx1"/>
        </a:solidFill>
        <a:latin typeface="Arial" charset="0"/>
        <a:ea typeface="+mn-ea"/>
        <a:cs typeface="+mn-cs"/>
      </a:defRPr>
    </a:lvl2pPr>
    <a:lvl3pPr marL="914400" algn="ctr" rtl="0" fontAlgn="base">
      <a:spcBef>
        <a:spcPct val="50000"/>
      </a:spcBef>
      <a:spcAft>
        <a:spcPct val="0"/>
      </a:spcAft>
      <a:defRPr sz="1000" kern="1200">
        <a:solidFill>
          <a:schemeClr val="tx1"/>
        </a:solidFill>
        <a:latin typeface="Arial" charset="0"/>
        <a:ea typeface="+mn-ea"/>
        <a:cs typeface="+mn-cs"/>
      </a:defRPr>
    </a:lvl3pPr>
    <a:lvl4pPr marL="1371600" algn="ctr" rtl="0" fontAlgn="base">
      <a:spcBef>
        <a:spcPct val="50000"/>
      </a:spcBef>
      <a:spcAft>
        <a:spcPct val="0"/>
      </a:spcAft>
      <a:defRPr sz="1000" kern="1200">
        <a:solidFill>
          <a:schemeClr val="tx1"/>
        </a:solidFill>
        <a:latin typeface="Arial" charset="0"/>
        <a:ea typeface="+mn-ea"/>
        <a:cs typeface="+mn-cs"/>
      </a:defRPr>
    </a:lvl4pPr>
    <a:lvl5pPr marL="1828800" algn="ctr" rtl="0" fontAlgn="base">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66CC"/>
    <a:srgbClr val="FFB953"/>
    <a:srgbClr val="CCFFCC"/>
    <a:srgbClr val="009900"/>
    <a:srgbClr val="FF3300"/>
    <a:srgbClr val="FFD08B"/>
    <a:srgbClr val="C0C0C0"/>
    <a:srgbClr val="FFFF00"/>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5" autoAdjust="0"/>
    <p:restoredTop sz="82810" autoAdjust="0"/>
  </p:normalViewPr>
  <p:slideViewPr>
    <p:cSldViewPr>
      <p:cViewPr varScale="1">
        <p:scale>
          <a:sx n="171" d="100"/>
          <a:sy n="171" d="100"/>
        </p:scale>
        <p:origin x="-3680" y="-10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58"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interSettings" Target="printerSettings/printerSettings1.bin"/><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A7473316-6EF8-4311-9B48-94CECAB6A5E4}" type="slidenum">
              <a:rPr lang="de-DE"/>
              <a:pPr/>
              <a:t>‹Nr.›</a:t>
            </a:fld>
            <a:endParaRPr lang="de-DE"/>
          </a:p>
        </p:txBody>
      </p:sp>
    </p:spTree>
    <p:extLst>
      <p:ext uri="{BB962C8B-B14F-4D97-AF65-F5344CB8AC3E}">
        <p14:creationId xmlns:p14="http://schemas.microsoft.com/office/powerpoint/2010/main" val="1732084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099"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endParaRPr lang="de-DE"/>
          </a:p>
        </p:txBody>
      </p:sp>
      <p:sp>
        <p:nvSpPr>
          <p:cNvPr id="4100" name="Rectangle 4"/>
          <p:cNvSpPr>
            <a:spLocks noGrp="1" noRot="1" noChangeAspect="1" noChangeArrowheads="1" noTextEdit="1"/>
          </p:cNvSpPr>
          <p:nvPr>
            <p:ph type="sldImg" idx="2"/>
          </p:nvPr>
        </p:nvSpPr>
        <p:spPr bwMode="auto">
          <a:xfrm>
            <a:off x="917575" y="742950"/>
            <a:ext cx="4965700" cy="3724275"/>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1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endParaRPr lang="de-DE"/>
          </a:p>
        </p:txBody>
      </p:sp>
      <p:sp>
        <p:nvSpPr>
          <p:cNvPr id="4103"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fld id="{9D81DB4B-B8F0-446A-9F61-AD0C393C6F4B}" type="slidenum">
              <a:rPr lang="de-DE"/>
              <a:pPr/>
              <a:t>‹Nr.›</a:t>
            </a:fld>
            <a:endParaRPr lang="de-DE"/>
          </a:p>
        </p:txBody>
      </p:sp>
    </p:spTree>
    <p:extLst>
      <p:ext uri="{BB962C8B-B14F-4D97-AF65-F5344CB8AC3E}">
        <p14:creationId xmlns:p14="http://schemas.microsoft.com/office/powerpoint/2010/main" val="36424550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205DE-C32E-4AB7-B5AA-80E1060B8DE8}" type="slidenum">
              <a:rPr lang="de-DE"/>
              <a:pPr/>
              <a:t>1</a:t>
            </a:fld>
            <a:endParaRPr lang="de-DE" dirty="0"/>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pPr defTabSz="914326">
              <a:defRPr/>
            </a:pPr>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6</a:t>
            </a:fld>
            <a:endParaRPr lang="de-DE"/>
          </a:p>
        </p:txBody>
      </p:sp>
    </p:spTree>
    <p:extLst>
      <p:ext uri="{BB962C8B-B14F-4D97-AF65-F5344CB8AC3E}">
        <p14:creationId xmlns:p14="http://schemas.microsoft.com/office/powerpoint/2010/main" val="334164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7</a:t>
            </a:fld>
            <a:endParaRPr lang="de-DE"/>
          </a:p>
        </p:txBody>
      </p:sp>
    </p:spTree>
    <p:extLst>
      <p:ext uri="{BB962C8B-B14F-4D97-AF65-F5344CB8AC3E}">
        <p14:creationId xmlns:p14="http://schemas.microsoft.com/office/powerpoint/2010/main" val="33416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8</a:t>
            </a:fld>
            <a:endParaRPr lang="de-DE"/>
          </a:p>
        </p:txBody>
      </p:sp>
    </p:spTree>
    <p:extLst>
      <p:ext uri="{BB962C8B-B14F-4D97-AF65-F5344CB8AC3E}">
        <p14:creationId xmlns:p14="http://schemas.microsoft.com/office/powerpoint/2010/main" val="3341649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Zusätzlich: </a:t>
            </a:r>
          </a:p>
          <a:p>
            <a:r>
              <a:rPr lang="de-DE" dirty="0" smtClean="0"/>
              <a:t>DB-&gt;Optimierung,</a:t>
            </a:r>
            <a:r>
              <a:rPr lang="de-DE" baseline="0" dirty="0" smtClean="0"/>
              <a:t> Cluster, Index, Umformulierung von SQL (</a:t>
            </a:r>
            <a:r>
              <a:rPr lang="de-DE" baseline="0" dirty="0" err="1" smtClean="0"/>
              <a:t>Bsp</a:t>
            </a:r>
            <a:r>
              <a:rPr lang="de-DE" baseline="0" dirty="0" smtClean="0"/>
              <a:t> Riesenanfrage Selektions-Dialog)</a:t>
            </a:r>
          </a:p>
          <a:p>
            <a:r>
              <a:rPr lang="de-DE" dirty="0" smtClean="0"/>
              <a:t>SCANDLINES: Komprimierung von Daten 64kbit</a:t>
            </a:r>
          </a:p>
          <a:p>
            <a:r>
              <a:rPr lang="de-DE" dirty="0" smtClean="0"/>
              <a:t>Wenn nichts mehr geht</a:t>
            </a:r>
            <a:r>
              <a:rPr lang="de-DE" smtClean="0"/>
              <a:t>: Verhandeln</a:t>
            </a:r>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20</a:t>
            </a:fld>
            <a:endParaRPr lang="de-DE"/>
          </a:p>
        </p:txBody>
      </p:sp>
    </p:spTree>
    <p:extLst>
      <p:ext uri="{BB962C8B-B14F-4D97-AF65-F5344CB8AC3E}">
        <p14:creationId xmlns:p14="http://schemas.microsoft.com/office/powerpoint/2010/main" val="211320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änderungsbedürftige</a:t>
            </a:r>
            <a:r>
              <a:rPr lang="de-DE" baseline="0" dirty="0" smtClean="0"/>
              <a:t> Teile </a:t>
            </a:r>
            <a:r>
              <a:rPr lang="de-DE" baseline="0" dirty="0" err="1" smtClean="0"/>
              <a:t>identifiz</a:t>
            </a:r>
            <a:r>
              <a:rPr lang="de-DE" baseline="0" dirty="0" smtClean="0"/>
              <a:t>.</a:t>
            </a:r>
          </a:p>
          <a:p>
            <a:r>
              <a:rPr lang="de-DE" baseline="0" dirty="0" smtClean="0"/>
              <a:t>Anpassung</a:t>
            </a:r>
          </a:p>
          <a:p>
            <a:r>
              <a:rPr lang="de-DE" baseline="0" dirty="0" smtClean="0"/>
              <a:t>keine unerwarteten Auswirkungen nach Änderungen</a:t>
            </a:r>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22</a:t>
            </a:fld>
            <a:endParaRPr lang="de-DE"/>
          </a:p>
        </p:txBody>
      </p:sp>
    </p:spTree>
    <p:extLst>
      <p:ext uri="{BB962C8B-B14F-4D97-AF65-F5344CB8AC3E}">
        <p14:creationId xmlns:p14="http://schemas.microsoft.com/office/powerpoint/2010/main" val="2055019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änderungsbedürftige</a:t>
            </a:r>
            <a:r>
              <a:rPr lang="de-DE" baseline="0" dirty="0" smtClean="0"/>
              <a:t> Teile </a:t>
            </a:r>
            <a:r>
              <a:rPr lang="de-DE" baseline="0" dirty="0" err="1" smtClean="0"/>
              <a:t>identifiz</a:t>
            </a:r>
            <a:r>
              <a:rPr lang="de-DE" baseline="0" dirty="0" smtClean="0"/>
              <a:t>.</a:t>
            </a:r>
          </a:p>
          <a:p>
            <a:r>
              <a:rPr lang="de-DE" baseline="0" dirty="0" smtClean="0"/>
              <a:t>Anpassung</a:t>
            </a:r>
          </a:p>
          <a:p>
            <a:r>
              <a:rPr lang="de-DE" baseline="0" dirty="0" smtClean="0"/>
              <a:t>keine unerwarteten Auswirkungen nach Änderungen</a:t>
            </a:r>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23</a:t>
            </a:fld>
            <a:endParaRPr lang="de-DE"/>
          </a:p>
        </p:txBody>
      </p:sp>
    </p:spTree>
    <p:extLst>
      <p:ext uri="{BB962C8B-B14F-4D97-AF65-F5344CB8AC3E}">
        <p14:creationId xmlns:p14="http://schemas.microsoft.com/office/powerpoint/2010/main" val="205501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de-DE" dirty="0" smtClean="0"/>
              <a:t>spare=Reserve</a:t>
            </a:r>
          </a:p>
          <a:p>
            <a:pPr marL="0" marR="0" lvl="1" indent="0" algn="l" defTabSz="914400" rtl="0" eaLnBrk="1" fontAlgn="base" latinLnBrk="0" hangingPunct="1">
              <a:lnSpc>
                <a:spcPct val="100000"/>
              </a:lnSpc>
              <a:spcBef>
                <a:spcPct val="30000"/>
              </a:spcBef>
              <a:spcAft>
                <a:spcPct val="0"/>
              </a:spcAft>
              <a:buClrTx/>
              <a:buSzTx/>
              <a:buFontTx/>
              <a:buNone/>
              <a:tabLst/>
              <a:defRPr/>
            </a:pPr>
            <a:r>
              <a:rPr lang="de-DE" dirty="0" smtClean="0"/>
              <a:t>(Unterscheidung Hot-</a:t>
            </a:r>
            <a:r>
              <a:rPr lang="de-DE" dirty="0" err="1" smtClean="0"/>
              <a:t>standby</a:t>
            </a:r>
            <a:r>
              <a:rPr lang="de-DE" dirty="0" smtClean="0"/>
              <a:t> und </a:t>
            </a:r>
            <a:r>
              <a:rPr lang="de-DE" dirty="0" err="1" smtClean="0"/>
              <a:t>Active-Active</a:t>
            </a:r>
            <a:r>
              <a:rPr lang="de-DE" dirty="0" smtClean="0"/>
              <a:t>)</a:t>
            </a:r>
            <a:endParaRPr lang="de-DE" sz="2200" dirty="0" smtClean="0"/>
          </a:p>
          <a:p>
            <a:endParaRPr lang="de-DE" dirty="0"/>
          </a:p>
        </p:txBody>
      </p:sp>
      <p:sp>
        <p:nvSpPr>
          <p:cNvPr id="4" name="Foliennummernplatzhalter 3"/>
          <p:cNvSpPr>
            <a:spLocks noGrp="1"/>
          </p:cNvSpPr>
          <p:nvPr>
            <p:ph type="sldNum" sz="quarter" idx="10"/>
          </p:nvPr>
        </p:nvSpPr>
        <p:spPr/>
        <p:txBody>
          <a:bodyPr/>
          <a:lstStyle/>
          <a:p>
            <a:fld id="{9D81DB4B-B8F0-446A-9F61-AD0C393C6F4B}" type="slidenum">
              <a:rPr lang="de-DE" smtClean="0"/>
              <a:pPr/>
              <a:t>26</a:t>
            </a:fld>
            <a:endParaRPr lang="de-DE"/>
          </a:p>
        </p:txBody>
      </p:sp>
    </p:spTree>
    <p:extLst>
      <p:ext uri="{BB962C8B-B14F-4D97-AF65-F5344CB8AC3E}">
        <p14:creationId xmlns:p14="http://schemas.microsoft.com/office/powerpoint/2010/main" val="265205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falls </a:t>
            </a:r>
            <a:r>
              <a:rPr lang="de-DE" dirty="0" err="1" smtClean="0"/>
              <a:t>det</a:t>
            </a:r>
            <a:r>
              <a:rPr lang="de-DE" dirty="0" smtClean="0"/>
              <a:t> -&gt; Architekturen würden </a:t>
            </a:r>
            <a:r>
              <a:rPr lang="de-DE" smtClean="0"/>
              <a:t>automatisch generiert</a:t>
            </a:r>
          </a:p>
          <a:p>
            <a:endParaRPr lang="de-DE"/>
          </a:p>
        </p:txBody>
      </p:sp>
      <p:sp>
        <p:nvSpPr>
          <p:cNvPr id="4" name="Foliennummernplatzhalter 3"/>
          <p:cNvSpPr>
            <a:spLocks noGrp="1"/>
          </p:cNvSpPr>
          <p:nvPr>
            <p:ph type="sldNum" sz="quarter" idx="10"/>
          </p:nvPr>
        </p:nvSpPr>
        <p:spPr/>
        <p:txBody>
          <a:bodyPr/>
          <a:lstStyle/>
          <a:p>
            <a:fld id="{9D81DB4B-B8F0-446A-9F61-AD0C393C6F4B}" type="slidenum">
              <a:rPr lang="de-DE" smtClean="0"/>
              <a:pPr/>
              <a:t>27</a:t>
            </a:fld>
            <a:endParaRPr lang="de-DE"/>
          </a:p>
        </p:txBody>
      </p:sp>
    </p:spTree>
    <p:extLst>
      <p:ext uri="{BB962C8B-B14F-4D97-AF65-F5344CB8AC3E}">
        <p14:creationId xmlns:p14="http://schemas.microsoft.com/office/powerpoint/2010/main" val="341181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204" name="Rectangle 1036"/>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8207" name="Rectangle 1039"/>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80930" name="Rectangle 2"/>
          <p:cNvSpPr>
            <a:spLocks noGrp="1" noChangeArrowheads="1"/>
          </p:cNvSpPr>
          <p:nvPr>
            <p:ph type="ctrTitle"/>
          </p:nvPr>
        </p:nvSpPr>
        <p:spPr>
          <a:xfrm>
            <a:off x="685800" y="1676400"/>
            <a:ext cx="7772400" cy="2286000"/>
          </a:xfrm>
        </p:spPr>
        <p:txBody>
          <a:bodyPr/>
          <a:lstStyle>
            <a:lvl1pPr>
              <a:defRPr sz="2200" b="1"/>
            </a:lvl1pPr>
          </a:lstStyle>
          <a:p>
            <a:r>
              <a:rPr lang="de-DE"/>
              <a:t>Titel</a:t>
            </a:r>
          </a:p>
        </p:txBody>
      </p:sp>
      <p:sp>
        <p:nvSpPr>
          <p:cNvPr id="380931" name="Rectangle 3"/>
          <p:cNvSpPr>
            <a:spLocks noGrp="1" noChangeArrowheads="1"/>
          </p:cNvSpPr>
          <p:nvPr>
            <p:ph type="subTitle" sz="quarter" idx="1"/>
          </p:nvPr>
        </p:nvSpPr>
        <p:spPr>
          <a:xfrm>
            <a:off x="1371600" y="4724400"/>
            <a:ext cx="6400800" cy="914400"/>
          </a:xfrm>
        </p:spPr>
        <p:txBody>
          <a:bodyPr/>
          <a:lstStyle>
            <a:lvl1pPr marL="384175" indent="-384175">
              <a:defRPr/>
            </a:lvl1pPr>
            <a:lvl2pPr marL="949325" lvl="1" indent="-374650">
              <a:defRPr/>
            </a:lvl2pPr>
          </a:lstStyle>
          <a:p>
            <a:r>
              <a:rPr lang="de-DE"/>
              <a:t>Was wird behandelt…</a:t>
            </a:r>
          </a:p>
          <a:p>
            <a:pPr lvl="1"/>
            <a:r>
              <a:rPr lang="de-DE"/>
              <a:t>usw.</a:t>
            </a:r>
          </a:p>
          <a:p>
            <a:pPr lvl="1"/>
            <a:endParaRPr lang="de-DE"/>
          </a:p>
          <a:p>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4593CDE9-B108-4893-A7A3-8CAAA181C5B6}" type="slidenum">
              <a:rPr lang="en-US"/>
              <a:pPr/>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oliennummernplatzhalter 3"/>
          <p:cNvSpPr>
            <a:spLocks noGrp="1"/>
          </p:cNvSpPr>
          <p:nvPr>
            <p:ph type="sldNum" sz="quarter" idx="10"/>
          </p:nvPr>
        </p:nvSpPr>
        <p:spPr/>
        <p:txBody>
          <a:bodyPr/>
          <a:lstStyle>
            <a:lvl1pPr>
              <a:defRPr/>
            </a:lvl1pPr>
          </a:lstStyle>
          <a:p>
            <a:fld id="{202A5437-34A2-4CFB-BD31-B73A91CBDBC7}" type="slidenum">
              <a:rPr lang="en-US"/>
              <a:pPr/>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oliennummernplatzhalter 4"/>
          <p:cNvSpPr>
            <a:spLocks noGrp="1"/>
          </p:cNvSpPr>
          <p:nvPr>
            <p:ph type="sldNum" sz="quarter" idx="10"/>
          </p:nvPr>
        </p:nvSpPr>
        <p:spPr/>
        <p:txBody>
          <a:bodyPr/>
          <a:lstStyle>
            <a:lvl1pPr>
              <a:defRPr/>
            </a:lvl1pPr>
          </a:lstStyle>
          <a:p>
            <a:fld id="{B0BB3BFC-5C1D-44A2-8D29-3E7098FD9CDE}" type="slidenum">
              <a:rPr lang="en-US"/>
              <a:pPr/>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oliennummernplatzhalter 6"/>
          <p:cNvSpPr>
            <a:spLocks noGrp="1"/>
          </p:cNvSpPr>
          <p:nvPr>
            <p:ph type="sldNum" sz="quarter" idx="10"/>
          </p:nvPr>
        </p:nvSpPr>
        <p:spPr/>
        <p:txBody>
          <a:bodyPr/>
          <a:lstStyle>
            <a:lvl1pPr>
              <a:defRPr/>
            </a:lvl1pPr>
          </a:lstStyle>
          <a:p>
            <a:fld id="{7ED0361C-E9AE-463E-857A-BB9406A1BA54}" type="slidenum">
              <a:rPr lang="en-US"/>
              <a:pPr/>
              <a:t>‹Nr.›</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oliennummernplatzhalter 2"/>
          <p:cNvSpPr>
            <a:spLocks noGrp="1"/>
          </p:cNvSpPr>
          <p:nvPr>
            <p:ph type="sldNum" sz="quarter" idx="10"/>
          </p:nvPr>
        </p:nvSpPr>
        <p:spPr/>
        <p:txBody>
          <a:bodyPr/>
          <a:lstStyle>
            <a:lvl1pPr>
              <a:defRPr/>
            </a:lvl1pPr>
          </a:lstStyle>
          <a:p>
            <a:fld id="{582E381F-F165-48D0-8E96-73E072B19D3A}" type="slidenum">
              <a:rPr lang="en-US"/>
              <a:pPr/>
              <a:t>‹Nr.›</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fld id="{F8610321-D947-4E99-98B5-4D99183DAFFC}" type="slidenum">
              <a:rPr lang="en-US"/>
              <a:pPr/>
              <a:t>‹Nr.›</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22EE2543-713F-48D1-A3E0-5712BEACDF64}" type="slidenum">
              <a:rPr lang="en-US"/>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oliennummernplatzhalter 4"/>
          <p:cNvSpPr>
            <a:spLocks noGrp="1"/>
          </p:cNvSpPr>
          <p:nvPr>
            <p:ph type="sldNum" sz="quarter" idx="10"/>
          </p:nvPr>
        </p:nvSpPr>
        <p:spPr/>
        <p:txBody>
          <a:bodyPr/>
          <a:lstStyle>
            <a:lvl1pPr>
              <a:defRPr/>
            </a:lvl1pPr>
          </a:lstStyle>
          <a:p>
            <a:fld id="{A51061FA-D0F1-4AC9-B63E-AEC66B111A39}" type="slidenum">
              <a:rPr lang="en-US"/>
              <a:pPr/>
              <a:t>‹Nr.›</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E0EAA630-F572-4FAA-B227-F5ED942670EF}" type="slidenum">
              <a:rPr lang="en-US"/>
              <a:pPr/>
              <a:t>‹Nr.›</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48450" y="1066800"/>
            <a:ext cx="2114550" cy="53149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04800" y="1066800"/>
            <a:ext cx="6191250" cy="53149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oliennummernplatzhalter 3"/>
          <p:cNvSpPr>
            <a:spLocks noGrp="1"/>
          </p:cNvSpPr>
          <p:nvPr>
            <p:ph type="sldNum" sz="quarter" idx="10"/>
          </p:nvPr>
        </p:nvSpPr>
        <p:spPr/>
        <p:txBody>
          <a:bodyPr/>
          <a:lstStyle>
            <a:lvl1pPr>
              <a:defRPr/>
            </a:lvl1pPr>
          </a:lstStyle>
          <a:p>
            <a:fld id="{5939AF5C-47D1-4718-AE0B-7D73E4F622CA}" type="slidenum">
              <a:rPr lang="en-US"/>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048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10100" y="1752600"/>
            <a:ext cx="4152900" cy="4629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3.emf"/><Relationship Id="rId16"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p:nvSpPr>
        <p:spPr bwMode="auto">
          <a:xfrm>
            <a:off x="928662" y="785794"/>
            <a:ext cx="7891488" cy="4781"/>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39" name="Rectangle 15"/>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1040" name="Rectangle 16"/>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1041" name="Line 17"/>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1042" name="Text Box 18"/>
          <p:cNvSpPr txBox="1">
            <a:spLocks noChangeArrowheads="1"/>
          </p:cNvSpPr>
          <p:nvPr/>
        </p:nvSpPr>
        <p:spPr bwMode="auto">
          <a:xfrm>
            <a:off x="228600" y="6472238"/>
            <a:ext cx="4114800" cy="244475"/>
          </a:xfrm>
          <a:prstGeom prst="rect">
            <a:avLst/>
          </a:prstGeom>
          <a:noFill/>
          <a:ln w="9525">
            <a:noFill/>
            <a:miter lim="800000"/>
            <a:headEnd/>
            <a:tailEnd/>
          </a:ln>
          <a:effectLst/>
        </p:spPr>
        <p:txBody>
          <a:bodyPr>
            <a:spAutoFit/>
          </a:bodyPr>
          <a:lstStyle/>
          <a:p>
            <a:pPr algn="l"/>
            <a:r>
              <a:rPr lang="en-US" dirty="0" smtClean="0">
                <a:solidFill>
                  <a:schemeClr val="bg2"/>
                </a:solidFill>
              </a:rPr>
              <a:t>Prof. Dr. S. </a:t>
            </a:r>
            <a:r>
              <a:rPr lang="en-US" dirty="0">
                <a:solidFill>
                  <a:schemeClr val="bg2"/>
                </a:solidFill>
              </a:rPr>
              <a:t>Sarstedt, </a:t>
            </a:r>
            <a:r>
              <a:rPr lang="en-US" dirty="0" smtClean="0">
                <a:solidFill>
                  <a:schemeClr val="bg2"/>
                </a:solidFill>
              </a:rPr>
              <a:t>HAW-Hamburg</a:t>
            </a:r>
            <a:endParaRPr lang="en-US" dirty="0">
              <a:solidFill>
                <a:schemeClr val="bg2"/>
              </a:solidFill>
            </a:endParaRPr>
          </a:p>
        </p:txBody>
      </p:sp>
      <p:sp>
        <p:nvSpPr>
          <p:cNvPr id="1050" name="Text Box 26"/>
          <p:cNvSpPr txBox="1">
            <a:spLocks noChangeArrowheads="1"/>
          </p:cNvSpPr>
          <p:nvPr userDrawn="1"/>
        </p:nvSpPr>
        <p:spPr bwMode="auto">
          <a:xfrm>
            <a:off x="857224" y="512638"/>
            <a:ext cx="6407152" cy="307777"/>
          </a:xfrm>
          <a:prstGeom prst="rect">
            <a:avLst/>
          </a:prstGeom>
          <a:noFill/>
          <a:ln w="9525">
            <a:noFill/>
            <a:miter lim="800000"/>
            <a:headEnd/>
            <a:tailEnd/>
          </a:ln>
          <a:effectLst/>
        </p:spPr>
        <p:txBody>
          <a:bodyPr wrap="square">
            <a:spAutoFit/>
          </a:bodyPr>
          <a:lstStyle/>
          <a:p>
            <a:pPr algn="l"/>
            <a:r>
              <a:rPr lang="de-DE" sz="1400" noProof="0" dirty="0" smtClean="0">
                <a:solidFill>
                  <a:schemeClr val="bg2"/>
                </a:solidFill>
                <a:latin typeface="+mj-lt"/>
              </a:rPr>
              <a:t>Architektur von Informationssystemen</a:t>
            </a:r>
            <a:endParaRPr lang="de-DE" sz="1400" noProof="0" dirty="0">
              <a:solidFill>
                <a:schemeClr val="bg2"/>
              </a:solidFill>
              <a:latin typeface="+mj-lt"/>
            </a:endParaRPr>
          </a:p>
        </p:txBody>
      </p:sp>
      <p:pic>
        <p:nvPicPr>
          <p:cNvPr id="392193" name="Picture 1"/>
          <p:cNvPicPr>
            <a:picLocks noChangeAspect="1" noChangeArrowheads="1"/>
          </p:cNvPicPr>
          <p:nvPr userDrawn="1"/>
        </p:nvPicPr>
        <p:blipFill>
          <a:blip r:embed="rId13" cstate="print"/>
          <a:srcRect/>
          <a:stretch>
            <a:fillRect/>
          </a:stretch>
        </p:blipFill>
        <p:spPr bwMode="auto">
          <a:xfrm>
            <a:off x="285720" y="357166"/>
            <a:ext cx="571504" cy="543626"/>
          </a:xfrm>
          <a:prstGeom prst="rect">
            <a:avLst/>
          </a:prstGeom>
          <a:noFill/>
          <a:ln w="9525">
            <a:noFill/>
            <a:miter lim="800000"/>
            <a:headEnd/>
            <a:tailEnd/>
          </a:ln>
          <a:effectLst/>
        </p:spPr>
      </p:pic>
      <p:sp>
        <p:nvSpPr>
          <p:cNvPr id="9" name="Textfeld 8"/>
          <p:cNvSpPr txBox="1"/>
          <p:nvPr userDrawn="1"/>
        </p:nvSpPr>
        <p:spPr>
          <a:xfrm>
            <a:off x="7846273" y="6465021"/>
            <a:ext cx="928694" cy="285728"/>
          </a:xfrm>
          <a:prstGeom prst="rect">
            <a:avLst/>
          </a:prstGeom>
          <a:noFill/>
        </p:spPr>
        <p:txBody>
          <a:bodyPr wrap="square" rtlCol="0">
            <a:noAutofit/>
          </a:bodyPr>
          <a:lstStyle/>
          <a:p>
            <a:pPr algn="r"/>
            <a:fld id="{AA07A2A5-F124-46C9-8FDC-4B981B501948}" type="slidenum">
              <a:rPr lang="de-DE" sz="1000" smtClean="0">
                <a:solidFill>
                  <a:schemeClr val="bg1">
                    <a:lumMod val="50000"/>
                  </a:schemeClr>
                </a:solidFill>
              </a:rPr>
              <a:pPr algn="r"/>
              <a:t>‹Nr.›</a:t>
            </a:fld>
            <a:endParaRPr lang="de-DE" sz="100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4"/>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4"/>
        </a:buBlip>
        <a:defRPr>
          <a:solidFill>
            <a:schemeClr val="tx1"/>
          </a:solidFill>
          <a:latin typeface="+mn-lt"/>
        </a:defRPr>
      </a:lvl2pPr>
      <a:lvl3pPr marL="1143000" indent="-228600" algn="l" rtl="0" fontAlgn="base">
        <a:spcBef>
          <a:spcPct val="20000"/>
        </a:spcBef>
        <a:spcAft>
          <a:spcPct val="0"/>
        </a:spcAft>
        <a:buSzPct val="60000"/>
        <a:buBlip>
          <a:blip r:embed="rId14"/>
        </a:buBlip>
        <a:defRPr sz="1600">
          <a:solidFill>
            <a:schemeClr val="tx1"/>
          </a:solidFill>
          <a:latin typeface="+mn-lt"/>
        </a:defRPr>
      </a:lvl3pPr>
      <a:lvl4pPr marL="1600200" indent="-228600" algn="l" rtl="0" fontAlgn="base">
        <a:spcBef>
          <a:spcPct val="20000"/>
        </a:spcBef>
        <a:spcAft>
          <a:spcPct val="0"/>
        </a:spcAft>
        <a:buSzPct val="55000"/>
        <a:buBlip>
          <a:blip r:embed="rId14"/>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906" name="Rectangle 2"/>
          <p:cNvSpPr>
            <a:spLocks noGrp="1" noChangeArrowheads="1"/>
          </p:cNvSpPr>
          <p:nvPr>
            <p:ph type="sldNum" sz="quarter" idx="4"/>
          </p:nvPr>
        </p:nvSpPr>
        <p:spPr bwMode="auto">
          <a:xfrm>
            <a:off x="6934200" y="6437313"/>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a:lvl1pPr>
          </a:lstStyle>
          <a:p>
            <a:fld id="{55A5C4D9-BE8E-40CB-9C62-7391F36D5522}" type="slidenum">
              <a:rPr lang="en-US"/>
              <a:pPr/>
              <a:t>‹Nr.›</a:t>
            </a:fld>
            <a:endParaRPr lang="en-US" dirty="0"/>
          </a:p>
        </p:txBody>
      </p:sp>
      <p:sp>
        <p:nvSpPr>
          <p:cNvPr id="379907" name="Line 3"/>
          <p:cNvSpPr>
            <a:spLocks noChangeShapeType="1"/>
          </p:cNvSpPr>
          <p:nvPr/>
        </p:nvSpPr>
        <p:spPr bwMode="auto">
          <a:xfrm flipV="1">
            <a:off x="971550" y="790575"/>
            <a:ext cx="78486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08" name="Rectangle 4"/>
          <p:cNvSpPr>
            <a:spLocks noGrp="1" noChangeArrowheads="1"/>
          </p:cNvSpPr>
          <p:nvPr>
            <p:ph type="body" idx="1"/>
          </p:nvPr>
        </p:nvSpPr>
        <p:spPr bwMode="auto">
          <a:xfrm>
            <a:off x="304800" y="1752600"/>
            <a:ext cx="8458200" cy="4629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Erste Ebene</a:t>
            </a:r>
          </a:p>
          <a:p>
            <a:pPr lvl="1"/>
            <a:r>
              <a:rPr lang="en-US" smtClean="0"/>
              <a:t>Zweite Ebene</a:t>
            </a:r>
          </a:p>
          <a:p>
            <a:pPr lvl="2"/>
            <a:r>
              <a:rPr lang="en-US" smtClean="0"/>
              <a:t>Dritte Ebene</a:t>
            </a:r>
          </a:p>
          <a:p>
            <a:pPr lvl="3"/>
            <a:r>
              <a:rPr lang="en-US" smtClean="0"/>
              <a:t>Vierte Ebene</a:t>
            </a:r>
          </a:p>
        </p:txBody>
      </p:sp>
      <p:sp>
        <p:nvSpPr>
          <p:cNvPr id="379909" name="Rectangle 5"/>
          <p:cNvSpPr>
            <a:spLocks noGrp="1" noChangeArrowheads="1"/>
          </p:cNvSpPr>
          <p:nvPr>
            <p:ph type="title"/>
          </p:nvPr>
        </p:nvSpPr>
        <p:spPr bwMode="auto">
          <a:xfrm>
            <a:off x="304800" y="1066800"/>
            <a:ext cx="84582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379910" name="Line 6"/>
          <p:cNvSpPr>
            <a:spLocks noChangeShapeType="1"/>
          </p:cNvSpPr>
          <p:nvPr/>
        </p:nvSpPr>
        <p:spPr bwMode="auto">
          <a:xfrm>
            <a:off x="304800" y="6453188"/>
            <a:ext cx="8458200" cy="0"/>
          </a:xfrm>
          <a:prstGeom prst="line">
            <a:avLst/>
          </a:prstGeom>
          <a:noFill/>
          <a:ln w="9525">
            <a:solidFill>
              <a:schemeClr val="tx1"/>
            </a:solidFill>
            <a:round/>
            <a:headEnd/>
            <a:tailEnd/>
          </a:ln>
          <a:effectLst>
            <a:outerShdw dist="35921" dir="2700000" algn="ctr" rotWithShape="0">
              <a:schemeClr val="bg2"/>
            </a:outerShdw>
          </a:effectLst>
        </p:spPr>
        <p:txBody>
          <a:bodyPr/>
          <a:lstStyle/>
          <a:p>
            <a:endParaRPr lang="de-DE" dirty="0"/>
          </a:p>
        </p:txBody>
      </p:sp>
      <p:sp>
        <p:nvSpPr>
          <p:cNvPr id="379911" name="Text Box 7"/>
          <p:cNvSpPr txBox="1">
            <a:spLocks noChangeArrowheads="1"/>
          </p:cNvSpPr>
          <p:nvPr/>
        </p:nvSpPr>
        <p:spPr bwMode="auto">
          <a:xfrm>
            <a:off x="228600" y="6424613"/>
            <a:ext cx="4114800" cy="244475"/>
          </a:xfrm>
          <a:prstGeom prst="rect">
            <a:avLst/>
          </a:prstGeom>
          <a:noFill/>
          <a:ln w="9525">
            <a:noFill/>
            <a:miter lim="800000"/>
            <a:headEnd/>
            <a:tailEnd/>
          </a:ln>
          <a:effectLst/>
        </p:spPr>
        <p:txBody>
          <a:bodyPr>
            <a:spAutoFit/>
          </a:bodyPr>
          <a:lstStyle/>
          <a:p>
            <a:pPr algn="l"/>
            <a:r>
              <a:rPr lang="en-US" dirty="0"/>
              <a:t>Stefan Sarstedt, 13.12.2005</a:t>
            </a:r>
          </a:p>
        </p:txBody>
      </p:sp>
      <p:sp>
        <p:nvSpPr>
          <p:cNvPr id="379912" name="Text Box 8"/>
          <p:cNvSpPr txBox="1">
            <a:spLocks noChangeArrowheads="1"/>
          </p:cNvSpPr>
          <p:nvPr userDrawn="1"/>
        </p:nvSpPr>
        <p:spPr bwMode="auto">
          <a:xfrm>
            <a:off x="1042988" y="465138"/>
            <a:ext cx="4976812" cy="336550"/>
          </a:xfrm>
          <a:prstGeom prst="rect">
            <a:avLst/>
          </a:prstGeom>
          <a:noFill/>
          <a:ln w="9525">
            <a:noFill/>
            <a:miter lim="800000"/>
            <a:headEnd/>
            <a:tailEnd/>
          </a:ln>
          <a:effectLst/>
        </p:spPr>
        <p:txBody>
          <a:bodyPr>
            <a:spAutoFit/>
          </a:bodyPr>
          <a:lstStyle/>
          <a:p>
            <a:pPr algn="l"/>
            <a:r>
              <a:rPr lang="en-US" sz="1600" dirty="0" err="1">
                <a:solidFill>
                  <a:schemeClr val="bg2"/>
                </a:solidFill>
                <a:latin typeface="Times New Roman" pitchFamily="18" charset="0"/>
              </a:rPr>
              <a:t>Semantik</a:t>
            </a:r>
            <a:r>
              <a:rPr lang="en-US" sz="1600" dirty="0">
                <a:solidFill>
                  <a:schemeClr val="bg2"/>
                </a:solidFill>
                <a:latin typeface="Times New Roman" pitchFamily="18" charset="0"/>
              </a:rPr>
              <a:t> und Tool-</a:t>
            </a:r>
            <a:r>
              <a:rPr lang="en-US" sz="1600" dirty="0" err="1">
                <a:solidFill>
                  <a:schemeClr val="bg2"/>
                </a:solidFill>
                <a:latin typeface="Times New Roman" pitchFamily="18" charset="0"/>
              </a:rPr>
              <a:t>Unterstützung</a:t>
            </a:r>
            <a:r>
              <a:rPr lang="en-US" sz="1600" dirty="0">
                <a:solidFill>
                  <a:schemeClr val="bg2"/>
                </a:solidFill>
                <a:latin typeface="Times New Roman" pitchFamily="18" charset="0"/>
              </a:rPr>
              <a:t> </a:t>
            </a:r>
            <a:r>
              <a:rPr lang="en-US" sz="1600" dirty="0" err="1">
                <a:solidFill>
                  <a:schemeClr val="bg2"/>
                </a:solidFill>
                <a:latin typeface="Times New Roman" pitchFamily="18" charset="0"/>
              </a:rPr>
              <a:t>für</a:t>
            </a:r>
            <a:r>
              <a:rPr lang="en-US" sz="1600" dirty="0">
                <a:solidFill>
                  <a:schemeClr val="bg2"/>
                </a:solidFill>
                <a:latin typeface="Times New Roman" pitchFamily="18" charset="0"/>
              </a:rPr>
              <a:t> UML 2</a:t>
            </a:r>
          </a:p>
        </p:txBody>
      </p:sp>
      <p:graphicFrame>
        <p:nvGraphicFramePr>
          <p:cNvPr id="379913" name="Object 9"/>
          <p:cNvGraphicFramePr>
            <a:graphicFrameLocks noChangeAspect="1"/>
          </p:cNvGraphicFramePr>
          <p:nvPr/>
        </p:nvGraphicFramePr>
        <p:xfrm>
          <a:off x="395288" y="188913"/>
          <a:ext cx="574675" cy="792162"/>
        </p:xfrm>
        <a:graphic>
          <a:graphicData uri="http://schemas.openxmlformats.org/presentationml/2006/ole">
            <mc:AlternateContent xmlns:mc="http://schemas.openxmlformats.org/markup-compatibility/2006">
              <mc:Choice xmlns:v="urn:schemas-microsoft-com:vml" Requires="v">
                <p:oleObj spid="_x0000_s380143" name="CorelDRAW" r:id="rId14" imgW="1836720" imgH="2456280" progId="">
                  <p:embed/>
                </p:oleObj>
              </mc:Choice>
              <mc:Fallback>
                <p:oleObj name="CorelDRAW" r:id="rId14" imgW="1836720" imgH="2456280" progId="">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188913"/>
                        <a:ext cx="574675" cy="79216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fontAlgn="base">
        <a:spcBef>
          <a:spcPct val="0"/>
        </a:spcBef>
        <a:spcAft>
          <a:spcPct val="0"/>
        </a:spcAft>
        <a:defRPr sz="2600">
          <a:solidFill>
            <a:schemeClr val="tx1"/>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2pPr>
      <a:lvl3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3pPr>
      <a:lvl4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4pPr>
      <a:lvl5pPr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5pPr>
      <a:lvl6pPr marL="4572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6pPr>
      <a:lvl7pPr marL="9144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7pPr>
      <a:lvl8pPr marL="13716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8pPr>
      <a:lvl9pPr marL="1828800" algn="ctr" rtl="0" fontAlgn="base">
        <a:spcBef>
          <a:spcPct val="0"/>
        </a:spcBef>
        <a:spcAft>
          <a:spcPct val="0"/>
        </a:spcAft>
        <a:defRPr sz="2600">
          <a:solidFill>
            <a:schemeClr val="tx1"/>
          </a:solidFill>
          <a:effectLst>
            <a:outerShdw blurRad="38100" dist="38100" dir="2700000" algn="tl">
              <a:srgbClr val="C0C0C0"/>
            </a:outerShdw>
          </a:effectLst>
          <a:latin typeface="Arial" charset="0"/>
        </a:defRPr>
      </a:lvl9pPr>
    </p:titleStyle>
    <p:bodyStyle>
      <a:lvl1pPr marL="342900" indent="-342900" algn="l" rtl="0" fontAlgn="base">
        <a:spcBef>
          <a:spcPct val="20000"/>
        </a:spcBef>
        <a:spcAft>
          <a:spcPct val="0"/>
        </a:spcAft>
        <a:buSzPct val="70000"/>
        <a:buBlip>
          <a:blip r:embed="rId16"/>
        </a:buBlip>
        <a:defRPr sz="2000">
          <a:solidFill>
            <a:schemeClr val="tx1"/>
          </a:solidFill>
          <a:latin typeface="+mn-lt"/>
          <a:ea typeface="+mn-ea"/>
          <a:cs typeface="+mn-cs"/>
        </a:defRPr>
      </a:lvl1pPr>
      <a:lvl2pPr marL="742950" indent="-285750" algn="l" rtl="0" fontAlgn="base">
        <a:spcBef>
          <a:spcPct val="20000"/>
        </a:spcBef>
        <a:spcAft>
          <a:spcPct val="0"/>
        </a:spcAft>
        <a:buSzPct val="65000"/>
        <a:buBlip>
          <a:blip r:embed="rId16"/>
        </a:buBlip>
        <a:defRPr>
          <a:solidFill>
            <a:schemeClr val="tx1"/>
          </a:solidFill>
          <a:latin typeface="+mn-lt"/>
        </a:defRPr>
      </a:lvl2pPr>
      <a:lvl3pPr marL="1143000" indent="-228600" algn="l" rtl="0" fontAlgn="base">
        <a:spcBef>
          <a:spcPct val="20000"/>
        </a:spcBef>
        <a:spcAft>
          <a:spcPct val="0"/>
        </a:spcAft>
        <a:buSzPct val="60000"/>
        <a:buBlip>
          <a:blip r:embed="rId16"/>
        </a:buBlip>
        <a:defRPr sz="1600">
          <a:solidFill>
            <a:schemeClr val="tx1"/>
          </a:solidFill>
          <a:latin typeface="+mn-lt"/>
        </a:defRPr>
      </a:lvl3pPr>
      <a:lvl4pPr marL="1600200" indent="-228600" algn="l" rtl="0" fontAlgn="base">
        <a:spcBef>
          <a:spcPct val="20000"/>
        </a:spcBef>
        <a:spcAft>
          <a:spcPct val="0"/>
        </a:spcAft>
        <a:buSzPct val="55000"/>
        <a:buBlip>
          <a:blip r:embed="rId16"/>
        </a:buBlip>
        <a:defRPr sz="14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ctrTitle"/>
          </p:nvPr>
        </p:nvSpPr>
        <p:spPr>
          <a:xfrm>
            <a:off x="685800" y="1722468"/>
            <a:ext cx="7772400" cy="785802"/>
          </a:xfrm>
        </p:spPr>
        <p:txBody>
          <a:bodyPr/>
          <a:lstStyle/>
          <a:p>
            <a:r>
              <a:rPr lang="de-DE" sz="3600" dirty="0" smtClean="0">
                <a:latin typeface="Calibri" pitchFamily="34" charset="0"/>
                <a:cs typeface="Calibri" pitchFamily="34" charset="0"/>
              </a:rPr>
              <a:t>Architektur von Informationssystemen</a:t>
            </a:r>
            <a:endParaRPr lang="de-DE" sz="3600" dirty="0">
              <a:latin typeface="Calibri" pitchFamily="34" charset="0"/>
              <a:cs typeface="Calibri" pitchFamily="34" charset="0"/>
            </a:endParaRPr>
          </a:p>
        </p:txBody>
      </p:sp>
      <p:sp>
        <p:nvSpPr>
          <p:cNvPr id="377859" name="Rectangle 3"/>
          <p:cNvSpPr>
            <a:spLocks noGrp="1" noChangeArrowheads="1"/>
          </p:cNvSpPr>
          <p:nvPr>
            <p:ph type="subTitle" idx="1"/>
          </p:nvPr>
        </p:nvSpPr>
        <p:spPr>
          <a:xfrm>
            <a:off x="1357290" y="2508286"/>
            <a:ext cx="6400800" cy="1928826"/>
          </a:xfrm>
        </p:spPr>
        <p:txBody>
          <a:bodyPr/>
          <a:lstStyle/>
          <a:p>
            <a:pPr marL="22225" indent="-22225" algn="ctr">
              <a:buFontTx/>
              <a:buNone/>
            </a:pPr>
            <a:r>
              <a:rPr lang="de-DE" sz="1400" dirty="0" smtClean="0">
                <a:latin typeface="Calibri" pitchFamily="34" charset="0"/>
                <a:cs typeface="Calibri" pitchFamily="34" charset="0"/>
              </a:rPr>
              <a:t>Hochschule für angewandte Wissenschaften Hamburg</a:t>
            </a:r>
          </a:p>
          <a:p>
            <a:pPr marL="22225" indent="-22225" algn="ctr">
              <a:buFontTx/>
              <a:buNone/>
            </a:pPr>
            <a:r>
              <a:rPr lang="de-DE" sz="1400" dirty="0" smtClean="0">
                <a:latin typeface="Calibri" pitchFamily="34" charset="0"/>
                <a:cs typeface="Calibri" pitchFamily="34" charset="0"/>
              </a:rPr>
              <a:t>Fachbereich Informatik</a:t>
            </a:r>
          </a:p>
          <a:p>
            <a:pPr marL="22225" indent="-22225" algn="ctr">
              <a:buFontTx/>
              <a:buNone/>
            </a:pPr>
            <a:endParaRPr lang="de-DE" sz="1400" dirty="0" smtClean="0">
              <a:latin typeface="Calibri" pitchFamily="34" charset="0"/>
              <a:cs typeface="Calibri" pitchFamily="34" charset="0"/>
            </a:endParaRPr>
          </a:p>
          <a:p>
            <a:pPr marL="22225" indent="-22225" algn="ctr">
              <a:buFontTx/>
              <a:buNone/>
            </a:pPr>
            <a:r>
              <a:rPr lang="de-DE" sz="1400" dirty="0" smtClean="0">
                <a:latin typeface="Calibri" pitchFamily="34" charset="0"/>
                <a:cs typeface="Calibri" pitchFamily="34" charset="0"/>
              </a:rPr>
              <a:t>Prof. Dr. Stefan Sarstedt</a:t>
            </a:r>
          </a:p>
          <a:p>
            <a:pPr marL="22225" indent="-22225" algn="ctr">
              <a:buFontTx/>
              <a:buNone/>
            </a:pPr>
            <a:r>
              <a:rPr lang="de-DE" sz="1400" dirty="0" smtClean="0">
                <a:latin typeface="Calibri" pitchFamily="34" charset="0"/>
                <a:cs typeface="Calibri" pitchFamily="34" charset="0"/>
              </a:rPr>
              <a:t>(stefan.sarstedt@haw-hamburg.de)</a:t>
            </a:r>
          </a:p>
          <a:p>
            <a:pPr marL="22225" indent="-22225" algn="ctr">
              <a:buFontTx/>
              <a:buNone/>
            </a:pPr>
            <a:r>
              <a:rPr lang="de-DE" sz="1400" dirty="0" smtClean="0">
                <a:latin typeface="Calibri" pitchFamily="34" charset="0"/>
                <a:cs typeface="Calibri" pitchFamily="34" charset="0"/>
              </a:rPr>
              <a:t>Raum: 10.85</a:t>
            </a:r>
          </a:p>
        </p:txBody>
      </p:sp>
      <p:pic>
        <p:nvPicPr>
          <p:cNvPr id="5" name="Picture 2" descr="http://img.archiexpo.de/images_ae/photo-g/2d-architektur-cad-software-91443.jpg"/>
          <p:cNvPicPr>
            <a:picLocks noChangeAspect="1" noChangeArrowheads="1"/>
          </p:cNvPicPr>
          <p:nvPr/>
        </p:nvPicPr>
        <p:blipFill>
          <a:blip r:embed="rId3" cstate="print"/>
          <a:srcRect/>
          <a:stretch>
            <a:fillRect/>
          </a:stretch>
        </p:blipFill>
        <p:spPr bwMode="auto">
          <a:xfrm>
            <a:off x="6372200" y="3645024"/>
            <a:ext cx="2425701" cy="2939710"/>
          </a:xfrm>
          <a:prstGeom prst="rect">
            <a:avLst/>
          </a:prstGeom>
          <a:noFill/>
        </p:spPr>
      </p:pic>
      <p:pic>
        <p:nvPicPr>
          <p:cNvPr id="2" name="Bild 1"/>
          <p:cNvPicPr>
            <a:picLocks noChangeAspect="1"/>
          </p:cNvPicPr>
          <p:nvPr/>
        </p:nvPicPr>
        <p:blipFill>
          <a:blip r:embed="rId4"/>
          <a:stretch>
            <a:fillRect/>
          </a:stretch>
        </p:blipFill>
        <p:spPr>
          <a:xfrm>
            <a:off x="251520" y="4581128"/>
            <a:ext cx="3168352" cy="2112235"/>
          </a:xfrm>
          <a:prstGeom prst="rect">
            <a:avLst/>
          </a:prstGeom>
        </p:spPr>
      </p:pic>
      <p:sp>
        <p:nvSpPr>
          <p:cNvPr id="6" name="Rechteck 5"/>
          <p:cNvSpPr/>
          <p:nvPr/>
        </p:nvSpPr>
        <p:spPr>
          <a:xfrm>
            <a:off x="1350989" y="4077072"/>
            <a:ext cx="4445147" cy="461665"/>
          </a:xfrm>
          <a:prstGeom prst="rect">
            <a:avLst/>
          </a:prstGeom>
        </p:spPr>
        <p:txBody>
          <a:bodyPr wrap="none">
            <a:spAutoFit/>
          </a:bodyPr>
          <a:lstStyle/>
          <a:p>
            <a:r>
              <a:rPr lang="de-DE" sz="2400" dirty="0" smtClean="0">
                <a:solidFill>
                  <a:srgbClr val="0070C0"/>
                </a:solidFill>
              </a:rPr>
              <a:t>Qualität und Lösungsstrategien</a:t>
            </a:r>
            <a:endParaRPr lang="de-DE" sz="2400" dirty="0" smtClean="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Konkretisierung von Qualitätsmerkmalen</a:t>
            </a:r>
            <a:endParaRPr lang="de-DE" dirty="0">
              <a:solidFill>
                <a:srgbClr val="0070C0"/>
              </a:solidFill>
            </a:endParaRPr>
          </a:p>
        </p:txBody>
      </p:sp>
      <p:sp>
        <p:nvSpPr>
          <p:cNvPr id="3" name="Inhaltsplatzhalter 2"/>
          <p:cNvSpPr>
            <a:spLocks noGrp="1"/>
          </p:cNvSpPr>
          <p:nvPr>
            <p:ph idx="1"/>
          </p:nvPr>
        </p:nvSpPr>
        <p:spPr>
          <a:xfrm>
            <a:off x="304800" y="1556792"/>
            <a:ext cx="8458200" cy="4557142"/>
          </a:xfrm>
        </p:spPr>
        <p:txBody>
          <a:bodyPr/>
          <a:lstStyle/>
          <a:p>
            <a:r>
              <a:rPr lang="de-DE" dirty="0" smtClean="0">
                <a:ea typeface="Wingdings"/>
                <a:cs typeface="Wingdings"/>
                <a:sym typeface="Wingdings"/>
              </a:rPr>
              <a:t>Anwendungsszenario</a:t>
            </a:r>
            <a:endParaRPr lang="de-DE" sz="1800" dirty="0" smtClean="0">
              <a:ea typeface="Wingdings"/>
              <a:cs typeface="Wingdings"/>
              <a:sym typeface="Wingdings"/>
            </a:endParaRPr>
          </a:p>
          <a:p>
            <a:pPr marL="457200" lvl="1" indent="0">
              <a:buNone/>
            </a:pPr>
            <a:r>
              <a:rPr lang="de-DE" dirty="0" smtClean="0">
                <a:solidFill>
                  <a:srgbClr val="0066CC"/>
                </a:solidFill>
                <a:ea typeface="Wingdings"/>
                <a:cs typeface="Wingdings"/>
                <a:sym typeface="Wingdings"/>
              </a:rPr>
              <a:t>„</a:t>
            </a:r>
            <a:r>
              <a:rPr lang="de-DE" i="1" dirty="0" smtClean="0">
                <a:solidFill>
                  <a:srgbClr val="0066CC"/>
                </a:solidFill>
                <a:ea typeface="Wingdings"/>
                <a:cs typeface="Wingdings"/>
                <a:sym typeface="Wingdings"/>
              </a:rPr>
              <a:t>Die </a:t>
            </a:r>
            <a:r>
              <a:rPr lang="de-DE" i="1" dirty="0">
                <a:solidFill>
                  <a:srgbClr val="0066CC"/>
                </a:solidFill>
                <a:ea typeface="Wingdings"/>
                <a:cs typeface="Wingdings"/>
                <a:sym typeface="Wingdings"/>
              </a:rPr>
              <a:t>Antwort auf eine Angebotsanfrage muss Endbenutzern im Regelbetrieb in weniger als 5 Sekunden dargestellt werden. Im Betrieb unter </a:t>
            </a:r>
            <a:r>
              <a:rPr lang="de-DE" i="1" dirty="0" err="1">
                <a:solidFill>
                  <a:srgbClr val="0066CC"/>
                </a:solidFill>
                <a:ea typeface="Wingdings"/>
                <a:cs typeface="Wingdings"/>
                <a:sym typeface="Wingdings"/>
              </a:rPr>
              <a:t>Hochlast</a:t>
            </a:r>
            <a:r>
              <a:rPr lang="de-DE" i="1" dirty="0">
                <a:solidFill>
                  <a:srgbClr val="0066CC"/>
                </a:solidFill>
                <a:ea typeface="Wingdings"/>
                <a:cs typeface="Wingdings"/>
                <a:sym typeface="Wingdings"/>
              </a:rPr>
              <a:t> (Jahresendgeschäft) darf eine Antwort bis zu 15 Sekunden dauern, in diesem Fall ist vorher ein entsprechender Hinweis darzustellen</a:t>
            </a:r>
            <a:r>
              <a:rPr lang="de-DE" dirty="0" smtClean="0">
                <a:solidFill>
                  <a:srgbClr val="0066CC"/>
                </a:solidFill>
                <a:ea typeface="Wingdings"/>
                <a:cs typeface="Wingdings"/>
                <a:sym typeface="Wingdings"/>
              </a:rPr>
              <a:t>.“</a:t>
            </a:r>
          </a:p>
          <a:p>
            <a:r>
              <a:rPr lang="de-DE" dirty="0" smtClean="0">
                <a:ea typeface="Wingdings"/>
                <a:cs typeface="Wingdings"/>
                <a:sym typeface="Wingdings"/>
              </a:rPr>
              <a:t>Änderungsszenario</a:t>
            </a:r>
          </a:p>
          <a:p>
            <a:pPr marL="457200" lvl="1" indent="0">
              <a:buNone/>
            </a:pPr>
            <a:r>
              <a:rPr lang="de-DE" dirty="0" smtClean="0">
                <a:solidFill>
                  <a:srgbClr val="0066CC"/>
                </a:solidFill>
                <a:ea typeface="Wingdings"/>
                <a:cs typeface="Wingdings"/>
                <a:sym typeface="Wingdings"/>
              </a:rPr>
              <a:t>„</a:t>
            </a:r>
            <a:r>
              <a:rPr lang="de-DE" i="1" dirty="0" smtClean="0">
                <a:solidFill>
                  <a:srgbClr val="0066CC"/>
                </a:solidFill>
                <a:ea typeface="Wingdings"/>
                <a:cs typeface="Wingdings"/>
                <a:sym typeface="Wingdings"/>
              </a:rPr>
              <a:t>Das System muss eine Schnittstelle zur Implementierung neuer Versicherungstarife anbieten</a:t>
            </a:r>
            <a:r>
              <a:rPr lang="de-DE" dirty="0" smtClean="0">
                <a:solidFill>
                  <a:srgbClr val="0066CC"/>
                </a:solidFill>
                <a:ea typeface="Wingdings"/>
                <a:cs typeface="Wingdings"/>
                <a:sym typeface="Wingdings"/>
              </a:rPr>
              <a:t>.“</a:t>
            </a:r>
          </a:p>
          <a:p>
            <a:r>
              <a:rPr lang="de-DE" dirty="0" smtClean="0">
                <a:ea typeface="Wingdings"/>
                <a:cs typeface="Wingdings"/>
                <a:sym typeface="Wingdings"/>
              </a:rPr>
              <a:t>Stress- oder Grenzszenario</a:t>
            </a:r>
          </a:p>
          <a:p>
            <a:pPr marL="457200" lvl="1" indent="0">
              <a:buNone/>
            </a:pPr>
            <a:r>
              <a:rPr lang="de-DE" dirty="0">
                <a:solidFill>
                  <a:srgbClr val="0066CC"/>
                </a:solidFill>
                <a:ea typeface="Wingdings"/>
                <a:cs typeface="Wingdings"/>
                <a:sym typeface="Wingdings"/>
              </a:rPr>
              <a:t>„</a:t>
            </a:r>
            <a:r>
              <a:rPr lang="de-DE" i="1" dirty="0">
                <a:solidFill>
                  <a:srgbClr val="0066CC"/>
                </a:solidFill>
                <a:ea typeface="Wingdings"/>
                <a:cs typeface="Wingdings"/>
                <a:sym typeface="Wingdings"/>
              </a:rPr>
              <a:t>Bei Ausfall einer CPU muss das Ersatzsystem (Hot-Spare) im Normalbetrieb innerhalb von 15 Minuten online sein</a:t>
            </a:r>
            <a:r>
              <a:rPr lang="de-DE" dirty="0">
                <a:solidFill>
                  <a:srgbClr val="0066CC"/>
                </a:solidFill>
                <a:ea typeface="Wingdings"/>
                <a:cs typeface="Wingdings"/>
                <a:sym typeface="Wingdings"/>
              </a:rPr>
              <a:t>. “</a:t>
            </a:r>
            <a:endParaRPr lang="de-DE" dirty="0" smtClean="0">
              <a:solidFill>
                <a:srgbClr val="0066CC"/>
              </a:solidFill>
              <a:ea typeface="Wingdings"/>
              <a:cs typeface="Wingdings"/>
              <a:sym typeface="Wingdings"/>
            </a:endParaRPr>
          </a:p>
        </p:txBody>
      </p:sp>
      <p:sp>
        <p:nvSpPr>
          <p:cNvPr id="6" name="Rechteck 5"/>
          <p:cNvSpPr/>
          <p:nvPr/>
        </p:nvSpPr>
        <p:spPr>
          <a:xfrm>
            <a:off x="7740352" y="5013176"/>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15220604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a:lnSpc>
                <a:spcPct val="80000"/>
              </a:lnSpc>
            </a:pPr>
            <a:r>
              <a:rPr lang="de-DE" dirty="0" smtClean="0"/>
              <a:t>Zielkonflikt zwischen Speicher und Zeit</a:t>
            </a:r>
            <a:r>
              <a:rPr lang="de-DE" b="1" dirty="0" smtClean="0"/>
              <a:t/>
            </a:r>
            <a:br>
              <a:rPr lang="de-DE" b="1" dirty="0" smtClean="0"/>
            </a:br>
            <a:r>
              <a:rPr lang="de-DE" sz="1800" dirty="0" smtClean="0">
                <a:solidFill>
                  <a:srgbClr val="0066CC"/>
                </a:solidFill>
              </a:rPr>
              <a:t>Die Verbesserung der Zeiteffizienz einer Hashtable führt zu einem höheren Speicherverbrauch.</a:t>
            </a:r>
          </a:p>
          <a:p>
            <a:pPr>
              <a:lnSpc>
                <a:spcPct val="80000"/>
              </a:lnSpc>
            </a:pPr>
            <a:endParaRPr lang="de-DE" dirty="0" smtClean="0"/>
          </a:p>
          <a:p>
            <a:pPr>
              <a:lnSpc>
                <a:spcPct val="80000"/>
              </a:lnSpc>
            </a:pPr>
            <a:r>
              <a:rPr lang="de-DE" dirty="0" smtClean="0"/>
              <a:t>Zielkonflikt zwischen Zuverlässigkeit und Performanz</a:t>
            </a:r>
            <a:r>
              <a:rPr lang="de-DE" b="1" dirty="0" smtClean="0"/>
              <a:t/>
            </a:r>
            <a:br>
              <a:rPr lang="de-DE" b="1" dirty="0" smtClean="0"/>
            </a:br>
            <a:r>
              <a:rPr lang="de-DE" sz="1800" dirty="0" smtClean="0">
                <a:solidFill>
                  <a:srgbClr val="0066CC"/>
                </a:solidFill>
              </a:rPr>
              <a:t>Java-Programme sind durch </a:t>
            </a:r>
            <a:r>
              <a:rPr lang="de-DE" sz="1800" dirty="0" err="1" smtClean="0">
                <a:solidFill>
                  <a:srgbClr val="0066CC"/>
                </a:solidFill>
              </a:rPr>
              <a:t>Boundary</a:t>
            </a:r>
            <a:r>
              <a:rPr lang="de-DE" sz="1800" dirty="0" smtClean="0">
                <a:solidFill>
                  <a:srgbClr val="0066CC"/>
                </a:solidFill>
              </a:rPr>
              <a:t>-Checks bei Arrayzugriffen gut gegen </a:t>
            </a:r>
            <a:r>
              <a:rPr lang="de-DE" sz="1800" dirty="0" err="1" smtClean="0">
                <a:solidFill>
                  <a:srgbClr val="0066CC"/>
                </a:solidFill>
              </a:rPr>
              <a:t>Buffer</a:t>
            </a:r>
            <a:r>
              <a:rPr lang="de-DE" sz="1800" dirty="0" smtClean="0">
                <a:solidFill>
                  <a:srgbClr val="0066CC"/>
                </a:solidFill>
              </a:rPr>
              <a:t>-Overflows geschützt. Solche Zuverlässigkeits-Features gehen aber auf Kosten der Zeiteffizienz. Im Vergleich dazu sind bspw. C-Programme wesentlich schneller, aber auch “gefährlicher”.</a:t>
            </a:r>
          </a:p>
          <a:p>
            <a:pPr>
              <a:lnSpc>
                <a:spcPct val="80000"/>
              </a:lnSpc>
            </a:pPr>
            <a:endParaRPr lang="de-DE" dirty="0" smtClean="0"/>
          </a:p>
          <a:p>
            <a:pPr>
              <a:lnSpc>
                <a:spcPct val="80000"/>
              </a:lnSpc>
            </a:pPr>
            <a:r>
              <a:rPr lang="de-DE" dirty="0" smtClean="0"/>
              <a:t>Zielkonflikt zwischen Skalierbarkeit und Performanz</a:t>
            </a:r>
            <a:r>
              <a:rPr lang="de-DE" b="1" dirty="0" smtClean="0"/>
              <a:t/>
            </a:r>
            <a:br>
              <a:rPr lang="de-DE" b="1" dirty="0" smtClean="0"/>
            </a:br>
            <a:r>
              <a:rPr lang="de-DE" sz="1800" dirty="0" smtClean="0">
                <a:solidFill>
                  <a:srgbClr val="0066CC"/>
                </a:solidFill>
              </a:rPr>
              <a:t>Ein typische Ansatz zur Verbesserung der Skalierbarkeit eines Dienstes ist bspw. die Einführung von Replikation. Die Gewährleistung der Datenkonsistenz zwischen allen Replikaten führt allerdings zu einer Verschlechterung der Performanz. (weitere Diskussion im </a:t>
            </a:r>
            <a:r>
              <a:rPr lang="de-DE" sz="1800" dirty="0" err="1" smtClean="0">
                <a:solidFill>
                  <a:srgbClr val="0066CC"/>
                </a:solidFill>
              </a:rPr>
              <a:t>NoSQL</a:t>
            </a:r>
            <a:r>
              <a:rPr lang="de-DE" sz="1800" dirty="0" smtClean="0">
                <a:solidFill>
                  <a:srgbClr val="0066CC"/>
                </a:solidFill>
              </a:rPr>
              <a:t>-Kapitel!)</a:t>
            </a:r>
          </a:p>
          <a:p>
            <a:pPr>
              <a:lnSpc>
                <a:spcPct val="80000"/>
              </a:lnSpc>
            </a:pPr>
            <a:endParaRPr lang="de-DE" dirty="0" smtClean="0"/>
          </a:p>
        </p:txBody>
      </p:sp>
      <p:sp>
        <p:nvSpPr>
          <p:cNvPr id="2" name="Titel 1"/>
          <p:cNvSpPr>
            <a:spLocks noGrp="1"/>
          </p:cNvSpPr>
          <p:nvPr>
            <p:ph type="title"/>
          </p:nvPr>
        </p:nvSpPr>
        <p:spPr/>
        <p:txBody>
          <a:bodyPr/>
          <a:lstStyle/>
          <a:p>
            <a:r>
              <a:rPr lang="de-DE" dirty="0" smtClean="0">
                <a:solidFill>
                  <a:srgbClr val="0066CC"/>
                </a:solidFill>
              </a:rPr>
              <a:t>Zielkonflikte zwischen Qualitätsmerkmalen</a:t>
            </a:r>
            <a:endParaRPr lang="de-DE" dirty="0">
              <a:solidFill>
                <a:srgbClr val="0066CC"/>
              </a:solidFill>
            </a:endParaRPr>
          </a:p>
        </p:txBody>
      </p:sp>
    </p:spTree>
    <p:extLst>
      <p:ext uri="{BB962C8B-B14F-4D97-AF65-F5344CB8AC3E}">
        <p14:creationId xmlns:p14="http://schemas.microsoft.com/office/powerpoint/2010/main" val="32213121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66CC"/>
                </a:solidFill>
              </a:rPr>
              <a:t>Architekturstile bestimmen die Qualitätsmerkmale</a:t>
            </a:r>
            <a:endParaRPr lang="de-DE" dirty="0">
              <a:solidFill>
                <a:srgbClr val="0066CC"/>
              </a:solidFill>
            </a:endParaRPr>
          </a:p>
        </p:txBody>
      </p:sp>
      <p:sp>
        <p:nvSpPr>
          <p:cNvPr id="41987" name="Rectangle 3"/>
          <p:cNvSpPr>
            <a:spLocks noGrp="1" noChangeArrowheads="1"/>
          </p:cNvSpPr>
          <p:nvPr>
            <p:ph idx="1"/>
          </p:nvPr>
        </p:nvSpPr>
        <p:spPr/>
        <p:txBody>
          <a:bodyPr/>
          <a:lstStyle/>
          <a:p>
            <a:r>
              <a:rPr lang="de-DE" altLang="zh-CN" sz="2400" dirty="0" smtClean="0">
                <a:ea typeface="宋体" pitchFamily="2" charset="-122"/>
              </a:rPr>
              <a:t>Es gibt immer </a:t>
            </a:r>
            <a:r>
              <a:rPr lang="de-DE" sz="2400" dirty="0" smtClean="0"/>
              <a:t>Zielkonflikte </a:t>
            </a:r>
            <a:r>
              <a:rPr lang="de-DE" altLang="zh-CN" sz="2400" dirty="0" smtClean="0">
                <a:ea typeface="宋体" pitchFamily="2" charset="-122"/>
              </a:rPr>
              <a:t>bezogen auf die Qualitätsmerkmale verschiedener Architekturstile</a:t>
            </a:r>
          </a:p>
          <a:p>
            <a:r>
              <a:rPr lang="de-DE" altLang="zh-CN" sz="2400" dirty="0" smtClean="0">
                <a:ea typeface="宋体" pitchFamily="2" charset="-122"/>
              </a:rPr>
              <a:t>Eine Balance zwischen den im Projekt betrachteten Merkmalen zu erreichen ist somit eine wichtige Aufgabe des Architekturentwurfs</a:t>
            </a:r>
          </a:p>
        </p:txBody>
      </p:sp>
    </p:spTree>
    <p:extLst>
      <p:ext uri="{BB962C8B-B14F-4D97-AF65-F5344CB8AC3E}">
        <p14:creationId xmlns:p14="http://schemas.microsoft.com/office/powerpoint/2010/main" val="7501018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827784"/>
            <a:ext cx="8458200" cy="457200"/>
          </a:xfrm>
        </p:spPr>
        <p:txBody>
          <a:bodyPr/>
          <a:lstStyle/>
          <a:p>
            <a:r>
              <a:rPr lang="de-DE" dirty="0" smtClean="0">
                <a:solidFill>
                  <a:srgbClr val="0070C0"/>
                </a:solidFill>
              </a:rPr>
              <a:t>Lösungsstrategien entwickeln</a:t>
            </a:r>
            <a:endParaRPr lang="de-DE" dirty="0">
              <a:solidFill>
                <a:srgbClr val="0070C0"/>
              </a:solidFill>
            </a:endParaRPr>
          </a:p>
        </p:txBody>
      </p:sp>
    </p:spTree>
    <p:extLst>
      <p:ext uri="{BB962C8B-B14F-4D97-AF65-F5344CB8AC3E}">
        <p14:creationId xmlns:p14="http://schemas.microsoft.com/office/powerpoint/2010/main" val="28011335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Lösungsstrategien entwickeln</a:t>
            </a:r>
            <a:endParaRPr lang="de-DE" dirty="0">
              <a:solidFill>
                <a:srgbClr val="0070C0"/>
              </a:solidFill>
            </a:endParaRPr>
          </a:p>
        </p:txBody>
      </p:sp>
      <p:sp>
        <p:nvSpPr>
          <p:cNvPr id="3" name="Inhaltsplatzhalter 2"/>
          <p:cNvSpPr>
            <a:spLocks noGrp="1"/>
          </p:cNvSpPr>
          <p:nvPr>
            <p:ph idx="1"/>
          </p:nvPr>
        </p:nvSpPr>
        <p:spPr>
          <a:xfrm>
            <a:off x="304800" y="1556792"/>
            <a:ext cx="8458200" cy="4557142"/>
          </a:xfrm>
        </p:spPr>
        <p:txBody>
          <a:bodyPr/>
          <a:lstStyle/>
          <a:p>
            <a:r>
              <a:rPr lang="de-DE" dirty="0" smtClean="0">
                <a:ea typeface="Wingdings"/>
                <a:cs typeface="Wingdings"/>
                <a:sym typeface="Wingdings"/>
              </a:rPr>
              <a:t>Einflussfaktoren, Anforderungen und Risiken sind nun bekannt</a:t>
            </a:r>
          </a:p>
          <a:p>
            <a:r>
              <a:rPr lang="de-DE" sz="1800" dirty="0" smtClean="0">
                <a:ea typeface="Wingdings"/>
                <a:cs typeface="Wingdings"/>
                <a:sym typeface="Wingdings"/>
              </a:rPr>
              <a:t>Nun nötig: </a:t>
            </a:r>
            <a:r>
              <a:rPr lang="de-DE" sz="1800" b="1" dirty="0" smtClean="0">
                <a:ea typeface="Wingdings"/>
                <a:cs typeface="Wingdings"/>
                <a:sym typeface="Wingdings"/>
              </a:rPr>
              <a:t>Lösungsstrategien und –alternativen entwickeln</a:t>
            </a:r>
          </a:p>
          <a:p>
            <a:r>
              <a:rPr lang="de-DE" sz="1800" dirty="0" smtClean="0">
                <a:ea typeface="Wingdings"/>
                <a:cs typeface="Wingdings"/>
                <a:sym typeface="Wingdings"/>
              </a:rPr>
              <a:t>erfolgt parallel zum Entwurf von Sichten und Aspekten (</a:t>
            </a:r>
            <a:r>
              <a:rPr lang="de-DE" sz="1800" dirty="0" smtClean="0">
                <a:latin typeface="Wingdings"/>
                <a:ea typeface="Wingdings"/>
                <a:cs typeface="Wingdings"/>
                <a:sym typeface="Wingdings"/>
              </a:rPr>
              <a:t></a:t>
            </a:r>
            <a:r>
              <a:rPr lang="de-DE" sz="1800" smtClean="0">
                <a:ea typeface="Wingdings"/>
                <a:cs typeface="Wingdings"/>
                <a:sym typeface="Wingdings"/>
              </a:rPr>
              <a:t>schon behandelt)</a:t>
            </a:r>
            <a:endParaRPr lang="de-DE" sz="1800" dirty="0" smtClean="0">
              <a:ea typeface="Wingdings"/>
              <a:cs typeface="Wingdings"/>
              <a:sym typeface="Wingdings"/>
            </a:endParaRPr>
          </a:p>
        </p:txBody>
      </p:sp>
      <p:sp>
        <p:nvSpPr>
          <p:cNvPr id="6" name="Rechteck 5"/>
          <p:cNvSpPr/>
          <p:nvPr/>
        </p:nvSpPr>
        <p:spPr>
          <a:xfrm>
            <a:off x="2915816" y="61653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pic>
        <p:nvPicPr>
          <p:cNvPr id="5" name="Bild 4"/>
          <p:cNvPicPr>
            <a:picLocks noChangeAspect="1"/>
          </p:cNvPicPr>
          <p:nvPr/>
        </p:nvPicPr>
        <p:blipFill>
          <a:blip r:embed="rId2"/>
          <a:stretch>
            <a:fillRect/>
          </a:stretch>
        </p:blipFill>
        <p:spPr>
          <a:xfrm>
            <a:off x="134223" y="2612635"/>
            <a:ext cx="4365769" cy="3696685"/>
          </a:xfrm>
          <a:prstGeom prst="rect">
            <a:avLst/>
          </a:prstGeom>
        </p:spPr>
      </p:pic>
      <p:sp>
        <p:nvSpPr>
          <p:cNvPr id="4" name="Pfeil nach links und rechts 3"/>
          <p:cNvSpPr/>
          <p:nvPr/>
        </p:nvSpPr>
        <p:spPr bwMode="auto">
          <a:xfrm>
            <a:off x="3923928" y="5229200"/>
            <a:ext cx="864096" cy="360040"/>
          </a:xfrm>
          <a:prstGeom prst="lef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7" name="Rechteck 6"/>
          <p:cNvSpPr/>
          <p:nvPr/>
        </p:nvSpPr>
        <p:spPr>
          <a:xfrm>
            <a:off x="4572000" y="5148480"/>
            <a:ext cx="2880320" cy="584776"/>
          </a:xfrm>
          <a:prstGeom prst="rect">
            <a:avLst/>
          </a:prstGeom>
        </p:spPr>
        <p:txBody>
          <a:bodyPr wrap="square">
            <a:spAutoFit/>
          </a:bodyPr>
          <a:lstStyle/>
          <a:p>
            <a:r>
              <a:rPr lang="de-DE" sz="1600" dirty="0">
                <a:ea typeface="Wingdings"/>
                <a:cs typeface="Wingdings"/>
                <a:sym typeface="Wingdings"/>
              </a:rPr>
              <a:t>Lösungsstrategien </a:t>
            </a:r>
            <a:r>
              <a:rPr lang="de-DE" sz="1600" dirty="0" smtClean="0">
                <a:ea typeface="Wingdings"/>
                <a:cs typeface="Wingdings"/>
                <a:sym typeface="Wingdings"/>
              </a:rPr>
              <a:t>und</a:t>
            </a:r>
            <a:br>
              <a:rPr lang="de-DE" sz="1600" dirty="0" smtClean="0">
                <a:ea typeface="Wingdings"/>
                <a:cs typeface="Wingdings"/>
                <a:sym typeface="Wingdings"/>
              </a:rPr>
            </a:br>
            <a:r>
              <a:rPr lang="de-DE" sz="1600" dirty="0" smtClean="0">
                <a:ea typeface="Wingdings"/>
                <a:cs typeface="Wingdings"/>
                <a:sym typeface="Wingdings"/>
              </a:rPr>
              <a:t>–</a:t>
            </a:r>
            <a:r>
              <a:rPr lang="de-DE" sz="1600" dirty="0">
                <a:ea typeface="Wingdings"/>
                <a:cs typeface="Wingdings"/>
                <a:sym typeface="Wingdings"/>
              </a:rPr>
              <a:t>alternativen entwickeln</a:t>
            </a:r>
            <a:endParaRPr lang="de-DE" sz="1600" dirty="0"/>
          </a:p>
        </p:txBody>
      </p:sp>
    </p:spTree>
    <p:extLst>
      <p:ext uri="{BB962C8B-B14F-4D97-AF65-F5344CB8AC3E}">
        <p14:creationId xmlns:p14="http://schemas.microsoft.com/office/powerpoint/2010/main" val="15923980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Lösungsstrategien entwickeln</a:t>
            </a:r>
            <a:endParaRPr lang="de-DE" dirty="0">
              <a:solidFill>
                <a:srgbClr val="0070C0"/>
              </a:solidFill>
            </a:endParaRPr>
          </a:p>
        </p:txBody>
      </p:sp>
      <p:sp>
        <p:nvSpPr>
          <p:cNvPr id="3" name="Inhaltsplatzhalter 2"/>
          <p:cNvSpPr>
            <a:spLocks noGrp="1"/>
          </p:cNvSpPr>
          <p:nvPr>
            <p:ph idx="1"/>
          </p:nvPr>
        </p:nvSpPr>
        <p:spPr>
          <a:xfrm>
            <a:off x="304800" y="1556792"/>
            <a:ext cx="8458200" cy="4557142"/>
          </a:xfrm>
        </p:spPr>
        <p:txBody>
          <a:bodyPr/>
          <a:lstStyle/>
          <a:p>
            <a:r>
              <a:rPr lang="de-DE" dirty="0" smtClean="0">
                <a:ea typeface="Wingdings"/>
                <a:cs typeface="Wingdings"/>
                <a:sym typeface="Wingdings"/>
              </a:rPr>
              <a:t>Es gibt keine allgemeingültigen Wege</a:t>
            </a:r>
          </a:p>
          <a:p>
            <a:r>
              <a:rPr lang="de-DE" sz="1800" dirty="0" smtClean="0">
                <a:ea typeface="Wingdings"/>
                <a:cs typeface="Wingdings"/>
                <a:sym typeface="Wingdings"/>
              </a:rPr>
              <a:t>Im Folgenden: einige Ratschläge für folgende Problembereiche</a:t>
            </a:r>
          </a:p>
          <a:p>
            <a:pPr marL="914400" lvl="1" indent="-457200">
              <a:buSzPct val="100000"/>
              <a:buFont typeface="+mj-lt"/>
              <a:buAutoNum type="arabicParenR"/>
            </a:pPr>
            <a:r>
              <a:rPr lang="de-DE" sz="2000" dirty="0" smtClean="0">
                <a:solidFill>
                  <a:srgbClr val="0066CC"/>
                </a:solidFill>
                <a:ea typeface="Wingdings"/>
                <a:cs typeface="Wingdings"/>
                <a:sym typeface="Wingdings"/>
              </a:rPr>
              <a:t>Organisatorische Probleme (Mangel an Zeit, Budget, Erfahrung)</a:t>
            </a:r>
          </a:p>
          <a:p>
            <a:pPr marL="914400" lvl="1" indent="-457200">
              <a:buSzPct val="100000"/>
              <a:buFont typeface="+mj-lt"/>
              <a:buAutoNum type="arabicParenR"/>
            </a:pPr>
            <a:r>
              <a:rPr lang="de-DE" sz="2000" dirty="0" smtClean="0">
                <a:solidFill>
                  <a:srgbClr val="0066CC"/>
                </a:solidFill>
                <a:ea typeface="Wingdings"/>
                <a:cs typeface="Wingdings"/>
                <a:sym typeface="Wingdings"/>
              </a:rPr>
              <a:t>Nichtfunktionale Anforderung: Performance</a:t>
            </a:r>
          </a:p>
          <a:p>
            <a:pPr marL="914400" lvl="1" indent="-457200">
              <a:buSzPct val="100000"/>
              <a:buFont typeface="+mj-lt"/>
              <a:buAutoNum type="arabicParenR"/>
            </a:pPr>
            <a:r>
              <a:rPr lang="de-DE" sz="2000" dirty="0">
                <a:solidFill>
                  <a:srgbClr val="0066CC"/>
                </a:solidFill>
                <a:ea typeface="Wingdings"/>
                <a:cs typeface="Wingdings"/>
                <a:sym typeface="Wingdings"/>
              </a:rPr>
              <a:t>Nichtfunktionale Anforderung: Flexibilität </a:t>
            </a:r>
            <a:r>
              <a:rPr lang="de-DE" sz="2000" dirty="0" smtClean="0">
                <a:solidFill>
                  <a:srgbClr val="0066CC"/>
                </a:solidFill>
                <a:ea typeface="Wingdings"/>
                <a:cs typeface="Wingdings"/>
                <a:sym typeface="Wingdings"/>
              </a:rPr>
              <a:t>und Anpassbarkeit</a:t>
            </a:r>
          </a:p>
          <a:p>
            <a:pPr marL="914400" lvl="1" indent="-457200">
              <a:buSzPct val="100000"/>
              <a:buFont typeface="+mj-lt"/>
              <a:buAutoNum type="arabicParenR"/>
            </a:pPr>
            <a:r>
              <a:rPr lang="de-DE" sz="2000" dirty="0" smtClean="0">
                <a:solidFill>
                  <a:srgbClr val="0066CC"/>
                </a:solidFill>
                <a:ea typeface="Wingdings"/>
                <a:cs typeface="Wingdings"/>
                <a:sym typeface="Wingdings"/>
              </a:rPr>
              <a:t>Nichtfunktionale Anforderung: Hohe Verfügbarkeit</a:t>
            </a:r>
          </a:p>
        </p:txBody>
      </p:sp>
    </p:spTree>
    <p:extLst>
      <p:ext uri="{BB962C8B-B14F-4D97-AF65-F5344CB8AC3E}">
        <p14:creationId xmlns:p14="http://schemas.microsoft.com/office/powerpoint/2010/main" val="7807577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251720"/>
            <a:ext cx="8458200" cy="457200"/>
          </a:xfrm>
        </p:spPr>
        <p:txBody>
          <a:bodyPr/>
          <a:lstStyle/>
          <a:p>
            <a:r>
              <a:rPr lang="de-DE" dirty="0" smtClean="0">
                <a:solidFill>
                  <a:srgbClr val="0070C0"/>
                </a:solidFill>
              </a:rPr>
              <a:t>1) Lösungsstrategien </a:t>
            </a:r>
            <a:r>
              <a:rPr lang="de-DE" dirty="0">
                <a:solidFill>
                  <a:srgbClr val="0070C0"/>
                </a:solidFill>
              </a:rPr>
              <a:t>für Organisatorische Probleme</a:t>
            </a:r>
            <a:endParaRPr lang="de-DE" dirty="0"/>
          </a:p>
        </p:txBody>
      </p:sp>
      <p:pic>
        <p:nvPicPr>
          <p:cNvPr id="4" name="Bild 3"/>
          <p:cNvPicPr>
            <a:picLocks noChangeAspect="1"/>
          </p:cNvPicPr>
          <p:nvPr/>
        </p:nvPicPr>
        <p:blipFill>
          <a:blip r:embed="rId2"/>
          <a:stretch>
            <a:fillRect/>
          </a:stretch>
        </p:blipFill>
        <p:spPr>
          <a:xfrm>
            <a:off x="6804248" y="3284984"/>
            <a:ext cx="1944216" cy="2938362"/>
          </a:xfrm>
          <a:prstGeom prst="rect">
            <a:avLst/>
          </a:prstGeom>
        </p:spPr>
      </p:pic>
    </p:spTree>
    <p:extLst>
      <p:ext uri="{BB962C8B-B14F-4D97-AF65-F5344CB8AC3E}">
        <p14:creationId xmlns:p14="http://schemas.microsoft.com/office/powerpoint/2010/main" val="3379968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1) Lösungsstrategien für Organisatorische Probleme</a:t>
            </a:r>
            <a:endParaRPr lang="de-DE" dirty="0">
              <a:solidFill>
                <a:srgbClr val="0070C0"/>
              </a:solidFill>
            </a:endParaRPr>
          </a:p>
        </p:txBody>
      </p:sp>
      <p:sp>
        <p:nvSpPr>
          <p:cNvPr id="3" name="Inhaltsplatzhalter 2"/>
          <p:cNvSpPr>
            <a:spLocks noGrp="1"/>
          </p:cNvSpPr>
          <p:nvPr>
            <p:ph idx="1"/>
          </p:nvPr>
        </p:nvSpPr>
        <p:spPr>
          <a:xfrm>
            <a:off x="304800" y="1700808"/>
            <a:ext cx="8458200" cy="4341118"/>
          </a:xfrm>
        </p:spPr>
        <p:txBody>
          <a:bodyPr/>
          <a:lstStyle/>
          <a:p>
            <a:r>
              <a:rPr lang="de-DE" sz="2400" dirty="0" smtClean="0">
                <a:ea typeface="Wingdings"/>
                <a:cs typeface="Wingdings"/>
                <a:sym typeface="Wingdings"/>
              </a:rPr>
              <a:t>Enge Zusammenarbeit mit dem PL</a:t>
            </a:r>
          </a:p>
          <a:p>
            <a:pPr lvl="1"/>
            <a:r>
              <a:rPr lang="de-DE" sz="2000" dirty="0" smtClean="0">
                <a:ea typeface="Wingdings"/>
                <a:cs typeface="Wingdings"/>
                <a:sym typeface="Wingdings"/>
              </a:rPr>
              <a:t>Hinweise zum Risikomanagement liefern</a:t>
            </a:r>
          </a:p>
          <a:p>
            <a:pPr lvl="1"/>
            <a:r>
              <a:rPr lang="de-DE" sz="2000" dirty="0" smtClean="0">
                <a:ea typeface="Wingdings"/>
                <a:cs typeface="Wingdings"/>
                <a:sym typeface="Wingdings"/>
              </a:rPr>
              <a:t>Alternative Modelle der Auslieferung und Fertigstellung vorschlagen</a:t>
            </a:r>
          </a:p>
          <a:p>
            <a:pPr lvl="1"/>
            <a:r>
              <a:rPr lang="de-DE" sz="2000" dirty="0" smtClean="0">
                <a:ea typeface="Wingdings"/>
                <a:cs typeface="Wingdings"/>
                <a:sym typeface="Wingdings"/>
              </a:rPr>
              <a:t>Auswirkung kritischer Änderungen mit dem AG diskutieren</a:t>
            </a:r>
          </a:p>
          <a:p>
            <a:pPr lvl="1"/>
            <a:r>
              <a:rPr lang="de-DE" sz="2000" dirty="0" smtClean="0">
                <a:ea typeface="Wingdings"/>
                <a:cs typeface="Wingdings"/>
                <a:sym typeface="Wingdings"/>
              </a:rPr>
              <a:t>Überarbeitung der Anforderungen</a:t>
            </a:r>
          </a:p>
          <a:p>
            <a:pPr lvl="1"/>
            <a:r>
              <a:rPr lang="de-DE" sz="2000" dirty="0" smtClean="0">
                <a:ea typeface="Wingdings"/>
                <a:cs typeface="Wingdings"/>
                <a:sym typeface="Wingdings"/>
              </a:rPr>
              <a:t>Verhandeln über Prioritäten von Anforderungen</a:t>
            </a:r>
          </a:p>
        </p:txBody>
      </p:sp>
    </p:spTree>
    <p:extLst>
      <p:ext uri="{BB962C8B-B14F-4D97-AF65-F5344CB8AC3E}">
        <p14:creationId xmlns:p14="http://schemas.microsoft.com/office/powerpoint/2010/main" val="20597396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70C0"/>
                </a:solidFill>
              </a:rPr>
              <a:t>1) Lösungsstrategien </a:t>
            </a:r>
            <a:r>
              <a:rPr lang="de-DE" dirty="0" smtClean="0">
                <a:solidFill>
                  <a:srgbClr val="0070C0"/>
                </a:solidFill>
              </a:rPr>
              <a:t>für Organisatorische Probleme</a:t>
            </a:r>
            <a:endParaRPr lang="de-DE" dirty="0">
              <a:solidFill>
                <a:srgbClr val="0070C0"/>
              </a:solidFill>
            </a:endParaRPr>
          </a:p>
        </p:txBody>
      </p:sp>
      <p:sp>
        <p:nvSpPr>
          <p:cNvPr id="3" name="Inhaltsplatzhalter 2"/>
          <p:cNvSpPr>
            <a:spLocks noGrp="1"/>
          </p:cNvSpPr>
          <p:nvPr>
            <p:ph idx="1"/>
          </p:nvPr>
        </p:nvSpPr>
        <p:spPr>
          <a:xfrm>
            <a:off x="304800" y="1556792"/>
            <a:ext cx="8458200" cy="4557142"/>
          </a:xfrm>
        </p:spPr>
        <p:txBody>
          <a:bodyPr/>
          <a:lstStyle/>
          <a:p>
            <a:pPr marL="0" indent="0">
              <a:buNone/>
            </a:pPr>
            <a:r>
              <a:rPr lang="de-DE" b="1" dirty="0" smtClean="0">
                <a:ea typeface="Wingdings"/>
                <a:cs typeface="Wingdings"/>
                <a:sym typeface="Wingdings"/>
              </a:rPr>
              <a:t>Einige wichtige Erfahrungen von Software-Projekten</a:t>
            </a:r>
            <a:endParaRPr lang="de-DE" sz="1600" b="1" dirty="0">
              <a:ea typeface="Wingdings"/>
              <a:cs typeface="Wingdings"/>
              <a:sym typeface="Wingdings"/>
            </a:endParaRPr>
          </a:p>
          <a:p>
            <a:r>
              <a:rPr lang="de-DE" sz="1800" dirty="0" smtClean="0">
                <a:ea typeface="Wingdings"/>
                <a:cs typeface="Wingdings"/>
                <a:sym typeface="Wingdings"/>
              </a:rPr>
              <a:t>Niemand arbeitet unter Druck produktiv. Das Gegenteil ist der Fall.</a:t>
            </a:r>
          </a:p>
          <a:p>
            <a:pPr lvl="0"/>
            <a:r>
              <a:rPr lang="de-DE" sz="1800" dirty="0"/>
              <a:t>Ist ein Projekt in der Anfangsphase personell aufgebläht, besteht die Gefahr, </a:t>
            </a:r>
            <a:r>
              <a:rPr lang="de-DE" sz="1800" dirty="0" smtClean="0"/>
              <a:t>dass </a:t>
            </a:r>
            <a:r>
              <a:rPr lang="de-DE" sz="1800" dirty="0"/>
              <a:t>die Entwurfsaktivitäten abgekürzt werden (um all die Leute zu beschäftigen)</a:t>
            </a:r>
            <a:r>
              <a:rPr lang="de-DE" sz="1800" dirty="0" smtClean="0"/>
              <a:t>.</a:t>
            </a:r>
            <a:endParaRPr lang="de-DE" sz="1800" dirty="0"/>
          </a:p>
          <a:p>
            <a:pPr lvl="0"/>
            <a:r>
              <a:rPr lang="de-DE" sz="1800" dirty="0"/>
              <a:t>Wenn die Arbeit vor Fertigstellung des Entwurfs auf ein großes Team verteilt wird, wird darauf verzichtet, die Schnittstellen zwischen Mitarbeitern und Arbeitsgruppen zu minimieren. </a:t>
            </a:r>
          </a:p>
          <a:p>
            <a:pPr lvl="1"/>
            <a:r>
              <a:rPr lang="de-DE" sz="1600" dirty="0"/>
              <a:t>Die Folgen sind: größere wechselseitige Abhängigkeit, mehr Besprechungen, Redundanz und Frustrationen. </a:t>
            </a:r>
          </a:p>
          <a:p>
            <a:pPr lvl="0"/>
            <a:r>
              <a:rPr lang="de-DE" sz="1800" dirty="0" smtClean="0"/>
              <a:t>Mehr Mitarbeiter in einem verzögerten Projekt zu engagieren, verzögert das Projekt noch mehr.</a:t>
            </a:r>
          </a:p>
          <a:p>
            <a:pPr lvl="0"/>
            <a:r>
              <a:rPr lang="de-DE" sz="1800" dirty="0" smtClean="0"/>
              <a:t>Arbeiten Sie mit Risikopuffer in Ihren Schätzungen.</a:t>
            </a:r>
          </a:p>
          <a:p>
            <a:pPr lvl="0"/>
            <a:r>
              <a:rPr lang="de-DE" sz="1800" dirty="0" smtClean="0"/>
              <a:t>Wenn die Politik nicht mitspielt, wird das System niemals laufen.</a:t>
            </a:r>
            <a:endParaRPr lang="de-DE" sz="1800" dirty="0"/>
          </a:p>
          <a:p>
            <a:endParaRPr lang="de-DE" sz="1800" dirty="0" smtClean="0">
              <a:ea typeface="Wingdings"/>
              <a:cs typeface="Wingdings"/>
              <a:sym typeface="Wingdings"/>
            </a:endParaRPr>
          </a:p>
          <a:p>
            <a:pPr lvl="1"/>
            <a:endParaRPr lang="de-DE" sz="1600" dirty="0" smtClean="0">
              <a:ea typeface="Wingdings"/>
              <a:cs typeface="Wingdings"/>
              <a:sym typeface="Wingdings"/>
            </a:endParaRPr>
          </a:p>
        </p:txBody>
      </p:sp>
      <p:sp>
        <p:nvSpPr>
          <p:cNvPr id="5" name="Rechteck 4"/>
          <p:cNvSpPr/>
          <p:nvPr/>
        </p:nvSpPr>
        <p:spPr>
          <a:xfrm>
            <a:off x="6670875" y="6093296"/>
            <a:ext cx="2149597" cy="246221"/>
          </a:xfrm>
          <a:prstGeom prst="rect">
            <a:avLst/>
          </a:prstGeom>
        </p:spPr>
        <p:txBody>
          <a:bodyPr wrap="none">
            <a:spAutoFit/>
          </a:bodyPr>
          <a:lstStyle/>
          <a:p>
            <a:r>
              <a:rPr lang="en-US" dirty="0" err="1" smtClean="0">
                <a:solidFill>
                  <a:schemeClr val="bg1">
                    <a:lumMod val="65000"/>
                  </a:schemeClr>
                </a:solidFill>
              </a:rPr>
              <a:t>Quellen</a:t>
            </a:r>
            <a:r>
              <a:rPr lang="en-US" dirty="0" smtClean="0">
                <a:solidFill>
                  <a:schemeClr val="bg1">
                    <a:lumMod val="65000"/>
                  </a:schemeClr>
                </a:solidFill>
              </a:rPr>
              <a:t>: Starke und Tom </a:t>
            </a:r>
            <a:r>
              <a:rPr lang="en-US" dirty="0" err="1" smtClean="0">
                <a:solidFill>
                  <a:schemeClr val="bg1">
                    <a:lumMod val="65000"/>
                  </a:schemeClr>
                </a:solidFill>
              </a:rPr>
              <a:t>DeMarco</a:t>
            </a:r>
            <a:endParaRPr lang="en-US" dirty="0">
              <a:solidFill>
                <a:schemeClr val="bg1">
                  <a:lumMod val="65000"/>
                </a:schemeClr>
              </a:solidFill>
            </a:endParaRPr>
          </a:p>
        </p:txBody>
      </p:sp>
    </p:spTree>
    <p:extLst>
      <p:ext uri="{BB962C8B-B14F-4D97-AF65-F5344CB8AC3E}">
        <p14:creationId xmlns:p14="http://schemas.microsoft.com/office/powerpoint/2010/main" val="16176915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251720"/>
            <a:ext cx="8458200" cy="457200"/>
          </a:xfrm>
        </p:spPr>
        <p:txBody>
          <a:bodyPr/>
          <a:lstStyle/>
          <a:p>
            <a:r>
              <a:rPr lang="de-DE" dirty="0" smtClean="0">
                <a:solidFill>
                  <a:srgbClr val="0070C0"/>
                </a:solidFill>
              </a:rPr>
              <a:t>2) Lösungsstrategien </a:t>
            </a:r>
            <a:r>
              <a:rPr lang="de-DE" dirty="0">
                <a:solidFill>
                  <a:srgbClr val="0070C0"/>
                </a:solidFill>
              </a:rPr>
              <a:t>für h</a:t>
            </a:r>
            <a:r>
              <a:rPr lang="de-DE" dirty="0" smtClean="0">
                <a:solidFill>
                  <a:srgbClr val="0070C0"/>
                </a:solidFill>
              </a:rPr>
              <a:t>ohe Performance</a:t>
            </a:r>
            <a:endParaRPr lang="de-DE" dirty="0"/>
          </a:p>
        </p:txBody>
      </p:sp>
      <p:pic>
        <p:nvPicPr>
          <p:cNvPr id="3" name="Bild 2" descr="MP900399389.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7024" y="3717032"/>
            <a:ext cx="3901440" cy="2599944"/>
          </a:xfrm>
          <a:prstGeom prst="rect">
            <a:avLst/>
          </a:prstGeom>
        </p:spPr>
      </p:pic>
    </p:spTree>
    <p:extLst>
      <p:ext uri="{BB962C8B-B14F-4D97-AF65-F5344CB8AC3E}">
        <p14:creationId xmlns:p14="http://schemas.microsoft.com/office/powerpoint/2010/main" val="30566752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Aufbau der Vorlesung (Planung)</a:t>
            </a:r>
            <a:endParaRPr lang="de-DE" dirty="0"/>
          </a:p>
        </p:txBody>
      </p:sp>
      <p:sp>
        <p:nvSpPr>
          <p:cNvPr id="3" name="Abgerundetes Rechteck 2"/>
          <p:cNvSpPr/>
          <p:nvPr/>
        </p:nvSpPr>
        <p:spPr bwMode="auto">
          <a:xfrm>
            <a:off x="1115616" y="4509120"/>
            <a:ext cx="6120680" cy="57606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Vorgehen bei der Architekturentwicklung</a:t>
            </a:r>
          </a:p>
        </p:txBody>
      </p:sp>
      <p:sp>
        <p:nvSpPr>
          <p:cNvPr id="4" name="Abgerundetes Rechteck 3"/>
          <p:cNvSpPr/>
          <p:nvPr/>
        </p:nvSpPr>
        <p:spPr bwMode="auto">
          <a:xfrm>
            <a:off x="1115616" y="5157192"/>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de-DE" sz="1600" dirty="0" smtClean="0">
                <a:solidFill>
                  <a:schemeClr val="tx1"/>
                </a:solidFill>
                <a:latin typeface="Arial" charset="0"/>
              </a:rPr>
              <a:t>Architektur und Architekten</a:t>
            </a:r>
            <a:endParaRPr kumimoji="0" lang="de-DE" sz="1600" i="0" u="none" strike="noStrike" cap="none" normalizeH="0" baseline="0" dirty="0" smtClean="0">
              <a:ln>
                <a:noFill/>
              </a:ln>
              <a:solidFill>
                <a:schemeClr val="tx1"/>
              </a:solidFill>
              <a:effectLst/>
              <a:latin typeface="Arial" charset="0"/>
            </a:endParaRPr>
          </a:p>
        </p:txBody>
      </p:sp>
      <p:sp>
        <p:nvSpPr>
          <p:cNvPr id="5" name="Abgerundetes Rechteck 4"/>
          <p:cNvSpPr/>
          <p:nvPr/>
        </p:nvSpPr>
        <p:spPr bwMode="auto">
          <a:xfrm>
            <a:off x="1115616" y="3212976"/>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Strukturen entwerfen, Muster und </a:t>
            </a:r>
            <a:r>
              <a:rPr kumimoji="0" lang="de-DE" sz="1600" i="0" u="none" strike="noStrike" cap="none" normalizeH="0" baseline="0" dirty="0" err="1" smtClean="0">
                <a:ln>
                  <a:noFill/>
                </a:ln>
                <a:solidFill>
                  <a:schemeClr val="tx1"/>
                </a:solidFill>
                <a:effectLst/>
                <a:latin typeface="Arial" charset="0"/>
              </a:rPr>
              <a:t>Heuristiken</a:t>
            </a:r>
            <a:endParaRPr kumimoji="0" lang="de-DE" sz="1600" i="0" u="none" strike="noStrike" cap="none" normalizeH="0" baseline="0" dirty="0" smtClean="0">
              <a:ln>
                <a:noFill/>
              </a:ln>
              <a:solidFill>
                <a:schemeClr val="tx1"/>
              </a:solidFill>
              <a:effectLst/>
              <a:latin typeface="Arial" charset="0"/>
            </a:endParaRPr>
          </a:p>
        </p:txBody>
      </p:sp>
      <p:sp>
        <p:nvSpPr>
          <p:cNvPr id="6" name="Abgerundetes Rechteck 5"/>
          <p:cNvSpPr/>
          <p:nvPr/>
        </p:nvSpPr>
        <p:spPr bwMode="auto">
          <a:xfrm>
            <a:off x="1115616" y="2564904"/>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Ausgewählte Architekturstile für die Praxis</a:t>
            </a:r>
          </a:p>
        </p:txBody>
      </p:sp>
      <p:sp>
        <p:nvSpPr>
          <p:cNvPr id="7" name="Abgerundetes Rechteck 6"/>
          <p:cNvSpPr/>
          <p:nvPr/>
        </p:nvSpPr>
        <p:spPr bwMode="auto">
          <a:xfrm>
            <a:off x="7308304" y="2564904"/>
            <a:ext cx="1224136" cy="316835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200" i="0" u="none" strike="noStrike" cap="none" normalizeH="0" baseline="0" dirty="0" smtClean="0">
                <a:ln>
                  <a:noFill/>
                </a:ln>
                <a:solidFill>
                  <a:schemeClr val="tx1"/>
                </a:solidFill>
                <a:effectLst/>
                <a:latin typeface="Arial" charset="0"/>
              </a:rPr>
              <a:t>Ausgewählte technische Konzepte: </a:t>
            </a:r>
            <a:r>
              <a:rPr kumimoji="0" lang="de-DE" sz="1200" i="0" u="none" strike="noStrike" cap="none" normalizeH="0" baseline="0" dirty="0" err="1" smtClean="0">
                <a:ln>
                  <a:noFill/>
                </a:ln>
                <a:solidFill>
                  <a:schemeClr val="tx1"/>
                </a:solidFill>
                <a:effectLst/>
                <a:latin typeface="Arial" charset="0"/>
              </a:rPr>
              <a:t>Hibernate</a:t>
            </a:r>
            <a:r>
              <a:rPr kumimoji="0" lang="de-DE" sz="1200" i="0" u="none" strike="noStrike" cap="none" normalizeH="0" baseline="0" dirty="0" smtClean="0">
                <a:ln>
                  <a:noFill/>
                </a:ln>
                <a:solidFill>
                  <a:schemeClr val="tx1"/>
                </a:solidFill>
                <a:effectLst/>
                <a:latin typeface="Arial" charset="0"/>
              </a:rPr>
              <a:t>, </a:t>
            </a:r>
            <a:r>
              <a:rPr kumimoji="0" lang="de-DE" sz="1200" i="0" u="none" strike="noStrike" cap="none" normalizeH="0" baseline="0" dirty="0" err="1" smtClean="0">
                <a:ln>
                  <a:noFill/>
                </a:ln>
                <a:solidFill>
                  <a:schemeClr val="tx1"/>
                </a:solidFill>
                <a:effectLst/>
                <a:latin typeface="Arial" charset="0"/>
              </a:rPr>
              <a:t>NoSQL</a:t>
            </a:r>
            <a:r>
              <a:rPr kumimoji="0" lang="de-DE" sz="1200" i="0" u="none" strike="noStrike" cap="none" normalizeH="0" baseline="0" dirty="0" smtClean="0">
                <a:ln>
                  <a:noFill/>
                </a:ln>
                <a:solidFill>
                  <a:schemeClr val="tx1"/>
                </a:solidFill>
                <a:effectLst/>
                <a:latin typeface="Arial" charset="0"/>
              </a:rPr>
              <a:t>, ...</a:t>
            </a:r>
          </a:p>
        </p:txBody>
      </p:sp>
      <p:sp>
        <p:nvSpPr>
          <p:cNvPr id="8" name="Abgerundetes Rechteck 7"/>
          <p:cNvSpPr/>
          <p:nvPr/>
        </p:nvSpPr>
        <p:spPr bwMode="auto">
          <a:xfrm>
            <a:off x="1115616" y="3861048"/>
            <a:ext cx="6120680"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600" i="0" u="none" strike="noStrike" cap="none" normalizeH="0" baseline="0" dirty="0" smtClean="0">
                <a:ln>
                  <a:noFill/>
                </a:ln>
                <a:solidFill>
                  <a:schemeClr val="tx1"/>
                </a:solidFill>
                <a:effectLst/>
                <a:latin typeface="Arial" charset="0"/>
              </a:rPr>
              <a:t>Sichten und UML2</a:t>
            </a:r>
          </a:p>
        </p:txBody>
      </p:sp>
      <p:sp>
        <p:nvSpPr>
          <p:cNvPr id="9" name="Abgerundetes Rechteck 8"/>
          <p:cNvSpPr/>
          <p:nvPr/>
        </p:nvSpPr>
        <p:spPr bwMode="auto">
          <a:xfrm>
            <a:off x="1115616" y="1916832"/>
            <a:ext cx="7416824" cy="57606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de-DE" sz="1600" dirty="0" smtClean="0">
                <a:solidFill>
                  <a:schemeClr val="tx1"/>
                </a:solidFill>
                <a:latin typeface="Arial" charset="0"/>
              </a:rPr>
              <a:t>Firmenvorträge</a:t>
            </a:r>
            <a:endParaRPr kumimoji="0" lang="de-DE" sz="160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08801930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2) Lösungsstrategien </a:t>
            </a:r>
            <a:r>
              <a:rPr lang="de-DE" dirty="0">
                <a:solidFill>
                  <a:srgbClr val="0070C0"/>
                </a:solidFill>
              </a:rPr>
              <a:t>für hohe Performance</a:t>
            </a:r>
            <a:endParaRPr lang="de-DE" dirty="0"/>
          </a:p>
        </p:txBody>
      </p:sp>
      <p:sp>
        <p:nvSpPr>
          <p:cNvPr id="3" name="Inhaltsplatzhalter 2"/>
          <p:cNvSpPr>
            <a:spLocks noGrp="1"/>
          </p:cNvSpPr>
          <p:nvPr>
            <p:ph idx="1"/>
          </p:nvPr>
        </p:nvSpPr>
        <p:spPr/>
        <p:txBody>
          <a:bodyPr/>
          <a:lstStyle/>
          <a:p>
            <a:r>
              <a:rPr lang="de-DE" dirty="0" smtClean="0"/>
              <a:t>Benutzen Sie einen </a:t>
            </a:r>
            <a:r>
              <a:rPr lang="de-DE" dirty="0" err="1" smtClean="0"/>
              <a:t>Profiler</a:t>
            </a:r>
            <a:r>
              <a:rPr lang="de-DE" dirty="0"/>
              <a:t> </a:t>
            </a:r>
            <a:r>
              <a:rPr lang="de-DE" dirty="0" smtClean="0"/>
              <a:t>und führen Sie Lasttests durch</a:t>
            </a:r>
          </a:p>
          <a:p>
            <a:r>
              <a:rPr lang="de-DE" dirty="0" smtClean="0"/>
              <a:t>Zusätzliche Hardware ist (manchmal) preiswerter als Gehirnschmalz</a:t>
            </a:r>
          </a:p>
          <a:p>
            <a:pPr lvl="1"/>
            <a:r>
              <a:rPr lang="de-DE" dirty="0" smtClean="0"/>
              <a:t>Probleme: Anfangsinvestitionen, es muss zuvor der „Beweis“ erbracht werden, dass die zusätzliche Hardware die Performanceanforderungen erfüllt</a:t>
            </a:r>
          </a:p>
          <a:p>
            <a:r>
              <a:rPr lang="de-DE" dirty="0" smtClean="0"/>
              <a:t>Verhandeln mit dem AG</a:t>
            </a:r>
          </a:p>
          <a:p>
            <a:r>
              <a:rPr lang="de-DE" dirty="0" smtClean="0"/>
              <a:t>Kommunikation der Systemkomponenten verringern</a:t>
            </a:r>
          </a:p>
          <a:p>
            <a:r>
              <a:rPr lang="de-DE" dirty="0" smtClean="0"/>
              <a:t>Flexibilität (Abstraktionsschichten) verringern</a:t>
            </a:r>
          </a:p>
          <a:p>
            <a:r>
              <a:rPr lang="de-DE" dirty="0" smtClean="0"/>
              <a:t>Auf Verteilung verzichten; performancekritische Teile auf einen Rechner zusammenlegen</a:t>
            </a:r>
          </a:p>
          <a:p>
            <a:r>
              <a:rPr lang="de-DE" dirty="0" smtClean="0"/>
              <a:t>Datenredundanzen einführen (Caching)</a:t>
            </a:r>
          </a:p>
          <a:p>
            <a:r>
              <a:rPr lang="de-DE" dirty="0" smtClean="0"/>
              <a:t>Betriebssystemnahe Programmiersprachen einsetzen (C oder Assembler statt OO-Sprache)</a:t>
            </a:r>
            <a:endParaRPr lang="de-DE" dirty="0"/>
          </a:p>
        </p:txBody>
      </p:sp>
    </p:spTree>
    <p:extLst>
      <p:ext uri="{BB962C8B-B14F-4D97-AF65-F5344CB8AC3E}">
        <p14:creationId xmlns:p14="http://schemas.microsoft.com/office/powerpoint/2010/main" val="167767111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251720"/>
            <a:ext cx="8458200" cy="457200"/>
          </a:xfrm>
        </p:spPr>
        <p:txBody>
          <a:bodyPr/>
          <a:lstStyle/>
          <a:p>
            <a:r>
              <a:rPr lang="de-DE" dirty="0" smtClean="0">
                <a:solidFill>
                  <a:srgbClr val="0070C0"/>
                </a:solidFill>
              </a:rPr>
              <a:t>3) Lösungsstrategien </a:t>
            </a:r>
            <a:r>
              <a:rPr lang="de-DE" dirty="0">
                <a:solidFill>
                  <a:srgbClr val="0070C0"/>
                </a:solidFill>
              </a:rPr>
              <a:t>für </a:t>
            </a:r>
            <a:r>
              <a:rPr lang="de-DE" dirty="0" smtClean="0">
                <a:solidFill>
                  <a:srgbClr val="0070C0"/>
                </a:solidFill>
              </a:rPr>
              <a:t>Anpassbarkeit und Flexibilität</a:t>
            </a:r>
            <a:endParaRPr lang="de-DE" dirty="0"/>
          </a:p>
        </p:txBody>
      </p:sp>
      <p:pic>
        <p:nvPicPr>
          <p:cNvPr id="4" name="Bild 3" descr="MP9004490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3933056"/>
            <a:ext cx="3600482" cy="2402197"/>
          </a:xfrm>
          <a:prstGeom prst="rect">
            <a:avLst/>
          </a:prstGeom>
        </p:spPr>
      </p:pic>
    </p:spTree>
    <p:extLst>
      <p:ext uri="{BB962C8B-B14F-4D97-AF65-F5344CB8AC3E}">
        <p14:creationId xmlns:p14="http://schemas.microsoft.com/office/powerpoint/2010/main" val="42390435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70C0"/>
                </a:solidFill>
              </a:rPr>
              <a:t>3) Lösungsstrategien für Anpassbarkeit und Flexibilität</a:t>
            </a:r>
            <a:endParaRPr lang="de-DE" dirty="0"/>
          </a:p>
        </p:txBody>
      </p:sp>
      <p:sp>
        <p:nvSpPr>
          <p:cNvPr id="3" name="Inhaltsplatzhalter 2"/>
          <p:cNvSpPr>
            <a:spLocks noGrp="1"/>
          </p:cNvSpPr>
          <p:nvPr>
            <p:ph idx="1"/>
          </p:nvPr>
        </p:nvSpPr>
        <p:spPr/>
        <p:txBody>
          <a:bodyPr/>
          <a:lstStyle/>
          <a:p>
            <a:r>
              <a:rPr lang="de-DE" sz="2400" dirty="0" smtClean="0"/>
              <a:t>Flexibilität umfasst</a:t>
            </a:r>
          </a:p>
          <a:p>
            <a:pPr lvl="1"/>
            <a:r>
              <a:rPr lang="de-DE" sz="2000" b="1" dirty="0" smtClean="0"/>
              <a:t>Analysierbarkeit</a:t>
            </a:r>
            <a:r>
              <a:rPr lang="de-DE" sz="2000" dirty="0" smtClean="0"/>
              <a:t>: änderungsbedürftige Teile identifizieren</a:t>
            </a:r>
          </a:p>
          <a:p>
            <a:pPr lvl="1"/>
            <a:r>
              <a:rPr lang="de-DE" sz="2000" b="1" dirty="0" smtClean="0"/>
              <a:t>Modifizierbarkeit</a:t>
            </a:r>
            <a:r>
              <a:rPr lang="de-DE" sz="2000" dirty="0" smtClean="0"/>
              <a:t>: konkrete Anpassbarkeit</a:t>
            </a:r>
          </a:p>
          <a:p>
            <a:pPr lvl="1"/>
            <a:r>
              <a:rPr lang="de-DE" sz="2000" b="1" dirty="0" smtClean="0"/>
              <a:t>Stabilität</a:t>
            </a:r>
            <a:r>
              <a:rPr lang="de-DE" sz="2000" dirty="0" smtClean="0"/>
              <a:t>: keine unerwarteten Auswirkungen nach Änderungen</a:t>
            </a:r>
          </a:p>
          <a:p>
            <a:endParaRPr lang="de-DE" sz="2400" dirty="0" smtClean="0"/>
          </a:p>
          <a:p>
            <a:pPr lvl="1"/>
            <a:endParaRPr lang="de-DE" sz="2000" dirty="0"/>
          </a:p>
        </p:txBody>
      </p:sp>
      <p:sp>
        <p:nvSpPr>
          <p:cNvPr id="4" name="Textfeld 3"/>
          <p:cNvSpPr txBox="1">
            <a:spLocks noChangeArrowheads="1"/>
          </p:cNvSpPr>
          <p:nvPr/>
        </p:nvSpPr>
        <p:spPr bwMode="auto">
          <a:xfrm>
            <a:off x="899592" y="3861048"/>
            <a:ext cx="7215238" cy="646331"/>
          </a:xfrm>
          <a:prstGeom prst="rect">
            <a:avLst/>
          </a:prstGeom>
          <a:solidFill>
            <a:srgbClr val="FFC000"/>
          </a:solidFill>
          <a:ln w="9525">
            <a:noFill/>
            <a:miter lim="800000"/>
            <a:headEnd/>
            <a:tailEnd/>
          </a:ln>
        </p:spPr>
        <p:txBody>
          <a:bodyPr wrap="square">
            <a:spAutoFit/>
          </a:bodyPr>
          <a:lstStyle/>
          <a:p>
            <a:r>
              <a:rPr lang="de-DE" sz="1800" dirty="0" smtClean="0"/>
              <a:t>Die Forderung </a:t>
            </a:r>
            <a:r>
              <a:rPr lang="de-DE" sz="1800" dirty="0"/>
              <a:t>nach hoher Anpassbarkeit und Flexibilität kollidiert in praktisch allen Fällen mit der Forderung nach hoher Performance.</a:t>
            </a:r>
          </a:p>
        </p:txBody>
      </p:sp>
      <p:pic>
        <p:nvPicPr>
          <p:cNvPr id="5" name="Picture 2" descr="C:\Users\sarstedt\AppData\Local\Microsoft\Windows\Temporary Internet Files\Content.IE5\R1DVEW14\MCj04113200000[1].wmf"/>
          <p:cNvPicPr>
            <a:picLocks noChangeAspect="1" noChangeArrowheads="1"/>
          </p:cNvPicPr>
          <p:nvPr/>
        </p:nvPicPr>
        <p:blipFill>
          <a:blip r:embed="rId3" cstate="print"/>
          <a:srcRect/>
          <a:stretch>
            <a:fillRect/>
          </a:stretch>
        </p:blipFill>
        <p:spPr bwMode="auto">
          <a:xfrm>
            <a:off x="7821480" y="3789040"/>
            <a:ext cx="1143008" cy="912126"/>
          </a:xfrm>
          <a:prstGeom prst="rect">
            <a:avLst/>
          </a:prstGeom>
          <a:noFill/>
          <a:ln w="9525">
            <a:noFill/>
            <a:miter lim="800000"/>
            <a:headEnd/>
            <a:tailEnd/>
          </a:ln>
        </p:spPr>
      </p:pic>
    </p:spTree>
    <p:extLst>
      <p:ext uri="{BB962C8B-B14F-4D97-AF65-F5344CB8AC3E}">
        <p14:creationId xmlns:p14="http://schemas.microsoft.com/office/powerpoint/2010/main" val="22851141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70C0"/>
                </a:solidFill>
              </a:rPr>
              <a:t>3) Lösungsstrategien für Anpassbarkeit und Flexibilität</a:t>
            </a:r>
            <a:endParaRPr lang="de-DE" dirty="0"/>
          </a:p>
        </p:txBody>
      </p:sp>
      <p:pic>
        <p:nvPicPr>
          <p:cNvPr id="6" name="Bild 5"/>
          <p:cNvPicPr>
            <a:picLocks noChangeAspect="1"/>
          </p:cNvPicPr>
          <p:nvPr/>
        </p:nvPicPr>
        <p:blipFill>
          <a:blip r:embed="rId3"/>
          <a:stretch>
            <a:fillRect/>
          </a:stretch>
        </p:blipFill>
        <p:spPr>
          <a:xfrm>
            <a:off x="395536" y="1628800"/>
            <a:ext cx="8366726" cy="4536504"/>
          </a:xfrm>
          <a:prstGeom prst="rect">
            <a:avLst/>
          </a:prstGeom>
        </p:spPr>
      </p:pic>
      <p:sp>
        <p:nvSpPr>
          <p:cNvPr id="8" name="Rechteck 7"/>
          <p:cNvSpPr/>
          <p:nvPr/>
        </p:nvSpPr>
        <p:spPr>
          <a:xfrm>
            <a:off x="7812360" y="61653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3051924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70C0"/>
                </a:solidFill>
              </a:rPr>
              <a:t>3) Lösungsstrategien für Anpassbarkeit und Flexibilität</a:t>
            </a:r>
            <a:endParaRPr lang="de-DE" dirty="0"/>
          </a:p>
        </p:txBody>
      </p:sp>
      <p:sp>
        <p:nvSpPr>
          <p:cNvPr id="3" name="Inhaltsplatzhalter 2"/>
          <p:cNvSpPr>
            <a:spLocks noGrp="1"/>
          </p:cNvSpPr>
          <p:nvPr>
            <p:ph idx="1"/>
          </p:nvPr>
        </p:nvSpPr>
        <p:spPr/>
        <p:txBody>
          <a:bodyPr/>
          <a:lstStyle/>
          <a:p>
            <a:r>
              <a:rPr lang="de-DE" dirty="0" smtClean="0"/>
              <a:t>Finden Sie </a:t>
            </a:r>
            <a:r>
              <a:rPr lang="de-DE" b="1" dirty="0" smtClean="0"/>
              <a:t>gemeinsam</a:t>
            </a:r>
            <a:r>
              <a:rPr lang="de-DE" dirty="0" smtClean="0"/>
              <a:t> mit dem AG und den Anwendern heraus, in welcher Hinsicht das System flexibel sein muss</a:t>
            </a:r>
          </a:p>
          <a:p>
            <a:pPr lvl="1"/>
            <a:r>
              <a:rPr lang="de-DE" dirty="0" smtClean="0"/>
              <a:t>Funktionalität</a:t>
            </a:r>
          </a:p>
          <a:p>
            <a:pPr lvl="1"/>
            <a:r>
              <a:rPr lang="de-DE" dirty="0" smtClean="0"/>
              <a:t>Datenmodell</a:t>
            </a:r>
          </a:p>
          <a:p>
            <a:pPr lvl="1"/>
            <a:r>
              <a:rPr lang="de-DE" dirty="0" smtClean="0"/>
              <a:t>Eingesetzte Fremdsoftware (DB, GUI, Middleware, ...)</a:t>
            </a:r>
          </a:p>
          <a:p>
            <a:pPr lvl="1"/>
            <a:r>
              <a:rPr lang="de-DE" dirty="0" smtClean="0"/>
              <a:t>Schnittstellen zu Fremdsystemen</a:t>
            </a:r>
          </a:p>
          <a:p>
            <a:pPr lvl="1"/>
            <a:r>
              <a:rPr lang="de-DE" dirty="0" smtClean="0"/>
              <a:t>Zielplattform (OS, Netzwerk, ...)</a:t>
            </a:r>
          </a:p>
          <a:p>
            <a:r>
              <a:rPr lang="de-DE" dirty="0" smtClean="0"/>
              <a:t>Betreiben Sie </a:t>
            </a:r>
            <a:r>
              <a:rPr lang="de-DE" b="1" dirty="0" smtClean="0"/>
              <a:t>Information-</a:t>
            </a:r>
            <a:r>
              <a:rPr lang="de-DE" b="1" dirty="0" err="1" smtClean="0"/>
              <a:t>Hiding</a:t>
            </a:r>
            <a:endParaRPr lang="de-DE" b="1" dirty="0" smtClean="0"/>
          </a:p>
          <a:p>
            <a:r>
              <a:rPr lang="de-DE" dirty="0" smtClean="0"/>
              <a:t>Entkoppeln Sie Systembestandteile durch Verwendung von </a:t>
            </a:r>
            <a:r>
              <a:rPr lang="de-DE" b="1" dirty="0" smtClean="0"/>
              <a:t>Komponenten und Schnittstellen</a:t>
            </a:r>
          </a:p>
          <a:p>
            <a:r>
              <a:rPr lang="de-DE" dirty="0" smtClean="0"/>
              <a:t>Sorgen Sie für </a:t>
            </a:r>
            <a:r>
              <a:rPr lang="de-DE" b="1" dirty="0" smtClean="0"/>
              <a:t>verständlichen Quellcode</a:t>
            </a:r>
          </a:p>
          <a:p>
            <a:r>
              <a:rPr lang="de-DE" dirty="0" smtClean="0"/>
              <a:t>Falls Flexibilität zur Laufzeit nötig: Konfigurationsdateien, Polymorphismus von OO-Sprachen, ...</a:t>
            </a:r>
            <a:endParaRPr lang="de-DE" dirty="0"/>
          </a:p>
        </p:txBody>
      </p:sp>
    </p:spTree>
    <p:extLst>
      <p:ext uri="{BB962C8B-B14F-4D97-AF65-F5344CB8AC3E}">
        <p14:creationId xmlns:p14="http://schemas.microsoft.com/office/powerpoint/2010/main" val="25574017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800" y="2251720"/>
            <a:ext cx="8458200" cy="457200"/>
          </a:xfrm>
        </p:spPr>
        <p:txBody>
          <a:bodyPr/>
          <a:lstStyle/>
          <a:p>
            <a:r>
              <a:rPr lang="de-DE" dirty="0" smtClean="0">
                <a:solidFill>
                  <a:srgbClr val="0070C0"/>
                </a:solidFill>
              </a:rPr>
              <a:t>4) Lösungsstrategien </a:t>
            </a:r>
            <a:r>
              <a:rPr lang="de-DE" dirty="0">
                <a:solidFill>
                  <a:srgbClr val="0070C0"/>
                </a:solidFill>
              </a:rPr>
              <a:t>für </a:t>
            </a:r>
            <a:r>
              <a:rPr lang="de-DE" dirty="0" smtClean="0">
                <a:solidFill>
                  <a:srgbClr val="0070C0"/>
                </a:solidFill>
              </a:rPr>
              <a:t>hohe Verfügbarkeit</a:t>
            </a:r>
            <a:endParaRPr lang="de-DE" dirty="0"/>
          </a:p>
        </p:txBody>
      </p:sp>
      <p:pic>
        <p:nvPicPr>
          <p:cNvPr id="3" name="Bild 2"/>
          <p:cNvPicPr>
            <a:picLocks noChangeAspect="1"/>
          </p:cNvPicPr>
          <p:nvPr/>
        </p:nvPicPr>
        <p:blipFill>
          <a:blip r:embed="rId2"/>
          <a:stretch>
            <a:fillRect/>
          </a:stretch>
        </p:blipFill>
        <p:spPr>
          <a:xfrm>
            <a:off x="6797212" y="3645024"/>
            <a:ext cx="1951252" cy="2689208"/>
          </a:xfrm>
          <a:prstGeom prst="rect">
            <a:avLst/>
          </a:prstGeom>
        </p:spPr>
      </p:pic>
    </p:spTree>
    <p:extLst>
      <p:ext uri="{BB962C8B-B14F-4D97-AF65-F5344CB8AC3E}">
        <p14:creationId xmlns:p14="http://schemas.microsoft.com/office/powerpoint/2010/main" val="41547137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70C0"/>
                </a:solidFill>
              </a:rPr>
              <a:t>4) Lösungsstrategien für hohe Verfügbarkeit</a:t>
            </a:r>
            <a:endParaRPr lang="de-DE" dirty="0"/>
          </a:p>
        </p:txBody>
      </p:sp>
      <p:sp>
        <p:nvSpPr>
          <p:cNvPr id="3" name="Inhaltsplatzhalter 2"/>
          <p:cNvSpPr>
            <a:spLocks noGrp="1"/>
          </p:cNvSpPr>
          <p:nvPr>
            <p:ph idx="1"/>
          </p:nvPr>
        </p:nvSpPr>
        <p:spPr/>
        <p:txBody>
          <a:bodyPr/>
          <a:lstStyle/>
          <a:p>
            <a:pPr marL="0" indent="0">
              <a:buNone/>
            </a:pPr>
            <a:r>
              <a:rPr lang="de-DE" sz="2400" b="1" dirty="0" smtClean="0"/>
              <a:t>Verfügbarkeit verbessern durch</a:t>
            </a:r>
          </a:p>
          <a:p>
            <a:r>
              <a:rPr lang="de-DE" sz="2200" dirty="0" smtClean="0"/>
              <a:t>Fehlererkennung (</a:t>
            </a:r>
            <a:r>
              <a:rPr lang="de-DE" sz="2200" i="1" dirty="0" smtClean="0"/>
              <a:t>fault </a:t>
            </a:r>
            <a:r>
              <a:rPr lang="de-DE" sz="2200" i="1" dirty="0" err="1" smtClean="0"/>
              <a:t>detection</a:t>
            </a:r>
            <a:r>
              <a:rPr lang="de-DE" sz="2200" dirty="0" smtClean="0"/>
              <a:t>)</a:t>
            </a:r>
          </a:p>
          <a:p>
            <a:pPr lvl="1"/>
            <a:r>
              <a:rPr lang="de-DE" dirty="0"/>
              <a:t>robuste Ausnahmebehandlung</a:t>
            </a:r>
          </a:p>
          <a:p>
            <a:pPr lvl="1"/>
            <a:r>
              <a:rPr lang="de-DE" dirty="0"/>
              <a:t>Ping/Echo (periodisch)</a:t>
            </a:r>
          </a:p>
          <a:p>
            <a:pPr lvl="1"/>
            <a:r>
              <a:rPr lang="de-DE" dirty="0" err="1"/>
              <a:t>Heartbeat</a:t>
            </a:r>
            <a:r>
              <a:rPr lang="de-DE" dirty="0"/>
              <a:t> (kontinuierlich</a:t>
            </a:r>
            <a:r>
              <a:rPr lang="de-DE" dirty="0" smtClean="0"/>
              <a:t>)</a:t>
            </a:r>
            <a:endParaRPr lang="de-DE" sz="2200" dirty="0" smtClean="0"/>
          </a:p>
          <a:p>
            <a:r>
              <a:rPr lang="de-DE" sz="2200" dirty="0" smtClean="0"/>
              <a:t>Fehlerbehebung (</a:t>
            </a:r>
            <a:r>
              <a:rPr lang="de-DE" sz="2200" i="1" dirty="0" smtClean="0"/>
              <a:t>fault </a:t>
            </a:r>
            <a:r>
              <a:rPr lang="de-DE" sz="2200" i="1" dirty="0" err="1" smtClean="0"/>
              <a:t>recovery</a:t>
            </a:r>
            <a:r>
              <a:rPr lang="de-DE" sz="2200" dirty="0" smtClean="0"/>
              <a:t>)</a:t>
            </a:r>
          </a:p>
          <a:p>
            <a:pPr lvl="1"/>
            <a:r>
              <a:rPr lang="de-DE" dirty="0" err="1" smtClean="0"/>
              <a:t>Voting</a:t>
            </a:r>
            <a:r>
              <a:rPr lang="de-DE" dirty="0" smtClean="0"/>
              <a:t>-Mechanismen</a:t>
            </a:r>
          </a:p>
          <a:p>
            <a:pPr lvl="1"/>
            <a:r>
              <a:rPr lang="de-DE" dirty="0" smtClean="0"/>
              <a:t>Hot spare/Failover Cluster </a:t>
            </a:r>
          </a:p>
          <a:p>
            <a:r>
              <a:rPr lang="de-DE" sz="2400" dirty="0" smtClean="0"/>
              <a:t>Fehlerverhütung (</a:t>
            </a:r>
            <a:r>
              <a:rPr lang="de-DE" sz="2400" i="1" dirty="0" smtClean="0"/>
              <a:t>fault </a:t>
            </a:r>
            <a:r>
              <a:rPr lang="de-DE" sz="2400" i="1" dirty="0" err="1" smtClean="0"/>
              <a:t>prevention</a:t>
            </a:r>
            <a:r>
              <a:rPr lang="de-DE" sz="2400" dirty="0" smtClean="0"/>
              <a:t>)</a:t>
            </a:r>
          </a:p>
          <a:p>
            <a:pPr lvl="1"/>
            <a:r>
              <a:rPr lang="de-DE" dirty="0" smtClean="0"/>
              <a:t>DB-Transaktionen</a:t>
            </a:r>
          </a:p>
          <a:p>
            <a:pPr lvl="1"/>
            <a:r>
              <a:rPr lang="de-DE" dirty="0" smtClean="0"/>
              <a:t>Checkpoints</a:t>
            </a:r>
            <a:endParaRPr lang="de-DE" dirty="0"/>
          </a:p>
        </p:txBody>
      </p:sp>
      <p:sp>
        <p:nvSpPr>
          <p:cNvPr id="4" name="Geschweifte Klammer rechts 3"/>
          <p:cNvSpPr/>
          <p:nvPr/>
        </p:nvSpPr>
        <p:spPr bwMode="auto">
          <a:xfrm>
            <a:off x="5220072" y="2276872"/>
            <a:ext cx="360040" cy="1296144"/>
          </a:xfrm>
          <a:prstGeom prst="rightBrace">
            <a:avLst/>
          </a:prstGeom>
          <a:noFill/>
          <a:ln w="9525" cap="flat" cmpd="sng" algn="ctr">
            <a:solidFill>
              <a:srgbClr val="0066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000" b="0" i="0" u="none" strike="noStrike" cap="none" normalizeH="0" baseline="0" smtClean="0">
              <a:ln>
                <a:noFill/>
              </a:ln>
              <a:solidFill>
                <a:schemeClr val="tx1"/>
              </a:solidFill>
              <a:effectLst/>
              <a:latin typeface="Arial" charset="0"/>
            </a:endParaRPr>
          </a:p>
        </p:txBody>
      </p:sp>
      <p:sp>
        <p:nvSpPr>
          <p:cNvPr id="5" name="Rechteck 4"/>
          <p:cNvSpPr/>
          <p:nvPr/>
        </p:nvSpPr>
        <p:spPr>
          <a:xfrm>
            <a:off x="5565681" y="2737780"/>
            <a:ext cx="3343784" cy="338554"/>
          </a:xfrm>
          <a:prstGeom prst="rect">
            <a:avLst/>
          </a:prstGeom>
        </p:spPr>
        <p:txBody>
          <a:bodyPr wrap="none">
            <a:spAutoFit/>
          </a:bodyPr>
          <a:lstStyle/>
          <a:p>
            <a:r>
              <a:rPr lang="de-DE" sz="1600" dirty="0" smtClean="0">
                <a:solidFill>
                  <a:srgbClr val="0066CC"/>
                </a:solidFill>
              </a:rPr>
              <a:t>AI-Praktikum, drittes Aufgabenblatt</a:t>
            </a:r>
            <a:endParaRPr lang="de-DE" sz="1600" dirty="0">
              <a:solidFill>
                <a:srgbClr val="0066CC"/>
              </a:solidFill>
            </a:endParaRPr>
          </a:p>
        </p:txBody>
      </p:sp>
    </p:spTree>
    <p:extLst>
      <p:ext uri="{BB962C8B-B14F-4D97-AF65-F5344CB8AC3E}">
        <p14:creationId xmlns:p14="http://schemas.microsoft.com/office/powerpoint/2010/main" val="34646428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p:cNvPicPr>
            <a:picLocks noChangeAspect="1"/>
          </p:cNvPicPr>
          <p:nvPr/>
        </p:nvPicPr>
        <p:blipFill>
          <a:blip r:embed="rId3"/>
          <a:stretch>
            <a:fillRect/>
          </a:stretch>
        </p:blipFill>
        <p:spPr>
          <a:xfrm>
            <a:off x="827584" y="1484785"/>
            <a:ext cx="5782796" cy="4896543"/>
          </a:xfrm>
          <a:prstGeom prst="rect">
            <a:avLst/>
          </a:prstGeom>
        </p:spPr>
      </p:pic>
      <p:sp>
        <p:nvSpPr>
          <p:cNvPr id="2" name="Titel 1"/>
          <p:cNvSpPr>
            <a:spLocks noGrp="1"/>
          </p:cNvSpPr>
          <p:nvPr>
            <p:ph type="title"/>
          </p:nvPr>
        </p:nvSpPr>
        <p:spPr/>
        <p:txBody>
          <a:bodyPr/>
          <a:lstStyle/>
          <a:p>
            <a:r>
              <a:rPr lang="de-DE" dirty="0" smtClean="0">
                <a:solidFill>
                  <a:srgbClr val="0070C0"/>
                </a:solidFill>
              </a:rPr>
              <a:t>Wie sollten Architekten vorgehen?</a:t>
            </a:r>
            <a:endParaRPr lang="de-DE" dirty="0">
              <a:solidFill>
                <a:srgbClr val="0070C0"/>
              </a:solidFill>
            </a:endParaRPr>
          </a:p>
        </p:txBody>
      </p:sp>
      <p:sp>
        <p:nvSpPr>
          <p:cNvPr id="6" name="Rechteck 5"/>
          <p:cNvSpPr/>
          <p:nvPr/>
        </p:nvSpPr>
        <p:spPr>
          <a:xfrm>
            <a:off x="5530260" y="6165304"/>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
        <p:nvSpPr>
          <p:cNvPr id="5" name="Rechteck 4"/>
          <p:cNvSpPr/>
          <p:nvPr/>
        </p:nvSpPr>
        <p:spPr>
          <a:xfrm>
            <a:off x="5916379" y="4869160"/>
            <a:ext cx="2440903" cy="523220"/>
          </a:xfrm>
          <a:prstGeom prst="rect">
            <a:avLst/>
          </a:prstGeom>
        </p:spPr>
        <p:txBody>
          <a:bodyPr wrap="square">
            <a:spAutoFit/>
          </a:bodyPr>
          <a:lstStyle/>
          <a:p>
            <a:r>
              <a:rPr lang="de-DE" sz="1400" dirty="0" smtClean="0">
                <a:ea typeface="Wingdings"/>
                <a:cs typeface="Wingdings"/>
                <a:sym typeface="Wingdings"/>
              </a:rPr>
              <a:t>+ Lösungsstrategien und</a:t>
            </a:r>
            <a:br>
              <a:rPr lang="de-DE" sz="1400" dirty="0" smtClean="0">
                <a:ea typeface="Wingdings"/>
                <a:cs typeface="Wingdings"/>
                <a:sym typeface="Wingdings"/>
              </a:rPr>
            </a:br>
            <a:r>
              <a:rPr lang="de-DE" sz="1400" dirty="0" smtClean="0">
                <a:ea typeface="Wingdings"/>
                <a:cs typeface="Wingdings"/>
                <a:sym typeface="Wingdings"/>
              </a:rPr>
              <a:t>–</a:t>
            </a:r>
            <a:r>
              <a:rPr lang="de-DE" sz="1400" dirty="0">
                <a:ea typeface="Wingdings"/>
                <a:cs typeface="Wingdings"/>
                <a:sym typeface="Wingdings"/>
              </a:rPr>
              <a:t>alternativen entwickeln</a:t>
            </a:r>
            <a:endParaRPr lang="de-DE" sz="1400" dirty="0"/>
          </a:p>
        </p:txBody>
      </p:sp>
      <p:grpSp>
        <p:nvGrpSpPr>
          <p:cNvPr id="7" name="Gruppieren 10"/>
          <p:cNvGrpSpPr/>
          <p:nvPr/>
        </p:nvGrpSpPr>
        <p:grpSpPr>
          <a:xfrm>
            <a:off x="6322348" y="2132856"/>
            <a:ext cx="285752" cy="500066"/>
            <a:chOff x="6858016" y="642918"/>
            <a:chExt cx="285752" cy="500066"/>
          </a:xfrm>
        </p:grpSpPr>
        <p:cxnSp>
          <p:nvCxnSpPr>
            <p:cNvPr id="8" name="Gerade Verbindung 7"/>
            <p:cNvCxnSpPr/>
            <p:nvPr/>
          </p:nvCxnSpPr>
          <p:spPr bwMode="auto">
            <a:xfrm rot="16200000" flipH="1">
              <a:off x="6822297" y="964389"/>
              <a:ext cx="214314"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cxnSp>
          <p:nvCxnSpPr>
            <p:cNvPr id="9" name="Gerade Verbindung 8"/>
            <p:cNvCxnSpPr/>
            <p:nvPr/>
          </p:nvCxnSpPr>
          <p:spPr bwMode="auto">
            <a:xfrm rot="5400000" flipH="1" flipV="1">
              <a:off x="6822297" y="821513"/>
              <a:ext cx="500066"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grpSp>
      <p:grpSp>
        <p:nvGrpSpPr>
          <p:cNvPr id="10" name="Gruppieren 10"/>
          <p:cNvGrpSpPr/>
          <p:nvPr/>
        </p:nvGrpSpPr>
        <p:grpSpPr>
          <a:xfrm>
            <a:off x="4306124" y="2708920"/>
            <a:ext cx="285752" cy="500066"/>
            <a:chOff x="6858016" y="642918"/>
            <a:chExt cx="285752" cy="500066"/>
          </a:xfrm>
        </p:grpSpPr>
        <p:cxnSp>
          <p:nvCxnSpPr>
            <p:cNvPr id="11" name="Gerade Verbindung 10"/>
            <p:cNvCxnSpPr/>
            <p:nvPr/>
          </p:nvCxnSpPr>
          <p:spPr bwMode="auto">
            <a:xfrm rot="16200000" flipH="1">
              <a:off x="6822297" y="964389"/>
              <a:ext cx="214314"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cxnSp>
          <p:nvCxnSpPr>
            <p:cNvPr id="12" name="Gerade Verbindung 11"/>
            <p:cNvCxnSpPr/>
            <p:nvPr/>
          </p:nvCxnSpPr>
          <p:spPr bwMode="auto">
            <a:xfrm rot="5400000" flipH="1" flipV="1">
              <a:off x="6822297" y="821513"/>
              <a:ext cx="500066"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grpSp>
      <p:grpSp>
        <p:nvGrpSpPr>
          <p:cNvPr id="13" name="Gruppieren 10"/>
          <p:cNvGrpSpPr/>
          <p:nvPr/>
        </p:nvGrpSpPr>
        <p:grpSpPr>
          <a:xfrm>
            <a:off x="5386244" y="3429000"/>
            <a:ext cx="285752" cy="500066"/>
            <a:chOff x="6858016" y="642918"/>
            <a:chExt cx="285752" cy="500066"/>
          </a:xfrm>
        </p:grpSpPr>
        <p:cxnSp>
          <p:nvCxnSpPr>
            <p:cNvPr id="14" name="Gerade Verbindung 13"/>
            <p:cNvCxnSpPr/>
            <p:nvPr/>
          </p:nvCxnSpPr>
          <p:spPr bwMode="auto">
            <a:xfrm rot="16200000" flipH="1">
              <a:off x="6822297" y="964389"/>
              <a:ext cx="214314"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cxnSp>
          <p:nvCxnSpPr>
            <p:cNvPr id="15" name="Gerade Verbindung 14"/>
            <p:cNvCxnSpPr/>
            <p:nvPr/>
          </p:nvCxnSpPr>
          <p:spPr bwMode="auto">
            <a:xfrm rot="5400000" flipH="1" flipV="1">
              <a:off x="6822297" y="821513"/>
              <a:ext cx="500066"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grpSp>
      <p:grpSp>
        <p:nvGrpSpPr>
          <p:cNvPr id="16" name="Gruppieren 10"/>
          <p:cNvGrpSpPr/>
          <p:nvPr/>
        </p:nvGrpSpPr>
        <p:grpSpPr>
          <a:xfrm>
            <a:off x="7978532" y="5157192"/>
            <a:ext cx="285752" cy="500066"/>
            <a:chOff x="6858016" y="642918"/>
            <a:chExt cx="285752" cy="500066"/>
          </a:xfrm>
        </p:grpSpPr>
        <p:cxnSp>
          <p:nvCxnSpPr>
            <p:cNvPr id="17" name="Gerade Verbindung 16"/>
            <p:cNvCxnSpPr/>
            <p:nvPr/>
          </p:nvCxnSpPr>
          <p:spPr bwMode="auto">
            <a:xfrm rot="16200000" flipH="1">
              <a:off x="6822297" y="964389"/>
              <a:ext cx="214314"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cxnSp>
          <p:nvCxnSpPr>
            <p:cNvPr id="18" name="Gerade Verbindung 17"/>
            <p:cNvCxnSpPr/>
            <p:nvPr/>
          </p:nvCxnSpPr>
          <p:spPr bwMode="auto">
            <a:xfrm rot="5400000" flipH="1" flipV="1">
              <a:off x="6822297" y="821513"/>
              <a:ext cx="500066" cy="142876"/>
            </a:xfrm>
            <a:prstGeom prst="line">
              <a:avLst/>
            </a:prstGeom>
            <a:solidFill>
              <a:schemeClr val="accent1"/>
            </a:solidFill>
            <a:ln w="76200" cap="flat" cmpd="sng" algn="ctr">
              <a:solidFill>
                <a:srgbClr val="008000"/>
              </a:solidFill>
              <a:prstDash val="solid"/>
              <a:round/>
              <a:headEnd type="none" w="med" len="med"/>
              <a:tailEnd type="none" w="med" len="med"/>
            </a:ln>
            <a:effectLst/>
          </p:spPr>
        </p:cxnSp>
      </p:grpSp>
      <p:sp>
        <p:nvSpPr>
          <p:cNvPr id="20" name="Rechteck 19"/>
          <p:cNvSpPr/>
          <p:nvPr/>
        </p:nvSpPr>
        <p:spPr>
          <a:xfrm>
            <a:off x="6166331" y="2835513"/>
            <a:ext cx="2726149" cy="116955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de-DE" sz="1400" dirty="0" smtClean="0">
                <a:ea typeface="Wingdings"/>
                <a:cs typeface="Wingdings"/>
                <a:sym typeface="Wingdings"/>
              </a:rPr>
              <a:t>Idealerweise aus der Analyse-/Spezifikationsphase!</a:t>
            </a:r>
            <a:br>
              <a:rPr lang="de-DE" sz="1400" dirty="0" smtClean="0">
                <a:ea typeface="Wingdings"/>
                <a:cs typeface="Wingdings"/>
                <a:sym typeface="Wingdings"/>
              </a:rPr>
            </a:br>
            <a:r>
              <a:rPr lang="de-DE" sz="1400" dirty="0" smtClean="0">
                <a:ea typeface="Wingdings"/>
                <a:cs typeface="Wingdings"/>
                <a:sym typeface="Wingdings"/>
              </a:rPr>
              <a:t>In vielen Projekten müssen die Architekten allerdings Teile der Analyse nachholen.</a:t>
            </a:r>
            <a:endParaRPr lang="de-DE" sz="1400" dirty="0"/>
          </a:p>
        </p:txBody>
      </p:sp>
    </p:spTree>
    <p:extLst>
      <p:ext uri="{BB962C8B-B14F-4D97-AF65-F5344CB8AC3E}">
        <p14:creationId xmlns:p14="http://schemas.microsoft.com/office/powerpoint/2010/main" val="32894482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Literatur zu diesem Teil</a:t>
            </a:r>
            <a:endParaRPr lang="de-DE" dirty="0"/>
          </a:p>
        </p:txBody>
      </p:sp>
      <p:pic>
        <p:nvPicPr>
          <p:cNvPr id="5" name="Bild 4"/>
          <p:cNvPicPr>
            <a:picLocks noChangeAspect="1"/>
          </p:cNvPicPr>
          <p:nvPr/>
        </p:nvPicPr>
        <p:blipFill>
          <a:blip r:embed="rId2"/>
          <a:stretch>
            <a:fillRect/>
          </a:stretch>
        </p:blipFill>
        <p:spPr>
          <a:xfrm>
            <a:off x="683568" y="1844824"/>
            <a:ext cx="3329003" cy="4221088"/>
          </a:xfrm>
          <a:prstGeom prst="rect">
            <a:avLst/>
          </a:prstGeom>
        </p:spPr>
      </p:pic>
      <p:sp>
        <p:nvSpPr>
          <p:cNvPr id="6" name="Rechteck 5"/>
          <p:cNvSpPr/>
          <p:nvPr/>
        </p:nvSpPr>
        <p:spPr>
          <a:xfrm>
            <a:off x="4139952" y="5517232"/>
            <a:ext cx="4104456" cy="584776"/>
          </a:xfrm>
          <a:prstGeom prst="rect">
            <a:avLst/>
          </a:prstGeom>
        </p:spPr>
        <p:txBody>
          <a:bodyPr wrap="square">
            <a:spAutoFit/>
          </a:bodyPr>
          <a:lstStyle/>
          <a:p>
            <a:pPr algn="l"/>
            <a:r>
              <a:rPr lang="de-DE" sz="1600" dirty="0" smtClean="0">
                <a:solidFill>
                  <a:srgbClr val="000000"/>
                </a:solidFill>
              </a:rPr>
              <a:t>Weiterführende Literatur: siehe auch dort</a:t>
            </a:r>
            <a:br>
              <a:rPr lang="de-DE" sz="1600" dirty="0" smtClean="0">
                <a:solidFill>
                  <a:srgbClr val="000000"/>
                </a:solidFill>
              </a:rPr>
            </a:br>
            <a:r>
              <a:rPr lang="de-DE" sz="1600" dirty="0" smtClean="0">
                <a:solidFill>
                  <a:srgbClr val="000000"/>
                </a:solidFill>
              </a:rPr>
              <a:t>(Kapitel 3)</a:t>
            </a:r>
            <a:endParaRPr lang="de-DE" sz="1600" dirty="0">
              <a:solidFill>
                <a:srgbClr val="000000"/>
              </a:solidFill>
            </a:endParaRPr>
          </a:p>
        </p:txBody>
      </p:sp>
      <p:sp>
        <p:nvSpPr>
          <p:cNvPr id="7" name="Textfeld 6"/>
          <p:cNvSpPr txBox="1"/>
          <p:nvPr/>
        </p:nvSpPr>
        <p:spPr>
          <a:xfrm>
            <a:off x="7937883" y="5856864"/>
            <a:ext cx="914400" cy="914400"/>
          </a:xfrm>
          <a:prstGeom prst="rect">
            <a:avLst/>
          </a:prstGeom>
          <a:noFill/>
        </p:spPr>
        <p:txBody>
          <a:bodyPr wrap="none" rtlCol="0">
            <a:noAutofit/>
          </a:bodyPr>
          <a:lstStyle/>
          <a:p>
            <a:endParaRPr lang="de-DE" sz="1800" dirty="0"/>
          </a:p>
        </p:txBody>
      </p:sp>
    </p:spTree>
    <p:extLst>
      <p:ext uri="{BB962C8B-B14F-4D97-AF65-F5344CB8AC3E}">
        <p14:creationId xmlns:p14="http://schemas.microsoft.com/office/powerpoint/2010/main" val="32033230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Qualität von Softwaresystemen</a:t>
            </a:r>
            <a:endParaRPr lang="de-DE" dirty="0">
              <a:solidFill>
                <a:srgbClr val="0070C0"/>
              </a:solidFill>
            </a:endParaRPr>
          </a:p>
        </p:txBody>
      </p:sp>
      <p:sp>
        <p:nvSpPr>
          <p:cNvPr id="3" name="Inhaltsplatzhalter 2"/>
          <p:cNvSpPr>
            <a:spLocks noGrp="1"/>
          </p:cNvSpPr>
          <p:nvPr>
            <p:ph idx="1"/>
          </p:nvPr>
        </p:nvSpPr>
        <p:spPr>
          <a:xfrm>
            <a:off x="304800" y="1628800"/>
            <a:ext cx="8458200" cy="4485134"/>
          </a:xfrm>
        </p:spPr>
        <p:txBody>
          <a:bodyPr/>
          <a:lstStyle/>
          <a:p>
            <a:r>
              <a:rPr lang="de-DE" dirty="0" smtClean="0"/>
              <a:t>Duden: Qualität=„Beschaffenheit, Güte, Wert“</a:t>
            </a:r>
          </a:p>
          <a:p>
            <a:r>
              <a:rPr lang="de-DE" dirty="0" smtClean="0"/>
              <a:t>Wichtiges Ziel für Software-Architekten</a:t>
            </a:r>
          </a:p>
          <a:p>
            <a:r>
              <a:rPr lang="de-DE" dirty="0" smtClean="0"/>
              <a:t>Probleme von Qualität:</a:t>
            </a:r>
          </a:p>
          <a:p>
            <a:pPr lvl="1"/>
            <a:r>
              <a:rPr lang="de-DE" dirty="0" smtClean="0"/>
              <a:t>nur indirekt messbar</a:t>
            </a:r>
          </a:p>
          <a:p>
            <a:pPr lvl="1"/>
            <a:r>
              <a:rPr lang="de-DE" dirty="0" smtClean="0"/>
              <a:t>Qualität ist relativ (jeweils anders für: AG, Anwender, PL, Betreiber, ...)</a:t>
            </a:r>
          </a:p>
          <a:p>
            <a:pPr lvl="1"/>
            <a:r>
              <a:rPr lang="de-DE" dirty="0" smtClean="0"/>
              <a:t>Qualität der Architektur korreliert nicht notwendigerweise mit der Codequalität (guter Code-schlechte Architektur und umgekehrt möglich)</a:t>
            </a:r>
          </a:p>
          <a:p>
            <a:pPr lvl="1"/>
            <a:r>
              <a:rPr lang="de-DE" dirty="0" smtClean="0"/>
              <a:t>Erfüllung aller funktionalen Anforderungen lässt keinerlei Aussage über die Erreichung der Qualitätsanforderungen zu</a:t>
            </a:r>
            <a:br>
              <a:rPr lang="de-DE" dirty="0" smtClean="0"/>
            </a:br>
            <a:endParaRPr lang="de-DE" dirty="0"/>
          </a:p>
        </p:txBody>
      </p:sp>
    </p:spTree>
    <p:extLst>
      <p:ext uri="{BB962C8B-B14F-4D97-AF65-F5344CB8AC3E}">
        <p14:creationId xmlns:p14="http://schemas.microsoft.com/office/powerpoint/2010/main" val="12146988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Qualität von Softwaresystemen</a:t>
            </a:r>
            <a:endParaRPr lang="de-DE" dirty="0">
              <a:solidFill>
                <a:srgbClr val="0070C0"/>
              </a:solidFill>
            </a:endParaRPr>
          </a:p>
        </p:txBody>
      </p:sp>
      <p:sp>
        <p:nvSpPr>
          <p:cNvPr id="3" name="Inhaltsplatzhalter 2"/>
          <p:cNvSpPr>
            <a:spLocks noGrp="1"/>
          </p:cNvSpPr>
          <p:nvPr>
            <p:ph idx="1"/>
          </p:nvPr>
        </p:nvSpPr>
        <p:spPr>
          <a:xfrm>
            <a:off x="304800" y="1628800"/>
            <a:ext cx="8458200" cy="4485134"/>
          </a:xfrm>
        </p:spPr>
        <p:txBody>
          <a:bodyPr/>
          <a:lstStyle/>
          <a:p>
            <a:r>
              <a:rPr lang="de-DE" sz="1800" dirty="0" smtClean="0"/>
              <a:t>Beispiel funktionale Anforderung „</a:t>
            </a:r>
            <a:r>
              <a:rPr lang="de-DE" sz="1800" b="1" dirty="0" smtClean="0"/>
              <a:t>Sortierung von Daten</a:t>
            </a:r>
            <a:r>
              <a:rPr lang="de-DE" sz="1800" dirty="0" smtClean="0"/>
              <a:t>“</a:t>
            </a:r>
          </a:p>
          <a:p>
            <a:r>
              <a:rPr lang="de-DE" sz="1800" dirty="0" smtClean="0"/>
              <a:t>Kann funktional erfüllt sein, aber nichtfunktional?</a:t>
            </a:r>
          </a:p>
          <a:p>
            <a:pPr lvl="1"/>
            <a:r>
              <a:rPr lang="de-DE" sz="1600" dirty="0" smtClean="0"/>
              <a:t>...?</a:t>
            </a:r>
          </a:p>
        </p:txBody>
      </p:sp>
    </p:spTree>
    <p:extLst>
      <p:ext uri="{BB962C8B-B14F-4D97-AF65-F5344CB8AC3E}">
        <p14:creationId xmlns:p14="http://schemas.microsoft.com/office/powerpoint/2010/main" val="38114694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Qualität von Softwaresystemen</a:t>
            </a:r>
            <a:endParaRPr lang="de-DE" dirty="0">
              <a:solidFill>
                <a:srgbClr val="0070C0"/>
              </a:solidFill>
            </a:endParaRPr>
          </a:p>
        </p:txBody>
      </p:sp>
      <p:sp>
        <p:nvSpPr>
          <p:cNvPr id="3" name="Inhaltsplatzhalter 2"/>
          <p:cNvSpPr>
            <a:spLocks noGrp="1"/>
          </p:cNvSpPr>
          <p:nvPr>
            <p:ph idx="1"/>
          </p:nvPr>
        </p:nvSpPr>
        <p:spPr>
          <a:xfrm>
            <a:off x="304800" y="1628800"/>
            <a:ext cx="8458200" cy="4485134"/>
          </a:xfrm>
        </p:spPr>
        <p:txBody>
          <a:bodyPr/>
          <a:lstStyle/>
          <a:p>
            <a:r>
              <a:rPr lang="de-DE" sz="1800" dirty="0" smtClean="0"/>
              <a:t>Beispiel funktionale Anforderung „</a:t>
            </a:r>
            <a:r>
              <a:rPr lang="de-DE" sz="1800" b="1" dirty="0" smtClean="0"/>
              <a:t>Sortierung von Daten</a:t>
            </a:r>
            <a:r>
              <a:rPr lang="de-DE" sz="1800" dirty="0" smtClean="0"/>
              <a:t>“</a:t>
            </a:r>
          </a:p>
          <a:p>
            <a:r>
              <a:rPr lang="de-DE" sz="1800" dirty="0" smtClean="0"/>
              <a:t>Kann funktional erfüllt sein, aber nichtfunktional?</a:t>
            </a:r>
          </a:p>
          <a:p>
            <a:pPr lvl="1"/>
            <a:r>
              <a:rPr lang="de-DE" sz="1600" dirty="0"/>
              <a:t>Sortierung </a:t>
            </a:r>
            <a:r>
              <a:rPr lang="de-DE" sz="1600" b="1" dirty="0"/>
              <a:t>großer</a:t>
            </a:r>
            <a:r>
              <a:rPr lang="de-DE" sz="1600" dirty="0"/>
              <a:t> Datenmengen (Terabyte), die nicht mehr zeitgleich im Hauptspeicher gehalten werden können.  </a:t>
            </a:r>
          </a:p>
          <a:p>
            <a:pPr lvl="1"/>
            <a:r>
              <a:rPr lang="de-DE" sz="1600" dirty="0"/>
              <a:t>Sortierung </a:t>
            </a:r>
            <a:r>
              <a:rPr lang="de-DE" sz="1600" b="1" dirty="0"/>
              <a:t>robust</a:t>
            </a:r>
            <a:r>
              <a:rPr lang="de-DE" sz="1600" dirty="0"/>
              <a:t> gegenüber unterschiedlichen Sortierkriterien (Umlaute, akzentuierte Zeichen, Phoneme, Ähnlichkeitsmaße und anderes).  </a:t>
            </a:r>
          </a:p>
          <a:p>
            <a:pPr lvl="1"/>
            <a:r>
              <a:rPr lang="de-DE" sz="1600" dirty="0"/>
              <a:t>Sortierung für viele </a:t>
            </a:r>
            <a:r>
              <a:rPr lang="de-DE" sz="1600" b="1" dirty="0"/>
              <a:t>parallele</a:t>
            </a:r>
            <a:r>
              <a:rPr lang="de-DE" sz="1600" dirty="0"/>
              <a:t> Benutzer.  </a:t>
            </a:r>
          </a:p>
          <a:p>
            <a:pPr lvl="1"/>
            <a:r>
              <a:rPr lang="de-DE" sz="1600" dirty="0"/>
              <a:t>Sortierung </a:t>
            </a:r>
            <a:r>
              <a:rPr lang="de-DE" sz="1600" b="1" dirty="0"/>
              <a:t>unterbrechbar</a:t>
            </a:r>
            <a:r>
              <a:rPr lang="de-DE" sz="1600" dirty="0"/>
              <a:t> für lang laufende Sortiervorgänge.  </a:t>
            </a:r>
          </a:p>
          <a:p>
            <a:pPr lvl="1"/>
            <a:r>
              <a:rPr lang="de-DE" sz="1600" b="1" dirty="0"/>
              <a:t>Erweiterbarkeit</a:t>
            </a:r>
            <a:r>
              <a:rPr lang="de-DE" sz="1600" dirty="0"/>
              <a:t> um weitere Algorithmen, beispielsweise für ressourcenintensive Vergleichsoperationen.  </a:t>
            </a:r>
          </a:p>
          <a:p>
            <a:pPr lvl="1"/>
            <a:r>
              <a:rPr lang="de-DE" sz="1600" b="1" dirty="0"/>
              <a:t>Entwickelbarkeit</a:t>
            </a:r>
            <a:r>
              <a:rPr lang="de-DE" sz="1600" dirty="0"/>
              <a:t> im räumlich verteilten Team</a:t>
            </a:r>
            <a:r>
              <a:rPr lang="de-DE" sz="1600" dirty="0" smtClean="0"/>
              <a:t>.</a:t>
            </a:r>
          </a:p>
          <a:p>
            <a:pPr lvl="1"/>
            <a:r>
              <a:rPr lang="de-DE" sz="1600" dirty="0" smtClean="0"/>
              <a:t>...</a:t>
            </a:r>
            <a:endParaRPr lang="de-DE" sz="1600" dirty="0"/>
          </a:p>
        </p:txBody>
      </p:sp>
    </p:spTree>
    <p:extLst>
      <p:ext uri="{BB962C8B-B14F-4D97-AF65-F5344CB8AC3E}">
        <p14:creationId xmlns:p14="http://schemas.microsoft.com/office/powerpoint/2010/main" val="10913003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Qualitätsmerkmale</a:t>
            </a:r>
            <a:endParaRPr lang="de-DE" dirty="0">
              <a:solidFill>
                <a:srgbClr val="0070C0"/>
              </a:solidFill>
            </a:endParaRPr>
          </a:p>
        </p:txBody>
      </p:sp>
      <p:sp>
        <p:nvSpPr>
          <p:cNvPr id="3" name="Inhaltsplatzhalter 2"/>
          <p:cNvSpPr>
            <a:spLocks noGrp="1"/>
          </p:cNvSpPr>
          <p:nvPr>
            <p:ph idx="1"/>
          </p:nvPr>
        </p:nvSpPr>
        <p:spPr>
          <a:xfrm>
            <a:off x="304800" y="1484784"/>
            <a:ext cx="8458200" cy="4629150"/>
          </a:xfrm>
        </p:spPr>
        <p:txBody>
          <a:bodyPr/>
          <a:lstStyle/>
          <a:p>
            <a:r>
              <a:rPr lang="de-DE" sz="1800" dirty="0" smtClean="0">
                <a:latin typeface="Wingdings"/>
                <a:ea typeface="Wingdings"/>
                <a:cs typeface="Wingdings"/>
                <a:sym typeface="Wingdings"/>
              </a:rPr>
              <a:t></a:t>
            </a:r>
            <a:r>
              <a:rPr lang="de-DE" sz="1800" dirty="0" smtClean="0">
                <a:ea typeface="Wingdings"/>
                <a:cs typeface="Wingdings"/>
                <a:sym typeface="Wingdings"/>
              </a:rPr>
              <a:t>SE2!</a:t>
            </a:r>
          </a:p>
          <a:p>
            <a:r>
              <a:rPr lang="de-DE" sz="1800" dirty="0" smtClean="0">
                <a:ea typeface="Wingdings"/>
                <a:cs typeface="Wingdings"/>
                <a:sym typeface="Wingdings"/>
              </a:rPr>
              <a:t>Qualitätsmerkmale nach DIN/ISO 9126</a:t>
            </a:r>
          </a:p>
          <a:p>
            <a:pPr lvl="1"/>
            <a:r>
              <a:rPr lang="de-DE" sz="1400" dirty="0">
                <a:solidFill>
                  <a:srgbClr val="0066CC"/>
                </a:solidFill>
                <a:ea typeface="Wingdings"/>
                <a:cs typeface="Wingdings"/>
                <a:sym typeface="Wingdings"/>
              </a:rPr>
              <a:t>Funktionalität</a:t>
            </a:r>
            <a:r>
              <a:rPr lang="de-DE" sz="1400" dirty="0">
                <a:ea typeface="Wingdings"/>
                <a:cs typeface="Wingdings"/>
                <a:sym typeface="Wingdings"/>
              </a:rPr>
              <a:t>: Existenz eines Satzes von Funktionen mit spezifizierten Eigenschaften</a:t>
            </a:r>
          </a:p>
          <a:p>
            <a:pPr lvl="1"/>
            <a:r>
              <a:rPr lang="de-DE" sz="1400" dirty="0">
                <a:solidFill>
                  <a:srgbClr val="0066CC"/>
                </a:solidFill>
                <a:ea typeface="Wingdings"/>
                <a:cs typeface="Wingdings"/>
                <a:sym typeface="Wingdings"/>
              </a:rPr>
              <a:t>Zuverlässigkeit</a:t>
            </a:r>
            <a:r>
              <a:rPr lang="de-DE" sz="1400" dirty="0">
                <a:ea typeface="Wingdings"/>
                <a:cs typeface="Wingdings"/>
                <a:sym typeface="Wingdings"/>
              </a:rPr>
              <a:t>: Fähigkeit, Leistungsniveau über einen Zeitraum aufrecht zu erhalten</a:t>
            </a:r>
          </a:p>
          <a:p>
            <a:pPr lvl="1"/>
            <a:r>
              <a:rPr lang="de-DE" sz="1400" dirty="0">
                <a:solidFill>
                  <a:srgbClr val="0066CC"/>
                </a:solidFill>
                <a:ea typeface="Wingdings"/>
                <a:cs typeface="Wingdings"/>
                <a:sym typeface="Wingdings"/>
              </a:rPr>
              <a:t>Benutzbarkeit</a:t>
            </a:r>
            <a:r>
              <a:rPr lang="de-DE" sz="1400" dirty="0">
                <a:ea typeface="Wingdings"/>
                <a:cs typeface="Wingdings"/>
                <a:sym typeface="Wingdings"/>
              </a:rPr>
              <a:t>: Aufwand zur Benutzung und individuelle Beurteilung der Benutzung</a:t>
            </a:r>
          </a:p>
          <a:p>
            <a:pPr lvl="1"/>
            <a:r>
              <a:rPr lang="de-DE" sz="1400" dirty="0">
                <a:solidFill>
                  <a:srgbClr val="0066CC"/>
                </a:solidFill>
                <a:ea typeface="Wingdings"/>
                <a:cs typeface="Wingdings"/>
                <a:sym typeface="Wingdings"/>
              </a:rPr>
              <a:t>Effizienz</a:t>
            </a:r>
            <a:r>
              <a:rPr lang="de-DE" sz="1400" dirty="0">
                <a:ea typeface="Wingdings"/>
                <a:cs typeface="Wingdings"/>
                <a:sym typeface="Wingdings"/>
              </a:rPr>
              <a:t>: Verhältnis Leistungsniveau / eingesetzte Betriebsmittel</a:t>
            </a:r>
          </a:p>
          <a:p>
            <a:pPr lvl="1"/>
            <a:r>
              <a:rPr lang="de-DE" sz="1400" dirty="0">
                <a:solidFill>
                  <a:srgbClr val="0066CC"/>
                </a:solidFill>
                <a:ea typeface="Wingdings"/>
                <a:cs typeface="Wingdings"/>
                <a:sym typeface="Wingdings"/>
              </a:rPr>
              <a:t>Änderbarkeit</a:t>
            </a:r>
            <a:r>
              <a:rPr lang="de-DE" sz="1400" dirty="0">
                <a:ea typeface="Wingdings"/>
                <a:cs typeface="Wingdings"/>
                <a:sym typeface="Wingdings"/>
              </a:rPr>
              <a:t>: Aufwand zur Durchführung von Änderungen</a:t>
            </a:r>
          </a:p>
          <a:p>
            <a:pPr lvl="1"/>
            <a:r>
              <a:rPr lang="de-DE" sz="1400" dirty="0">
                <a:solidFill>
                  <a:srgbClr val="0066CC"/>
                </a:solidFill>
                <a:ea typeface="Wingdings"/>
                <a:cs typeface="Wingdings"/>
                <a:sym typeface="Wingdings"/>
              </a:rPr>
              <a:t>Übertragbarkeit</a:t>
            </a:r>
            <a:r>
              <a:rPr lang="de-DE" sz="1400" dirty="0">
                <a:ea typeface="Wingdings"/>
                <a:cs typeface="Wingdings"/>
                <a:sym typeface="Wingdings"/>
              </a:rPr>
              <a:t>: Eignung zur Übertragung in andere </a:t>
            </a:r>
            <a:r>
              <a:rPr lang="de-DE" sz="1400" dirty="0" smtClean="0">
                <a:ea typeface="Wingdings"/>
                <a:cs typeface="Wingdings"/>
                <a:sym typeface="Wingdings"/>
              </a:rPr>
              <a:t>Umgebung</a:t>
            </a:r>
            <a:endParaRPr lang="de-DE" sz="1400" dirty="0">
              <a:ea typeface="Wingdings"/>
              <a:cs typeface="Wingdings"/>
              <a:sym typeface="Wingdings"/>
            </a:endParaRPr>
          </a:p>
        </p:txBody>
      </p:sp>
      <p:sp>
        <p:nvSpPr>
          <p:cNvPr id="6" name="Rechteck 5"/>
          <p:cNvSpPr/>
          <p:nvPr/>
        </p:nvSpPr>
        <p:spPr>
          <a:xfrm>
            <a:off x="7020272" y="6021288"/>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23323131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Qualitätsmerkmale</a:t>
            </a:r>
            <a:endParaRPr lang="de-DE" dirty="0">
              <a:solidFill>
                <a:srgbClr val="0070C0"/>
              </a:solidFill>
            </a:endParaRPr>
          </a:p>
        </p:txBody>
      </p:sp>
      <p:sp>
        <p:nvSpPr>
          <p:cNvPr id="3" name="Inhaltsplatzhalter 2"/>
          <p:cNvSpPr>
            <a:spLocks noGrp="1"/>
          </p:cNvSpPr>
          <p:nvPr>
            <p:ph idx="1"/>
          </p:nvPr>
        </p:nvSpPr>
        <p:spPr>
          <a:xfrm>
            <a:off x="304800" y="1484784"/>
            <a:ext cx="8458200" cy="4629150"/>
          </a:xfrm>
        </p:spPr>
        <p:txBody>
          <a:bodyPr/>
          <a:lstStyle/>
          <a:p>
            <a:r>
              <a:rPr lang="de-DE" sz="1800" dirty="0" smtClean="0">
                <a:latin typeface="Wingdings"/>
                <a:ea typeface="Wingdings"/>
                <a:cs typeface="Wingdings"/>
                <a:sym typeface="Wingdings"/>
              </a:rPr>
              <a:t></a:t>
            </a:r>
            <a:r>
              <a:rPr lang="de-DE" sz="1800" dirty="0" smtClean="0">
                <a:ea typeface="Wingdings"/>
                <a:cs typeface="Wingdings"/>
                <a:sym typeface="Wingdings"/>
              </a:rPr>
              <a:t>SE2!</a:t>
            </a:r>
          </a:p>
          <a:p>
            <a:r>
              <a:rPr lang="de-DE" sz="1800" dirty="0" smtClean="0">
                <a:ea typeface="Wingdings"/>
                <a:cs typeface="Wingdings"/>
                <a:sym typeface="Wingdings"/>
              </a:rPr>
              <a:t>Qualitätsmerkmale nach DIN/ISO 9126</a:t>
            </a:r>
          </a:p>
          <a:p>
            <a:pPr lvl="1"/>
            <a:r>
              <a:rPr lang="de-DE" sz="1400" dirty="0">
                <a:solidFill>
                  <a:srgbClr val="0066CC"/>
                </a:solidFill>
                <a:ea typeface="Wingdings"/>
                <a:cs typeface="Wingdings"/>
                <a:sym typeface="Wingdings"/>
              </a:rPr>
              <a:t>Funktionalität</a:t>
            </a:r>
            <a:r>
              <a:rPr lang="de-DE" sz="1400" dirty="0">
                <a:ea typeface="Wingdings"/>
                <a:cs typeface="Wingdings"/>
                <a:sym typeface="Wingdings"/>
              </a:rPr>
              <a:t>: Existenz eines Satzes von Funktionen mit spezifizierten Eigenschaften</a:t>
            </a:r>
          </a:p>
          <a:p>
            <a:pPr lvl="1"/>
            <a:r>
              <a:rPr lang="de-DE" sz="1400" dirty="0">
                <a:solidFill>
                  <a:srgbClr val="0066CC"/>
                </a:solidFill>
                <a:ea typeface="Wingdings"/>
                <a:cs typeface="Wingdings"/>
                <a:sym typeface="Wingdings"/>
              </a:rPr>
              <a:t>Zuverlässigkeit</a:t>
            </a:r>
            <a:r>
              <a:rPr lang="de-DE" sz="1400" dirty="0">
                <a:ea typeface="Wingdings"/>
                <a:cs typeface="Wingdings"/>
                <a:sym typeface="Wingdings"/>
              </a:rPr>
              <a:t>: Fähigkeit, Leistungsniveau über einen Zeitraum aufrecht zu erhalten</a:t>
            </a:r>
          </a:p>
          <a:p>
            <a:pPr lvl="1"/>
            <a:r>
              <a:rPr lang="de-DE" sz="1400" dirty="0">
                <a:solidFill>
                  <a:srgbClr val="0066CC"/>
                </a:solidFill>
                <a:ea typeface="Wingdings"/>
                <a:cs typeface="Wingdings"/>
                <a:sym typeface="Wingdings"/>
              </a:rPr>
              <a:t>Benutzbarkeit</a:t>
            </a:r>
            <a:r>
              <a:rPr lang="de-DE" sz="1400" dirty="0">
                <a:ea typeface="Wingdings"/>
                <a:cs typeface="Wingdings"/>
                <a:sym typeface="Wingdings"/>
              </a:rPr>
              <a:t>: Aufwand zur Benutzung und individuelle Beurteilung der Benutzung</a:t>
            </a:r>
          </a:p>
          <a:p>
            <a:pPr lvl="1"/>
            <a:r>
              <a:rPr lang="de-DE" sz="1400" dirty="0">
                <a:solidFill>
                  <a:srgbClr val="0066CC"/>
                </a:solidFill>
                <a:ea typeface="Wingdings"/>
                <a:cs typeface="Wingdings"/>
                <a:sym typeface="Wingdings"/>
              </a:rPr>
              <a:t>Effizienz</a:t>
            </a:r>
            <a:r>
              <a:rPr lang="de-DE" sz="1400" dirty="0">
                <a:ea typeface="Wingdings"/>
                <a:cs typeface="Wingdings"/>
                <a:sym typeface="Wingdings"/>
              </a:rPr>
              <a:t>: Verhältnis Leistungsniveau / eingesetzte Betriebsmittel</a:t>
            </a:r>
          </a:p>
          <a:p>
            <a:pPr lvl="1"/>
            <a:r>
              <a:rPr lang="de-DE" sz="1400" dirty="0">
                <a:solidFill>
                  <a:srgbClr val="0066CC"/>
                </a:solidFill>
                <a:ea typeface="Wingdings"/>
                <a:cs typeface="Wingdings"/>
                <a:sym typeface="Wingdings"/>
              </a:rPr>
              <a:t>Änderbarkeit</a:t>
            </a:r>
            <a:r>
              <a:rPr lang="de-DE" sz="1400" dirty="0">
                <a:ea typeface="Wingdings"/>
                <a:cs typeface="Wingdings"/>
                <a:sym typeface="Wingdings"/>
              </a:rPr>
              <a:t>: Aufwand zur Durchführung von Änderungen</a:t>
            </a:r>
          </a:p>
          <a:p>
            <a:pPr lvl="1"/>
            <a:r>
              <a:rPr lang="de-DE" sz="1400" dirty="0">
                <a:solidFill>
                  <a:srgbClr val="0066CC"/>
                </a:solidFill>
                <a:ea typeface="Wingdings"/>
                <a:cs typeface="Wingdings"/>
                <a:sym typeface="Wingdings"/>
              </a:rPr>
              <a:t>Übertragbarkeit</a:t>
            </a:r>
            <a:r>
              <a:rPr lang="de-DE" sz="1400" dirty="0">
                <a:ea typeface="Wingdings"/>
                <a:cs typeface="Wingdings"/>
                <a:sym typeface="Wingdings"/>
              </a:rPr>
              <a:t>: Eignung zur Übertragung in andere Umgebung</a:t>
            </a:r>
          </a:p>
          <a:p>
            <a:r>
              <a:rPr lang="de-DE" sz="1800" dirty="0" err="1" smtClean="0">
                <a:ea typeface="Wingdings"/>
                <a:cs typeface="Wingdings"/>
                <a:sym typeface="Wingdings"/>
              </a:rPr>
              <a:t>Unterstrukturierbar</a:t>
            </a:r>
            <a:r>
              <a:rPr lang="de-DE" sz="1800" dirty="0" smtClean="0">
                <a:ea typeface="Wingdings"/>
                <a:cs typeface="Wingdings"/>
                <a:sym typeface="Wingdings"/>
              </a:rPr>
              <a:t>! Beispiel „Zuverlässigkeit“</a:t>
            </a:r>
            <a:endParaRPr lang="de-DE" sz="1600" dirty="0"/>
          </a:p>
        </p:txBody>
      </p:sp>
      <p:pic>
        <p:nvPicPr>
          <p:cNvPr id="4" name="Bild 3"/>
          <p:cNvPicPr>
            <a:picLocks noChangeAspect="1"/>
          </p:cNvPicPr>
          <p:nvPr/>
        </p:nvPicPr>
        <p:blipFill>
          <a:blip r:embed="rId3"/>
          <a:stretch>
            <a:fillRect/>
          </a:stretch>
        </p:blipFill>
        <p:spPr>
          <a:xfrm>
            <a:off x="683568" y="4077072"/>
            <a:ext cx="7344816" cy="1943473"/>
          </a:xfrm>
          <a:prstGeom prst="rect">
            <a:avLst/>
          </a:prstGeom>
        </p:spPr>
      </p:pic>
      <p:sp>
        <p:nvSpPr>
          <p:cNvPr id="6" name="Rechteck 5"/>
          <p:cNvSpPr/>
          <p:nvPr/>
        </p:nvSpPr>
        <p:spPr>
          <a:xfrm>
            <a:off x="7020272" y="6021288"/>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1189266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Qualitätsmerkmal: „Robustheit“</a:t>
            </a:r>
            <a:endParaRPr lang="de-DE" dirty="0">
              <a:solidFill>
                <a:srgbClr val="0070C0"/>
              </a:solidFill>
            </a:endParaRPr>
          </a:p>
        </p:txBody>
      </p:sp>
      <p:sp>
        <p:nvSpPr>
          <p:cNvPr id="3" name="Inhaltsplatzhalter 2"/>
          <p:cNvSpPr>
            <a:spLocks noGrp="1"/>
          </p:cNvSpPr>
          <p:nvPr>
            <p:ph idx="1"/>
          </p:nvPr>
        </p:nvSpPr>
        <p:spPr>
          <a:xfrm>
            <a:off x="304800" y="1484784"/>
            <a:ext cx="8458200" cy="4629150"/>
          </a:xfrm>
        </p:spPr>
        <p:txBody>
          <a:bodyPr/>
          <a:lstStyle/>
          <a:p>
            <a:r>
              <a:rPr lang="de-DE" sz="1800" dirty="0" smtClean="0">
                <a:ea typeface="Wingdings"/>
                <a:cs typeface="Wingdings"/>
                <a:sym typeface="Wingdings"/>
              </a:rPr>
              <a:t>Bedeutet was?</a:t>
            </a:r>
          </a:p>
          <a:p>
            <a:pPr lvl="1"/>
            <a:r>
              <a:rPr lang="de-DE" sz="1400" dirty="0" smtClean="0">
                <a:ea typeface="Wingdings"/>
                <a:cs typeface="Wingdings"/>
                <a:sym typeface="Wingdings"/>
              </a:rPr>
              <a:t>robust gegen fehlerhafte Dialogeingaben</a:t>
            </a:r>
          </a:p>
          <a:p>
            <a:pPr lvl="1"/>
            <a:r>
              <a:rPr lang="de-DE" sz="1400" dirty="0" smtClean="0">
                <a:ea typeface="Wingdings"/>
                <a:cs typeface="Wingdings"/>
                <a:sym typeface="Wingdings"/>
              </a:rPr>
              <a:t>gegen fehlerhafte Daten von Nachbarsystemen</a:t>
            </a:r>
          </a:p>
          <a:p>
            <a:pPr lvl="1"/>
            <a:r>
              <a:rPr lang="de-DE" sz="1400" dirty="0" smtClean="0">
                <a:ea typeface="Wingdings"/>
                <a:cs typeface="Wingdings"/>
                <a:sym typeface="Wingdings"/>
              </a:rPr>
              <a:t>gegen Absturz des Systems oder von Teilen des Systems</a:t>
            </a:r>
          </a:p>
          <a:p>
            <a:pPr lvl="1"/>
            <a:r>
              <a:rPr lang="de-DE" sz="1400" dirty="0" smtClean="0">
                <a:ea typeface="Wingdings"/>
                <a:cs typeface="Wingdings"/>
                <a:sym typeface="Wingdings"/>
              </a:rPr>
              <a:t>gegen Hardwarefehler</a:t>
            </a:r>
          </a:p>
          <a:p>
            <a:pPr lvl="1"/>
            <a:r>
              <a:rPr lang="de-DE" sz="1400" dirty="0" smtClean="0">
                <a:ea typeface="Wingdings"/>
                <a:cs typeface="Wingdings"/>
                <a:sym typeface="Wingdings"/>
              </a:rPr>
              <a:t>Sicherstellen eines geordneten Wiederanfahrens</a:t>
            </a:r>
          </a:p>
          <a:p>
            <a:pPr lvl="1"/>
            <a:r>
              <a:rPr lang="de-DE" sz="1400" dirty="0" smtClean="0">
                <a:ea typeface="Wingdings"/>
                <a:cs typeface="Wingdings"/>
                <a:sym typeface="Wingdings"/>
              </a:rPr>
              <a:t>...</a:t>
            </a:r>
            <a:endParaRPr lang="de-DE" sz="1400" dirty="0"/>
          </a:p>
        </p:txBody>
      </p:sp>
      <p:sp>
        <p:nvSpPr>
          <p:cNvPr id="6" name="Rechteck 5"/>
          <p:cNvSpPr/>
          <p:nvPr/>
        </p:nvSpPr>
        <p:spPr>
          <a:xfrm>
            <a:off x="7020272" y="6021288"/>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18458026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70C0"/>
                </a:solidFill>
              </a:rPr>
              <a:t>Konkretisierung von Qualitätsmerkmalen</a:t>
            </a:r>
            <a:endParaRPr lang="de-DE" dirty="0">
              <a:solidFill>
                <a:srgbClr val="0070C0"/>
              </a:solidFill>
            </a:endParaRPr>
          </a:p>
        </p:txBody>
      </p:sp>
      <p:sp>
        <p:nvSpPr>
          <p:cNvPr id="3" name="Inhaltsplatzhalter 2"/>
          <p:cNvSpPr>
            <a:spLocks noGrp="1"/>
          </p:cNvSpPr>
          <p:nvPr>
            <p:ph idx="1"/>
          </p:nvPr>
        </p:nvSpPr>
        <p:spPr>
          <a:xfrm>
            <a:off x="304800" y="1556792"/>
            <a:ext cx="8458200" cy="4557142"/>
          </a:xfrm>
        </p:spPr>
        <p:txBody>
          <a:bodyPr/>
          <a:lstStyle/>
          <a:p>
            <a:r>
              <a:rPr lang="de-DE" sz="1800" dirty="0" smtClean="0">
                <a:solidFill>
                  <a:srgbClr val="0066CC"/>
                </a:solidFill>
                <a:ea typeface="Wingdings"/>
                <a:cs typeface="Wingdings"/>
                <a:sym typeface="Wingdings"/>
              </a:rPr>
              <a:t>Nötig</a:t>
            </a:r>
            <a:r>
              <a:rPr lang="de-DE" sz="1800" dirty="0" smtClean="0">
                <a:ea typeface="Wingdings"/>
                <a:cs typeface="Wingdings"/>
                <a:sym typeface="Wingdings"/>
              </a:rPr>
              <a:t>: Qualitätsmerkmale für </a:t>
            </a:r>
            <a:r>
              <a:rPr lang="de-DE" sz="1800" b="1" dirty="0" smtClean="0">
                <a:ea typeface="Wingdings"/>
                <a:cs typeface="Wingdings"/>
                <a:sym typeface="Wingdings"/>
              </a:rPr>
              <a:t>Ihr</a:t>
            </a:r>
            <a:r>
              <a:rPr lang="de-DE" sz="1800" dirty="0" smtClean="0">
                <a:ea typeface="Wingdings"/>
                <a:cs typeface="Wingdings"/>
                <a:sym typeface="Wingdings"/>
              </a:rPr>
              <a:t> Projekt </a:t>
            </a:r>
            <a:r>
              <a:rPr lang="de-DE" sz="1800" b="1" dirty="0" smtClean="0">
                <a:ea typeface="Wingdings"/>
                <a:cs typeface="Wingdings"/>
                <a:sym typeface="Wingdings"/>
              </a:rPr>
              <a:t>konkretisieren</a:t>
            </a:r>
            <a:r>
              <a:rPr lang="de-DE" sz="1800" dirty="0">
                <a:ea typeface="Wingdings"/>
                <a:cs typeface="Wingdings"/>
                <a:sym typeface="Wingdings"/>
              </a:rPr>
              <a:t/>
            </a:r>
            <a:br>
              <a:rPr lang="de-DE" sz="1800" dirty="0">
                <a:ea typeface="Wingdings"/>
                <a:cs typeface="Wingdings"/>
                <a:sym typeface="Wingdings"/>
              </a:rPr>
            </a:br>
            <a:r>
              <a:rPr lang="de-DE" sz="1800" dirty="0" smtClean="0">
                <a:ea typeface="Wingdings"/>
                <a:cs typeface="Wingdings"/>
                <a:sym typeface="Wingdings"/>
              </a:rPr>
              <a:t>(schlecht z. B.: „Das System muss performant sein.“)</a:t>
            </a:r>
          </a:p>
          <a:p>
            <a:r>
              <a:rPr lang="de-DE" sz="1800" dirty="0" smtClean="0">
                <a:ea typeface="Wingdings"/>
                <a:cs typeface="Wingdings"/>
                <a:sym typeface="Wingdings"/>
              </a:rPr>
              <a:t>Zur Konkretisierung eignen sich </a:t>
            </a:r>
            <a:r>
              <a:rPr lang="de-DE" sz="1800" b="1" dirty="0" smtClean="0">
                <a:ea typeface="Wingdings"/>
                <a:cs typeface="Wingdings"/>
                <a:sym typeface="Wingdings"/>
              </a:rPr>
              <a:t>Szenarien</a:t>
            </a:r>
          </a:p>
          <a:p>
            <a:pPr lvl="1"/>
            <a:r>
              <a:rPr lang="de-DE" sz="1600" dirty="0" smtClean="0">
                <a:ea typeface="Wingdings"/>
                <a:cs typeface="Wingdings"/>
                <a:sym typeface="Wingdings"/>
              </a:rPr>
              <a:t>Szenarien beschreiben, was beim Eintreffen eines Stimulus auf ein System in bestimmten Situationen geschieht</a:t>
            </a:r>
          </a:p>
          <a:p>
            <a:r>
              <a:rPr lang="de-DE" sz="1800" dirty="0" smtClean="0">
                <a:ea typeface="Wingdings"/>
                <a:cs typeface="Wingdings"/>
                <a:sym typeface="Wingdings"/>
              </a:rPr>
              <a:t>Typen von Szenarien:</a:t>
            </a:r>
          </a:p>
          <a:p>
            <a:pPr lvl="1"/>
            <a:r>
              <a:rPr lang="de-DE" sz="1600" dirty="0" smtClean="0">
                <a:solidFill>
                  <a:srgbClr val="0066CC"/>
                </a:solidFill>
                <a:ea typeface="Wingdings"/>
                <a:cs typeface="Wingdings"/>
                <a:sym typeface="Wingdings"/>
              </a:rPr>
              <a:t>Anwendungsszenarien</a:t>
            </a:r>
          </a:p>
          <a:p>
            <a:pPr lvl="1"/>
            <a:r>
              <a:rPr lang="de-DE" sz="1600" dirty="0" smtClean="0">
                <a:solidFill>
                  <a:srgbClr val="0066CC"/>
                </a:solidFill>
                <a:ea typeface="Wingdings"/>
                <a:cs typeface="Wingdings"/>
                <a:sym typeface="Wingdings"/>
              </a:rPr>
              <a:t>Änderungsszenarien</a:t>
            </a:r>
          </a:p>
          <a:p>
            <a:pPr lvl="1"/>
            <a:r>
              <a:rPr lang="de-DE" sz="1600" dirty="0" smtClean="0">
                <a:solidFill>
                  <a:srgbClr val="0066CC"/>
                </a:solidFill>
                <a:ea typeface="Wingdings"/>
                <a:cs typeface="Wingdings"/>
                <a:sym typeface="Wingdings"/>
              </a:rPr>
              <a:t>Stress- oder Grenzszenarien</a:t>
            </a:r>
          </a:p>
          <a:p>
            <a:r>
              <a:rPr lang="de-DE" sz="1800" dirty="0" smtClean="0">
                <a:ea typeface="Wingdings"/>
                <a:cs typeface="Wingdings"/>
                <a:sym typeface="Wingdings"/>
              </a:rPr>
              <a:t>Szenarien unterstützen auch bei der Architekturbewertung</a:t>
            </a:r>
            <a:endParaRPr lang="de-DE" sz="1800" dirty="0">
              <a:ea typeface="Wingdings"/>
              <a:cs typeface="Wingdings"/>
              <a:sym typeface="Wingdings"/>
            </a:endParaRPr>
          </a:p>
          <a:p>
            <a:r>
              <a:rPr lang="de-DE" sz="1800" dirty="0" smtClean="0">
                <a:ea typeface="Wingdings"/>
                <a:cs typeface="Wingdings"/>
                <a:sym typeface="Wingdings"/>
              </a:rPr>
              <a:t>Im Folgenden: Beispiele</a:t>
            </a:r>
          </a:p>
        </p:txBody>
      </p:sp>
      <p:sp>
        <p:nvSpPr>
          <p:cNvPr id="6" name="Rechteck 5"/>
          <p:cNvSpPr/>
          <p:nvPr/>
        </p:nvSpPr>
        <p:spPr>
          <a:xfrm>
            <a:off x="7020272" y="6021288"/>
            <a:ext cx="997251" cy="246221"/>
          </a:xfrm>
          <a:prstGeom prst="rect">
            <a:avLst/>
          </a:prstGeom>
        </p:spPr>
        <p:txBody>
          <a:bodyPr wrap="none">
            <a:spAutoFit/>
          </a:bodyPr>
          <a:lstStyle/>
          <a:p>
            <a:r>
              <a:rPr lang="en-US" dirty="0" err="1" smtClean="0">
                <a:solidFill>
                  <a:schemeClr val="bg1">
                    <a:lumMod val="65000"/>
                  </a:schemeClr>
                </a:solidFill>
              </a:rPr>
              <a:t>Quelle</a:t>
            </a:r>
            <a:r>
              <a:rPr lang="en-US" dirty="0" smtClean="0">
                <a:solidFill>
                  <a:schemeClr val="bg1">
                    <a:lumMod val="65000"/>
                  </a:schemeClr>
                </a:solidFill>
              </a:rPr>
              <a:t>: Starke</a:t>
            </a:r>
            <a:endParaRPr lang="en-US" dirty="0">
              <a:solidFill>
                <a:schemeClr val="bg1">
                  <a:lumMod val="65000"/>
                </a:schemeClr>
              </a:solidFill>
            </a:endParaRPr>
          </a:p>
        </p:txBody>
      </p:sp>
    </p:spTree>
    <p:extLst>
      <p:ext uri="{BB962C8B-B14F-4D97-AF65-F5344CB8AC3E}">
        <p14:creationId xmlns:p14="http://schemas.microsoft.com/office/powerpoint/2010/main" val="271272336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10;\end{document}&#10;"/>
  <p:tag name="TEX2PS" val="latex $(base).tex; dvips -D $(res) -E -o $(base).ps $(base).dvi"/>
  <p:tag name="EXTERNALEDITCOMMAND" val="notepad %"/>
  <p:tag name="GHOSTSCRIPTCOMMAND" val="C:\gs\gs8.50\bin\gswin32c"/>
  <p:tag name="DEFAULTBITMAP" val="bmp16m"/>
  <p:tag name="DEFAULTBLEND" val="Falsch"/>
  <p:tag name="DEFAULTTRANSPARENT" val="Falsch"/>
  <p:tag name="DEFAULTWORKAROUNDTRANSPARENCYBUG" val="Falsch"/>
  <p:tag name="DEFAULTRESOLUTION" val="1200"/>
  <p:tag name="DEFAULTMAGNIFICATION" val="2"/>
  <p:tag name="DEFAULTFONTSIZE" val="10"/>
  <p:tag name="DEFAULTWIDTH" val="348"/>
  <p:tag name="DEFAULTHEIGHT" val="200"/>
</p:tagLst>
</file>

<file path=ppt/theme/theme1.xml><?xml version="1.0" encoding="utf-8"?>
<a:theme xmlns:a="http://schemas.openxmlformats.org/drawingml/2006/main" name="Standarddesign">
  <a:themeElements>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txDef>
      <a:spPr>
        <a:noFill/>
      </a:spPr>
      <a:bodyPr wrap="square" rtlCol="0">
        <a:noAutofit/>
      </a:bodyPr>
      <a:lstStyle>
        <a:defPPr>
          <a:defRPr sz="1800" dirty="0"/>
        </a:defPPr>
      </a:lstStyle>
    </a:tx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tandarddesign">
  <a:themeElements>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objectDefaults>
  <a:extraClrSchemeLst>
    <a:extraClrScheme>
      <a:clrScheme name="1_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tandard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33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1248</Words>
  <Application>Microsoft Macintosh PowerPoint</Application>
  <PresentationFormat>Bildschirmpräsentation (4:3)</PresentationFormat>
  <Paragraphs>201</Paragraphs>
  <Slides>28</Slides>
  <Notes>9</Notes>
  <HiddenSlides>2</HiddenSlides>
  <MMClips>0</MMClips>
  <ScaleCrop>false</ScaleCrop>
  <HeadingPairs>
    <vt:vector size="6" baseType="variant">
      <vt:variant>
        <vt:lpstr>Design</vt:lpstr>
      </vt:variant>
      <vt:variant>
        <vt:i4>2</vt:i4>
      </vt:variant>
      <vt:variant>
        <vt:lpstr>Eingebettete OLE-Server</vt:lpstr>
      </vt:variant>
      <vt:variant>
        <vt:i4>1</vt:i4>
      </vt:variant>
      <vt:variant>
        <vt:lpstr>Folientitel</vt:lpstr>
      </vt:variant>
      <vt:variant>
        <vt:i4>28</vt:i4>
      </vt:variant>
    </vt:vector>
  </HeadingPairs>
  <TitlesOfParts>
    <vt:vector size="31" baseType="lpstr">
      <vt:lpstr>Standarddesign</vt:lpstr>
      <vt:lpstr>1_Standarddesign</vt:lpstr>
      <vt:lpstr>CorelDRAW</vt:lpstr>
      <vt:lpstr>Architektur von Informationssystemen</vt:lpstr>
      <vt:lpstr>Aufbau der Vorlesung (Planung)</vt:lpstr>
      <vt:lpstr>Qualität von Softwaresystemen</vt:lpstr>
      <vt:lpstr>Qualität von Softwaresystemen</vt:lpstr>
      <vt:lpstr>Qualität von Softwaresystemen</vt:lpstr>
      <vt:lpstr>Qualitätsmerkmale</vt:lpstr>
      <vt:lpstr>Qualitätsmerkmale</vt:lpstr>
      <vt:lpstr>Qualitätsmerkmal: „Robustheit“</vt:lpstr>
      <vt:lpstr>Konkretisierung von Qualitätsmerkmalen</vt:lpstr>
      <vt:lpstr>Konkretisierung von Qualitätsmerkmalen</vt:lpstr>
      <vt:lpstr>Zielkonflikte zwischen Qualitätsmerkmalen</vt:lpstr>
      <vt:lpstr>Architekturstile bestimmen die Qualitätsmerkmale</vt:lpstr>
      <vt:lpstr>Lösungsstrategien entwickeln</vt:lpstr>
      <vt:lpstr>Lösungsstrategien entwickeln</vt:lpstr>
      <vt:lpstr>Lösungsstrategien entwickeln</vt:lpstr>
      <vt:lpstr>1) Lösungsstrategien für Organisatorische Probleme</vt:lpstr>
      <vt:lpstr>1) Lösungsstrategien für Organisatorische Probleme</vt:lpstr>
      <vt:lpstr>1) Lösungsstrategien für Organisatorische Probleme</vt:lpstr>
      <vt:lpstr>2) Lösungsstrategien für hohe Performance</vt:lpstr>
      <vt:lpstr>2) Lösungsstrategien für hohe Performance</vt:lpstr>
      <vt:lpstr>3) Lösungsstrategien für Anpassbarkeit und Flexibilität</vt:lpstr>
      <vt:lpstr>3) Lösungsstrategien für Anpassbarkeit und Flexibilität</vt:lpstr>
      <vt:lpstr>3) Lösungsstrategien für Anpassbarkeit und Flexibilität</vt:lpstr>
      <vt:lpstr>3) Lösungsstrategien für Anpassbarkeit und Flexibilität</vt:lpstr>
      <vt:lpstr>4) Lösungsstrategien für hohe Verfügbarkeit</vt:lpstr>
      <vt:lpstr>4) Lösungsstrategien für hohe Verfügbarkeit</vt:lpstr>
      <vt:lpstr>Wie sollten Architekten vorgehen?</vt:lpstr>
      <vt:lpstr>Literatur zu diesem Teil</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Prof. Dr. Stefan Sarstedt</dc:creator>
  <dc:description>HAW Hamburg</dc:description>
  <cp:lastModifiedBy>SRS</cp:lastModifiedBy>
  <cp:revision>3121</cp:revision>
  <cp:lastPrinted>2013-04-03T15:33:32Z</cp:lastPrinted>
  <dcterms:created xsi:type="dcterms:W3CDTF">2000-04-04T10:59:45Z</dcterms:created>
  <dcterms:modified xsi:type="dcterms:W3CDTF">2013-11-07T10:27:36Z</dcterms:modified>
</cp:coreProperties>
</file>