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43"/>
  </p:notesMasterIdLst>
  <p:handoutMasterIdLst>
    <p:handoutMasterId r:id="rId44"/>
  </p:handoutMasterIdLst>
  <p:sldIdLst>
    <p:sldId id="917" r:id="rId3"/>
    <p:sldId id="991" r:id="rId4"/>
    <p:sldId id="993" r:id="rId5"/>
    <p:sldId id="999" r:id="rId6"/>
    <p:sldId id="994" r:id="rId7"/>
    <p:sldId id="995" r:id="rId8"/>
    <p:sldId id="1000" r:id="rId9"/>
    <p:sldId id="1001" r:id="rId10"/>
    <p:sldId id="998" r:id="rId11"/>
    <p:sldId id="891" r:id="rId12"/>
    <p:sldId id="893" r:id="rId13"/>
    <p:sldId id="895" r:id="rId14"/>
    <p:sldId id="897" r:id="rId15"/>
    <p:sldId id="1288" r:id="rId16"/>
    <p:sldId id="900" r:id="rId17"/>
    <p:sldId id="901" r:id="rId18"/>
    <p:sldId id="902" r:id="rId19"/>
    <p:sldId id="903" r:id="rId20"/>
    <p:sldId id="904" r:id="rId21"/>
    <p:sldId id="1289" r:id="rId22"/>
    <p:sldId id="905" r:id="rId23"/>
    <p:sldId id="953" r:id="rId24"/>
    <p:sldId id="979" r:id="rId25"/>
    <p:sldId id="981" r:id="rId26"/>
    <p:sldId id="982" r:id="rId27"/>
    <p:sldId id="983" r:id="rId28"/>
    <p:sldId id="984" r:id="rId29"/>
    <p:sldId id="985" r:id="rId30"/>
    <p:sldId id="986" r:id="rId31"/>
    <p:sldId id="964" r:id="rId32"/>
    <p:sldId id="959" r:id="rId33"/>
    <p:sldId id="960" r:id="rId34"/>
    <p:sldId id="956" r:id="rId35"/>
    <p:sldId id="1003" r:id="rId36"/>
    <p:sldId id="1005" r:id="rId37"/>
    <p:sldId id="1004" r:id="rId38"/>
    <p:sldId id="1002" r:id="rId39"/>
    <p:sldId id="1287" r:id="rId40"/>
    <p:sldId id="1006" r:id="rId41"/>
    <p:sldId id="915" r:id="rId42"/>
  </p:sldIdLst>
  <p:sldSz cx="9144000" cy="6858000" type="screen4x3"/>
  <p:notesSz cx="6797675" cy="9926638"/>
  <p:custDataLst>
    <p:tags r:id="rId46"/>
  </p:custDataLst>
  <p:defaultTextStyle>
    <a:defPPr>
      <a:defRPr lang="de-DE"/>
    </a:defPPr>
    <a:lvl1pPr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9900"/>
    <a:srgbClr val="FFB953"/>
    <a:srgbClr val="CCFFCC"/>
    <a:srgbClr val="FF3300"/>
    <a:srgbClr val="FFD08B"/>
    <a:srgbClr val="C0C0C0"/>
    <a:srgbClr val="FFFF00"/>
    <a:srgbClr val="FFFFFF"/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5" autoAdjust="0"/>
    <p:restoredTop sz="85743" autoAdjust="0"/>
  </p:normalViewPr>
  <p:slideViewPr>
    <p:cSldViewPr>
      <p:cViewPr varScale="1">
        <p:scale>
          <a:sx n="91" d="100"/>
          <a:sy n="91" d="100"/>
        </p:scale>
        <p:origin x="-2144" y="-11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A7473316-6EF8-4311-9B48-94CECAB6A5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822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9D81DB4B-B8F0-446A-9F61-AD0C393C6F4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205DE-C32E-4AB7-B5AA-80E1060B8DE8}" type="slidenum">
              <a:rPr lang="de-DE"/>
              <a:pPr/>
              <a:t>1</a:t>
            </a:fld>
            <a:endParaRPr lang="de-DE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26"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322C7-9BEB-4FE7-BB72-A248CA0B4AF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11AC0-EE30-48D4-8145-34EB7C4DEEA9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r>
              <a:rPr lang="de-DE" dirty="0" smtClean="0"/>
              <a:t>dediziert: gewidmet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FD700-8588-413C-8031-3A6A2816F62C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55B65-C114-47DF-9C61-57B974746A3A}" type="slidenum">
              <a:rPr lang="en-US"/>
              <a:pPr/>
              <a:t>13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„Murmelgruppe“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40A8E-DE4C-4868-A6D0-0C70980995B7}" type="slidenum">
              <a:rPr lang="en-US"/>
              <a:pPr/>
              <a:t>15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1E10E-4C20-44DA-9F65-16021B3A30F5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BB495-FB8C-473E-AB95-123C1B63ED01}" type="slidenum">
              <a:rPr lang="en-US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8FF19-A7A6-44C6-A992-F3C3D97C8EC1}" type="slidenum">
              <a:rPr lang="en-US"/>
              <a:pPr/>
              <a:t>18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CDBDF-CE9C-4088-A7AF-993CD27F2DB3}" type="slidenum">
              <a:rPr lang="en-US"/>
              <a:pPr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6CBA-98B6-4582-8E20-6C5D583E64D6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D6C136-AF2F-42D7-8A59-5F72F9DB197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4A782-DD53-4C9A-8AF3-48686A717DD1}" type="slidenum">
              <a:rPr lang="en-US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E4B9-070A-41F8-835B-B09A45D81279}" type="slidenum">
              <a:rPr lang="en-US"/>
              <a:pPr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E4B9-070A-41F8-835B-B09A45D81279}" type="slidenum">
              <a:rPr lang="en-US"/>
              <a:pPr/>
              <a:t>23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E4B9-070A-41F8-835B-B09A45D81279}" type="slidenum">
              <a:rPr lang="en-US"/>
              <a:pPr/>
              <a:t>24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E4B9-070A-41F8-835B-B09A45D81279}" type="slidenum">
              <a:rPr lang="en-US"/>
              <a:pPr/>
              <a:t>25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E4B9-070A-41F8-835B-B09A45D81279}" type="slidenum">
              <a:rPr lang="en-US"/>
              <a:pPr/>
              <a:t>26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E4B9-070A-41F8-835B-B09A45D81279}" type="slidenum">
              <a:rPr lang="en-US"/>
              <a:pPr/>
              <a:t>27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E4B9-070A-41F8-835B-B09A45D81279}" type="slidenum">
              <a:rPr lang="en-US"/>
              <a:pPr/>
              <a:t>28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E4B9-070A-41F8-835B-B09A45D81279}" type="slidenum">
              <a:rPr lang="en-US"/>
              <a:pPr/>
              <a:t>29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6CBA-98B6-4582-8E20-6C5D583E64D6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4F931-F87F-45AB-8D38-8C258B17778D}" type="slidenum">
              <a:rPr lang="en-US"/>
              <a:pPr/>
              <a:t>30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A99A4-7C91-4361-AFC1-23CB0D5A856F}" type="slidenum">
              <a:rPr lang="en-US"/>
              <a:pPr/>
              <a:t>31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43C9A-231C-4134-BFFF-2A70ADF52529}" type="slidenum">
              <a:rPr lang="en-US"/>
              <a:pPr/>
              <a:t>32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71623C-4B51-4A77-895C-2A03F70F7FB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626A8-4730-488E-89E2-A0CFDE5458A6}" type="slidenum">
              <a:rPr lang="en-US"/>
              <a:pPr/>
              <a:t>40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7763" cy="37195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3431"/>
            <a:ext cx="4984962" cy="4468710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6CBA-98B6-4582-8E20-6C5D583E64D6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6CBA-98B6-4582-8E20-6C5D583E64D6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6CBA-98B6-4582-8E20-6C5D583E64D6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6CBA-98B6-4582-8E20-6C5D583E64D6}" type="slidenum">
              <a:rPr lang="en-US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6CBA-98B6-4582-8E20-6C5D583E64D6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6CBA-98B6-4582-8E20-6C5D583E64D6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286000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de-DE"/>
              <a:t>Titel</a:t>
            </a:r>
          </a:p>
        </p:txBody>
      </p:sp>
      <p:sp>
        <p:nvSpPr>
          <p:cNvPr id="8207" name="Rectangle 10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384175" indent="-384175">
              <a:defRPr/>
            </a:lvl1pPr>
            <a:lvl2pPr marL="949325" lvl="1" indent="-374650">
              <a:defRPr/>
            </a:lvl2pPr>
          </a:lstStyle>
          <a:p>
            <a:r>
              <a:rPr lang="de-DE"/>
              <a:t>Was wird behandelt…</a:t>
            </a:r>
          </a:p>
          <a:p>
            <a:pPr lvl="1"/>
            <a:r>
              <a:rPr lang="de-DE"/>
              <a:t>usw.</a:t>
            </a:r>
          </a:p>
          <a:p>
            <a:pPr lvl="1"/>
            <a:endParaRPr lang="de-DE"/>
          </a:p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8450" y="1066800"/>
            <a:ext cx="2114550" cy="53149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191250" cy="53149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286000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de-DE"/>
              <a:t>Titel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384175" indent="-384175">
              <a:defRPr/>
            </a:lvl1pPr>
            <a:lvl2pPr marL="949325" lvl="1" indent="-374650">
              <a:defRPr/>
            </a:lvl2pPr>
          </a:lstStyle>
          <a:p>
            <a:r>
              <a:rPr lang="de-DE"/>
              <a:t>Was wird behandelt…</a:t>
            </a:r>
          </a:p>
          <a:p>
            <a:pPr lvl="1"/>
            <a:r>
              <a:rPr lang="de-DE"/>
              <a:t>usw.</a:t>
            </a:r>
          </a:p>
          <a:p>
            <a:pPr lvl="1"/>
            <a:endParaRPr lang="de-DE"/>
          </a:p>
          <a:p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93CDE9-B108-4893-A7A3-8CAAA181C5B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2A5437-34A2-4CFB-BD31-B73A91CBDBC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BB3BFC-5C1D-44A2-8D29-3E7098FD9CDE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D0361C-E9AE-463E-857A-BB9406A1BA5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E381F-F165-48D0-8E96-73E072B19D3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610321-D947-4E99-98B5-4D99183DAFFC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EE2543-713F-48D1-A3E0-5712BEACDF6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1061FA-D0F1-4AC9-B63E-AEC66B111A39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EAA630-F572-4FAA-B227-F5ED942670E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8450" y="1066800"/>
            <a:ext cx="2114550" cy="53149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191250" cy="53149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9AF5C-47D1-4718-AE0B-7D73E4F622C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3.emf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28662" y="785794"/>
            <a:ext cx="7891488" cy="4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Erste Ebene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304800" y="6453188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28600" y="6472238"/>
            <a:ext cx="411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Prof. Dr. S. </a:t>
            </a:r>
            <a:r>
              <a:rPr lang="en-US" dirty="0">
                <a:solidFill>
                  <a:schemeClr val="bg2"/>
                </a:solidFill>
              </a:rPr>
              <a:t>Sarstedt, </a:t>
            </a:r>
            <a:r>
              <a:rPr lang="en-US" dirty="0" smtClean="0">
                <a:solidFill>
                  <a:schemeClr val="bg2"/>
                </a:solidFill>
              </a:rPr>
              <a:t>HAW-Hamburg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50" name="Text Box 26"/>
          <p:cNvSpPr txBox="1">
            <a:spLocks noChangeArrowheads="1"/>
          </p:cNvSpPr>
          <p:nvPr userDrawn="1"/>
        </p:nvSpPr>
        <p:spPr bwMode="auto">
          <a:xfrm>
            <a:off x="857224" y="512638"/>
            <a:ext cx="6407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1400" noProof="0" dirty="0" smtClean="0">
                <a:solidFill>
                  <a:schemeClr val="bg2"/>
                </a:solidFill>
                <a:latin typeface="+mj-lt"/>
              </a:rPr>
              <a:t>Architektur von Informationssystemen</a:t>
            </a:r>
            <a:endParaRPr lang="de-DE" sz="1400" noProof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9219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357166"/>
            <a:ext cx="571504" cy="54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 userDrawn="1"/>
        </p:nvSpPr>
        <p:spPr>
          <a:xfrm>
            <a:off x="7846273" y="6465021"/>
            <a:ext cx="928694" cy="2857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AA07A2A5-F124-46C9-8FDC-4B981B501948}" type="slidenum">
              <a:rPr 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65000"/>
        <a:buBlip>
          <a:blip r:embed="rId14"/>
        </a:buBlip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4"/>
        </a:buBlip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55000"/>
        <a:buBlip>
          <a:blip r:embed="rId14"/>
        </a:buBlip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37313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55A5C4D9-BE8E-40CB-9C62-7391F36D5522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 flipV="1">
            <a:off x="971550" y="7905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Erste Ebene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304800" y="6453188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228600" y="6424613"/>
            <a:ext cx="411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Stefan Sarstedt, 13.12.2005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 userDrawn="1"/>
        </p:nvSpPr>
        <p:spPr bwMode="auto">
          <a:xfrm>
            <a:off x="1042988" y="465138"/>
            <a:ext cx="4976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dirty="0" err="1">
                <a:solidFill>
                  <a:schemeClr val="bg2"/>
                </a:solidFill>
                <a:latin typeface="Times New Roman" pitchFamily="18" charset="0"/>
              </a:rPr>
              <a:t>Semantik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</a:rPr>
              <a:t> und Tool-</a:t>
            </a:r>
            <a:r>
              <a:rPr lang="en-US" sz="1600" dirty="0" err="1">
                <a:solidFill>
                  <a:schemeClr val="bg2"/>
                </a:solidFill>
                <a:latin typeface="Times New Roman" pitchFamily="18" charset="0"/>
              </a:rPr>
              <a:t>Unterstützung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Times New Roman" pitchFamily="18" charset="0"/>
              </a:rPr>
              <a:t>für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</a:rPr>
              <a:t> UML 2</a:t>
            </a:r>
          </a:p>
        </p:txBody>
      </p:sp>
      <p:graphicFrame>
        <p:nvGraphicFramePr>
          <p:cNvPr id="379913" name="Object 9"/>
          <p:cNvGraphicFramePr>
            <a:graphicFrameLocks noChangeAspect="1"/>
          </p:cNvGraphicFramePr>
          <p:nvPr/>
        </p:nvGraphicFramePr>
        <p:xfrm>
          <a:off x="395288" y="188913"/>
          <a:ext cx="5746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0" name="CorelDRAW" r:id="rId14" imgW="1836720" imgH="2456280" progId="">
                  <p:embed/>
                </p:oleObj>
              </mc:Choice>
              <mc:Fallback>
                <p:oleObj name="CorelDRAW" r:id="rId14" imgW="1836720" imgH="245628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913"/>
                        <a:ext cx="5746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65000"/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55000"/>
        <a:buBlip>
          <a:blip r:embed="rId16"/>
        </a:buBlip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e.wikipedia.org/wiki/Fork_(Unix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p-ts.com/component/option,com_docman/task,doc_download/gid,66/Itemid,84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414810"/>
            <a:ext cx="42862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42918"/>
            <a:ext cx="7772400" cy="785802"/>
          </a:xfrm>
        </p:spPr>
        <p:txBody>
          <a:bodyPr/>
          <a:lstStyle/>
          <a:p>
            <a:r>
              <a:rPr lang="de-DE" sz="3600" smtClean="0">
                <a:latin typeface="Calibri" pitchFamily="34" charset="0"/>
                <a:cs typeface="Calibri" pitchFamily="34" charset="0"/>
              </a:rPr>
              <a:t>Architektur von Informationssystemen</a:t>
            </a:r>
            <a:endParaRPr lang="de-DE" sz="3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1428736"/>
            <a:ext cx="6400800" cy="1928826"/>
          </a:xfrm>
        </p:spPr>
        <p:txBody>
          <a:bodyPr/>
          <a:lstStyle/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Hochschule für angewandte Wissenschaften Hamburg</a:t>
            </a: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Fachbereich Informatik</a:t>
            </a:r>
          </a:p>
          <a:p>
            <a:pPr marL="22225" indent="-22225" algn="ctr">
              <a:buFontTx/>
              <a:buNone/>
            </a:pPr>
            <a:endParaRPr lang="de-DE" sz="1400" dirty="0" smtClean="0">
              <a:latin typeface="Calibri" pitchFamily="34" charset="0"/>
              <a:cs typeface="Calibri" pitchFamily="34" charset="0"/>
            </a:endParaRP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Prof. Dr. Stefan Sarstedt</a:t>
            </a: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(stefan.sarstedt@haw-hamburg.de)</a:t>
            </a:r>
          </a:p>
        </p:txBody>
      </p:sp>
      <p:sp>
        <p:nvSpPr>
          <p:cNvPr id="6" name="Rechteck 5"/>
          <p:cNvSpPr/>
          <p:nvPr/>
        </p:nvSpPr>
        <p:spPr>
          <a:xfrm>
            <a:off x="2843808" y="3717032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0070C0"/>
                </a:solidFill>
              </a:rPr>
              <a:t>Konnektoren</a:t>
            </a:r>
            <a:endParaRPr lang="de-DE" sz="2400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img.archiexpo.de/images_ae/photo-g/2d-architektur-cad-software-914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645024"/>
            <a:ext cx="2425701" cy="2939710"/>
          </a:xfrm>
          <a:prstGeom prst="rect">
            <a:avLst/>
          </a:prstGeom>
          <a:noFill/>
        </p:spPr>
      </p:pic>
      <p:sp>
        <p:nvSpPr>
          <p:cNvPr id="7" name="Ellipse 6"/>
          <p:cNvSpPr/>
          <p:nvPr/>
        </p:nvSpPr>
        <p:spPr bwMode="auto">
          <a:xfrm>
            <a:off x="2627784" y="4581128"/>
            <a:ext cx="2304256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ein Software-Konnektor?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400" b="1" dirty="0" smtClean="0"/>
              <a:t>Architekturelemente</a:t>
            </a:r>
            <a:r>
              <a:rPr lang="de-DE" sz="2400" dirty="0" smtClean="0"/>
              <a:t>, die </a:t>
            </a:r>
            <a:r>
              <a:rPr lang="de-DE" sz="2400" dirty="0" smtClean="0">
                <a:solidFill>
                  <a:srgbClr val="0070C0"/>
                </a:solidFill>
              </a:rPr>
              <a:t>Interaktionen</a:t>
            </a:r>
            <a:r>
              <a:rPr lang="de-DE" sz="2400" dirty="0" smtClean="0"/>
              <a:t> und Interaktionsregeln zwischen Komponenten modellieren</a:t>
            </a:r>
          </a:p>
          <a:p>
            <a:pPr>
              <a:lnSpc>
                <a:spcPct val="90000"/>
              </a:lnSpc>
            </a:pPr>
            <a:r>
              <a:rPr lang="de-DE" sz="2400" dirty="0" smtClean="0">
                <a:solidFill>
                  <a:srgbClr val="0070C0"/>
                </a:solidFill>
              </a:rPr>
              <a:t>Einfache Interaktionen</a:t>
            </a:r>
          </a:p>
          <a:p>
            <a:pPr lvl="1">
              <a:lnSpc>
                <a:spcPct val="90000"/>
              </a:lnSpc>
            </a:pPr>
            <a:r>
              <a:rPr lang="de-DE" sz="2000" dirty="0" smtClean="0"/>
              <a:t>Prozeduraufruf</a:t>
            </a:r>
          </a:p>
          <a:p>
            <a:pPr lvl="1">
              <a:lnSpc>
                <a:spcPct val="90000"/>
              </a:lnSpc>
            </a:pPr>
            <a:r>
              <a:rPr lang="de-DE" sz="2000" dirty="0" smtClean="0"/>
              <a:t>Gemeinsamer Variablenzugriff</a:t>
            </a:r>
          </a:p>
          <a:p>
            <a:pPr>
              <a:lnSpc>
                <a:spcPct val="90000"/>
              </a:lnSpc>
            </a:pPr>
            <a:r>
              <a:rPr lang="de-DE" sz="2400" dirty="0" smtClean="0">
                <a:solidFill>
                  <a:srgbClr val="0070C0"/>
                </a:solidFill>
              </a:rPr>
              <a:t>Komplexe, semantikreiche Interaktionen</a:t>
            </a:r>
          </a:p>
          <a:p>
            <a:pPr lvl="1">
              <a:lnSpc>
                <a:spcPct val="90000"/>
              </a:lnSpc>
            </a:pPr>
            <a:r>
              <a:rPr lang="de-DE" sz="2000" dirty="0" smtClean="0"/>
              <a:t>Client-Server-Protokolle</a:t>
            </a:r>
          </a:p>
          <a:p>
            <a:pPr lvl="1">
              <a:lnSpc>
                <a:spcPct val="90000"/>
              </a:lnSpc>
            </a:pPr>
            <a:r>
              <a:rPr lang="de-DE" sz="2000" dirty="0" smtClean="0"/>
              <a:t>Datenbankzugriffsprotokolle</a:t>
            </a:r>
          </a:p>
          <a:p>
            <a:pPr lvl="1">
              <a:lnSpc>
                <a:spcPct val="90000"/>
              </a:lnSpc>
            </a:pPr>
            <a:r>
              <a:rPr lang="de-DE" sz="2000" dirty="0" smtClean="0"/>
              <a:t>Asynchroner Multicast von Ereignissen</a:t>
            </a:r>
          </a:p>
          <a:p>
            <a:pPr>
              <a:lnSpc>
                <a:spcPct val="90000"/>
              </a:lnSpc>
            </a:pPr>
            <a:r>
              <a:rPr lang="de-DE" sz="2400" dirty="0" smtClean="0"/>
              <a:t>Jeder Konnektor stellt zur Verfügung:</a:t>
            </a:r>
          </a:p>
          <a:p>
            <a:pPr lvl="1">
              <a:lnSpc>
                <a:spcPct val="90000"/>
              </a:lnSpc>
            </a:pPr>
            <a:r>
              <a:rPr lang="de-DE" sz="2000" dirty="0" smtClean="0"/>
              <a:t>Interaktionskanal</a:t>
            </a:r>
          </a:p>
          <a:p>
            <a:pPr lvl="1">
              <a:lnSpc>
                <a:spcPct val="90000"/>
              </a:lnSpc>
            </a:pPr>
            <a:r>
              <a:rPr lang="de-DE" sz="2000" dirty="0" smtClean="0"/>
              <a:t>Transfer von Kontrolle und/oder Daten</a:t>
            </a:r>
          </a:p>
          <a:p>
            <a:pPr>
              <a:lnSpc>
                <a:spcPct val="90000"/>
              </a:lnSpc>
            </a:pPr>
            <a:endParaRPr lang="de-DE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Implementierte vs. konzeptionelle Konnektoren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Implementierte Konnektoren </a:t>
            </a:r>
          </a:p>
          <a:p>
            <a:pPr lvl="1"/>
            <a:r>
              <a:rPr lang="de-DE" dirty="0" smtClean="0"/>
              <a:t>besitzen oftmals keinen dedizierten Code</a:t>
            </a:r>
          </a:p>
          <a:p>
            <a:pPr lvl="1"/>
            <a:r>
              <a:rPr lang="de-DE" dirty="0" smtClean="0"/>
              <a:t>besitzen oftmals keine Identität</a:t>
            </a:r>
          </a:p>
          <a:p>
            <a:pPr lvl="1"/>
            <a:r>
              <a:rPr lang="de-DE" dirty="0" smtClean="0"/>
              <a:t>korrespondieren typischerweise nicht mit einer (einzelnen) Übersetzungseinheit</a:t>
            </a:r>
          </a:p>
          <a:p>
            <a:pPr lvl="1"/>
            <a:r>
              <a:rPr lang="de-DE" dirty="0" smtClean="0"/>
              <a:t>sind oftmals verteilt implementiert:</a:t>
            </a:r>
          </a:p>
          <a:p>
            <a:pPr lvl="2"/>
            <a:r>
              <a:rPr lang="de-DE" dirty="0" smtClean="0"/>
              <a:t>über mehrere Module</a:t>
            </a:r>
          </a:p>
          <a:p>
            <a:pPr lvl="2"/>
            <a:r>
              <a:rPr lang="de-DE" dirty="0" smtClean="0"/>
              <a:t>über verschiedene Interaktionsmechanismen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Konzeptionelle Konnektoren in Software-Architekturen</a:t>
            </a:r>
          </a:p>
          <a:p>
            <a:pPr lvl="1"/>
            <a:r>
              <a:rPr lang="de-DE" dirty="0" smtClean="0"/>
              <a:t>sind Einheiten/Elemente “erster Klasse”</a:t>
            </a:r>
          </a:p>
          <a:p>
            <a:pPr lvl="1"/>
            <a:r>
              <a:rPr lang="de-DE" dirty="0" smtClean="0"/>
              <a:t>besitzen Identität</a:t>
            </a:r>
          </a:p>
          <a:p>
            <a:pPr lvl="1"/>
            <a:r>
              <a:rPr lang="de-DE" dirty="0" smtClean="0"/>
              <a:t>beschreiben alle Systeminteraktionen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8458200" cy="685800"/>
          </a:xfrm>
        </p:spPr>
        <p:txBody>
          <a:bodyPr/>
          <a:lstStyle/>
          <a:p>
            <a:r>
              <a:rPr lang="de-DE" sz="3000" smtClean="0"/>
              <a:t>Abgrenzung Konnektoren von Komponenten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Konnektor </a:t>
            </a:r>
            <a:r>
              <a:rPr lang="de-DE" dirty="0" smtClean="0">
                <a:sym typeface="Symbol" pitchFamily="1" charset="2"/>
              </a:rPr>
              <a:t> Komponente</a:t>
            </a:r>
            <a:endParaRPr lang="de-DE" dirty="0" smtClean="0"/>
          </a:p>
          <a:p>
            <a:pPr lvl="1"/>
            <a:r>
              <a:rPr lang="de-DE" dirty="0" smtClean="0"/>
              <a:t>Komponenten stellen </a:t>
            </a:r>
            <a:r>
              <a:rPr lang="de-DE" dirty="0" smtClean="0">
                <a:solidFill>
                  <a:srgbClr val="0070C0"/>
                </a:solidFill>
              </a:rPr>
              <a:t>applikationsspezifische Funktionalität </a:t>
            </a:r>
            <a:r>
              <a:rPr lang="de-DE" dirty="0" smtClean="0"/>
              <a:t>zur Verfügung</a:t>
            </a:r>
          </a:p>
          <a:p>
            <a:pPr lvl="1"/>
            <a:r>
              <a:rPr lang="de-DE" dirty="0" smtClean="0"/>
              <a:t>Konnektoren stellen </a:t>
            </a:r>
            <a:r>
              <a:rPr lang="de-DE" dirty="0" smtClean="0">
                <a:solidFill>
                  <a:srgbClr val="0070C0"/>
                </a:solidFill>
              </a:rPr>
              <a:t>applikationsunabhängige Interaktionsmechanismen </a:t>
            </a:r>
            <a:r>
              <a:rPr lang="de-DE" dirty="0" smtClean="0"/>
              <a:t>zur Verfügung</a:t>
            </a:r>
          </a:p>
          <a:p>
            <a:r>
              <a:rPr lang="de-DE" dirty="0" smtClean="0"/>
              <a:t>Konnektoren ermöglichen die Spezifikation komplexer Interaktionen</a:t>
            </a:r>
          </a:p>
          <a:p>
            <a:pPr lvl="1"/>
            <a:r>
              <a:rPr lang="de-DE" dirty="0" smtClean="0"/>
              <a:t>binär / n-</a:t>
            </a:r>
            <a:r>
              <a:rPr lang="de-DE" dirty="0" err="1" smtClean="0"/>
              <a:t>är</a:t>
            </a:r>
            <a:endParaRPr lang="de-DE" dirty="0" smtClean="0"/>
          </a:p>
          <a:p>
            <a:pPr lvl="1"/>
            <a:r>
              <a:rPr lang="de-DE" dirty="0" smtClean="0"/>
              <a:t>asymmetrisch / symmetrisch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r>
              <a:rPr lang="de-DE" dirty="0" smtClean="0"/>
              <a:t>Interaktionsdefinition separat</a:t>
            </a:r>
          </a:p>
          <a:p>
            <a:pPr lvl="1"/>
            <a:r>
              <a:rPr lang="de-DE" dirty="0" smtClean="0"/>
              <a:t>können Komponenteninteraktion flexibel gestalten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9900"/>
                </a:solidFill>
              </a:rPr>
              <a:t>Vorteile</a:t>
            </a:r>
            <a:r>
              <a:rPr lang="de-DE" dirty="0" smtClean="0"/>
              <a:t> von expliziten Konnektoren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Separierung von Berechnung und Interaktion</a:t>
            </a:r>
          </a:p>
          <a:p>
            <a:r>
              <a:rPr lang="de-DE" dirty="0" smtClean="0"/>
              <a:t>Komponentenabhängigkeiten werden minimiert</a:t>
            </a:r>
          </a:p>
          <a:p>
            <a:r>
              <a:rPr lang="de-DE" dirty="0" smtClean="0"/>
              <a:t>Unterstützung von Software-Evolution</a:t>
            </a:r>
          </a:p>
          <a:p>
            <a:pPr lvl="1"/>
            <a:r>
              <a:rPr lang="de-DE" dirty="0" smtClean="0"/>
              <a:t>auf der Ebene von Komponenten, Konnektoren und des Systems</a:t>
            </a:r>
          </a:p>
          <a:p>
            <a:r>
              <a:rPr lang="de-DE" dirty="0" smtClean="0"/>
              <a:t>Vereinfacht</a:t>
            </a:r>
          </a:p>
          <a:p>
            <a:pPr lvl="1"/>
            <a:r>
              <a:rPr lang="de-DE" dirty="0" smtClean="0"/>
              <a:t>Heterogenität</a:t>
            </a:r>
          </a:p>
          <a:p>
            <a:pPr lvl="1"/>
            <a:r>
              <a:rPr lang="de-DE" dirty="0" smtClean="0"/>
              <a:t>Verteilung</a:t>
            </a:r>
          </a:p>
          <a:p>
            <a:pPr lvl="1"/>
            <a:r>
              <a:rPr lang="de-DE" dirty="0" smtClean="0"/>
              <a:t>Analyse und Test der einzelnen Systembestandteile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grpSp>
        <p:nvGrpSpPr>
          <p:cNvPr id="3" name="Gruppieren 8"/>
          <p:cNvGrpSpPr/>
          <p:nvPr/>
        </p:nvGrpSpPr>
        <p:grpSpPr>
          <a:xfrm>
            <a:off x="6444208" y="3120407"/>
            <a:ext cx="2088232" cy="2972889"/>
            <a:chOff x="5786446" y="3786190"/>
            <a:chExt cx="1101690" cy="1568409"/>
          </a:xfrm>
        </p:grpSpPr>
        <p:pic>
          <p:nvPicPr>
            <p:cNvPr id="472066" name="Picture 2" descr="C:\Users\sarstedt\AppData\Local\Microsoft\Windows\Temporary Internet Files\Content.IE5\TO57A122\MPj04309590000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86446" y="3786190"/>
              <a:ext cx="1101690" cy="1500174"/>
            </a:xfrm>
            <a:prstGeom prst="rect">
              <a:avLst/>
            </a:prstGeom>
            <a:noFill/>
          </p:spPr>
        </p:pic>
        <p:sp>
          <p:nvSpPr>
            <p:cNvPr id="8" name="Rechteck 7"/>
            <p:cNvSpPr/>
            <p:nvPr/>
          </p:nvSpPr>
          <p:spPr>
            <a:xfrm>
              <a:off x="5938023" y="5143513"/>
              <a:ext cx="766371" cy="211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000" smtClean="0">
                  <a:latin typeface="Calibri" pitchFamily="34" charset="0"/>
                  <a:cs typeface="Calibri" pitchFamily="34" charset="0"/>
                </a:rPr>
                <a:t>25 </a:t>
              </a:r>
              <a:r>
                <a:rPr lang="de-DE" sz="2000" dirty="0" smtClean="0">
                  <a:latin typeface="Calibri" pitchFamily="34" charset="0"/>
                  <a:cs typeface="Calibri" pitchFamily="34" charset="0"/>
                </a:rPr>
                <a:t>Minuten</a:t>
              </a:r>
              <a:endParaRPr lang="de-DE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" name="Picture 3" descr="C:\Users\sarstedt\AppData\Local\Microsoft\Windows\Temporary Internet Files\Content.IE5\TO57A122\MCj0434929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2910" y="928670"/>
            <a:ext cx="757002" cy="757002"/>
          </a:xfrm>
          <a:prstGeom prst="rect">
            <a:avLst/>
          </a:prstGeom>
          <a:noFill/>
        </p:spPr>
      </p:pic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428596" y="1643050"/>
            <a:ext cx="828680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04704" rIns="9144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Komponenten</a:t>
            </a:r>
            <a:r>
              <a:rPr kumimoji="0" lang="de-DE" sz="2400" b="1" i="0" u="none" strike="noStrike" cap="none" normalizeH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und Konnektoren in technischen Systemen</a:t>
            </a:r>
            <a:endParaRPr kumimoji="0" lang="de-DE" sz="2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smtClean="0">
                <a:latin typeface="Calibri" pitchFamily="34" charset="0"/>
                <a:cs typeface="Times New Roman" pitchFamily="18" charset="0"/>
              </a:rPr>
              <a:t>Wählen Sie ein komplexes technisches Produkt (z. B. Spülmaschine, …) und veranschauliche Sie daran die Begriffe „Komponente“ und „Konnektor“!</a:t>
            </a:r>
          </a:p>
          <a:p>
            <a:pPr marL="534988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de-DE" sz="2000" dirty="0" smtClean="0">
                <a:latin typeface="Calibri" pitchFamily="34" charset="0"/>
                <a:cs typeface="Times New Roman" pitchFamily="18" charset="0"/>
              </a:rPr>
              <a:t>Beschreiben Sie die Eigenschaften der Elemente möglichst genau.</a:t>
            </a:r>
          </a:p>
          <a:p>
            <a:pPr marL="992188" lvl="1" indent="-2667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Calibri" pitchFamily="34" charset="0"/>
                <a:cs typeface="Times New Roman" pitchFamily="18" charset="0"/>
              </a:rPr>
              <a:t>funktional/nichtfunktional</a:t>
            </a:r>
          </a:p>
          <a:p>
            <a:pPr marL="534988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de-DE" sz="2000" dirty="0" smtClean="0">
                <a:latin typeface="Calibri" pitchFamily="34" charset="0"/>
                <a:cs typeface="Times New Roman" pitchFamily="18" charset="0"/>
              </a:rPr>
              <a:t>Fertigen Sie eine Architektur-Skizze an.</a:t>
            </a:r>
          </a:p>
          <a:p>
            <a:pPr marL="534988" marR="0" lvl="0" indent="-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de-DE" sz="2000" dirty="0" smtClean="0">
                <a:latin typeface="Calibri" pitchFamily="34" charset="0"/>
                <a:cs typeface="Times New Roman" pitchFamily="18" charset="0"/>
              </a:rPr>
              <a:t>Präsentieren Sie Ihre Architektur im Anschluss.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983029" y="5805264"/>
            <a:ext cx="1102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Times New Roman" pitchFamily="18" charset="0"/>
              </a:rPr>
              <a:t>Gruppen</a:t>
            </a:r>
            <a:endParaRPr lang="de-DE" sz="2000" dirty="0"/>
          </a:p>
        </p:txBody>
      </p:sp>
      <p:pic>
        <p:nvPicPr>
          <p:cNvPr id="11" name="Picture 3" descr="C:\Users\sarstedt\AppData\Local\Microsoft\Windows\Temporary Internet Files\Content.IE5\WKAOCU49\MCj043392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293096"/>
            <a:ext cx="1512168" cy="1512168"/>
          </a:xfrm>
          <a:prstGeom prst="rect">
            <a:avLst/>
          </a:prstGeom>
          <a:noFill/>
        </p:spPr>
      </p:pic>
      <p:pic>
        <p:nvPicPr>
          <p:cNvPr id="12" name="Picture 3" descr="C:\Users\sarstedt\AppData\Local\Microsoft\Windows\Temporary Internet Files\Content.IE5\WKAOCU49\MCj043392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427984" y="4293096"/>
            <a:ext cx="1512168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37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467544" y="1772816"/>
            <a:ext cx="7848872" cy="28083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70C0"/>
                </a:solidFill>
              </a:rPr>
              <a:t>Rollen</a:t>
            </a:r>
            <a:r>
              <a:rPr lang="de-DE" smtClean="0"/>
              <a:t> von Konnektoren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628728"/>
          </a:xfrm>
        </p:spPr>
        <p:txBody>
          <a:bodyPr/>
          <a:lstStyle/>
          <a:p>
            <a:r>
              <a:rPr lang="de-DE" sz="2400" dirty="0" smtClean="0"/>
              <a:t>Jeder Konnektor bietet Dienste an, die zu mindestens einer der folgenden Rollen zuzuordnen sind:</a:t>
            </a:r>
          </a:p>
          <a:p>
            <a:pPr lvl="1"/>
            <a:r>
              <a:rPr lang="de-DE" sz="2200" b="1" dirty="0" smtClean="0"/>
              <a:t>Kommunikation</a:t>
            </a:r>
          </a:p>
          <a:p>
            <a:pPr lvl="1"/>
            <a:r>
              <a:rPr lang="de-DE" sz="2200" b="1" dirty="0" smtClean="0"/>
              <a:t>Koordination</a:t>
            </a:r>
          </a:p>
          <a:p>
            <a:pPr lvl="1"/>
            <a:r>
              <a:rPr lang="de-DE" sz="2200" b="1" dirty="0" smtClean="0"/>
              <a:t>Konvertierung</a:t>
            </a:r>
          </a:p>
          <a:p>
            <a:pPr lvl="1"/>
            <a:r>
              <a:rPr lang="de-DE" sz="2200" b="1" dirty="0" smtClean="0"/>
              <a:t>Moderation</a:t>
            </a:r>
          </a:p>
          <a:p>
            <a:pPr lvl="1">
              <a:buNone/>
            </a:pPr>
            <a:r>
              <a:rPr lang="de-DE" sz="2200" dirty="0" smtClean="0"/>
              <a:t>→ im Folgenden beschrieben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Rolle: </a:t>
            </a:r>
            <a:r>
              <a:rPr lang="de-DE" dirty="0" smtClean="0">
                <a:solidFill>
                  <a:srgbClr val="0070C0"/>
                </a:solidFill>
              </a:rPr>
              <a:t>Kommunikation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r>
              <a:rPr lang="de-DE" dirty="0" smtClean="0"/>
              <a:t>Hauptrolle, die mit Konnektoren assoziiert werden</a:t>
            </a:r>
          </a:p>
          <a:p>
            <a:r>
              <a:rPr lang="de-DE" sz="2000" dirty="0" smtClean="0"/>
              <a:t>=„Daten schaufeln“</a:t>
            </a:r>
          </a:p>
          <a:p>
            <a:r>
              <a:rPr lang="de-DE" dirty="0" smtClean="0"/>
              <a:t>verschiedene Kommunikationsmechanismen</a:t>
            </a:r>
          </a:p>
          <a:p>
            <a:pPr lvl="1"/>
            <a:r>
              <a:rPr lang="de-DE" sz="2000" dirty="0" smtClean="0"/>
              <a:t>z. B. Prozeduraufruf, RPC, Gemeinsamer Speicher, Nachrichtenaustausch</a:t>
            </a:r>
          </a:p>
          <a:p>
            <a:r>
              <a:rPr lang="de-DE" dirty="0" smtClean="0"/>
              <a:t>Einschränkungen der Kommunikationsstruktur/-</a:t>
            </a:r>
            <a:r>
              <a:rPr lang="de-DE" dirty="0" err="1" smtClean="0"/>
              <a:t>richtung</a:t>
            </a:r>
            <a:endParaRPr lang="de-DE" dirty="0" smtClean="0"/>
          </a:p>
          <a:p>
            <a:pPr lvl="1"/>
            <a:r>
              <a:rPr lang="de-DE" sz="2000" dirty="0" smtClean="0"/>
              <a:t>z. B. Pipes</a:t>
            </a:r>
          </a:p>
          <a:p>
            <a:r>
              <a:rPr lang="de-DE" dirty="0" smtClean="0"/>
              <a:t>Einschränkung der Quality-of-Service (</a:t>
            </a:r>
            <a:r>
              <a:rPr lang="de-DE" dirty="0" err="1" smtClean="0"/>
              <a:t>QoS</a:t>
            </a:r>
            <a:r>
              <a:rPr lang="de-DE" dirty="0" smtClean="0"/>
              <a:t>)</a:t>
            </a:r>
          </a:p>
          <a:p>
            <a:pPr lvl="1"/>
            <a:r>
              <a:rPr lang="de-DE" sz="2000" dirty="0" smtClean="0"/>
              <a:t>z. B. durch Persistenz</a:t>
            </a:r>
          </a:p>
          <a:p>
            <a:r>
              <a:rPr lang="de-DE" dirty="0" smtClean="0"/>
              <a:t>Kann nichtfunktionale Eigenschaften beeinflussen</a:t>
            </a:r>
          </a:p>
          <a:p>
            <a:pPr lvl="1"/>
            <a:r>
              <a:rPr lang="de-DE" sz="2000" dirty="0" smtClean="0"/>
              <a:t>z. B. Performanz, Skalierbarkeit, Sicherheit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Rolle: </a:t>
            </a:r>
            <a:r>
              <a:rPr lang="de-DE" dirty="0" smtClean="0">
                <a:solidFill>
                  <a:srgbClr val="0070C0"/>
                </a:solidFill>
              </a:rPr>
              <a:t>Koordination</a:t>
            </a:r>
            <a:endParaRPr lang="de-DE" dirty="0" smtClean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839200" cy="4629150"/>
          </a:xfrm>
        </p:spPr>
        <p:txBody>
          <a:bodyPr/>
          <a:lstStyle/>
          <a:p>
            <a:r>
              <a:rPr lang="de-DE" sz="2400" dirty="0" smtClean="0"/>
              <a:t>Bestimmen Kontrolle der </a:t>
            </a:r>
            <a:r>
              <a:rPr lang="de-DE" sz="2400" b="1" dirty="0" smtClean="0"/>
              <a:t>Ausführung</a:t>
            </a:r>
            <a:r>
              <a:rPr lang="de-DE" sz="2400" dirty="0" smtClean="0"/>
              <a:t> („</a:t>
            </a:r>
            <a:r>
              <a:rPr lang="en-US" sz="2400" dirty="0" smtClean="0"/>
              <a:t>thread of execution</a:t>
            </a:r>
            <a:r>
              <a:rPr lang="de-DE" sz="2400" dirty="0" smtClean="0"/>
              <a:t>“)</a:t>
            </a:r>
          </a:p>
          <a:p>
            <a:r>
              <a:rPr lang="de-DE" sz="2400" dirty="0" smtClean="0"/>
              <a:t>Bestimmen Kontrolle der </a:t>
            </a:r>
            <a:r>
              <a:rPr lang="de-DE" sz="2400" b="1" dirty="0" smtClean="0"/>
              <a:t>Auslieferung von Daten</a:t>
            </a:r>
          </a:p>
          <a:p>
            <a:endParaRPr lang="de-DE" sz="2400" b="1" dirty="0"/>
          </a:p>
          <a:p>
            <a:endParaRPr lang="de-DE" sz="2400" b="1" dirty="0" smtClean="0"/>
          </a:p>
          <a:p>
            <a:pPr marL="0" indent="0">
              <a:buNone/>
            </a:pPr>
            <a:endParaRPr lang="de-DE" sz="2400" b="1" dirty="0" smtClean="0"/>
          </a:p>
          <a:p>
            <a:r>
              <a:rPr lang="de-DE" sz="2400" dirty="0" smtClean="0"/>
              <a:t>Ein „</a:t>
            </a:r>
            <a:r>
              <a:rPr lang="de-DE" sz="2400" dirty="0" err="1" smtClean="0"/>
              <a:t>Prozedurkonnektor</a:t>
            </a:r>
            <a:r>
              <a:rPr lang="de-DE" sz="2400" dirty="0" smtClean="0"/>
              <a:t>“ hat Rolle Kommunikation und Rolle Koordination</a:t>
            </a:r>
            <a:endParaRPr lang="de-DE" sz="2400" dirty="0"/>
          </a:p>
          <a:p>
            <a:pPr marL="0" indent="0">
              <a:buNone/>
            </a:pPr>
            <a:endParaRPr lang="de-DE" sz="24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Rolle: </a:t>
            </a:r>
            <a:r>
              <a:rPr lang="de-DE" dirty="0" smtClean="0">
                <a:solidFill>
                  <a:srgbClr val="0070C0"/>
                </a:solidFill>
              </a:rPr>
              <a:t>Konvertierung</a:t>
            </a:r>
            <a:endParaRPr lang="de-DE" dirty="0" smtClean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ermöglichen Interaktion von unabhängig entwickelten Komponenten</a:t>
            </a:r>
          </a:p>
          <a:p>
            <a:r>
              <a:rPr lang="de-DE" dirty="0" smtClean="0"/>
              <a:t>Diskrepanz besteht normalerweise zwischen Komponenten bzgl.</a:t>
            </a:r>
          </a:p>
          <a:p>
            <a:pPr lvl="1"/>
            <a:r>
              <a:rPr lang="de-DE" dirty="0" smtClean="0"/>
              <a:t>Typen, Formaten</a:t>
            </a:r>
          </a:p>
          <a:p>
            <a:pPr lvl="1"/>
            <a:r>
              <a:rPr lang="de-DE" dirty="0" smtClean="0"/>
              <a:t>Interaktionsreihenfolgen</a:t>
            </a:r>
          </a:p>
          <a:p>
            <a:pPr lvl="1"/>
            <a:r>
              <a:rPr lang="de-DE" dirty="0" smtClean="0"/>
              <a:t>Frequenz der Interaktion</a:t>
            </a:r>
          </a:p>
          <a:p>
            <a:r>
              <a:rPr lang="de-DE" dirty="0" smtClean="0"/>
              <a:t>Beispiele von Konvertern</a:t>
            </a:r>
          </a:p>
          <a:p>
            <a:pPr lvl="1"/>
            <a:r>
              <a:rPr lang="de-DE" dirty="0" smtClean="0"/>
              <a:t>Adapter</a:t>
            </a:r>
          </a:p>
          <a:p>
            <a:pPr lvl="1"/>
            <a:r>
              <a:rPr lang="de-DE" dirty="0" smtClean="0"/>
              <a:t>Wrapper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Rolle: </a:t>
            </a:r>
            <a:r>
              <a:rPr lang="de-DE" dirty="0" smtClean="0">
                <a:solidFill>
                  <a:srgbClr val="0070C0"/>
                </a:solidFill>
              </a:rPr>
              <a:t>Moderation</a:t>
            </a:r>
            <a:endParaRPr lang="de-DE" dirty="0" smtClean="0"/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Vermitteln und “glätten” die Interaktion</a:t>
            </a:r>
          </a:p>
          <a:p>
            <a:r>
              <a:rPr lang="de-DE" dirty="0" smtClean="0"/>
              <a:t>Stellen </a:t>
            </a:r>
            <a:r>
              <a:rPr lang="de-DE" dirty="0" err="1" smtClean="0"/>
              <a:t>Performanzprofile</a:t>
            </a:r>
            <a:r>
              <a:rPr lang="de-DE" dirty="0" smtClean="0"/>
              <a:t> sicher, z. B. durch </a:t>
            </a:r>
            <a:r>
              <a:rPr lang="de-DE" dirty="0" err="1" smtClean="0"/>
              <a:t>Load-Balancing</a:t>
            </a:r>
            <a:endParaRPr lang="de-DE" dirty="0" smtClean="0"/>
          </a:p>
          <a:p>
            <a:r>
              <a:rPr lang="de-DE" dirty="0" smtClean="0"/>
              <a:t>Stellen Synchronisation sicher</a:t>
            </a:r>
          </a:p>
          <a:p>
            <a:pPr lvl="1"/>
            <a:r>
              <a:rPr lang="de-DE" dirty="0" smtClean="0"/>
              <a:t>Kritische Abschnitte</a:t>
            </a:r>
          </a:p>
          <a:p>
            <a:pPr lvl="1"/>
            <a:r>
              <a:rPr lang="de-DE" dirty="0" smtClean="0"/>
              <a:t>Monitore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sz="2400" dirty="0" smtClean="0"/>
              <a:t>Rollen und Herausforderungen von Software-Konnektoren</a:t>
            </a:r>
          </a:p>
        </p:txBody>
      </p:sp>
      <p:pic>
        <p:nvPicPr>
          <p:cNvPr id="73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68" y="285293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feld 58"/>
          <p:cNvSpPr txBox="1"/>
          <p:nvPr/>
        </p:nvSpPr>
        <p:spPr>
          <a:xfrm>
            <a:off x="1761592" y="1916832"/>
            <a:ext cx="5544616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800" dirty="0" smtClean="0"/>
              <a:t>Wie können wir die Interaktion zwischen zwei Komponenten A und B ermöglichen?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smtClean="0"/>
              <a:t>Konnektorklassifikation nach </a:t>
            </a:r>
            <a:r>
              <a:rPr lang="de-DE" sz="3600" smtClean="0">
                <a:solidFill>
                  <a:schemeClr val="bg1">
                    <a:lumMod val="50000"/>
                  </a:schemeClr>
                </a:solidFill>
              </a:rPr>
              <a:t>[Qian2010]</a:t>
            </a:r>
          </a:p>
        </p:txBody>
      </p:sp>
      <p:sp>
        <p:nvSpPr>
          <p:cNvPr id="35844" name="Rectangle 35"/>
          <p:cNvSpPr>
            <a:spLocks noChangeArrowheads="1"/>
          </p:cNvSpPr>
          <p:nvPr/>
        </p:nvSpPr>
        <p:spPr bwMode="auto">
          <a:xfrm>
            <a:off x="4479634" y="-123110"/>
            <a:ext cx="1847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8746" y="1988840"/>
            <a:ext cx="1494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Synchronisierung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02601" y="1700808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smtClean="0"/>
              <a:t>blockierend</a:t>
            </a:r>
            <a:endParaRPr lang="de-DE" sz="1200"/>
          </a:p>
        </p:txBody>
      </p:sp>
      <p:sp>
        <p:nvSpPr>
          <p:cNvPr id="7" name="Rechteck 6"/>
          <p:cNvSpPr/>
          <p:nvPr/>
        </p:nvSpPr>
        <p:spPr>
          <a:xfrm>
            <a:off x="1920653" y="2204864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smtClean="0"/>
              <a:t>nicht blockierend</a:t>
            </a:r>
            <a:endParaRPr lang="de-DE" sz="1200"/>
          </a:p>
        </p:txBody>
      </p:sp>
      <p:sp>
        <p:nvSpPr>
          <p:cNvPr id="9" name="Rechteck 8"/>
          <p:cNvSpPr/>
          <p:nvPr/>
        </p:nvSpPr>
        <p:spPr>
          <a:xfrm>
            <a:off x="358920" y="2780928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Initiator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283588" y="2636912"/>
            <a:ext cx="2364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nur ein Beteiligter kann initiieren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1188707" y="2996952"/>
            <a:ext cx="3743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beide Beteiligte können initiieren (Beispiel: Callback)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246206" y="3717032"/>
            <a:ext cx="15520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Informationsträger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048470" y="3501008"/>
            <a:ext cx="339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gemeinsame Variable (bei demselben Prozess)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2044407" y="3933056"/>
            <a:ext cx="39677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Umgebungsressource (bei verschiedenen Prozessen)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2220697" y="4365104"/>
            <a:ext cx="1258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Methodenaufruf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3824745" y="422108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lokal</a:t>
            </a:r>
            <a:endParaRPr lang="de-DE" sz="1200" dirty="0"/>
          </a:p>
        </p:txBody>
      </p:sp>
      <p:sp>
        <p:nvSpPr>
          <p:cNvPr id="17" name="Rechteck 16"/>
          <p:cNvSpPr/>
          <p:nvPr/>
        </p:nvSpPr>
        <p:spPr>
          <a:xfrm>
            <a:off x="3767203" y="4509120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entfernt</a:t>
            </a:r>
            <a:endParaRPr lang="de-DE" sz="1200" dirty="0"/>
          </a:p>
        </p:txBody>
      </p:sp>
      <p:cxnSp>
        <p:nvCxnSpPr>
          <p:cNvPr id="19" name="Gerade Verbindung 18"/>
          <p:cNvCxnSpPr>
            <a:stCxn id="5" idx="3"/>
            <a:endCxn id="6" idx="1"/>
          </p:cNvCxnSpPr>
          <p:nvPr/>
        </p:nvCxnSpPr>
        <p:spPr bwMode="auto">
          <a:xfrm flipV="1">
            <a:off x="1693066" y="1839308"/>
            <a:ext cx="209535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>
            <a:stCxn id="5" idx="3"/>
            <a:endCxn id="7" idx="1"/>
          </p:cNvCxnSpPr>
          <p:nvPr/>
        </p:nvCxnSpPr>
        <p:spPr bwMode="auto">
          <a:xfrm>
            <a:off x="1693066" y="2127340"/>
            <a:ext cx="227587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22"/>
          <p:cNvCxnSpPr>
            <a:stCxn id="9" idx="3"/>
            <a:endCxn id="10" idx="1"/>
          </p:cNvCxnSpPr>
          <p:nvPr/>
        </p:nvCxnSpPr>
        <p:spPr bwMode="auto">
          <a:xfrm flipV="1">
            <a:off x="1109446" y="2775412"/>
            <a:ext cx="174142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Gerade Verbindung 24"/>
          <p:cNvCxnSpPr>
            <a:stCxn id="9" idx="3"/>
            <a:endCxn id="11" idx="1"/>
          </p:cNvCxnSpPr>
          <p:nvPr/>
        </p:nvCxnSpPr>
        <p:spPr bwMode="auto">
          <a:xfrm>
            <a:off x="1109446" y="2919428"/>
            <a:ext cx="79261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Gerade Verbindung 26"/>
          <p:cNvCxnSpPr>
            <a:stCxn id="12" idx="3"/>
            <a:endCxn id="13" idx="1"/>
          </p:cNvCxnSpPr>
          <p:nvPr/>
        </p:nvCxnSpPr>
        <p:spPr bwMode="auto">
          <a:xfrm flipV="1">
            <a:off x="1798234" y="3639508"/>
            <a:ext cx="250236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 Verbindung 29"/>
          <p:cNvCxnSpPr>
            <a:stCxn id="12" idx="3"/>
            <a:endCxn id="14" idx="1"/>
          </p:cNvCxnSpPr>
          <p:nvPr/>
        </p:nvCxnSpPr>
        <p:spPr bwMode="auto">
          <a:xfrm>
            <a:off x="1798234" y="3855532"/>
            <a:ext cx="246173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>
            <a:stCxn id="12" idx="3"/>
            <a:endCxn id="15" idx="1"/>
          </p:cNvCxnSpPr>
          <p:nvPr/>
        </p:nvCxnSpPr>
        <p:spPr bwMode="auto">
          <a:xfrm>
            <a:off x="1798234" y="3855532"/>
            <a:ext cx="422463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34"/>
          <p:cNvCxnSpPr>
            <a:stCxn id="15" idx="3"/>
            <a:endCxn id="16" idx="1"/>
          </p:cNvCxnSpPr>
          <p:nvPr/>
        </p:nvCxnSpPr>
        <p:spPr bwMode="auto">
          <a:xfrm flipV="1">
            <a:off x="3479375" y="4359588"/>
            <a:ext cx="34537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Gerade Verbindung 37"/>
          <p:cNvCxnSpPr>
            <a:stCxn id="15" idx="3"/>
            <a:endCxn id="17" idx="1"/>
          </p:cNvCxnSpPr>
          <p:nvPr/>
        </p:nvCxnSpPr>
        <p:spPr bwMode="auto">
          <a:xfrm>
            <a:off x="3479375" y="4503604"/>
            <a:ext cx="287828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hteck 41"/>
          <p:cNvSpPr/>
          <p:nvPr/>
        </p:nvSpPr>
        <p:spPr>
          <a:xfrm>
            <a:off x="1946035" y="4869160"/>
            <a:ext cx="2821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Nachricht (nötig: Format und Protokoll)</a:t>
            </a:r>
            <a:endParaRPr lang="de-DE" sz="1200" dirty="0"/>
          </a:p>
        </p:txBody>
      </p:sp>
      <p:cxnSp>
        <p:nvCxnSpPr>
          <p:cNvPr id="44" name="Gerade Verbindung 43"/>
          <p:cNvCxnSpPr>
            <a:stCxn id="12" idx="3"/>
            <a:endCxn id="42" idx="1"/>
          </p:cNvCxnSpPr>
          <p:nvPr/>
        </p:nvCxnSpPr>
        <p:spPr bwMode="auto">
          <a:xfrm>
            <a:off x="1798234" y="3855532"/>
            <a:ext cx="147801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hteck 49"/>
          <p:cNvSpPr/>
          <p:nvPr/>
        </p:nvSpPr>
        <p:spPr>
          <a:xfrm>
            <a:off x="117797" y="5589240"/>
            <a:ext cx="17059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Implementierungsart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799079" y="5373216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signaturbasiert</a:t>
            </a:r>
            <a:endParaRPr lang="de-DE" sz="1200" dirty="0"/>
          </a:p>
        </p:txBody>
      </p:sp>
      <p:sp>
        <p:nvSpPr>
          <p:cNvPr id="52" name="Rechteck 51"/>
          <p:cNvSpPr/>
          <p:nvPr/>
        </p:nvSpPr>
        <p:spPr>
          <a:xfrm>
            <a:off x="1835696" y="5733256"/>
            <a:ext cx="440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protokollbasiert (mehrere Operationen mit derselben Signatur)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50" idx="3"/>
            <a:endCxn id="51" idx="1"/>
          </p:cNvCxnSpPr>
          <p:nvPr/>
        </p:nvCxnSpPr>
        <p:spPr bwMode="auto">
          <a:xfrm flipH="1" flipV="1">
            <a:off x="1799079" y="5511716"/>
            <a:ext cx="2463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>
            <a:stCxn id="50" idx="3"/>
            <a:endCxn id="52" idx="1"/>
          </p:cNvCxnSpPr>
          <p:nvPr/>
        </p:nvCxnSpPr>
        <p:spPr bwMode="auto">
          <a:xfrm>
            <a:off x="1823713" y="5727740"/>
            <a:ext cx="11983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/>
          <p:cNvSpPr/>
          <p:nvPr/>
        </p:nvSpPr>
        <p:spPr>
          <a:xfrm>
            <a:off x="5595213" y="2060848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Aktivierungszeit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212338" y="1772816"/>
            <a:ext cx="160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explizit programmiert</a:t>
            </a:r>
            <a:endParaRPr lang="de-DE" sz="1200" dirty="0"/>
          </a:p>
        </p:txBody>
      </p:sp>
      <p:sp>
        <p:nvSpPr>
          <p:cNvPr id="62" name="Rechteck 61"/>
          <p:cNvSpPr/>
          <p:nvPr/>
        </p:nvSpPr>
        <p:spPr>
          <a:xfrm>
            <a:off x="7289283" y="2276872"/>
            <a:ext cx="1531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implizit/eventbasiert</a:t>
            </a:r>
            <a:endParaRPr lang="de-DE" sz="1200" dirty="0"/>
          </a:p>
        </p:txBody>
      </p:sp>
      <p:cxnSp>
        <p:nvCxnSpPr>
          <p:cNvPr id="64" name="Gerade Verbindung 63"/>
          <p:cNvCxnSpPr>
            <a:stCxn id="60" idx="3"/>
            <a:endCxn id="61" idx="1"/>
          </p:cNvCxnSpPr>
          <p:nvPr/>
        </p:nvCxnSpPr>
        <p:spPr bwMode="auto">
          <a:xfrm flipV="1">
            <a:off x="6967705" y="1911316"/>
            <a:ext cx="244633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Gerade Verbindung 65"/>
          <p:cNvCxnSpPr>
            <a:stCxn id="60" idx="3"/>
            <a:endCxn id="62" idx="1"/>
          </p:cNvCxnSpPr>
          <p:nvPr/>
        </p:nvCxnSpPr>
        <p:spPr bwMode="auto">
          <a:xfrm>
            <a:off x="6967705" y="2199348"/>
            <a:ext cx="321578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hteck 67"/>
          <p:cNvSpPr/>
          <p:nvPr/>
        </p:nvSpPr>
        <p:spPr>
          <a:xfrm>
            <a:off x="5630480" y="3007985"/>
            <a:ext cx="74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Bereich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7607263" y="2708920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lokal</a:t>
            </a:r>
            <a:endParaRPr lang="de-DE" sz="1200" dirty="0"/>
          </a:p>
        </p:txBody>
      </p:sp>
      <p:sp>
        <p:nvSpPr>
          <p:cNvPr id="70" name="Rechteck 69"/>
          <p:cNvSpPr/>
          <p:nvPr/>
        </p:nvSpPr>
        <p:spPr>
          <a:xfrm>
            <a:off x="6607001" y="3212976"/>
            <a:ext cx="2499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Netzwerk (meist mit Proxy-Pattern</a:t>
            </a:r>
            <a:br>
              <a:rPr lang="de-DE" sz="1200" dirty="0" smtClean="0"/>
            </a:br>
            <a:r>
              <a:rPr lang="de-DE" sz="1200" dirty="0" smtClean="0"/>
              <a:t>umgesetzt)</a:t>
            </a:r>
            <a:endParaRPr lang="de-DE" sz="1200" dirty="0"/>
          </a:p>
        </p:txBody>
      </p:sp>
      <p:cxnSp>
        <p:nvCxnSpPr>
          <p:cNvPr id="71" name="Gerade Verbindung 70"/>
          <p:cNvCxnSpPr>
            <a:stCxn id="68" idx="3"/>
            <a:endCxn id="69" idx="1"/>
          </p:cNvCxnSpPr>
          <p:nvPr/>
        </p:nvCxnSpPr>
        <p:spPr bwMode="auto">
          <a:xfrm flipV="1">
            <a:off x="6377800" y="2847420"/>
            <a:ext cx="1229463" cy="299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Gerade Verbindung 71"/>
          <p:cNvCxnSpPr>
            <a:stCxn id="68" idx="3"/>
            <a:endCxn id="70" idx="1"/>
          </p:cNvCxnSpPr>
          <p:nvPr/>
        </p:nvCxnSpPr>
        <p:spPr bwMode="auto">
          <a:xfrm>
            <a:off x="6377800" y="3146485"/>
            <a:ext cx="229201" cy="297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echteck 72"/>
          <p:cNvSpPr/>
          <p:nvPr/>
        </p:nvSpPr>
        <p:spPr>
          <a:xfrm>
            <a:off x="5978204" y="400506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Fan-out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7380312" y="3789040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1..1</a:t>
            </a:r>
            <a:endParaRPr lang="de-DE" sz="1200" dirty="0"/>
          </a:p>
        </p:txBody>
      </p:sp>
      <p:sp>
        <p:nvSpPr>
          <p:cNvPr id="75" name="Rechteck 74"/>
          <p:cNvSpPr/>
          <p:nvPr/>
        </p:nvSpPr>
        <p:spPr>
          <a:xfrm>
            <a:off x="7110216" y="4221088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1..* (z. B. Webserver,</a:t>
            </a:r>
            <a:br>
              <a:rPr lang="de-DE" sz="1200" dirty="0" smtClean="0"/>
            </a:br>
            <a:r>
              <a:rPr lang="de-DE" sz="1200" dirty="0" smtClean="0"/>
              <a:t>Client-Server)</a:t>
            </a:r>
            <a:endParaRPr lang="de-DE" sz="1200" dirty="0"/>
          </a:p>
        </p:txBody>
      </p:sp>
      <p:cxnSp>
        <p:nvCxnSpPr>
          <p:cNvPr id="76" name="Gerade Verbindung 75"/>
          <p:cNvCxnSpPr>
            <a:stCxn id="73" idx="3"/>
            <a:endCxn id="74" idx="1"/>
          </p:cNvCxnSpPr>
          <p:nvPr/>
        </p:nvCxnSpPr>
        <p:spPr bwMode="auto">
          <a:xfrm flipV="1">
            <a:off x="6728730" y="3927540"/>
            <a:ext cx="65158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Gerade Verbindung 76"/>
          <p:cNvCxnSpPr>
            <a:stCxn id="73" idx="3"/>
            <a:endCxn id="75" idx="1"/>
          </p:cNvCxnSpPr>
          <p:nvPr/>
        </p:nvCxnSpPr>
        <p:spPr bwMode="auto">
          <a:xfrm>
            <a:off x="6728730" y="4143564"/>
            <a:ext cx="381486" cy="308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>
          <a:xfrm>
            <a:off x="5714765" y="5085184"/>
            <a:ext cx="989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Umgebung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7373355" y="4797152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homogen</a:t>
            </a:r>
            <a:endParaRPr lang="de-DE" sz="1200" dirty="0"/>
          </a:p>
        </p:txBody>
      </p:sp>
      <p:sp>
        <p:nvSpPr>
          <p:cNvPr id="80" name="Rechteck 79"/>
          <p:cNvSpPr/>
          <p:nvPr/>
        </p:nvSpPr>
        <p:spPr>
          <a:xfrm>
            <a:off x="7024279" y="5301208"/>
            <a:ext cx="1853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heterogen (CORBA,</a:t>
            </a:r>
            <a:br>
              <a:rPr lang="de-DE" sz="1200" dirty="0" smtClean="0"/>
            </a:br>
            <a:r>
              <a:rPr lang="de-DE" sz="1200" dirty="0" smtClean="0"/>
              <a:t>Webservice, Messaging;</a:t>
            </a:r>
            <a:br>
              <a:rPr lang="de-DE" sz="1200" dirty="0" smtClean="0"/>
            </a:br>
            <a:r>
              <a:rPr lang="de-DE" sz="1200" dirty="0" smtClean="0"/>
              <a:t>siehe Broker-Pattern)</a:t>
            </a:r>
            <a:endParaRPr lang="de-DE" sz="1200" dirty="0"/>
          </a:p>
        </p:txBody>
      </p:sp>
      <p:cxnSp>
        <p:nvCxnSpPr>
          <p:cNvPr id="81" name="Gerade Verbindung 80"/>
          <p:cNvCxnSpPr>
            <a:stCxn id="78" idx="3"/>
            <a:endCxn id="79" idx="1"/>
          </p:cNvCxnSpPr>
          <p:nvPr/>
        </p:nvCxnSpPr>
        <p:spPr bwMode="auto">
          <a:xfrm flipV="1">
            <a:off x="6704139" y="4935652"/>
            <a:ext cx="669216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 Verbindung 81"/>
          <p:cNvCxnSpPr>
            <a:stCxn id="78" idx="3"/>
            <a:endCxn id="80" idx="1"/>
          </p:cNvCxnSpPr>
          <p:nvPr/>
        </p:nvCxnSpPr>
        <p:spPr bwMode="auto">
          <a:xfrm>
            <a:off x="6704139" y="5223684"/>
            <a:ext cx="320140" cy="4006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162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Arten</a:t>
            </a:r>
            <a:r>
              <a:rPr lang="de-DE" dirty="0" smtClean="0"/>
              <a:t> von Konnektoren (nach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[Taylor2010]</a:t>
            </a:r>
            <a:r>
              <a:rPr lang="de-DE" dirty="0" smtClean="0"/>
              <a:t>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Prozeduraufruf</a:t>
            </a:r>
          </a:p>
          <a:p>
            <a:r>
              <a:rPr lang="de-DE" dirty="0" smtClean="0"/>
              <a:t>Ereignis (Event)</a:t>
            </a:r>
          </a:p>
          <a:p>
            <a:r>
              <a:rPr lang="de-DE" dirty="0" smtClean="0"/>
              <a:t>Datenzugriff</a:t>
            </a:r>
          </a:p>
          <a:p>
            <a:r>
              <a:rPr lang="de-DE" dirty="0" smtClean="0"/>
              <a:t>Kopplung (</a:t>
            </a:r>
            <a:r>
              <a:rPr lang="de-DE" dirty="0" err="1" smtClean="0"/>
              <a:t>Linkage</a:t>
            </a:r>
            <a:r>
              <a:rPr lang="de-DE" dirty="0" smtClean="0"/>
              <a:t>)</a:t>
            </a:r>
          </a:p>
          <a:p>
            <a:r>
              <a:rPr lang="de-DE" dirty="0" smtClean="0"/>
              <a:t>Stream</a:t>
            </a:r>
          </a:p>
          <a:p>
            <a:r>
              <a:rPr lang="de-DE" dirty="0" smtClean="0"/>
              <a:t>Vermittler (</a:t>
            </a:r>
            <a:r>
              <a:rPr lang="de-DE" dirty="0" err="1" smtClean="0"/>
              <a:t>Arbitrator</a:t>
            </a:r>
            <a:r>
              <a:rPr lang="de-DE" dirty="0" smtClean="0"/>
              <a:t>)</a:t>
            </a:r>
          </a:p>
          <a:p>
            <a:r>
              <a:rPr lang="de-DE" dirty="0" smtClean="0"/>
              <a:t>Adapter</a:t>
            </a:r>
          </a:p>
          <a:p>
            <a:r>
              <a:rPr lang="de-DE" dirty="0" smtClean="0"/>
              <a:t>Distributor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Prozeduraufruf-Konnektor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Modellieren Kontrollfluss zwischen Komponenten</a:t>
            </a:r>
          </a:p>
          <a:p>
            <a:pPr lvl="1">
              <a:buNone/>
            </a:pPr>
            <a:r>
              <a:rPr lang="de-DE" dirty="0" smtClean="0"/>
              <a:t>→ also Rolle „Koordination“</a:t>
            </a:r>
          </a:p>
          <a:p>
            <a:r>
              <a:rPr lang="de-DE" dirty="0" smtClean="0"/>
              <a:t>Transferieren Daten zwischen Komponenten</a:t>
            </a:r>
          </a:p>
          <a:p>
            <a:pPr lvl="1">
              <a:buNone/>
            </a:pPr>
            <a:r>
              <a:rPr lang="de-DE" dirty="0" smtClean="0"/>
              <a:t>→ also auch Rolle „Kommunikation“</a:t>
            </a:r>
          </a:p>
          <a:p>
            <a:r>
              <a:rPr lang="de-DE" dirty="0" smtClean="0"/>
              <a:t>Ausprägungen (Beispiele)</a:t>
            </a:r>
          </a:p>
          <a:p>
            <a:pPr lvl="1"/>
            <a:r>
              <a:rPr lang="de-DE" dirty="0" smtClean="0"/>
              <a:t>Methodenaufruf in Objektorientierten Sprachen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fork</a:t>
            </a:r>
            <a:r>
              <a:rPr lang="de-DE" dirty="0" smtClean="0"/>
              <a:t>“ in Unix (</a:t>
            </a:r>
            <a:r>
              <a:rPr lang="de-DE" dirty="0" smtClean="0">
                <a:hlinkClick r:id="rId3"/>
              </a:rPr>
              <a:t>http://de.wikipedia.org/wiki/Fork_(Unix)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Call-back in eventbasierten Systemen/Frameworks</a:t>
            </a:r>
          </a:p>
          <a:p>
            <a:pPr lvl="1"/>
            <a:r>
              <a:rPr lang="de-DE" dirty="0" smtClean="0"/>
              <a:t>Betriebssystemaufrufe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Ereignis (Event)-Konnektor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Ereignis/Event: „</a:t>
            </a:r>
            <a:r>
              <a:rPr lang="de-DE" i="1" dirty="0" smtClean="0"/>
              <a:t>Alles was passiert, oder als passiert angesehen wird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smtClean="0"/>
              <a:t>[</a:t>
            </a:r>
            <a:r>
              <a:rPr lang="de-DE" dirty="0" smtClean="0">
                <a:hlinkClick r:id="rId3"/>
              </a:rPr>
              <a:t>Event Processing </a:t>
            </a:r>
            <a:r>
              <a:rPr lang="de-DE" dirty="0" err="1" smtClean="0">
                <a:hlinkClick r:id="rId3"/>
              </a:rPr>
              <a:t>Glossary</a:t>
            </a:r>
            <a:r>
              <a:rPr lang="de-DE" dirty="0" smtClean="0"/>
              <a:t>]</a:t>
            </a:r>
          </a:p>
          <a:p>
            <a:r>
              <a:rPr lang="de-DE" dirty="0" smtClean="0"/>
              <a:t>Falls ein Ereignis-Konnektor ein Ereignis wahrnimmt, wird eine Ereignisnachricht („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“) durch ihn ausgelöst</a:t>
            </a:r>
          </a:p>
          <a:p>
            <a:pPr lvl="1"/>
            <a:r>
              <a:rPr lang="de-DE" dirty="0" smtClean="0"/>
              <a:t>an alle Interessengruppen verschickt</a:t>
            </a:r>
          </a:p>
          <a:p>
            <a:pPr lvl="1"/>
            <a:r>
              <a:rPr lang="de-DE" dirty="0" smtClean="0"/>
              <a:t>und dadurch der Kontrollfluss an diese delegiert</a:t>
            </a:r>
          </a:p>
          <a:p>
            <a:r>
              <a:rPr lang="de-DE" dirty="0" smtClean="0"/>
              <a:t>Unterscheidung „einfache Ereignisse“ vs. „komplexe Ereignisse“ (Ereignismuster, siehe </a:t>
            </a:r>
            <a:r>
              <a:rPr lang="de-DE" dirty="0" err="1" smtClean="0"/>
              <a:t>Complex</a:t>
            </a:r>
            <a:r>
              <a:rPr lang="de-DE" dirty="0" smtClean="0"/>
              <a:t>-Event-Processing)</a:t>
            </a:r>
          </a:p>
          <a:p>
            <a:r>
              <a:rPr lang="de-DE" dirty="0" smtClean="0"/>
              <a:t>Änderung der Interessensgruppen kann dynamisch erfolgen</a:t>
            </a:r>
          </a:p>
          <a:p>
            <a:pPr lvl="1"/>
            <a:r>
              <a:rPr lang="de-DE" dirty="0" smtClean="0"/>
              <a:t>im Ggs. zum Prozedurkonnektor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Datenzugriff-Konnektor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Ermöglichen Komponenten den Zugriff auf Daten in einem Datenspeicher</a:t>
            </a:r>
          </a:p>
          <a:p>
            <a:r>
              <a:rPr lang="de-DE" dirty="0" smtClean="0"/>
              <a:t>Übertragungs- und Speicherformate können verschieden sein</a:t>
            </a:r>
          </a:p>
          <a:p>
            <a:pPr lvl="1"/>
            <a:r>
              <a:rPr lang="de-DE" dirty="0" smtClean="0"/>
              <a:t>der Konnektor übernimmt somit auch die Rolle Konvertierung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Persistente Datenzugriffs-Konnektoren</a:t>
            </a:r>
          </a:p>
          <a:p>
            <a:pPr lvl="2"/>
            <a:r>
              <a:rPr lang="de-DE" dirty="0" smtClean="0"/>
              <a:t>Relationale Datenbank, Zugriff mit SQL</a:t>
            </a:r>
          </a:p>
          <a:p>
            <a:pPr lvl="2"/>
            <a:r>
              <a:rPr lang="de-DE" dirty="0" err="1" smtClean="0"/>
              <a:t>NoSQL</a:t>
            </a:r>
            <a:r>
              <a:rPr lang="de-DE" dirty="0" smtClean="0"/>
              <a:t> Datenbanken</a:t>
            </a:r>
          </a:p>
          <a:p>
            <a:pPr lvl="1"/>
            <a:r>
              <a:rPr lang="de-DE" dirty="0" smtClean="0"/>
              <a:t>Transiente Datenzugriffs-Konnektoren</a:t>
            </a:r>
          </a:p>
          <a:p>
            <a:pPr lvl="2"/>
            <a:r>
              <a:rPr lang="de-DE" dirty="0" smtClean="0"/>
              <a:t>Heap,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2"/>
            <a:r>
              <a:rPr lang="de-DE" dirty="0" smtClean="0"/>
              <a:t>Caches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Kopplung (</a:t>
            </a:r>
            <a:r>
              <a:rPr lang="de-DE" dirty="0" err="1" smtClean="0"/>
              <a:t>Linkage</a:t>
            </a:r>
            <a:r>
              <a:rPr lang="de-DE" dirty="0" smtClean="0"/>
              <a:t>)-Konnektor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werden verwendet, um Komponenten miteinander zu verbinden</a:t>
            </a:r>
          </a:p>
          <a:p>
            <a:pPr lvl="1"/>
            <a:r>
              <a:rPr lang="de-DE" dirty="0" smtClean="0"/>
              <a:t>ermöglichen danach anderen Konnektoren die komplexe Interaktion</a:t>
            </a:r>
          </a:p>
          <a:p>
            <a:r>
              <a:rPr lang="de-DE" dirty="0" smtClean="0"/>
              <a:t>sobald die Kommunikationskanale etabliert wurden, können Kopplungs-Konnektoren „verschwinden“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mit Spring </a:t>
            </a:r>
            <a:r>
              <a:rPr lang="de-DE" dirty="0" err="1" smtClean="0"/>
              <a:t>IoC</a:t>
            </a:r>
            <a:r>
              <a:rPr lang="de-DE" dirty="0" smtClean="0"/>
              <a:t> („</a:t>
            </a:r>
            <a:r>
              <a:rPr lang="de-DE" dirty="0" err="1" smtClean="0"/>
              <a:t>inversion</a:t>
            </a:r>
            <a:r>
              <a:rPr lang="de-DE" dirty="0" smtClean="0"/>
              <a:t> of control“)-Container-Framework</a:t>
            </a:r>
          </a:p>
          <a:p>
            <a:pPr lvl="2"/>
            <a:r>
              <a:rPr lang="de-DE" dirty="0" smtClean="0"/>
              <a:t>Konfiguration von Komponentenabhängigkeiten in einer XML-Datei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Stream-Konnektor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Streams werden verwendet, um große Datenmengen zwischen autonomen Prozessen zu transferieren</a:t>
            </a:r>
          </a:p>
          <a:p>
            <a:r>
              <a:rPr lang="de-DE" dirty="0" smtClean="0"/>
              <a:t>Beispiele </a:t>
            </a:r>
          </a:p>
          <a:p>
            <a:pPr lvl="1"/>
            <a:r>
              <a:rPr lang="de-DE" dirty="0" smtClean="0"/>
              <a:t>Unix Pipes</a:t>
            </a:r>
          </a:p>
          <a:p>
            <a:pPr lvl="1"/>
            <a:r>
              <a:rPr lang="de-DE" dirty="0" smtClean="0"/>
              <a:t>TCP/UDP Sockets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java.io.InputStreamReader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Vermittler (</a:t>
            </a:r>
            <a:r>
              <a:rPr lang="de-DE" dirty="0" err="1" smtClean="0"/>
              <a:t>Arbitrator</a:t>
            </a:r>
            <a:r>
              <a:rPr lang="de-DE" dirty="0" smtClean="0"/>
              <a:t>)-Konnektor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Lösen Konflikte zwischen Komponenten auf</a:t>
            </a:r>
          </a:p>
          <a:p>
            <a:pPr lvl="1"/>
            <a:r>
              <a:rPr lang="de-DE" dirty="0" smtClean="0"/>
              <a:t>bieten also die Rolle Moderation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err="1" smtClean="0"/>
              <a:t>Multithreaded</a:t>
            </a:r>
            <a:r>
              <a:rPr lang="de-DE" dirty="0" smtClean="0"/>
              <a:t>-Zugriff auf einen gemeinsamen Speicher durch Sperren</a:t>
            </a:r>
          </a:p>
          <a:p>
            <a:pPr lvl="1"/>
            <a:r>
              <a:rPr lang="de-DE" dirty="0" err="1" smtClean="0"/>
              <a:t>Load-Balancing</a:t>
            </a:r>
            <a:endParaRPr lang="de-DE" dirty="0" smtClean="0"/>
          </a:p>
          <a:p>
            <a:pPr lvl="1"/>
            <a:r>
              <a:rPr lang="de-DE" dirty="0" smtClean="0"/>
              <a:t>Ausfallsicherheit (Nichtfunktionale Eigenschaft!) durch Backup-Systeme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Adapter-Konnektor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ermöglichen Interaktion von Komponenten, die nicht mit dem Ziel der Interoperabilität entworfen wurden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Verschiedene Middleware</a:t>
            </a:r>
          </a:p>
          <a:p>
            <a:pPr lvl="2"/>
            <a:r>
              <a:rPr lang="de-DE" dirty="0" smtClean="0"/>
              <a:t>CORBA</a:t>
            </a:r>
          </a:p>
          <a:p>
            <a:pPr lvl="2"/>
            <a:r>
              <a:rPr lang="de-DE" dirty="0" smtClean="0"/>
              <a:t>RPC</a:t>
            </a:r>
          </a:p>
          <a:p>
            <a:pPr lvl="2"/>
            <a:r>
              <a:rPr lang="de-DE" dirty="0" smtClean="0"/>
              <a:t>Java-.NET-Bridges</a:t>
            </a:r>
          </a:p>
          <a:p>
            <a:pPr lvl="1"/>
            <a:r>
              <a:rPr lang="de-DE" dirty="0" smtClean="0"/>
              <a:t>XML </a:t>
            </a:r>
            <a:r>
              <a:rPr lang="en-US" dirty="0" smtClean="0"/>
              <a:t>meta-data interchange </a:t>
            </a:r>
            <a:r>
              <a:rPr lang="de-DE" dirty="0" smtClean="0"/>
              <a:t>(XMI) zum Austausch von Modellen zwischen Applikationen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Distributor (</a:t>
            </a:r>
            <a:r>
              <a:rPr lang="en-US" dirty="0" err="1" smtClean="0"/>
              <a:t>Verteilungs</a:t>
            </a:r>
            <a:r>
              <a:rPr lang="en-US" dirty="0" smtClean="0"/>
              <a:t>)-Konnektor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bieten die Identifikation von Kommunikationspfaden und das Routing über diese Pfade</a:t>
            </a:r>
          </a:p>
          <a:p>
            <a:r>
              <a:rPr lang="de-DE" dirty="0" smtClean="0"/>
              <a:t>immer in Kombination mit anderen Konnektoren (z. B. Prozeduraufrufen, Streams) verwendet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DNS (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), IP-Routing-Protokolle</a:t>
            </a:r>
          </a:p>
          <a:p>
            <a:pPr lvl="1"/>
            <a:r>
              <a:rPr lang="de-DE" dirty="0" smtClean="0"/>
              <a:t>JNS (Java </a:t>
            </a:r>
            <a:r>
              <a:rPr lang="de-DE" dirty="0" err="1" smtClean="0"/>
              <a:t>Naming</a:t>
            </a:r>
            <a:r>
              <a:rPr lang="de-DE" dirty="0" smtClean="0"/>
              <a:t> Service), Java RMI (Remote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Invocation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WCF (Windows Communication Foundation für .NET)</a:t>
            </a:r>
          </a:p>
          <a:p>
            <a:pPr lvl="1"/>
            <a:r>
              <a:rPr lang="de-DE" dirty="0" smtClean="0"/>
              <a:t>Diverse CORBA Services</a:t>
            </a:r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sz="2400" dirty="0" smtClean="0"/>
              <a:t>Rollen und Herausforderungen von Software-Konnektoren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1761592" y="1916832"/>
            <a:ext cx="5544616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800" dirty="0" smtClean="0"/>
              <a:t>Wie können wir die Interaktion zwischen zwei Komponenten A und B ermöglichen?</a:t>
            </a:r>
            <a:endParaRPr lang="de-DE" sz="1800" dirty="0"/>
          </a:p>
        </p:txBody>
      </p:sp>
      <p:pic>
        <p:nvPicPr>
          <p:cNvPr id="739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437112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672417" y="2753524"/>
            <a:ext cx="2348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A an Bs Gestalt anpassen?</a:t>
            </a:r>
            <a:endParaRPr lang="de-DE" sz="1400" i="1" dirty="0">
              <a:solidFill>
                <a:srgbClr val="0070C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33237" y="4365104"/>
            <a:ext cx="2762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oder B an As Gestalt anpassen?</a:t>
            </a:r>
            <a:endParaRPr lang="de-DE" sz="14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Kombination von Konnektoren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manchen Systemen muss ein Konnektor aus verschiedene Arten zusammengesetzt werden</a:t>
            </a:r>
          </a:p>
          <a:p>
            <a:r>
              <a:rPr lang="de-DE" dirty="0" smtClean="0"/>
              <a:t>Nicht alle Konnektoren können komponiert werden</a:t>
            </a:r>
          </a:p>
          <a:p>
            <a:pPr lvl="1"/>
            <a:r>
              <a:rPr lang="de-DE" dirty="0" smtClean="0"/>
              <a:t>manche sind nicht interoperabel</a:t>
            </a:r>
          </a:p>
          <a:p>
            <a:pPr lvl="1"/>
            <a:r>
              <a:rPr lang="de-DE" dirty="0" smtClean="0"/>
              <a:t>bei allen Kombinationsarten muss eine Abwägung von Vor- und Nachteilen </a:t>
            </a:r>
            <a:r>
              <a:rPr lang="de-DE" dirty="0" smtClean="0"/>
              <a:t>erfolgen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Beispiel: Peer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-Peer Konnektoren (z. B. </a:t>
            </a:r>
            <a:r>
              <a:rPr lang="de-DE" dirty="0" err="1"/>
              <a:t>Bittorrent</a:t>
            </a:r>
            <a:r>
              <a:rPr lang="de-DE" dirty="0"/>
              <a:t>)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Vermittler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Datenzugriff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Stream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Verteilung (Distributor)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Rechteck 3"/>
          <p:cNvSpPr/>
          <p:nvPr/>
        </p:nvSpPr>
        <p:spPr bwMode="auto">
          <a:xfrm>
            <a:off x="323528" y="1124744"/>
            <a:ext cx="360040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971600" y="119675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Gleichschenkliges Dreieck 5"/>
          <p:cNvSpPr/>
          <p:nvPr/>
        </p:nvSpPr>
        <p:spPr bwMode="auto">
          <a:xfrm>
            <a:off x="1619672" y="1052736"/>
            <a:ext cx="432048" cy="36004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8721" y="119675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 smtClean="0"/>
              <a:t>+</a:t>
            </a:r>
            <a:endParaRPr lang="de-DE" sz="1800" dirty="0"/>
          </a:p>
        </p:txBody>
      </p:sp>
      <p:sp>
        <p:nvSpPr>
          <p:cNvPr id="8" name="Rechteck 7"/>
          <p:cNvSpPr/>
          <p:nvPr/>
        </p:nvSpPr>
        <p:spPr>
          <a:xfrm>
            <a:off x="1381346" y="106388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 smtClean="0"/>
              <a:t>+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323528" y="1772816"/>
            <a:ext cx="8136904" cy="28083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Szenario</a:t>
            </a:r>
          </a:p>
          <a:p>
            <a:r>
              <a:rPr lang="de-DE" dirty="0" smtClean="0"/>
              <a:t>Zwei separate Prozesse auf demselben Host</a:t>
            </a:r>
          </a:p>
          <a:p>
            <a:r>
              <a:rPr lang="de-DE" dirty="0" smtClean="0"/>
              <a:t>Kommunikation</a:t>
            </a:r>
          </a:p>
          <a:p>
            <a:pPr lvl="1"/>
            <a:r>
              <a:rPr lang="de-DE" dirty="0" smtClean="0"/>
              <a:t>meist </a:t>
            </a:r>
            <a:r>
              <a:rPr lang="de-DE" dirty="0" err="1" smtClean="0"/>
              <a:t>intra</a:t>
            </a:r>
            <a:r>
              <a:rPr lang="de-DE" dirty="0" smtClean="0"/>
              <a:t>-Prozess</a:t>
            </a:r>
          </a:p>
          <a:p>
            <a:pPr lvl="1"/>
            <a:r>
              <a:rPr lang="de-DE" dirty="0" smtClean="0"/>
              <a:t>manchmal inter-Prozess</a:t>
            </a:r>
          </a:p>
          <a:p>
            <a:pPr lvl="1"/>
            <a:r>
              <a:rPr lang="de-DE" dirty="0" smtClean="0"/>
              <a:t>synchron</a:t>
            </a:r>
          </a:p>
          <a:p>
            <a:r>
              <a:rPr lang="de-DE" dirty="0" smtClean="0"/>
              <a:t>Die Komponentenoperationen sind eher rechen- als kommunikationsintensiv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 von Konnektoren – </a:t>
            </a:r>
            <a:r>
              <a:rPr lang="de-DE" dirty="0" smtClean="0">
                <a:solidFill>
                  <a:srgbClr val="0070C0"/>
                </a:solidFill>
              </a:rPr>
              <a:t>Beispiel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 von Konnektoren – </a:t>
            </a:r>
            <a:r>
              <a:rPr lang="de-DE" dirty="0" smtClean="0">
                <a:solidFill>
                  <a:srgbClr val="0070C0"/>
                </a:solidFill>
              </a:rPr>
              <a:t>Beispiel</a:t>
            </a:r>
            <a:endParaRPr lang="de-DE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1" charset="2"/>
              <a:buChar char="Ø"/>
            </a:pPr>
            <a:r>
              <a:rPr lang="de-DE" dirty="0" smtClean="0"/>
              <a:t>Wähle den </a:t>
            </a:r>
            <a:r>
              <a:rPr lang="de-DE" b="1" dirty="0" smtClean="0"/>
              <a:t>Prozedurkonnektor</a:t>
            </a:r>
            <a:r>
              <a:rPr lang="de-DE" dirty="0" smtClean="0"/>
              <a:t> für die </a:t>
            </a:r>
            <a:r>
              <a:rPr lang="de-DE" dirty="0" err="1" smtClean="0"/>
              <a:t>Intraprozesskommunikation</a:t>
            </a:r>
            <a:endParaRPr lang="de-DE" dirty="0" smtClean="0"/>
          </a:p>
          <a:p>
            <a:pPr>
              <a:buClr>
                <a:schemeClr val="tx1"/>
              </a:buClr>
              <a:buFont typeface="Wingdings" pitchFamily="1" charset="2"/>
              <a:buChar char="Ø"/>
            </a:pPr>
            <a:r>
              <a:rPr lang="de-DE" dirty="0" smtClean="0"/>
              <a:t>Kombiniere </a:t>
            </a:r>
            <a:r>
              <a:rPr lang="de-DE" b="1" dirty="0" smtClean="0"/>
              <a:t>Prozedur- und Distributor-Konnektor </a:t>
            </a:r>
            <a:r>
              <a:rPr lang="de-DE" dirty="0" smtClean="0"/>
              <a:t>für die Interprozesskommunikation</a:t>
            </a:r>
          </a:p>
          <a:p>
            <a:pPr lvl="1">
              <a:buClr>
                <a:schemeClr val="tx1"/>
              </a:buClr>
              <a:buFont typeface="Wingdings" pitchFamily="1" charset="2"/>
              <a:buChar char="Ø"/>
            </a:pPr>
            <a:r>
              <a:rPr lang="de-DE" dirty="0" smtClean="0"/>
              <a:t>falls wir alles in Java implementieren nehmen wir Java RMI</a:t>
            </a:r>
          </a:p>
          <a:p>
            <a:pPr lvl="1">
              <a:buClr>
                <a:schemeClr val="tx1"/>
              </a:buClr>
              <a:buFont typeface="Wingdings" pitchFamily="1" charset="2"/>
              <a:buChar char="Ø"/>
            </a:pPr>
            <a:r>
              <a:rPr lang="de-DE" dirty="0" smtClean="0"/>
              <a:t>bei plattformübergreifenden Interaktionen eher Webservices, REST </a:t>
            </a:r>
            <a:r>
              <a:rPr lang="de-DE" smtClean="0"/>
              <a:t>oder </a:t>
            </a:r>
            <a:r>
              <a:rPr lang="de-DE" smtClean="0"/>
              <a:t>CORBA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 von Konnektoren – </a:t>
            </a:r>
            <a:r>
              <a:rPr lang="de-DE" dirty="0" smtClean="0">
                <a:solidFill>
                  <a:srgbClr val="0070C0"/>
                </a:solidFill>
              </a:rPr>
              <a:t>Weitere Szenarien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400" dirty="0" smtClean="0">
                <a:ea typeface="+mn-ea"/>
              </a:rPr>
              <a:t>Bei verschiedenen Prozessen</a:t>
            </a:r>
          </a:p>
          <a:p>
            <a:pPr lvl="1">
              <a:defRPr/>
            </a:pPr>
            <a:r>
              <a:rPr lang="de-DE" sz="2000" dirty="0" smtClean="0">
                <a:ea typeface="+mn-ea"/>
              </a:rPr>
              <a:t>verwende lokale Message-Queue</a:t>
            </a:r>
          </a:p>
          <a:p>
            <a:pPr lvl="1">
              <a:defRPr/>
            </a:pPr>
            <a:r>
              <a:rPr lang="de-DE" sz="2000" dirty="0" smtClean="0"/>
              <a:t>verwende </a:t>
            </a:r>
            <a:r>
              <a:rPr lang="de-DE" sz="2000" dirty="0" smtClean="0">
                <a:ea typeface="+mn-ea"/>
              </a:rPr>
              <a:t>lokale Pipe</a:t>
            </a:r>
          </a:p>
          <a:p>
            <a:pPr lvl="1">
              <a:defRPr/>
            </a:pPr>
            <a:r>
              <a:rPr lang="de-DE" sz="2000" dirty="0" smtClean="0">
                <a:ea typeface="+mn-ea"/>
              </a:rPr>
              <a:t>verwende ein lokales Verzeichnis als gemeinsamen Speicher</a:t>
            </a:r>
          </a:p>
          <a:p>
            <a:pPr>
              <a:defRPr/>
            </a:pPr>
            <a:r>
              <a:rPr lang="de-DE" sz="2400" dirty="0" smtClean="0">
                <a:ea typeface="+mn-ea"/>
              </a:rPr>
              <a:t>Bei </a:t>
            </a:r>
            <a:r>
              <a:rPr lang="de-DE" sz="2400" dirty="0" smtClean="0"/>
              <a:t>Komponenten auf verschiedenen Rechnern (statt RMI)</a:t>
            </a:r>
          </a:p>
          <a:p>
            <a:pPr lvl="1">
              <a:defRPr/>
            </a:pPr>
            <a:r>
              <a:rPr lang="de-DE" sz="2000" dirty="0" smtClean="0"/>
              <a:t>verwende </a:t>
            </a:r>
            <a:r>
              <a:rPr lang="de-DE" sz="2000" dirty="0" smtClean="0"/>
              <a:t>Webservices</a:t>
            </a:r>
          </a:p>
          <a:p>
            <a:pPr lvl="1">
              <a:defRPr/>
            </a:pPr>
            <a:r>
              <a:rPr lang="de-DE" sz="2000" dirty="0" smtClean="0"/>
              <a:t>verwende </a:t>
            </a:r>
            <a:r>
              <a:rPr lang="de-DE" sz="2000" dirty="0" err="1" smtClean="0"/>
              <a:t>ReST</a:t>
            </a:r>
            <a:endParaRPr lang="de-DE" sz="2000" dirty="0" smtClean="0"/>
          </a:p>
          <a:p>
            <a:pPr lvl="1">
              <a:defRPr/>
            </a:pPr>
            <a:r>
              <a:rPr lang="de-DE" sz="2000" dirty="0" smtClean="0"/>
              <a:t>verwende entfernte/verteilte Pipes</a:t>
            </a:r>
          </a:p>
          <a:p>
            <a:pPr lvl="1">
              <a:defRPr/>
            </a:pPr>
            <a:r>
              <a:rPr lang="de-DE" sz="2000" dirty="0" smtClean="0"/>
              <a:t>laufe mit einem USB-Stick zwischen den Rechnern hin und her (kein Scherz!)</a:t>
            </a:r>
          </a:p>
          <a:p>
            <a:pPr>
              <a:defRPr/>
            </a:pPr>
            <a:r>
              <a:rPr lang="de-DE" sz="2400" dirty="0" smtClean="0">
                <a:ea typeface="+mn-ea"/>
              </a:rPr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aus einem realen Projekt – </a:t>
            </a:r>
            <a:r>
              <a:rPr lang="de-DE" dirty="0" smtClean="0">
                <a:solidFill>
                  <a:srgbClr val="0070C0"/>
                </a:solidFill>
              </a:rPr>
              <a:t>Anforderungen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Komponente unseres Systems erhält Daten eines Nachbarsystems XY und verarbeitet sie</a:t>
            </a:r>
          </a:p>
          <a:p>
            <a:pPr lvl="1"/>
            <a:r>
              <a:rPr lang="de-DE" dirty="0" smtClean="0"/>
              <a:t>Das Nachbarsystem wird durch einen Konnektor entkoppelt</a:t>
            </a:r>
          </a:p>
          <a:p>
            <a:pPr lvl="1"/>
            <a:r>
              <a:rPr lang="de-DE" dirty="0" smtClean="0"/>
              <a:t>Der Kommunikationskanal des Konnektors zum Nachbarsystem muss </a:t>
            </a:r>
            <a:r>
              <a:rPr lang="de-DE" dirty="0" smtClean="0">
                <a:solidFill>
                  <a:srgbClr val="0070C0"/>
                </a:solidFill>
              </a:rPr>
              <a:t>flexibel</a:t>
            </a:r>
            <a:r>
              <a:rPr lang="de-DE" dirty="0" smtClean="0"/>
              <a:t> bleiben; was darf‘s sein?</a:t>
            </a:r>
          </a:p>
          <a:p>
            <a:pPr lvl="2"/>
            <a:r>
              <a:rPr lang="de-DE" dirty="0" smtClean="0"/>
              <a:t>heute Message-Queue-Schnittstelle?</a:t>
            </a:r>
          </a:p>
          <a:p>
            <a:pPr lvl="3"/>
            <a:r>
              <a:rPr lang="de-DE" dirty="0" smtClean="0"/>
              <a:t>welcher Queuename, welcher Port?</a:t>
            </a:r>
          </a:p>
          <a:p>
            <a:pPr lvl="2"/>
            <a:r>
              <a:rPr lang="de-DE" dirty="0" smtClean="0"/>
              <a:t>oder morgen Dateischnittstelle?</a:t>
            </a:r>
          </a:p>
          <a:p>
            <a:pPr lvl="3"/>
            <a:r>
              <a:rPr lang="de-DE" dirty="0" smtClean="0"/>
              <a:t>welches Verzeichnis?</a:t>
            </a:r>
          </a:p>
          <a:p>
            <a:pPr lvl="2"/>
            <a:r>
              <a:rPr lang="de-DE" dirty="0" smtClean="0"/>
              <a:t>oder …</a:t>
            </a:r>
          </a:p>
        </p:txBody>
      </p:sp>
      <p:sp>
        <p:nvSpPr>
          <p:cNvPr id="14" name="Rechteck 13"/>
          <p:cNvSpPr/>
          <p:nvPr/>
        </p:nvSpPr>
        <p:spPr>
          <a:xfrm>
            <a:off x="4639581" y="494116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>
                <a:solidFill>
                  <a:srgbClr val="0070C0"/>
                </a:solidFill>
              </a:rPr>
              <a:t>?</a:t>
            </a:r>
            <a:endParaRPr lang="de-DE" sz="36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869160"/>
            <a:ext cx="680691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645024"/>
            <a:ext cx="87561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5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473" y="1700808"/>
            <a:ext cx="680691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 bwMode="auto">
          <a:xfrm>
            <a:off x="107504" y="3201825"/>
            <a:ext cx="4392488" cy="223224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aus einem realen Projekt – </a:t>
            </a:r>
            <a:r>
              <a:rPr lang="de-DE" dirty="0" smtClean="0">
                <a:solidFill>
                  <a:srgbClr val="0070C0"/>
                </a:solidFill>
              </a:rPr>
              <a:t>Technische Lösung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1435" y="3583469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dv-component.exe</a:t>
            </a:r>
            <a:endParaRPr lang="de-DE" sz="1200" b="1" i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28221" y="3583469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i="1" dirty="0" smtClean="0">
                <a:solidFill>
                  <a:srgbClr val="0070C0"/>
                </a:solidFill>
              </a:rPr>
              <a:t>HOST</a:t>
            </a:r>
            <a:endParaRPr lang="de-DE" sz="1200" b="1" i="1" dirty="0">
              <a:solidFill>
                <a:srgbClr val="0070C0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275856" y="2121705"/>
            <a:ext cx="2592288" cy="576064"/>
          </a:xfrm>
          <a:prstGeom prst="rect">
            <a:avLst/>
          </a:prstGeom>
          <a:solidFill>
            <a:srgbClr val="FF0000">
              <a:alpha val="19000"/>
            </a:srgbClr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Pfeil nach unten 12"/>
          <p:cNvSpPr/>
          <p:nvPr/>
        </p:nvSpPr>
        <p:spPr bwMode="auto">
          <a:xfrm>
            <a:off x="3995936" y="2625761"/>
            <a:ext cx="1152128" cy="86409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979712" y="3561865"/>
            <a:ext cx="5328592" cy="1296144"/>
          </a:xfrm>
          <a:prstGeom prst="rect">
            <a:avLst/>
          </a:prstGeom>
          <a:solidFill>
            <a:srgbClr val="FF0000">
              <a:alpha val="19000"/>
            </a:srgbClr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80963" y="3583469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xy-connector.exe</a:t>
            </a:r>
            <a:endParaRPr lang="de-DE" sz="1200" b="1" i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687524" y="1700808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i="1" dirty="0" smtClean="0">
                <a:solidFill>
                  <a:srgbClr val="0070C0"/>
                </a:solidFill>
              </a:rPr>
              <a:t>HOST</a:t>
            </a:r>
            <a:endParaRPr lang="de-DE" sz="1200" b="1" i="1" dirty="0">
              <a:solidFill>
                <a:srgbClr val="0070C0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 bwMode="auto">
          <a:xfrm>
            <a:off x="4572000" y="5074033"/>
            <a:ext cx="2664296" cy="1152128"/>
          </a:xfrm>
          <a:prstGeom prst="wedgeRoundRectCallout">
            <a:avLst>
              <a:gd name="adj1" fmla="val -48875"/>
              <a:gd name="adj2" fmla="val -1026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7800" marR="0" indent="-1778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kennt (proprietäres) Datenformat von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System XY</a:t>
            </a:r>
          </a:p>
          <a:p>
            <a:pPr marL="177800" marR="0" indent="-1778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de-DE" sz="1200" baseline="0" dirty="0" smtClean="0">
                <a:solidFill>
                  <a:schemeClr val="tx1"/>
                </a:solidFill>
                <a:latin typeface="Arial" charset="0"/>
              </a:rPr>
              <a:t>konvertiert ankommende Daten in unser internes Format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64472" y="3201825"/>
            <a:ext cx="1165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Systemgrenze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378478" y="4353953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konfigurierbar</a:t>
            </a:r>
            <a:endParaRPr lang="de-DE" sz="1200" dirty="0">
              <a:solidFill>
                <a:srgbClr val="0070C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24128" y="4353953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konfigurierbar</a:t>
            </a:r>
            <a:endParaRPr lang="de-DE" sz="1200" dirty="0">
              <a:solidFill>
                <a:srgbClr val="0070C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 bwMode="auto">
          <a:xfrm>
            <a:off x="5292080" y="2924944"/>
            <a:ext cx="2664296" cy="576064"/>
          </a:xfrm>
          <a:prstGeom prst="wedgeRoundRectCallout">
            <a:avLst>
              <a:gd name="adj1" fmla="val -66454"/>
              <a:gd name="adj2" fmla="val 850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Konnektor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und DV in separaten Prozessen.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auto">
          <a:xfrm>
            <a:off x="5436096" y="2598357"/>
            <a:ext cx="172819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773" y="2132856"/>
            <a:ext cx="87561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aus einem realen Projekt – </a:t>
            </a:r>
            <a:r>
              <a:rPr lang="de-DE" dirty="0" smtClean="0">
                <a:solidFill>
                  <a:srgbClr val="0070C0"/>
                </a:solidFill>
              </a:rPr>
              <a:t>Konfiguration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Auslieferung des Systems: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2411760" y="4149080"/>
            <a:ext cx="108012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555776" y="4293096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Gerade Verbindung 7"/>
          <p:cNvCxnSpPr/>
          <p:nvPr/>
        </p:nvCxnSpPr>
        <p:spPr bwMode="auto">
          <a:xfrm>
            <a:off x="2555776" y="443711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Gerade Verbindung 8"/>
          <p:cNvCxnSpPr/>
          <p:nvPr/>
        </p:nvCxnSpPr>
        <p:spPr bwMode="auto">
          <a:xfrm>
            <a:off x="2555776" y="458112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Gerade Verbindung 9"/>
          <p:cNvCxnSpPr/>
          <p:nvPr/>
        </p:nvCxnSpPr>
        <p:spPr bwMode="auto">
          <a:xfrm>
            <a:off x="2555776" y="4725144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mit Pfeil 12"/>
          <p:cNvCxnSpPr/>
          <p:nvPr/>
        </p:nvCxnSpPr>
        <p:spPr bwMode="auto">
          <a:xfrm rot="16200000" flipH="1">
            <a:off x="2023182" y="3256445"/>
            <a:ext cx="1306470" cy="3347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Gerade Verbindung mit Pfeil 14"/>
          <p:cNvCxnSpPr/>
          <p:nvPr/>
        </p:nvCxnSpPr>
        <p:spPr bwMode="auto">
          <a:xfrm rot="5400000" flipH="1" flipV="1">
            <a:off x="2515911" y="3281071"/>
            <a:ext cx="1339923" cy="252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hteck 19"/>
          <p:cNvSpPr/>
          <p:nvPr/>
        </p:nvSpPr>
        <p:spPr>
          <a:xfrm>
            <a:off x="3197855" y="3356992"/>
            <a:ext cx="2310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9900"/>
                </a:solidFill>
              </a:rPr>
              <a:t>Schreibe Datendateien in Verzeichnis</a:t>
            </a:r>
            <a:endParaRPr lang="de-DE" dirty="0">
              <a:solidFill>
                <a:srgbClr val="0099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50458" y="3356992"/>
            <a:ext cx="21884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9900"/>
                </a:solidFill>
              </a:rPr>
              <a:t>Lese Datendateien aus Verzeichnis</a:t>
            </a:r>
            <a:endParaRPr lang="de-DE" dirty="0">
              <a:solidFill>
                <a:srgbClr val="0099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971600" y="3542819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9900"/>
                </a:solidFill>
              </a:rPr>
              <a:t>(internes Format)</a:t>
            </a:r>
            <a:endParaRPr lang="de-DE" dirty="0">
              <a:solidFill>
                <a:srgbClr val="0099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306987" y="3550714"/>
            <a:ext cx="21291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9900"/>
                </a:solidFill>
              </a:rPr>
              <a:t>(Konvertierung in internes Format)</a:t>
            </a:r>
            <a:endParaRPr lang="de-DE" dirty="0">
              <a:solidFill>
                <a:srgbClr val="0099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392872" y="2924944"/>
            <a:ext cx="178766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Liest Datentelegramme</a:t>
            </a:r>
            <a:br>
              <a:rPr lang="de-DE" dirty="0" smtClean="0">
                <a:solidFill>
                  <a:srgbClr val="0070C0"/>
                </a:solidFill>
              </a:rPr>
            </a:br>
            <a:r>
              <a:rPr lang="de-DE" dirty="0" smtClean="0">
                <a:solidFill>
                  <a:srgbClr val="0070C0"/>
                </a:solidFill>
              </a:rPr>
              <a:t>von einer Message-Queue</a:t>
            </a:r>
            <a:br>
              <a:rPr lang="de-DE" dirty="0" smtClean="0">
                <a:solidFill>
                  <a:srgbClr val="0070C0"/>
                </a:solidFill>
              </a:rPr>
            </a:br>
            <a:r>
              <a:rPr lang="de-DE" dirty="0" smtClean="0">
                <a:solidFill>
                  <a:srgbClr val="0070C0"/>
                </a:solidFill>
              </a:rPr>
              <a:t>Produkt: MQSeries von IBM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(externes XY-Format)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051720" y="5229200"/>
            <a:ext cx="1795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9900"/>
                </a:solidFill>
              </a:rPr>
              <a:t>konfigurierbares Verzeichnis</a:t>
            </a:r>
            <a:endParaRPr lang="de-DE" dirty="0">
              <a:solidFill>
                <a:srgbClr val="009900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5076056" y="3933056"/>
            <a:ext cx="3911352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/>
              <a:defRPr/>
            </a:pPr>
            <a:r>
              <a:rPr kumimoji="0" lang="de-DE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Vorteile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kumimoji="0" lang="de-DE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Zuverlässigkeit: bei Prozessabstürzen bleiben alle Daten erhalten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de-DE" sz="1400" i="1" kern="0" dirty="0" smtClean="0">
                <a:latin typeface="+mn-lt"/>
              </a:rPr>
              <a:t>separate Testbarkeit aller Komponenten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kumimoji="0" lang="de-DE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Skalierbarkeit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de-DE" sz="1400" i="1" kern="0" dirty="0" smtClean="0">
                <a:latin typeface="+mn-lt"/>
              </a:rPr>
              <a:t>Flexibilität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/>
              <a:defRPr/>
            </a:pPr>
            <a:r>
              <a:rPr kumimoji="0" lang="de-DE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Technische Voraussetzung (!!!)</a:t>
            </a:r>
          </a:p>
          <a:p>
            <a:pPr marL="342900" lvl="0" indent="-342900" algn="l">
              <a:spcBef>
                <a:spcPct val="20000"/>
              </a:spcBef>
              <a:buSzPct val="70000"/>
              <a:buBlip>
                <a:blip r:embed="rId3"/>
              </a:buBlip>
              <a:defRPr/>
            </a:pPr>
            <a:r>
              <a:rPr lang="de-DE" sz="1400" i="1" kern="0" dirty="0" smtClean="0">
                <a:solidFill>
                  <a:srgbClr val="000000"/>
                </a:solidFill>
                <a:latin typeface="Arial"/>
              </a:rPr>
              <a:t>Dateisystem-Schreiboperationen sind atomar!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/>
              <a:defRPr/>
            </a:pPr>
            <a:endParaRPr kumimoji="0" lang="de-DE" sz="1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/>
              <a:defRPr/>
            </a:pP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aus einem realen Projekt – </a:t>
            </a:r>
            <a:r>
              <a:rPr lang="de-DE" dirty="0" smtClean="0">
                <a:solidFill>
                  <a:srgbClr val="0070C0"/>
                </a:solidFill>
              </a:rPr>
              <a:t>Konfiguration(Code)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136904" cy="1715854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l" eaLnBrk="0" hangingPunct="0"/>
            <a: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XYReaderUseCase::XYReaderUseCase(I_Reader_shr xyReader) throw () : fXYReader(xyReader) { … }</a:t>
            </a:r>
          </a:p>
          <a:p>
            <a:pPr algn="l" eaLnBrk="0" hangingPunct="0"/>
            <a: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std::string&amp; XYReaderUseCase::read() throw (TechnicalException) {</a:t>
            </a:r>
            <a:b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</a:br>
            <a: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  try {</a:t>
            </a:r>
            <a:b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</a:br>
            <a: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    return convertToInteralFormat(</a:t>
            </a:r>
            <a:b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</a:br>
            <a: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               fXYReader-&gt;readData());</a:t>
            </a:r>
            <a:b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</a:br>
            <a: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  }</a:t>
            </a:r>
            <a:b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</a:br>
            <a: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  catch (TechnicalException&amp; ex) { … }</a:t>
            </a:r>
            <a:b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</a:br>
            <a:r>
              <a:rPr lang="en-US" sz="11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}</a:t>
            </a:r>
            <a:endParaRPr lang="en-US" sz="1100" noProof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 bwMode="auto">
          <a:xfrm>
            <a:off x="4427984" y="3933056"/>
            <a:ext cx="3960440" cy="936104"/>
          </a:xfrm>
          <a:prstGeom prst="wedgeRoundRectCallout">
            <a:avLst>
              <a:gd name="adj1" fmla="val -34244"/>
              <a:gd name="adj2" fmla="val -1512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7800" marR="0" indent="-1778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Übergabe des Readers „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xyReader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“ an die Komponente in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(Dependency Injection!)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7800" marR="0" indent="-1778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Konfiguration des Readers in einer separaten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Datei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755576" y="4725144"/>
            <a:ext cx="2952328" cy="1224136"/>
          </a:xfrm>
          <a:prstGeom prst="wedgeRoundRectCallout">
            <a:avLst>
              <a:gd name="adj1" fmla="val 4933"/>
              <a:gd name="adj2" fmla="val -12780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7800" marR="0" indent="-1778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Dem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Konnektor ist es egal wovon er liest</a:t>
            </a:r>
          </a:p>
          <a:p>
            <a:pPr marL="177800" marR="0" indent="-1778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de-DE" sz="1200" baseline="0" dirty="0" smtClean="0">
                <a:solidFill>
                  <a:schemeClr val="tx1"/>
                </a:solidFill>
                <a:latin typeface="Arial" charset="0"/>
              </a:rPr>
              <a:t>danach</a:t>
            </a:r>
            <a:r>
              <a:rPr lang="de-DE" sz="1200" dirty="0" smtClean="0">
                <a:solidFill>
                  <a:schemeClr val="tx1"/>
                </a:solidFill>
                <a:latin typeface="Arial" charset="0"/>
              </a:rPr>
              <a:t> kümmert er sich noch um die Datenkonvertierung in das interne Datenformat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995936" y="5013176"/>
            <a:ext cx="4680520" cy="12961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/>
              <a:defRPr/>
            </a:pPr>
            <a:r>
              <a:rPr lang="de-DE" sz="1400" kern="0" dirty="0" smtClean="0">
                <a:solidFill>
                  <a:schemeClr val="tx1"/>
                </a:solidFill>
              </a:rPr>
              <a:t>Konfigurationsdatei (Skizze)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/>
              <a:defRPr/>
            </a:pPr>
            <a:r>
              <a:rPr lang="de-DE" sz="1400" kern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XY-</a:t>
            </a:r>
            <a:r>
              <a:rPr lang="de-DE" sz="1400" kern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Reader.Implementation</a:t>
            </a:r>
            <a:r>
              <a:rPr lang="de-DE" sz="1400" kern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MQSeries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/>
              <a:defRPr/>
            </a:pPr>
            <a:r>
              <a:rPr lang="de-DE" sz="1400" kern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XY-</a:t>
            </a:r>
            <a:r>
              <a:rPr lang="de-DE" sz="1400" kern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Reader.Config</a:t>
            </a:r>
            <a:r>
              <a:rPr lang="de-DE" sz="1400" kern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[„Queue“] = „XYQueue123“</a:t>
            </a:r>
            <a:endParaRPr lang="de-DE" sz="1400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/>
              <a:defRPr/>
            </a:pPr>
            <a:r>
              <a:rPr kumimoji="0" lang="de-DE" sz="1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(analog für die Verbindung Konnektor-&gt;DV-Komponente)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/>
              <a:defRPr/>
            </a:pPr>
            <a:endParaRPr kumimoji="0" lang="de-DE" sz="140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Gerade Verbindung 8"/>
          <p:cNvCxnSpPr/>
          <p:nvPr/>
        </p:nvCxnSpPr>
        <p:spPr bwMode="auto">
          <a:xfrm rot="10800000" flipV="1">
            <a:off x="539552" y="2492896"/>
            <a:ext cx="3384376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7308304" y="2492896"/>
            <a:ext cx="136815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Pfeil nach oben und unten 15"/>
          <p:cNvSpPr/>
          <p:nvPr/>
        </p:nvSpPr>
        <p:spPr bwMode="auto">
          <a:xfrm>
            <a:off x="7796107" y="4691691"/>
            <a:ext cx="504056" cy="504056"/>
          </a:xfrm>
          <a:prstGeom prst="upDownArrow">
            <a:avLst>
              <a:gd name="adj1" fmla="val 50000"/>
              <a:gd name="adj2" fmla="val 256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773" y="1340768"/>
            <a:ext cx="87561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aus einem realen Projekt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115616" y="3645024"/>
            <a:ext cx="7128792" cy="936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600" dirty="0" smtClean="0">
                <a:solidFill>
                  <a:srgbClr val="0070C0"/>
                </a:solidFill>
              </a:rPr>
              <a:t>Entwurfsdokument Demo</a:t>
            </a:r>
            <a:endParaRPr lang="de-DE" sz="3600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7561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189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aus einem realen Projekt – </a:t>
            </a:r>
            <a:r>
              <a:rPr lang="de-DE" dirty="0" smtClean="0">
                <a:solidFill>
                  <a:srgbClr val="0070C0"/>
                </a:solidFill>
              </a:rPr>
              <a:t>Modellierung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Modellierungsmöglichkeit mit Ports</a:t>
            </a:r>
            <a:endParaRPr lang="de-DE" dirty="0"/>
          </a:p>
        </p:txBody>
      </p:sp>
      <p:pic>
        <p:nvPicPr>
          <p:cNvPr id="7034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2204864"/>
            <a:ext cx="770994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7850646" cy="17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sz="2400" dirty="0" smtClean="0"/>
              <a:t>Rollen und Herausforderungen von Software-Konnektoren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1761592" y="1916832"/>
            <a:ext cx="5544616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800" dirty="0" smtClean="0"/>
              <a:t>Wie können wir die Interaktion zwischen zwei Komponenten A und B ermöglichen?</a:t>
            </a:r>
            <a:endParaRPr 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2483768" y="4797152"/>
            <a:ext cx="42210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Verhandeln, um eine gemeinsame Form zu finden?</a:t>
            </a:r>
            <a:endParaRPr lang="de-DE" sz="14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Konnektoren – </a:t>
            </a:r>
            <a:r>
              <a:rPr lang="de-DE" dirty="0" smtClean="0">
                <a:solidFill>
                  <a:srgbClr val="0070C0"/>
                </a:solidFill>
              </a:rPr>
              <a:t>Fazit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Konnektoren erlauben die Modellierung </a:t>
            </a:r>
            <a:r>
              <a:rPr lang="de-DE" sz="1800" dirty="0" smtClean="0">
                <a:solidFill>
                  <a:srgbClr val="0070C0"/>
                </a:solidFill>
              </a:rPr>
              <a:t>beliebig komplexer Interaktionen</a:t>
            </a:r>
          </a:p>
          <a:p>
            <a:r>
              <a:rPr lang="de-DE" sz="1800" dirty="0" smtClean="0"/>
              <a:t>Ihre </a:t>
            </a:r>
            <a:r>
              <a:rPr lang="de-DE" sz="1800" dirty="0" smtClean="0">
                <a:solidFill>
                  <a:srgbClr val="0070C0"/>
                </a:solidFill>
              </a:rPr>
              <a:t>Flexibilität ermöglicht eine System-Evolution</a:t>
            </a:r>
            <a:r>
              <a:rPr lang="de-DE" sz="1800" dirty="0" smtClean="0"/>
              <a:t>, d. h.</a:t>
            </a:r>
          </a:p>
          <a:p>
            <a:pPr lvl="1"/>
            <a:r>
              <a:rPr lang="de-DE" sz="1600" dirty="0" smtClean="0"/>
              <a:t>Hinzufügen/Entfernen von Komponenten</a:t>
            </a:r>
          </a:p>
          <a:p>
            <a:pPr lvl="1"/>
            <a:r>
              <a:rPr lang="de-DE" sz="1600" dirty="0" smtClean="0"/>
              <a:t>Ersetzung von Komponenten</a:t>
            </a:r>
          </a:p>
          <a:p>
            <a:pPr lvl="1"/>
            <a:r>
              <a:rPr lang="de-DE" sz="1600" dirty="0" smtClean="0"/>
              <a:t>Neuverknüpfung von Komponenten</a:t>
            </a:r>
          </a:p>
          <a:p>
            <a:pPr lvl="1"/>
            <a:r>
              <a:rPr lang="de-DE" sz="1600" dirty="0" smtClean="0"/>
              <a:t>Migration von Komponenten</a:t>
            </a:r>
          </a:p>
          <a:p>
            <a:r>
              <a:rPr lang="de-DE" sz="1800" dirty="0" smtClean="0"/>
              <a:t>Konnektoren-Austauschbarkeit ist erwünscht</a:t>
            </a:r>
          </a:p>
          <a:p>
            <a:pPr lvl="1"/>
            <a:r>
              <a:rPr lang="de-DE" sz="1600" dirty="0" smtClean="0"/>
              <a:t>ein Austausch sollte nicht die Systemfunktionalität beeinflussen</a:t>
            </a:r>
          </a:p>
          <a:p>
            <a:r>
              <a:rPr lang="de-DE" sz="1800" dirty="0" smtClean="0"/>
              <a:t>OTS (“</a:t>
            </a:r>
            <a:r>
              <a:rPr lang="en-US" sz="1800" dirty="0" smtClean="0"/>
              <a:t>Off-the-Shelf</a:t>
            </a:r>
            <a:r>
              <a:rPr lang="de-DE" sz="1800" dirty="0" smtClean="0"/>
              <a:t>”)-Konnektorimplementierungen ermöglichen die Fokussierung auf applikationsspezifische Funktionalitäten</a:t>
            </a:r>
          </a:p>
          <a:p>
            <a:r>
              <a:rPr lang="de-DE" sz="1800" smtClean="0">
                <a:solidFill>
                  <a:srgbClr val="0070C0"/>
                </a:solidFill>
              </a:rPr>
              <a:t>Schwierigkeit</a:t>
            </a:r>
            <a:endParaRPr lang="de-DE" sz="1800" dirty="0" smtClean="0">
              <a:solidFill>
                <a:srgbClr val="0070C0"/>
              </a:solidFill>
            </a:endParaRPr>
          </a:p>
          <a:p>
            <a:pPr lvl="1"/>
            <a:r>
              <a:rPr lang="de-DE" sz="1600" dirty="0" smtClean="0"/>
              <a:t>Zerstreuung eines Konnektors in verschiedene Implementierungsmodule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Die Schlüsselfrage ist</a:t>
            </a:r>
          </a:p>
          <a:p>
            <a:pPr lvl="1"/>
            <a:r>
              <a:rPr lang="de-DE" sz="1600" dirty="0" smtClean="0"/>
              <a:t>Performanz vs. Flexibilität</a:t>
            </a:r>
          </a:p>
          <a:p>
            <a:pPr lvl="1"/>
            <a:endParaRPr lang="de-DE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sz="2400" dirty="0" smtClean="0"/>
              <a:t>Rollen und Herausforderungen von Software-Konnektoren</a:t>
            </a:r>
          </a:p>
        </p:txBody>
      </p:sp>
      <p:pic>
        <p:nvPicPr>
          <p:cNvPr id="73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68" y="285293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feld 58"/>
          <p:cNvSpPr txBox="1"/>
          <p:nvPr/>
        </p:nvSpPr>
        <p:spPr>
          <a:xfrm>
            <a:off x="1761592" y="1916832"/>
            <a:ext cx="5544616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800" dirty="0" smtClean="0"/>
              <a:t>Wie können wir die Interaktion zwischen zwei Komponenten A und B ermöglichen?</a:t>
            </a:r>
            <a:endParaRPr lang="de-DE" sz="18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724128" y="3429000"/>
            <a:ext cx="432048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24128" y="4221088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einen Import/Export-Konverter für B</a:t>
            </a:r>
            <a:br>
              <a:rPr lang="de-DE" sz="1400" i="1" dirty="0" smtClean="0">
                <a:solidFill>
                  <a:srgbClr val="0070C0"/>
                </a:solidFill>
              </a:rPr>
            </a:br>
            <a:r>
              <a:rPr lang="de-DE" sz="1400" i="1" dirty="0" smtClean="0">
                <a:solidFill>
                  <a:srgbClr val="0070C0"/>
                </a:solidFill>
              </a:rPr>
              <a:t>einführen?</a:t>
            </a:r>
            <a:endParaRPr lang="de-DE" sz="14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sz="2400" dirty="0" smtClean="0"/>
              <a:t>Rollen und Herausforderungen von Software-Konnektoren</a:t>
            </a:r>
          </a:p>
        </p:txBody>
      </p:sp>
      <p:pic>
        <p:nvPicPr>
          <p:cNvPr id="73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68" y="285293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feld 58"/>
          <p:cNvSpPr txBox="1"/>
          <p:nvPr/>
        </p:nvSpPr>
        <p:spPr>
          <a:xfrm>
            <a:off x="1761592" y="1916832"/>
            <a:ext cx="5544616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800" dirty="0" smtClean="0"/>
              <a:t>Wie können wir die Interaktion zwischen zwei Komponenten A und B ermöglichen?</a:t>
            </a:r>
            <a:endParaRPr lang="de-DE" sz="1800" dirty="0"/>
          </a:p>
        </p:txBody>
      </p:sp>
      <p:sp>
        <p:nvSpPr>
          <p:cNvPr id="5" name="Gleichschenkliges Dreieck 4"/>
          <p:cNvSpPr/>
          <p:nvPr/>
        </p:nvSpPr>
        <p:spPr bwMode="auto">
          <a:xfrm>
            <a:off x="4211960" y="3356992"/>
            <a:ext cx="648072" cy="504056"/>
          </a:xfrm>
          <a:prstGeom prst="triangle">
            <a:avLst/>
          </a:prstGeom>
          <a:solidFill>
            <a:srgbClr val="FFD08B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09528" y="4005064"/>
            <a:ext cx="2909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eine gemeinsame</a:t>
            </a:r>
            <a:br>
              <a:rPr lang="de-DE" sz="1400" i="1" dirty="0" smtClean="0">
                <a:solidFill>
                  <a:srgbClr val="0070C0"/>
                </a:solidFill>
              </a:rPr>
            </a:br>
            <a:r>
              <a:rPr lang="de-DE" sz="1400" i="1" dirty="0" smtClean="0">
                <a:solidFill>
                  <a:srgbClr val="0070C0"/>
                </a:solidFill>
              </a:rPr>
              <a:t>Zwischenrepräsentation erstellen?</a:t>
            </a:r>
            <a:endParaRPr lang="de-DE" sz="14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sz="2400" dirty="0" smtClean="0"/>
              <a:t>Rollen und Herausforderungen von Software-Konnektoren</a:t>
            </a:r>
          </a:p>
        </p:txBody>
      </p:sp>
      <p:pic>
        <p:nvPicPr>
          <p:cNvPr id="73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68" y="285293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feld 58"/>
          <p:cNvSpPr txBox="1"/>
          <p:nvPr/>
        </p:nvSpPr>
        <p:spPr>
          <a:xfrm>
            <a:off x="1761592" y="1916832"/>
            <a:ext cx="5544616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800" dirty="0" smtClean="0"/>
              <a:t>Wie können wir die Interaktion zwischen zwei Komponenten A und B ermöglichen?</a:t>
            </a:r>
            <a:endParaRPr lang="de-DE" sz="1800" dirty="0"/>
          </a:p>
        </p:txBody>
      </p:sp>
      <p:sp>
        <p:nvSpPr>
          <p:cNvPr id="6" name="Rechteck 5"/>
          <p:cNvSpPr/>
          <p:nvPr/>
        </p:nvSpPr>
        <p:spPr>
          <a:xfrm>
            <a:off x="2638931" y="4221088"/>
            <a:ext cx="1753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B auf A adaptieren?</a:t>
            </a:r>
            <a:endParaRPr lang="de-DE" sz="1400" i="1" dirty="0">
              <a:solidFill>
                <a:srgbClr val="0070C0"/>
              </a:solidFill>
            </a:endParaRPr>
          </a:p>
        </p:txBody>
      </p:sp>
      <p:sp>
        <p:nvSpPr>
          <p:cNvPr id="7" name="Parallelogramm 6"/>
          <p:cNvSpPr/>
          <p:nvPr/>
        </p:nvSpPr>
        <p:spPr bwMode="auto">
          <a:xfrm>
            <a:off x="3203848" y="3356992"/>
            <a:ext cx="720080" cy="504056"/>
          </a:xfrm>
          <a:prstGeom prst="parallelogram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sz="2400" dirty="0" smtClean="0"/>
              <a:t>Rollen und Herausforderungen von Software-Konnektoren</a:t>
            </a:r>
          </a:p>
        </p:txBody>
      </p:sp>
      <p:pic>
        <p:nvPicPr>
          <p:cNvPr id="73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68" y="285293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feld 58"/>
          <p:cNvSpPr txBox="1"/>
          <p:nvPr/>
        </p:nvSpPr>
        <p:spPr>
          <a:xfrm>
            <a:off x="1761592" y="1916832"/>
            <a:ext cx="5544616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800" dirty="0" smtClean="0"/>
              <a:t>Wie können wir die Interaktion zwischen zwei Komponenten A und B ermöglichen?</a:t>
            </a:r>
            <a:endParaRPr lang="de-DE" sz="1800" dirty="0"/>
          </a:p>
        </p:txBody>
      </p:sp>
      <p:sp>
        <p:nvSpPr>
          <p:cNvPr id="6" name="Rechteck 5"/>
          <p:cNvSpPr/>
          <p:nvPr/>
        </p:nvSpPr>
        <p:spPr>
          <a:xfrm>
            <a:off x="4224881" y="4221088"/>
            <a:ext cx="2147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oder A auf B adaptieren?</a:t>
            </a:r>
            <a:endParaRPr lang="de-DE" sz="1400" i="1" dirty="0">
              <a:solidFill>
                <a:srgbClr val="0070C0"/>
              </a:solidFill>
            </a:endParaRPr>
          </a:p>
        </p:txBody>
      </p:sp>
      <p:sp>
        <p:nvSpPr>
          <p:cNvPr id="7" name="Parallelogramm 6"/>
          <p:cNvSpPr/>
          <p:nvPr/>
        </p:nvSpPr>
        <p:spPr bwMode="auto">
          <a:xfrm flipH="1">
            <a:off x="4986710" y="3356992"/>
            <a:ext cx="720080" cy="504056"/>
          </a:xfrm>
          <a:prstGeom prst="parallelogram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sz="2400" dirty="0" smtClean="0"/>
              <a:t>Rollen und Herausforderungen von Software-Konnektoren</a:t>
            </a:r>
          </a:p>
        </p:txBody>
      </p:sp>
      <p:pic>
        <p:nvPicPr>
          <p:cNvPr id="73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68" y="285293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feld 58"/>
          <p:cNvSpPr txBox="1"/>
          <p:nvPr/>
        </p:nvSpPr>
        <p:spPr>
          <a:xfrm>
            <a:off x="1761592" y="1916832"/>
            <a:ext cx="5544616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800" dirty="0" smtClean="0"/>
              <a:t>Wie können wir die Interaktion zwischen zwei Komponenten A und B ermöglichen?</a:t>
            </a:r>
            <a:endParaRPr 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3923928" y="4149080"/>
            <a:ext cx="1407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i="1" dirty="0" smtClean="0">
                <a:solidFill>
                  <a:srgbClr val="0070C0"/>
                </a:solidFill>
              </a:rPr>
              <a:t>u.v.m.</a:t>
            </a:r>
            <a:endParaRPr lang="de-DE" sz="3600" i="1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56665" y="5013176"/>
            <a:ext cx="6827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i="1" dirty="0" smtClean="0">
                <a:solidFill>
                  <a:srgbClr val="0070C0"/>
                </a:solidFill>
              </a:rPr>
              <a:t>Welches ist die richtige Antwort?</a:t>
            </a:r>
            <a:endParaRPr lang="de-DE" sz="36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C:\gs\gs8.50\bin\gswin32c"/>
  <p:tag name="DEFAULTBITMAP" val="bmp16m"/>
  <p:tag name="DEFAULTBLEND" val="Falsch"/>
  <p:tag name="DEFAULTTRANSPARENT" val="Falsch"/>
  <p:tag name="DEFAULTWORKAROUNDTRANSPARENCYBUG" val="Falsch"/>
  <p:tag name="DEFAULTRESOLUTION" val="1200"/>
  <p:tag name="DEFAULTMAGNIFICATION" val="2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Standarddesign">
  <a:themeElements>
    <a:clrScheme name="Standard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3399FF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z="18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99FF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99FF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1768</Words>
  <Application>Microsoft Macintosh PowerPoint</Application>
  <PresentationFormat>Bildschirmpräsentation (4:3)</PresentationFormat>
  <Paragraphs>388</Paragraphs>
  <Slides>40</Slides>
  <Notes>34</Notes>
  <HiddenSlides>2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3" baseType="lpstr">
      <vt:lpstr>Standarddesign</vt:lpstr>
      <vt:lpstr>1_Standarddesign</vt:lpstr>
      <vt:lpstr>CorelDRAW</vt:lpstr>
      <vt:lpstr>Architektur von Informationssystemen</vt:lpstr>
      <vt:lpstr>Rollen und Herausforderungen von Software-Konnektoren</vt:lpstr>
      <vt:lpstr>Rollen und Herausforderungen von Software-Konnektoren</vt:lpstr>
      <vt:lpstr>Rollen und Herausforderungen von Software-Konnektoren</vt:lpstr>
      <vt:lpstr>Rollen und Herausforderungen von Software-Konnektoren</vt:lpstr>
      <vt:lpstr>Rollen und Herausforderungen von Software-Konnektoren</vt:lpstr>
      <vt:lpstr>Rollen und Herausforderungen von Software-Konnektoren</vt:lpstr>
      <vt:lpstr>Rollen und Herausforderungen von Software-Konnektoren</vt:lpstr>
      <vt:lpstr>Rollen und Herausforderungen von Software-Konnektoren</vt:lpstr>
      <vt:lpstr>Was ist ein Software-Konnektor?</vt:lpstr>
      <vt:lpstr>Implementierte vs. konzeptionelle Konnektoren</vt:lpstr>
      <vt:lpstr>Abgrenzung Konnektoren von Komponenten</vt:lpstr>
      <vt:lpstr>Vorteile von expliziten Konnektoren</vt:lpstr>
      <vt:lpstr>Aufgabe</vt:lpstr>
      <vt:lpstr>Rollen von Konnektoren</vt:lpstr>
      <vt:lpstr>Rolle: Kommunikation</vt:lpstr>
      <vt:lpstr>Rolle: Koordination</vt:lpstr>
      <vt:lpstr>Rolle: Konvertierung</vt:lpstr>
      <vt:lpstr>Rolle: Moderation</vt:lpstr>
      <vt:lpstr>Konnektorklassifikation nach [Qian2010]</vt:lpstr>
      <vt:lpstr>Arten von Konnektoren (nach [Taylor2010])</vt:lpstr>
      <vt:lpstr>Prozeduraufruf-Konnektor</vt:lpstr>
      <vt:lpstr>Ereignis (Event)-Konnektor</vt:lpstr>
      <vt:lpstr>Datenzugriff-Konnektor</vt:lpstr>
      <vt:lpstr>Kopplung (Linkage)-Konnektor</vt:lpstr>
      <vt:lpstr>Stream-Konnektor</vt:lpstr>
      <vt:lpstr>Vermittler (Arbitrator)-Konnektor</vt:lpstr>
      <vt:lpstr>Adapter-Konnektor</vt:lpstr>
      <vt:lpstr>Distributor (Verteilungs)-Konnektor</vt:lpstr>
      <vt:lpstr>Kombination von Konnektoren</vt:lpstr>
      <vt:lpstr>Auswahl von Konnektoren – Beispiel</vt:lpstr>
      <vt:lpstr>Auswahl von Konnektoren – Beispiel</vt:lpstr>
      <vt:lpstr>Auswahl von Konnektoren – Weitere Szenarien</vt:lpstr>
      <vt:lpstr>Beispiel aus einem realen Projekt – Anforderungen</vt:lpstr>
      <vt:lpstr>Beispiel aus einem realen Projekt – Technische Lösung</vt:lpstr>
      <vt:lpstr>Beispiel aus einem realen Projekt – Konfiguration</vt:lpstr>
      <vt:lpstr>Beispiel aus einem realen Projekt – Konfiguration(Code)</vt:lpstr>
      <vt:lpstr>Beispiel aus einem realen Projekt</vt:lpstr>
      <vt:lpstr>Beispiel aus einem realen Projekt – Modellierung</vt:lpstr>
      <vt:lpstr>Konnektoren – Fazit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Prof. Dr. Stefan Sarstedt</dc:creator>
  <dc:description>HAW Hamburg</dc:description>
  <cp:lastModifiedBy>SRS</cp:lastModifiedBy>
  <cp:revision>3045</cp:revision>
  <dcterms:created xsi:type="dcterms:W3CDTF">2000-04-04T10:59:45Z</dcterms:created>
  <dcterms:modified xsi:type="dcterms:W3CDTF">2013-05-02T11:42:13Z</dcterms:modified>
</cp:coreProperties>
</file>