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37"/>
  </p:notesMasterIdLst>
  <p:handoutMasterIdLst>
    <p:handoutMasterId r:id="rId38"/>
  </p:handoutMasterIdLst>
  <p:sldIdLst>
    <p:sldId id="731" r:id="rId3"/>
    <p:sldId id="1281" r:id="rId4"/>
    <p:sldId id="1305" r:id="rId5"/>
    <p:sldId id="1282" r:id="rId6"/>
    <p:sldId id="1262" r:id="rId7"/>
    <p:sldId id="1263" r:id="rId8"/>
    <p:sldId id="1264" r:id="rId9"/>
    <p:sldId id="1265" r:id="rId10"/>
    <p:sldId id="1266" r:id="rId11"/>
    <p:sldId id="1267" r:id="rId12"/>
    <p:sldId id="1268" r:id="rId13"/>
    <p:sldId id="1286" r:id="rId14"/>
    <p:sldId id="1284" r:id="rId15"/>
    <p:sldId id="1285" r:id="rId16"/>
    <p:sldId id="1287" r:id="rId17"/>
    <p:sldId id="1302" r:id="rId18"/>
    <p:sldId id="1303" r:id="rId19"/>
    <p:sldId id="1304" r:id="rId20"/>
    <p:sldId id="1289" r:id="rId21"/>
    <p:sldId id="1288" r:id="rId22"/>
    <p:sldId id="1290" r:id="rId23"/>
    <p:sldId id="1295" r:id="rId24"/>
    <p:sldId id="1296" r:id="rId25"/>
    <p:sldId id="1297" r:id="rId26"/>
    <p:sldId id="1291" r:id="rId27"/>
    <p:sldId id="1298" r:id="rId28"/>
    <p:sldId id="1292" r:id="rId29"/>
    <p:sldId id="1293" r:id="rId30"/>
    <p:sldId id="1294" r:id="rId31"/>
    <p:sldId id="1306" r:id="rId32"/>
    <p:sldId id="1299" r:id="rId33"/>
    <p:sldId id="1300" r:id="rId34"/>
    <p:sldId id="1301" r:id="rId35"/>
    <p:sldId id="1280" r:id="rId36"/>
  </p:sldIdLst>
  <p:sldSz cx="9144000" cy="6858000" type="screen4x3"/>
  <p:notesSz cx="6797675" cy="9926638"/>
  <p:custDataLst>
    <p:tags r:id="rId40"/>
  </p:custDataLst>
  <p:defaultTextStyle>
    <a:defPPr>
      <a:defRPr lang="de-DE"/>
    </a:defPPr>
    <a:lvl1pPr algn="ctr" rtl="0" fontAlgn="base">
      <a:spcBef>
        <a:spcPct val="50000"/>
      </a:spcBef>
      <a:spcAft>
        <a:spcPct val="0"/>
      </a:spcAft>
      <a:defRPr sz="1000" kern="1200">
        <a:solidFill>
          <a:schemeClr val="tx1"/>
        </a:solidFill>
        <a:latin typeface="Arial" charset="0"/>
        <a:ea typeface="+mn-ea"/>
        <a:cs typeface="+mn-cs"/>
      </a:defRPr>
    </a:lvl1pPr>
    <a:lvl2pPr marL="457200" algn="ctr" rtl="0" fontAlgn="base">
      <a:spcBef>
        <a:spcPct val="50000"/>
      </a:spcBef>
      <a:spcAft>
        <a:spcPct val="0"/>
      </a:spcAft>
      <a:defRPr sz="1000" kern="1200">
        <a:solidFill>
          <a:schemeClr val="tx1"/>
        </a:solidFill>
        <a:latin typeface="Arial" charset="0"/>
        <a:ea typeface="+mn-ea"/>
        <a:cs typeface="+mn-cs"/>
      </a:defRPr>
    </a:lvl2pPr>
    <a:lvl3pPr marL="914400" algn="ctr" rtl="0" fontAlgn="base">
      <a:spcBef>
        <a:spcPct val="50000"/>
      </a:spcBef>
      <a:spcAft>
        <a:spcPct val="0"/>
      </a:spcAft>
      <a:defRPr sz="1000" kern="1200">
        <a:solidFill>
          <a:schemeClr val="tx1"/>
        </a:solidFill>
        <a:latin typeface="Arial" charset="0"/>
        <a:ea typeface="+mn-ea"/>
        <a:cs typeface="+mn-cs"/>
      </a:defRPr>
    </a:lvl3pPr>
    <a:lvl4pPr marL="1371600" algn="ctr" rtl="0" fontAlgn="base">
      <a:spcBef>
        <a:spcPct val="50000"/>
      </a:spcBef>
      <a:spcAft>
        <a:spcPct val="0"/>
      </a:spcAft>
      <a:defRPr sz="1000" kern="1200">
        <a:solidFill>
          <a:schemeClr val="tx1"/>
        </a:solidFill>
        <a:latin typeface="Arial" charset="0"/>
        <a:ea typeface="+mn-ea"/>
        <a:cs typeface="+mn-cs"/>
      </a:defRPr>
    </a:lvl4pPr>
    <a:lvl5pPr marL="1828800" algn="ctr" rtl="0" fontAlgn="base">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FFB953"/>
    <a:srgbClr val="CCFFCC"/>
    <a:srgbClr val="009900"/>
    <a:srgbClr val="FF3300"/>
    <a:srgbClr val="FFD08B"/>
    <a:srgbClr val="C0C0C0"/>
    <a:srgbClr val="FFFF00"/>
    <a:srgbClr val="FF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5" autoAdjust="0"/>
    <p:restoredTop sz="91502" autoAdjust="0"/>
  </p:normalViewPr>
  <p:slideViewPr>
    <p:cSldViewPr>
      <p:cViewPr varScale="1">
        <p:scale>
          <a:sx n="98" d="100"/>
          <a:sy n="98" d="100"/>
        </p:scale>
        <p:origin x="-1968" y="-10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65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tags" Target="tags/tag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5123"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endParaRPr lang="de-DE"/>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5125"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fld id="{A7473316-6EF8-4311-9B48-94CECAB6A5E4}" type="slidenum">
              <a:rPr lang="de-DE"/>
              <a:pPr/>
              <a:t>‹Nr.›</a:t>
            </a:fld>
            <a:endParaRPr lang="de-DE"/>
          </a:p>
        </p:txBody>
      </p:sp>
    </p:spTree>
    <p:extLst>
      <p:ext uri="{BB962C8B-B14F-4D97-AF65-F5344CB8AC3E}">
        <p14:creationId xmlns:p14="http://schemas.microsoft.com/office/powerpoint/2010/main" val="1732084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4099"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endParaRPr lang="de-DE"/>
          </a:p>
        </p:txBody>
      </p:sp>
      <p:sp>
        <p:nvSpPr>
          <p:cNvPr id="4100" name="Rectangle 4"/>
          <p:cNvSpPr>
            <a:spLocks noGrp="1" noRot="1" noChangeAspect="1" noChangeArrowheads="1" noTextEdit="1"/>
          </p:cNvSpPr>
          <p:nvPr>
            <p:ph type="sldImg" idx="2"/>
          </p:nvPr>
        </p:nvSpPr>
        <p:spPr bwMode="auto">
          <a:xfrm>
            <a:off x="917575" y="742950"/>
            <a:ext cx="4965700" cy="3724275"/>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4102"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4103"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fld id="{9D81DB4B-B8F0-446A-9F61-AD0C393C6F4B}" type="slidenum">
              <a:rPr lang="de-DE"/>
              <a:pPr/>
              <a:t>‹Nr.›</a:t>
            </a:fld>
            <a:endParaRPr lang="de-DE"/>
          </a:p>
        </p:txBody>
      </p:sp>
    </p:spTree>
    <p:extLst>
      <p:ext uri="{BB962C8B-B14F-4D97-AF65-F5344CB8AC3E}">
        <p14:creationId xmlns:p14="http://schemas.microsoft.com/office/powerpoint/2010/main" val="36424550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205DE-C32E-4AB7-B5AA-80E1060B8DE8}" type="slidenum">
              <a:rPr lang="de-DE"/>
              <a:pPr/>
              <a:t>1</a:t>
            </a:fld>
            <a:endParaRPr lang="de-DE"/>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defTabSz="914326">
              <a:defRPr/>
            </a:pPr>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9D81DB4B-B8F0-446A-9F61-AD0C393C6F4B}" type="slidenum">
              <a:rPr lang="de-DE" smtClean="0"/>
              <a:pPr/>
              <a:t>27</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9D81DB4B-B8F0-446A-9F61-AD0C393C6F4B}" type="slidenum">
              <a:rPr lang="de-DE" smtClean="0"/>
              <a:pPr/>
              <a:t>28</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9D81DB4B-B8F0-446A-9F61-AD0C393C6F4B}" type="slidenum">
              <a:rPr lang="de-DE" smtClean="0"/>
              <a:pPr/>
              <a:t>29</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9D81DB4B-B8F0-446A-9F61-AD0C393C6F4B}" type="slidenum">
              <a:rPr lang="de-DE" smtClean="0"/>
              <a:pPr/>
              <a:t>30</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de-DE" dirty="0" smtClean="0"/>
              <a:t>Heuristik (</a:t>
            </a:r>
            <a:r>
              <a:rPr lang="de-DE" dirty="0" err="1" smtClean="0"/>
              <a:t>altgr</a:t>
            </a:r>
            <a:r>
              <a:rPr lang="de-DE" dirty="0" smtClean="0"/>
              <a:t>. </a:t>
            </a:r>
            <a:r>
              <a:rPr lang="de-DE" dirty="0" err="1" smtClean="0"/>
              <a:t>εὑρίσκω</a:t>
            </a:r>
            <a:r>
              <a:rPr lang="de-DE" dirty="0" smtClean="0"/>
              <a:t> </a:t>
            </a:r>
            <a:r>
              <a:rPr lang="de-DE" dirty="0" err="1" smtClean="0"/>
              <a:t>heurísko</a:t>
            </a:r>
            <a:r>
              <a:rPr lang="de-DE" dirty="0" smtClean="0"/>
              <a:t> ‚ich finde‘ zu </a:t>
            </a:r>
            <a:r>
              <a:rPr lang="de-DE" dirty="0" err="1" smtClean="0"/>
              <a:t>heuriskein</a:t>
            </a:r>
            <a:r>
              <a:rPr lang="de-DE" smtClean="0"/>
              <a:t> ‚(auf)finden, entdecken‘) bezeichnet die Kunst, mit begrenztem Wissen und wenig Zeit zu guten Lösungen zu kommen.[1] Es bezeichnet ein analytisches Vorgehen, bei dem mit begrenztem Wissen über ein System mit Mutmaßungen Aussagen über das System getroffen werden, die dann mit Hilfe empirischer Methoden verifiziert werden, um die Korrektheit der Vorstellung über das System (Systemmodell), auf Grund dessen diese Aussagen entwickelt wurden, zu schärfen.</a:t>
            </a:r>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4</a:t>
            </a:fld>
            <a:endParaRPr lang="de-DE"/>
          </a:p>
        </p:txBody>
      </p:sp>
    </p:spTree>
    <p:extLst>
      <p:ext uri="{BB962C8B-B14F-4D97-AF65-F5344CB8AC3E}">
        <p14:creationId xmlns:p14="http://schemas.microsoft.com/office/powerpoint/2010/main" val="34079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de-DE" dirty="0" smtClean="0"/>
              <a:t>Modularisierung betrachtet das Äußere</a:t>
            </a:r>
            <a:r>
              <a:rPr lang="de-DE" baseline="0" dirty="0" smtClean="0"/>
              <a:t> einer Komponente und ihre Beziehungen zur Umwelt; Kapselung konzentriert sich auf das Innere</a:t>
            </a:r>
            <a:endParaRPr lang="de-DE" dirty="0" smtClean="0"/>
          </a:p>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7</a:t>
            </a:fld>
            <a:endParaRPr lang="de-DE"/>
          </a:p>
        </p:txBody>
      </p:sp>
    </p:spTree>
    <p:extLst>
      <p:ext uri="{BB962C8B-B14F-4D97-AF65-F5344CB8AC3E}">
        <p14:creationId xmlns:p14="http://schemas.microsoft.com/office/powerpoint/2010/main" val="1178961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8</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9</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10</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11</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UML </a:t>
            </a:r>
            <a:r>
              <a:rPr lang="de-DE" dirty="0" err="1" smtClean="0"/>
              <a:t>Statecharts</a:t>
            </a:r>
            <a:endParaRPr lang="de-DE" dirty="0" smtClean="0"/>
          </a:p>
          <a:p>
            <a:r>
              <a:rPr lang="de-DE" dirty="0" smtClean="0"/>
              <a:t>UML </a:t>
            </a:r>
            <a:r>
              <a:rPr lang="de-DE" smtClean="0"/>
              <a:t>Timingdiagramm</a:t>
            </a:r>
          </a:p>
          <a:p>
            <a:r>
              <a:rPr lang="de-DE" dirty="0" smtClean="0"/>
              <a:t>Heuristik</a:t>
            </a:r>
          </a:p>
          <a:p>
            <a:pPr lvl="1"/>
            <a:r>
              <a:rPr lang="de-DE" dirty="0" smtClean="0"/>
              <a:t>Abstraktion</a:t>
            </a:r>
          </a:p>
          <a:p>
            <a:pPr lvl="1"/>
            <a:r>
              <a:rPr lang="de-DE" dirty="0" smtClean="0"/>
              <a:t>Modularisierung</a:t>
            </a:r>
          </a:p>
          <a:p>
            <a:pPr lvl="1"/>
            <a:r>
              <a:rPr lang="de-DE" dirty="0" smtClean="0"/>
              <a:t>Kapselung</a:t>
            </a:r>
          </a:p>
          <a:p>
            <a:pPr lvl="1"/>
            <a:r>
              <a:rPr lang="de-DE" dirty="0" smtClean="0"/>
              <a:t>Hierarchische Dekomposition</a:t>
            </a:r>
          </a:p>
          <a:p>
            <a:pPr lvl="1"/>
            <a:r>
              <a:rPr lang="de-DE" dirty="0" smtClean="0"/>
              <a:t>Separation </a:t>
            </a:r>
            <a:r>
              <a:rPr lang="de-DE" dirty="0" err="1" smtClean="0"/>
              <a:t>of</a:t>
            </a:r>
            <a:r>
              <a:rPr lang="de-DE" dirty="0" smtClean="0"/>
              <a:t> </a:t>
            </a:r>
            <a:r>
              <a:rPr lang="de-DE" dirty="0" err="1" smtClean="0"/>
              <a:t>Concerns</a:t>
            </a:r>
            <a:r>
              <a:rPr lang="de-DE" dirty="0" smtClean="0"/>
              <a:t> (</a:t>
            </a:r>
            <a:r>
              <a:rPr lang="de-DE" dirty="0" err="1" smtClean="0"/>
              <a:t>SoC</a:t>
            </a:r>
            <a:r>
              <a:rPr lang="de-DE" dirty="0" smtClean="0"/>
              <a:t>)</a:t>
            </a:r>
          </a:p>
          <a:p>
            <a:pPr lvl="1"/>
            <a:r>
              <a:rPr lang="de-DE" dirty="0" smtClean="0"/>
              <a:t>Einheitlichkeit</a:t>
            </a:r>
          </a:p>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12</a:t>
            </a:fld>
            <a:endParaRPr lang="de-DE"/>
          </a:p>
        </p:txBody>
      </p:sp>
    </p:spTree>
    <p:extLst>
      <p:ext uri="{BB962C8B-B14F-4D97-AF65-F5344CB8AC3E}">
        <p14:creationId xmlns:p14="http://schemas.microsoft.com/office/powerpoint/2010/main" val="341235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smtClean="0"/>
              <a:t>Entities</a:t>
            </a:r>
            <a:r>
              <a:rPr lang="de-DE" b="0" dirty="0" smtClean="0"/>
              <a:t> verfügen innerhalb der Domäne über eine unveränderliche Identität (einen Schlüssel) und einen klar definierten Lebenszyklus. </a:t>
            </a:r>
            <a:r>
              <a:rPr lang="de-DE" b="0" dirty="0" err="1" smtClean="0"/>
              <a:t>Entities</a:t>
            </a:r>
            <a:r>
              <a:rPr lang="de-DE" b="0" dirty="0" smtClean="0"/>
              <a:t> sind praktisch immer persistent. Sie stellen die Kernobjekte einer Fachdomäne dar.  </a:t>
            </a:r>
          </a:p>
          <a:p>
            <a:endParaRPr lang="de-DE" b="1" dirty="0" smtClean="0"/>
          </a:p>
          <a:p>
            <a:r>
              <a:rPr lang="de-DE" b="1" dirty="0" smtClean="0"/>
              <a:t>Value-Objects </a:t>
            </a:r>
            <a:r>
              <a:rPr lang="de-DE" b="0" dirty="0" smtClean="0"/>
              <a:t>besitzen keine eigene Identität und beschreiben den Zustand anderer Objekte. Sie können aus anderen Value-Objekten bestehen, niemals aber aus Entitäten.  </a:t>
            </a:r>
          </a:p>
          <a:p>
            <a:endParaRPr lang="de-DE" b="0" dirty="0" smtClean="0"/>
          </a:p>
          <a:p>
            <a:r>
              <a:rPr lang="de-DE" b="1" dirty="0" smtClean="0"/>
              <a:t>Services</a:t>
            </a:r>
            <a:r>
              <a:rPr lang="de-DE" b="0" dirty="0" smtClean="0"/>
              <a:t> stellen Abläufe oder Prozesse der Domäne dar, die nicht von </a:t>
            </a:r>
            <a:r>
              <a:rPr lang="de-DE" b="0" dirty="0" err="1" smtClean="0"/>
              <a:t>Entities</a:t>
            </a:r>
            <a:r>
              <a:rPr lang="de-DE" b="0" dirty="0" smtClean="0"/>
              <a:t> wahrgenommen werden. Es handelt sich dabei um Operationen, die in der Regel nicht über einen eigenen Zustand verfügen. Parameter und Ergebnisse dieser Operationen sind Domänenobjekte (</a:t>
            </a:r>
            <a:r>
              <a:rPr lang="de-DE" b="0" dirty="0" err="1" smtClean="0"/>
              <a:t>Entities</a:t>
            </a:r>
            <a:r>
              <a:rPr lang="de-DE" b="0" dirty="0" smtClean="0"/>
              <a:t> oder Value-Objects).</a:t>
            </a:r>
          </a:p>
          <a:p>
            <a:endParaRPr lang="de-DE" b="1" dirty="0" smtClean="0"/>
          </a:p>
          <a:p>
            <a:r>
              <a:rPr lang="de-DE" b="1" dirty="0" smtClean="0"/>
              <a:t>Aggregate</a:t>
            </a:r>
            <a:r>
              <a:rPr lang="de-DE" dirty="0" smtClean="0"/>
              <a:t>: Sie kapseln vernetzte (d.h. miteinander assoziierte) Domänenobjekte. Ein Aggregat hat grundsätzlich eine einzige Entität als Wurzelobjekt. Diese Wurzel ist der einzige „Einstiegspunkt“ in das Aggregat, sämtliche mit der Wurzel verbundene Domänenobjekte sind lokal. Objekte von außen dürfen nur Referenzen auf die Wurzelentität halten.  </a:t>
            </a:r>
          </a:p>
          <a:p>
            <a:endParaRPr lang="de-DE" dirty="0" smtClean="0"/>
          </a:p>
          <a:p>
            <a:r>
              <a:rPr lang="de-DE" b="1" dirty="0" err="1" smtClean="0"/>
              <a:t>Factories</a:t>
            </a:r>
            <a:r>
              <a:rPr lang="de-DE" dirty="0" smtClean="0"/>
              <a:t>: </a:t>
            </a:r>
            <a:r>
              <a:rPr lang="de-DE" dirty="0" err="1" smtClean="0"/>
              <a:t>Entities</a:t>
            </a:r>
            <a:r>
              <a:rPr lang="de-DE" dirty="0" smtClean="0"/>
              <a:t> und insbesondere Aggregate können komplexe Strukturen vernetzter Objekte bilden, die Sie nicht über triviale </a:t>
            </a:r>
            <a:r>
              <a:rPr lang="de-DE" dirty="0" err="1" smtClean="0"/>
              <a:t>Konstruktoraufrufe</a:t>
            </a:r>
            <a:r>
              <a:rPr lang="de-DE" dirty="0" smtClean="0"/>
              <a:t> erzeugen können oder wollen. Verwenden Sie </a:t>
            </a:r>
            <a:r>
              <a:rPr lang="de-DE" dirty="0" err="1" smtClean="0"/>
              <a:t>Factories</a:t>
            </a:r>
            <a:r>
              <a:rPr lang="de-DE" dirty="0" smtClean="0"/>
              <a:t>, um die Erzeugung von Aggregaten und Entitäten zu kapseln. Factory-Objekte arbeiten ausschließlich innerhalb der Domäne und haben keinen Zugriff auf den Infrastruktur-Layer.  </a:t>
            </a:r>
          </a:p>
          <a:p>
            <a:endParaRPr lang="de-DE" dirty="0" smtClean="0"/>
          </a:p>
          <a:p>
            <a:r>
              <a:rPr lang="de-DE" b="1" dirty="0" err="1" smtClean="0"/>
              <a:t>Repositories</a:t>
            </a:r>
            <a:r>
              <a:rPr lang="de-DE" dirty="0" smtClean="0"/>
              <a:t>: Alle Arten von Objekten (sowohl aus dem Domain Layer wie auch dem </a:t>
            </a:r>
            <a:r>
              <a:rPr lang="de-DE" dirty="0" err="1" smtClean="0"/>
              <a:t>Application</a:t>
            </a:r>
            <a:r>
              <a:rPr lang="de-DE" dirty="0" smtClean="0"/>
              <a:t> Layer) benötigen eine Möglichkeit, die Objektreferenzen anderer Objekte zu erhalten. </a:t>
            </a:r>
            <a:r>
              <a:rPr lang="de-DE" dirty="0" err="1" smtClean="0"/>
              <a:t>Repositories</a:t>
            </a:r>
            <a:r>
              <a:rPr lang="de-DE" dirty="0" smtClean="0"/>
              <a:t> kapseln die technischen Details der Infrastrukturschicht gegenüber den Domänenobjekten. Dadurch bleibt das Domänenmodell auch in dieser Hinsicht „technologiefrei“. </a:t>
            </a:r>
            <a:r>
              <a:rPr lang="de-DE" dirty="0" err="1" smtClean="0"/>
              <a:t>Repositories</a:t>
            </a:r>
            <a:r>
              <a:rPr lang="de-DE" dirty="0" smtClean="0"/>
              <a:t> beschaffen beispielsweise Objektreferenzen von Entitäten, die aus Datenbanken gelesen werden müssen.</a:t>
            </a:r>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15</a:t>
            </a:fld>
            <a:endParaRPr lang="de-DE"/>
          </a:p>
        </p:txBody>
      </p:sp>
    </p:spTree>
    <p:extLst>
      <p:ext uri="{BB962C8B-B14F-4D97-AF65-F5344CB8AC3E}">
        <p14:creationId xmlns:p14="http://schemas.microsoft.com/office/powerpoint/2010/main" val="184579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204" name="Rectangle 1036"/>
          <p:cNvSpPr>
            <a:spLocks noGrp="1" noChangeArrowheads="1"/>
          </p:cNvSpPr>
          <p:nvPr>
            <p:ph type="ctrTitle"/>
          </p:nvPr>
        </p:nvSpPr>
        <p:spPr>
          <a:xfrm>
            <a:off x="685800" y="1676400"/>
            <a:ext cx="7772400" cy="2286000"/>
          </a:xfrm>
        </p:spPr>
        <p:txBody>
          <a:bodyPr/>
          <a:lstStyle>
            <a:lvl1pPr>
              <a:defRPr sz="2200" b="1"/>
            </a:lvl1pPr>
          </a:lstStyle>
          <a:p>
            <a:r>
              <a:rPr lang="de-DE"/>
              <a:t>Titel</a:t>
            </a:r>
          </a:p>
        </p:txBody>
      </p:sp>
      <p:sp>
        <p:nvSpPr>
          <p:cNvPr id="8207" name="Rectangle 1039"/>
          <p:cNvSpPr>
            <a:spLocks noGrp="1" noChangeArrowheads="1"/>
          </p:cNvSpPr>
          <p:nvPr>
            <p:ph type="subTitle" sz="quarter" idx="1"/>
          </p:nvPr>
        </p:nvSpPr>
        <p:spPr>
          <a:xfrm>
            <a:off x="1371600" y="4724400"/>
            <a:ext cx="6400800" cy="914400"/>
          </a:xfrm>
        </p:spPr>
        <p:txBody>
          <a:bodyPr/>
          <a:lstStyle>
            <a:lvl1pPr marL="384175" indent="-384175">
              <a:defRPr/>
            </a:lvl1pPr>
            <a:lvl2pPr marL="949325" lvl="1" indent="-374650">
              <a:defRPr/>
            </a:lvl2pPr>
          </a:lstStyle>
          <a:p>
            <a:r>
              <a:rPr lang="de-DE"/>
              <a:t>Was wird behandelt…</a:t>
            </a:r>
          </a:p>
          <a:p>
            <a:pPr lvl="1"/>
            <a:r>
              <a:rPr lang="de-DE"/>
              <a:t>usw.</a:t>
            </a:r>
          </a:p>
          <a:p>
            <a:pPr lvl="1"/>
            <a:endParaRPr lang="de-DE"/>
          </a:p>
          <a:p>
            <a:endParaRPr lang="de-DE"/>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48450" y="1066800"/>
            <a:ext cx="2114550" cy="53149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04800" y="1066800"/>
            <a:ext cx="6191250" cy="53149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80930" name="Rectangle 2"/>
          <p:cNvSpPr>
            <a:spLocks noGrp="1" noChangeArrowheads="1"/>
          </p:cNvSpPr>
          <p:nvPr>
            <p:ph type="ctrTitle"/>
          </p:nvPr>
        </p:nvSpPr>
        <p:spPr>
          <a:xfrm>
            <a:off x="685800" y="1676400"/>
            <a:ext cx="7772400" cy="2286000"/>
          </a:xfrm>
        </p:spPr>
        <p:txBody>
          <a:bodyPr/>
          <a:lstStyle>
            <a:lvl1pPr>
              <a:defRPr sz="2200" b="1"/>
            </a:lvl1pPr>
          </a:lstStyle>
          <a:p>
            <a:r>
              <a:rPr lang="de-DE"/>
              <a:t>Titel</a:t>
            </a:r>
          </a:p>
        </p:txBody>
      </p:sp>
      <p:sp>
        <p:nvSpPr>
          <p:cNvPr id="380931" name="Rectangle 3"/>
          <p:cNvSpPr>
            <a:spLocks noGrp="1" noChangeArrowheads="1"/>
          </p:cNvSpPr>
          <p:nvPr>
            <p:ph type="subTitle" sz="quarter" idx="1"/>
          </p:nvPr>
        </p:nvSpPr>
        <p:spPr>
          <a:xfrm>
            <a:off x="1371600" y="4724400"/>
            <a:ext cx="6400800" cy="914400"/>
          </a:xfrm>
        </p:spPr>
        <p:txBody>
          <a:bodyPr/>
          <a:lstStyle>
            <a:lvl1pPr marL="384175" indent="-384175">
              <a:defRPr/>
            </a:lvl1pPr>
            <a:lvl2pPr marL="949325" lvl="1" indent="-374650">
              <a:defRPr/>
            </a:lvl2pPr>
          </a:lstStyle>
          <a:p>
            <a:r>
              <a:rPr lang="de-DE"/>
              <a:t>Was wird behandelt…</a:t>
            </a:r>
          </a:p>
          <a:p>
            <a:pPr lvl="1"/>
            <a:r>
              <a:rPr lang="de-DE"/>
              <a:t>usw.</a:t>
            </a:r>
          </a:p>
          <a:p>
            <a:pPr lvl="1"/>
            <a:endParaRPr lang="de-DE"/>
          </a:p>
          <a:p>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4593CDE9-B108-4893-A7A3-8CAAA181C5B6}" type="slidenum">
              <a:rPr lang="en-US"/>
              <a:pPr/>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Foliennummernplatzhalter 3"/>
          <p:cNvSpPr>
            <a:spLocks noGrp="1"/>
          </p:cNvSpPr>
          <p:nvPr>
            <p:ph type="sldNum" sz="quarter" idx="10"/>
          </p:nvPr>
        </p:nvSpPr>
        <p:spPr/>
        <p:txBody>
          <a:bodyPr/>
          <a:lstStyle>
            <a:lvl1pPr>
              <a:defRPr/>
            </a:lvl1pPr>
          </a:lstStyle>
          <a:p>
            <a:fld id="{202A5437-34A2-4CFB-BD31-B73A91CBDBC7}" type="slidenum">
              <a:rPr lang="en-US"/>
              <a:pPr/>
              <a:t>‹Nr.›</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048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01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oliennummernplatzhalter 4"/>
          <p:cNvSpPr>
            <a:spLocks noGrp="1"/>
          </p:cNvSpPr>
          <p:nvPr>
            <p:ph type="sldNum" sz="quarter" idx="10"/>
          </p:nvPr>
        </p:nvSpPr>
        <p:spPr/>
        <p:txBody>
          <a:bodyPr/>
          <a:lstStyle>
            <a:lvl1pPr>
              <a:defRPr/>
            </a:lvl1pPr>
          </a:lstStyle>
          <a:p>
            <a:fld id="{B0BB3BFC-5C1D-44A2-8D29-3E7098FD9CDE}" type="slidenum">
              <a:rPr lang="en-US"/>
              <a:pPr/>
              <a:t>‹Nr.›</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oliennummernplatzhalter 6"/>
          <p:cNvSpPr>
            <a:spLocks noGrp="1"/>
          </p:cNvSpPr>
          <p:nvPr>
            <p:ph type="sldNum" sz="quarter" idx="10"/>
          </p:nvPr>
        </p:nvSpPr>
        <p:spPr/>
        <p:txBody>
          <a:bodyPr/>
          <a:lstStyle>
            <a:lvl1pPr>
              <a:defRPr/>
            </a:lvl1pPr>
          </a:lstStyle>
          <a:p>
            <a:fld id="{7ED0361C-E9AE-463E-857A-BB9406A1BA54}" type="slidenum">
              <a:rPr lang="en-US"/>
              <a:pPr/>
              <a:t>‹Nr.›</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oliennummernplatzhalter 2"/>
          <p:cNvSpPr>
            <a:spLocks noGrp="1"/>
          </p:cNvSpPr>
          <p:nvPr>
            <p:ph type="sldNum" sz="quarter" idx="10"/>
          </p:nvPr>
        </p:nvSpPr>
        <p:spPr/>
        <p:txBody>
          <a:bodyPr/>
          <a:lstStyle>
            <a:lvl1pPr>
              <a:defRPr/>
            </a:lvl1pPr>
          </a:lstStyle>
          <a:p>
            <a:fld id="{582E381F-F165-48D0-8E96-73E072B19D3A}" type="slidenum">
              <a:rPr lang="en-US"/>
              <a:pPr/>
              <a:t>‹Nr.›</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fld id="{F8610321-D947-4E99-98B5-4D99183DAFFC}" type="slidenum">
              <a:rPr lang="en-US"/>
              <a:pPr/>
              <a:t>‹Nr.›</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22EE2543-713F-48D1-A3E0-5712BEACDF64}"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A51061FA-D0F1-4AC9-B63E-AEC66B111A39}" type="slidenum">
              <a:rPr lang="en-US"/>
              <a:pPr/>
              <a:t>‹Nr.›</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E0EAA630-F572-4FAA-B227-F5ED942670EF}" type="slidenum">
              <a:rPr lang="en-US"/>
              <a:pPr/>
              <a:t>‹Nr.›</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48450" y="1066800"/>
            <a:ext cx="2114550" cy="53149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04800" y="1066800"/>
            <a:ext cx="6191250" cy="53149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5939AF5C-47D1-4718-AE0B-7D73E4F622CA}" type="slidenum">
              <a:rPr lang="en-US"/>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048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01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3.emf"/><Relationship Id="rId16"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p:nvSpPr>
        <p:spPr bwMode="auto">
          <a:xfrm>
            <a:off x="928662" y="785794"/>
            <a:ext cx="7891488" cy="4781"/>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1039" name="Rectangle 15"/>
          <p:cNvSpPr>
            <a:spLocks noGrp="1" noChangeArrowheads="1"/>
          </p:cNvSpPr>
          <p:nvPr>
            <p:ph type="body" idx="1"/>
          </p:nvPr>
        </p:nvSpPr>
        <p:spPr bwMode="auto">
          <a:xfrm>
            <a:off x="304800" y="1752600"/>
            <a:ext cx="8458200" cy="4629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Erste Ebene</a:t>
            </a:r>
          </a:p>
          <a:p>
            <a:pPr lvl="1"/>
            <a:r>
              <a:rPr lang="en-US" smtClean="0"/>
              <a:t>Zweite Ebene</a:t>
            </a:r>
          </a:p>
          <a:p>
            <a:pPr lvl="2"/>
            <a:r>
              <a:rPr lang="en-US" smtClean="0"/>
              <a:t>Dritte Ebene</a:t>
            </a:r>
          </a:p>
          <a:p>
            <a:pPr lvl="3"/>
            <a:r>
              <a:rPr lang="en-US" smtClean="0"/>
              <a:t>Vierte Ebene</a:t>
            </a:r>
          </a:p>
        </p:txBody>
      </p:sp>
      <p:sp>
        <p:nvSpPr>
          <p:cNvPr id="1040" name="Rectangle 16"/>
          <p:cNvSpPr>
            <a:spLocks noGrp="1" noChangeArrowheads="1"/>
          </p:cNvSpPr>
          <p:nvPr>
            <p:ph type="title"/>
          </p:nvPr>
        </p:nvSpPr>
        <p:spPr bwMode="auto">
          <a:xfrm>
            <a:off x="304800" y="1066800"/>
            <a:ext cx="84582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smtClean="0"/>
          </a:p>
        </p:txBody>
      </p:sp>
      <p:sp>
        <p:nvSpPr>
          <p:cNvPr id="1041" name="Line 17"/>
          <p:cNvSpPr>
            <a:spLocks noChangeShapeType="1"/>
          </p:cNvSpPr>
          <p:nvPr/>
        </p:nvSpPr>
        <p:spPr bwMode="auto">
          <a:xfrm>
            <a:off x="304800" y="6453188"/>
            <a:ext cx="84582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1042" name="Text Box 18"/>
          <p:cNvSpPr txBox="1">
            <a:spLocks noChangeArrowheads="1"/>
          </p:cNvSpPr>
          <p:nvPr/>
        </p:nvSpPr>
        <p:spPr bwMode="auto">
          <a:xfrm>
            <a:off x="228600" y="6472238"/>
            <a:ext cx="4114800" cy="244475"/>
          </a:xfrm>
          <a:prstGeom prst="rect">
            <a:avLst/>
          </a:prstGeom>
          <a:noFill/>
          <a:ln w="9525">
            <a:noFill/>
            <a:miter lim="800000"/>
            <a:headEnd/>
            <a:tailEnd/>
          </a:ln>
          <a:effectLst/>
        </p:spPr>
        <p:txBody>
          <a:bodyPr>
            <a:spAutoFit/>
          </a:bodyPr>
          <a:lstStyle/>
          <a:p>
            <a:pPr algn="l"/>
            <a:r>
              <a:rPr lang="en-US" dirty="0" smtClean="0">
                <a:solidFill>
                  <a:schemeClr val="bg2"/>
                </a:solidFill>
              </a:rPr>
              <a:t>Prof. Dr. S. </a:t>
            </a:r>
            <a:r>
              <a:rPr lang="en-US" dirty="0">
                <a:solidFill>
                  <a:schemeClr val="bg2"/>
                </a:solidFill>
              </a:rPr>
              <a:t>Sarstedt, </a:t>
            </a:r>
            <a:r>
              <a:rPr lang="en-US" dirty="0" smtClean="0">
                <a:solidFill>
                  <a:schemeClr val="bg2"/>
                </a:solidFill>
              </a:rPr>
              <a:t>HAW-Hamburg</a:t>
            </a:r>
            <a:endParaRPr lang="en-US" dirty="0">
              <a:solidFill>
                <a:schemeClr val="bg2"/>
              </a:solidFill>
            </a:endParaRPr>
          </a:p>
        </p:txBody>
      </p:sp>
      <p:sp>
        <p:nvSpPr>
          <p:cNvPr id="1050" name="Text Box 26"/>
          <p:cNvSpPr txBox="1">
            <a:spLocks noChangeArrowheads="1"/>
          </p:cNvSpPr>
          <p:nvPr userDrawn="1"/>
        </p:nvSpPr>
        <p:spPr bwMode="auto">
          <a:xfrm>
            <a:off x="857224" y="512638"/>
            <a:ext cx="6407152" cy="307777"/>
          </a:xfrm>
          <a:prstGeom prst="rect">
            <a:avLst/>
          </a:prstGeom>
          <a:noFill/>
          <a:ln w="9525">
            <a:noFill/>
            <a:miter lim="800000"/>
            <a:headEnd/>
            <a:tailEnd/>
          </a:ln>
          <a:effectLst/>
        </p:spPr>
        <p:txBody>
          <a:bodyPr wrap="square">
            <a:spAutoFit/>
          </a:bodyPr>
          <a:lstStyle/>
          <a:p>
            <a:pPr algn="l"/>
            <a:r>
              <a:rPr lang="de-DE" sz="1400" noProof="0" dirty="0" smtClean="0">
                <a:solidFill>
                  <a:schemeClr val="bg2"/>
                </a:solidFill>
                <a:latin typeface="+mj-lt"/>
              </a:rPr>
              <a:t>Architektur von Informationssystemen</a:t>
            </a:r>
            <a:endParaRPr lang="de-DE" sz="1400" noProof="0" dirty="0">
              <a:solidFill>
                <a:schemeClr val="bg2"/>
              </a:solidFill>
              <a:latin typeface="+mj-lt"/>
            </a:endParaRPr>
          </a:p>
        </p:txBody>
      </p:sp>
      <p:pic>
        <p:nvPicPr>
          <p:cNvPr id="392193" name="Picture 1"/>
          <p:cNvPicPr>
            <a:picLocks noChangeAspect="1" noChangeArrowheads="1"/>
          </p:cNvPicPr>
          <p:nvPr userDrawn="1"/>
        </p:nvPicPr>
        <p:blipFill>
          <a:blip r:embed="rId13" cstate="print"/>
          <a:srcRect/>
          <a:stretch>
            <a:fillRect/>
          </a:stretch>
        </p:blipFill>
        <p:spPr bwMode="auto">
          <a:xfrm>
            <a:off x="285720" y="357166"/>
            <a:ext cx="571504" cy="543626"/>
          </a:xfrm>
          <a:prstGeom prst="rect">
            <a:avLst/>
          </a:prstGeom>
          <a:noFill/>
          <a:ln w="9525">
            <a:noFill/>
            <a:miter lim="800000"/>
            <a:headEnd/>
            <a:tailEnd/>
          </a:ln>
          <a:effectLst/>
        </p:spPr>
      </p:pic>
      <p:sp>
        <p:nvSpPr>
          <p:cNvPr id="9" name="Textfeld 8"/>
          <p:cNvSpPr txBox="1"/>
          <p:nvPr userDrawn="1"/>
        </p:nvSpPr>
        <p:spPr>
          <a:xfrm>
            <a:off x="7846273" y="6465021"/>
            <a:ext cx="928694" cy="285728"/>
          </a:xfrm>
          <a:prstGeom prst="rect">
            <a:avLst/>
          </a:prstGeom>
          <a:noFill/>
        </p:spPr>
        <p:txBody>
          <a:bodyPr wrap="square" rtlCol="0">
            <a:noAutofit/>
          </a:bodyPr>
          <a:lstStyle/>
          <a:p>
            <a:pPr algn="r"/>
            <a:fld id="{AA07A2A5-F124-46C9-8FDC-4B981B501948}" type="slidenum">
              <a:rPr lang="de-DE" sz="1000" smtClean="0">
                <a:solidFill>
                  <a:schemeClr val="bg1">
                    <a:lumMod val="50000"/>
                  </a:schemeClr>
                </a:solidFill>
              </a:rPr>
              <a:pPr algn="r"/>
              <a:t>‹Nr.›</a:t>
            </a:fld>
            <a:endParaRPr lang="de-DE" sz="10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xmlns:p14="http://schemas.microsoft.com/office/powerpoint/2010/main" id="1" dur="indefinite" restart="never" nodeType="tmRoot"/>
      </p:par>
    </p:tnLst>
  </p:timing>
  <p:txStyles>
    <p:titleStyle>
      <a:lvl1pPr algn="ctr" rtl="0" fontAlgn="base">
        <a:spcBef>
          <a:spcPct val="0"/>
        </a:spcBef>
        <a:spcAft>
          <a:spcPct val="0"/>
        </a:spcAft>
        <a:defRPr sz="2600">
          <a:solidFill>
            <a:schemeClr val="tx1"/>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2pPr>
      <a:lvl3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3pPr>
      <a:lvl4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4pPr>
      <a:lvl5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9pPr>
    </p:titleStyle>
    <p:bodyStyle>
      <a:lvl1pPr marL="342900" indent="-342900" algn="l" rtl="0" fontAlgn="base">
        <a:spcBef>
          <a:spcPct val="20000"/>
        </a:spcBef>
        <a:spcAft>
          <a:spcPct val="0"/>
        </a:spcAft>
        <a:buSzPct val="70000"/>
        <a:buBlip>
          <a:blip r:embed="rId14"/>
        </a:buBlip>
        <a:defRPr sz="2000">
          <a:solidFill>
            <a:schemeClr val="tx1"/>
          </a:solidFill>
          <a:latin typeface="+mn-lt"/>
          <a:ea typeface="+mn-ea"/>
          <a:cs typeface="+mn-cs"/>
        </a:defRPr>
      </a:lvl1pPr>
      <a:lvl2pPr marL="742950" indent="-285750" algn="l" rtl="0" fontAlgn="base">
        <a:spcBef>
          <a:spcPct val="20000"/>
        </a:spcBef>
        <a:spcAft>
          <a:spcPct val="0"/>
        </a:spcAft>
        <a:buSzPct val="65000"/>
        <a:buBlip>
          <a:blip r:embed="rId14"/>
        </a:buBlip>
        <a:defRPr>
          <a:solidFill>
            <a:schemeClr val="tx1"/>
          </a:solidFill>
          <a:latin typeface="+mn-lt"/>
        </a:defRPr>
      </a:lvl2pPr>
      <a:lvl3pPr marL="1143000" indent="-228600" algn="l" rtl="0" fontAlgn="base">
        <a:spcBef>
          <a:spcPct val="20000"/>
        </a:spcBef>
        <a:spcAft>
          <a:spcPct val="0"/>
        </a:spcAft>
        <a:buSzPct val="60000"/>
        <a:buBlip>
          <a:blip r:embed="rId14"/>
        </a:buBlip>
        <a:defRPr sz="1600">
          <a:solidFill>
            <a:schemeClr val="tx1"/>
          </a:solidFill>
          <a:latin typeface="+mn-lt"/>
        </a:defRPr>
      </a:lvl3pPr>
      <a:lvl4pPr marL="1600200" indent="-228600" algn="l" rtl="0" fontAlgn="base">
        <a:spcBef>
          <a:spcPct val="20000"/>
        </a:spcBef>
        <a:spcAft>
          <a:spcPct val="0"/>
        </a:spcAft>
        <a:buSzPct val="55000"/>
        <a:buBlip>
          <a:blip r:embed="rId14"/>
        </a:buBlip>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9906" name="Rectangle 2"/>
          <p:cNvSpPr>
            <a:spLocks noGrp="1" noChangeArrowheads="1"/>
          </p:cNvSpPr>
          <p:nvPr>
            <p:ph type="sldNum" sz="quarter" idx="4"/>
          </p:nvPr>
        </p:nvSpPr>
        <p:spPr bwMode="auto">
          <a:xfrm>
            <a:off x="6934200" y="6437313"/>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a:lvl1pPr>
          </a:lstStyle>
          <a:p>
            <a:fld id="{55A5C4D9-BE8E-40CB-9C62-7391F36D5522}" type="slidenum">
              <a:rPr lang="en-US"/>
              <a:pPr/>
              <a:t>‹Nr.›</a:t>
            </a:fld>
            <a:endParaRPr lang="en-US" dirty="0"/>
          </a:p>
        </p:txBody>
      </p:sp>
      <p:sp>
        <p:nvSpPr>
          <p:cNvPr id="379907" name="Line 3"/>
          <p:cNvSpPr>
            <a:spLocks noChangeShapeType="1"/>
          </p:cNvSpPr>
          <p:nvPr/>
        </p:nvSpPr>
        <p:spPr bwMode="auto">
          <a:xfrm flipV="1">
            <a:off x="971550" y="790575"/>
            <a:ext cx="78486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379908" name="Rectangle 4"/>
          <p:cNvSpPr>
            <a:spLocks noGrp="1" noChangeArrowheads="1"/>
          </p:cNvSpPr>
          <p:nvPr>
            <p:ph type="body" idx="1"/>
          </p:nvPr>
        </p:nvSpPr>
        <p:spPr bwMode="auto">
          <a:xfrm>
            <a:off x="304800" y="1752600"/>
            <a:ext cx="8458200" cy="4629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Erste Ebene</a:t>
            </a:r>
          </a:p>
          <a:p>
            <a:pPr lvl="1"/>
            <a:r>
              <a:rPr lang="en-US" smtClean="0"/>
              <a:t>Zweite Ebene</a:t>
            </a:r>
          </a:p>
          <a:p>
            <a:pPr lvl="2"/>
            <a:r>
              <a:rPr lang="en-US" smtClean="0"/>
              <a:t>Dritte Ebene</a:t>
            </a:r>
          </a:p>
          <a:p>
            <a:pPr lvl="3"/>
            <a:r>
              <a:rPr lang="en-US" smtClean="0"/>
              <a:t>Vierte Ebene</a:t>
            </a:r>
          </a:p>
        </p:txBody>
      </p:sp>
      <p:sp>
        <p:nvSpPr>
          <p:cNvPr id="379909" name="Rectangle 5"/>
          <p:cNvSpPr>
            <a:spLocks noGrp="1" noChangeArrowheads="1"/>
          </p:cNvSpPr>
          <p:nvPr>
            <p:ph type="title"/>
          </p:nvPr>
        </p:nvSpPr>
        <p:spPr bwMode="auto">
          <a:xfrm>
            <a:off x="304800" y="1066800"/>
            <a:ext cx="84582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smtClean="0"/>
          </a:p>
        </p:txBody>
      </p:sp>
      <p:sp>
        <p:nvSpPr>
          <p:cNvPr id="379910" name="Line 6"/>
          <p:cNvSpPr>
            <a:spLocks noChangeShapeType="1"/>
          </p:cNvSpPr>
          <p:nvPr/>
        </p:nvSpPr>
        <p:spPr bwMode="auto">
          <a:xfrm>
            <a:off x="304800" y="6453188"/>
            <a:ext cx="84582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379911" name="Text Box 7"/>
          <p:cNvSpPr txBox="1">
            <a:spLocks noChangeArrowheads="1"/>
          </p:cNvSpPr>
          <p:nvPr/>
        </p:nvSpPr>
        <p:spPr bwMode="auto">
          <a:xfrm>
            <a:off x="228600" y="6424613"/>
            <a:ext cx="4114800" cy="244475"/>
          </a:xfrm>
          <a:prstGeom prst="rect">
            <a:avLst/>
          </a:prstGeom>
          <a:noFill/>
          <a:ln w="9525">
            <a:noFill/>
            <a:miter lim="800000"/>
            <a:headEnd/>
            <a:tailEnd/>
          </a:ln>
          <a:effectLst/>
        </p:spPr>
        <p:txBody>
          <a:bodyPr>
            <a:spAutoFit/>
          </a:bodyPr>
          <a:lstStyle/>
          <a:p>
            <a:pPr algn="l"/>
            <a:r>
              <a:rPr lang="en-US" dirty="0"/>
              <a:t>Stefan Sarstedt, 13.12.2005</a:t>
            </a:r>
          </a:p>
        </p:txBody>
      </p:sp>
      <p:sp>
        <p:nvSpPr>
          <p:cNvPr id="379912" name="Text Box 8"/>
          <p:cNvSpPr txBox="1">
            <a:spLocks noChangeArrowheads="1"/>
          </p:cNvSpPr>
          <p:nvPr userDrawn="1"/>
        </p:nvSpPr>
        <p:spPr bwMode="auto">
          <a:xfrm>
            <a:off x="1042988" y="465138"/>
            <a:ext cx="4976812" cy="336550"/>
          </a:xfrm>
          <a:prstGeom prst="rect">
            <a:avLst/>
          </a:prstGeom>
          <a:noFill/>
          <a:ln w="9525">
            <a:noFill/>
            <a:miter lim="800000"/>
            <a:headEnd/>
            <a:tailEnd/>
          </a:ln>
          <a:effectLst/>
        </p:spPr>
        <p:txBody>
          <a:bodyPr>
            <a:spAutoFit/>
          </a:bodyPr>
          <a:lstStyle/>
          <a:p>
            <a:pPr algn="l"/>
            <a:r>
              <a:rPr lang="en-US" sz="1600" dirty="0" err="1">
                <a:solidFill>
                  <a:schemeClr val="bg2"/>
                </a:solidFill>
                <a:latin typeface="Times New Roman" pitchFamily="18" charset="0"/>
              </a:rPr>
              <a:t>Semantik</a:t>
            </a:r>
            <a:r>
              <a:rPr lang="en-US" sz="1600" dirty="0">
                <a:solidFill>
                  <a:schemeClr val="bg2"/>
                </a:solidFill>
                <a:latin typeface="Times New Roman" pitchFamily="18" charset="0"/>
              </a:rPr>
              <a:t> und Tool-</a:t>
            </a:r>
            <a:r>
              <a:rPr lang="en-US" sz="1600" dirty="0" err="1">
                <a:solidFill>
                  <a:schemeClr val="bg2"/>
                </a:solidFill>
                <a:latin typeface="Times New Roman" pitchFamily="18" charset="0"/>
              </a:rPr>
              <a:t>Unterstützung</a:t>
            </a:r>
            <a:r>
              <a:rPr lang="en-US" sz="1600" dirty="0">
                <a:solidFill>
                  <a:schemeClr val="bg2"/>
                </a:solidFill>
                <a:latin typeface="Times New Roman" pitchFamily="18" charset="0"/>
              </a:rPr>
              <a:t> </a:t>
            </a:r>
            <a:r>
              <a:rPr lang="en-US" sz="1600" dirty="0" err="1">
                <a:solidFill>
                  <a:schemeClr val="bg2"/>
                </a:solidFill>
                <a:latin typeface="Times New Roman" pitchFamily="18" charset="0"/>
              </a:rPr>
              <a:t>für</a:t>
            </a:r>
            <a:r>
              <a:rPr lang="en-US" sz="1600" dirty="0">
                <a:solidFill>
                  <a:schemeClr val="bg2"/>
                </a:solidFill>
                <a:latin typeface="Times New Roman" pitchFamily="18" charset="0"/>
              </a:rPr>
              <a:t> UML 2</a:t>
            </a:r>
          </a:p>
        </p:txBody>
      </p:sp>
      <p:graphicFrame>
        <p:nvGraphicFramePr>
          <p:cNvPr id="379913" name="Object 9"/>
          <p:cNvGraphicFramePr>
            <a:graphicFrameLocks noChangeAspect="1"/>
          </p:cNvGraphicFramePr>
          <p:nvPr/>
        </p:nvGraphicFramePr>
        <p:xfrm>
          <a:off x="395288" y="188913"/>
          <a:ext cx="574675" cy="792162"/>
        </p:xfrm>
        <a:graphic>
          <a:graphicData uri="http://schemas.openxmlformats.org/presentationml/2006/ole">
            <mc:AlternateContent xmlns:mc="http://schemas.openxmlformats.org/markup-compatibility/2006">
              <mc:Choice xmlns:v="urn:schemas-microsoft-com:vml" Requires="v">
                <p:oleObj spid="_x0000_s380029" name="CorelDRAW" r:id="rId14" imgW="1836720" imgH="2456280" progId="">
                  <p:embed/>
                </p:oleObj>
              </mc:Choice>
              <mc:Fallback>
                <p:oleObj name="CorelDRAW" r:id="rId14" imgW="1836720" imgH="2456280" progId="">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288" y="188913"/>
                        <a:ext cx="574675" cy="79216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fontAlgn="base">
        <a:spcBef>
          <a:spcPct val="0"/>
        </a:spcBef>
        <a:spcAft>
          <a:spcPct val="0"/>
        </a:spcAft>
        <a:defRPr sz="2600">
          <a:solidFill>
            <a:schemeClr val="tx1"/>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2pPr>
      <a:lvl3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3pPr>
      <a:lvl4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4pPr>
      <a:lvl5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9pPr>
    </p:titleStyle>
    <p:bodyStyle>
      <a:lvl1pPr marL="342900" indent="-342900" algn="l" rtl="0" fontAlgn="base">
        <a:spcBef>
          <a:spcPct val="20000"/>
        </a:spcBef>
        <a:spcAft>
          <a:spcPct val="0"/>
        </a:spcAft>
        <a:buSzPct val="70000"/>
        <a:buBlip>
          <a:blip r:embed="rId16"/>
        </a:buBlip>
        <a:defRPr sz="2000">
          <a:solidFill>
            <a:schemeClr val="tx1"/>
          </a:solidFill>
          <a:latin typeface="+mn-lt"/>
          <a:ea typeface="+mn-ea"/>
          <a:cs typeface="+mn-cs"/>
        </a:defRPr>
      </a:lvl1pPr>
      <a:lvl2pPr marL="742950" indent="-285750" algn="l" rtl="0" fontAlgn="base">
        <a:spcBef>
          <a:spcPct val="20000"/>
        </a:spcBef>
        <a:spcAft>
          <a:spcPct val="0"/>
        </a:spcAft>
        <a:buSzPct val="65000"/>
        <a:buBlip>
          <a:blip r:embed="rId16"/>
        </a:buBlip>
        <a:defRPr>
          <a:solidFill>
            <a:schemeClr val="tx1"/>
          </a:solidFill>
          <a:latin typeface="+mn-lt"/>
        </a:defRPr>
      </a:lvl2pPr>
      <a:lvl3pPr marL="1143000" indent="-228600" algn="l" rtl="0" fontAlgn="base">
        <a:spcBef>
          <a:spcPct val="20000"/>
        </a:spcBef>
        <a:spcAft>
          <a:spcPct val="0"/>
        </a:spcAft>
        <a:buSzPct val="60000"/>
        <a:buBlip>
          <a:blip r:embed="rId16"/>
        </a:buBlip>
        <a:defRPr sz="1600">
          <a:solidFill>
            <a:schemeClr val="tx1"/>
          </a:solidFill>
          <a:latin typeface="+mn-lt"/>
        </a:defRPr>
      </a:lvl3pPr>
      <a:lvl4pPr marL="1600200" indent="-228600" algn="l" rtl="0" fontAlgn="base">
        <a:spcBef>
          <a:spcPct val="20000"/>
        </a:spcBef>
        <a:spcAft>
          <a:spcPct val="0"/>
        </a:spcAft>
        <a:buSzPct val="55000"/>
        <a:buBlip>
          <a:blip r:embed="rId16"/>
        </a:buBlip>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ctrTitle"/>
          </p:nvPr>
        </p:nvSpPr>
        <p:spPr>
          <a:xfrm>
            <a:off x="685800" y="642918"/>
            <a:ext cx="7772400" cy="785802"/>
          </a:xfrm>
        </p:spPr>
        <p:txBody>
          <a:bodyPr/>
          <a:lstStyle/>
          <a:p>
            <a:r>
              <a:rPr lang="de-DE" sz="3600" smtClean="0">
                <a:latin typeface="Calibri" pitchFamily="34" charset="0"/>
                <a:cs typeface="Calibri" pitchFamily="34" charset="0"/>
              </a:rPr>
              <a:t>Architektur von Informationssystemen</a:t>
            </a:r>
            <a:endParaRPr lang="de-DE" sz="3600">
              <a:latin typeface="Calibri" pitchFamily="34" charset="0"/>
              <a:cs typeface="Calibri" pitchFamily="34" charset="0"/>
            </a:endParaRPr>
          </a:p>
        </p:txBody>
      </p:sp>
      <p:sp>
        <p:nvSpPr>
          <p:cNvPr id="377859" name="Rectangle 3"/>
          <p:cNvSpPr>
            <a:spLocks noGrp="1" noChangeArrowheads="1"/>
          </p:cNvSpPr>
          <p:nvPr>
            <p:ph type="subTitle" idx="1"/>
          </p:nvPr>
        </p:nvSpPr>
        <p:spPr>
          <a:xfrm>
            <a:off x="1357290" y="1428736"/>
            <a:ext cx="6400800" cy="1928826"/>
          </a:xfrm>
        </p:spPr>
        <p:txBody>
          <a:bodyPr/>
          <a:lstStyle/>
          <a:p>
            <a:pPr marL="22225" indent="-22225" algn="ctr">
              <a:buFontTx/>
              <a:buNone/>
            </a:pPr>
            <a:r>
              <a:rPr lang="de-DE" sz="1400" dirty="0" smtClean="0">
                <a:latin typeface="Calibri" pitchFamily="34" charset="0"/>
                <a:cs typeface="Calibri" pitchFamily="34" charset="0"/>
              </a:rPr>
              <a:t>Hochschule für angewandte Wissenschaften Hamburg</a:t>
            </a:r>
          </a:p>
          <a:p>
            <a:pPr marL="22225" indent="-22225" algn="ctr">
              <a:buFontTx/>
              <a:buNone/>
            </a:pPr>
            <a:r>
              <a:rPr lang="de-DE" sz="1400" dirty="0" smtClean="0">
                <a:latin typeface="Calibri" pitchFamily="34" charset="0"/>
                <a:cs typeface="Calibri" pitchFamily="34" charset="0"/>
              </a:rPr>
              <a:t>Fachbereich Informatik</a:t>
            </a:r>
          </a:p>
          <a:p>
            <a:pPr marL="22225" indent="-22225" algn="ctr">
              <a:buFontTx/>
              <a:buNone/>
            </a:pPr>
            <a:endParaRPr lang="de-DE" sz="1400" dirty="0" smtClean="0">
              <a:latin typeface="Calibri" pitchFamily="34" charset="0"/>
              <a:cs typeface="Calibri" pitchFamily="34" charset="0"/>
            </a:endParaRPr>
          </a:p>
          <a:p>
            <a:pPr marL="22225" indent="-22225" algn="ctr">
              <a:buFontTx/>
              <a:buNone/>
            </a:pPr>
            <a:r>
              <a:rPr lang="de-DE" sz="1400" dirty="0" smtClean="0">
                <a:latin typeface="Calibri" pitchFamily="34" charset="0"/>
                <a:cs typeface="Calibri" pitchFamily="34" charset="0"/>
              </a:rPr>
              <a:t>Prof. Dr. Stefan Sarstedt</a:t>
            </a:r>
          </a:p>
          <a:p>
            <a:pPr marL="22225" indent="-22225" algn="ctr">
              <a:buFontTx/>
              <a:buNone/>
            </a:pPr>
            <a:r>
              <a:rPr lang="de-DE" sz="1400" dirty="0" smtClean="0">
                <a:latin typeface="Calibri" pitchFamily="34" charset="0"/>
                <a:cs typeface="Calibri" pitchFamily="34" charset="0"/>
              </a:rPr>
              <a:t>(stefan.sarstedt@haw-hamburg.de)</a:t>
            </a:r>
          </a:p>
        </p:txBody>
      </p:sp>
      <p:sp>
        <p:nvSpPr>
          <p:cNvPr id="6" name="Rechteck 5"/>
          <p:cNvSpPr/>
          <p:nvPr/>
        </p:nvSpPr>
        <p:spPr>
          <a:xfrm>
            <a:off x="1331640" y="3356992"/>
            <a:ext cx="4820550" cy="830997"/>
          </a:xfrm>
          <a:prstGeom prst="rect">
            <a:avLst/>
          </a:prstGeom>
        </p:spPr>
        <p:txBody>
          <a:bodyPr wrap="none">
            <a:spAutoFit/>
          </a:bodyPr>
          <a:lstStyle/>
          <a:p>
            <a:r>
              <a:rPr lang="de-DE" sz="2400" dirty="0" smtClean="0">
                <a:solidFill>
                  <a:srgbClr val="0070C0"/>
                </a:solidFill>
              </a:rPr>
              <a:t>Prinzipien des Architekturentwurfs</a:t>
            </a:r>
            <a:br>
              <a:rPr lang="de-DE" sz="2400" dirty="0" smtClean="0">
                <a:solidFill>
                  <a:srgbClr val="0070C0"/>
                </a:solidFill>
              </a:rPr>
            </a:br>
            <a:r>
              <a:rPr lang="de-DE" sz="2400" dirty="0" smtClean="0">
                <a:solidFill>
                  <a:srgbClr val="0070C0"/>
                </a:solidFill>
              </a:rPr>
              <a:t>für erfolgreiche Architekten</a:t>
            </a:r>
          </a:p>
        </p:txBody>
      </p:sp>
      <p:pic>
        <p:nvPicPr>
          <p:cNvPr id="5" name="Picture 2" descr="http://img.archiexpo.de/images_ae/photo-g/2d-architektur-cad-software-91443.jpg"/>
          <p:cNvPicPr>
            <a:picLocks noChangeAspect="1" noChangeArrowheads="1"/>
          </p:cNvPicPr>
          <p:nvPr/>
        </p:nvPicPr>
        <p:blipFill>
          <a:blip r:embed="rId3" cstate="print"/>
          <a:srcRect/>
          <a:stretch>
            <a:fillRect/>
          </a:stretch>
        </p:blipFill>
        <p:spPr bwMode="auto">
          <a:xfrm>
            <a:off x="6372200" y="3645024"/>
            <a:ext cx="2425701" cy="2939710"/>
          </a:xfrm>
          <a:prstGeom prst="rect">
            <a:avLst/>
          </a:prstGeom>
          <a:noFill/>
        </p:spPr>
      </p:pic>
      <p:pic>
        <p:nvPicPr>
          <p:cNvPr id="2" name="Bild 1"/>
          <p:cNvPicPr>
            <a:picLocks noChangeAspect="1"/>
          </p:cNvPicPr>
          <p:nvPr/>
        </p:nvPicPr>
        <p:blipFill>
          <a:blip r:embed="rId4"/>
          <a:stretch>
            <a:fillRect/>
          </a:stretch>
        </p:blipFill>
        <p:spPr>
          <a:xfrm>
            <a:off x="395536" y="4437112"/>
            <a:ext cx="4276812" cy="218390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Entwurfsprinzip – </a:t>
            </a:r>
            <a:r>
              <a:rPr lang="en-US" dirty="0" smtClean="0">
                <a:solidFill>
                  <a:srgbClr val="0070C0"/>
                </a:solidFill>
              </a:rPr>
              <a:t>Separation of Concerns (</a:t>
            </a:r>
            <a:r>
              <a:rPr lang="en-US" dirty="0" err="1" smtClean="0">
                <a:solidFill>
                  <a:srgbClr val="0070C0"/>
                </a:solidFill>
              </a:rPr>
              <a:t>SoC</a:t>
            </a:r>
            <a:r>
              <a:rPr lang="en-US" dirty="0" smtClean="0">
                <a:solidFill>
                  <a:srgbClr val="0070C0"/>
                </a:solidFill>
              </a:rPr>
              <a:t>)</a:t>
            </a:r>
            <a:endParaRPr lang="en-US" dirty="0"/>
          </a:p>
        </p:txBody>
      </p:sp>
      <p:sp>
        <p:nvSpPr>
          <p:cNvPr id="3" name="Inhaltsplatzhalter 2"/>
          <p:cNvSpPr>
            <a:spLocks noGrp="1"/>
          </p:cNvSpPr>
          <p:nvPr>
            <p:ph idx="1"/>
          </p:nvPr>
        </p:nvSpPr>
        <p:spPr>
          <a:xfrm>
            <a:off x="304800" y="1752600"/>
            <a:ext cx="8839200" cy="4629150"/>
          </a:xfrm>
        </p:spPr>
        <p:txBody>
          <a:bodyPr/>
          <a:lstStyle/>
          <a:p>
            <a:r>
              <a:rPr lang="de-DE" dirty="0" smtClean="0"/>
              <a:t>„Trennung von Zuständigkeiten“</a:t>
            </a:r>
          </a:p>
          <a:p>
            <a:r>
              <a:rPr lang="de-DE" dirty="0" smtClean="0"/>
              <a:t>zielt ebenfalls auf die Gliederung von Abstraktionen</a:t>
            </a:r>
          </a:p>
          <a:p>
            <a:r>
              <a:rPr lang="de-DE" dirty="0" smtClean="0"/>
              <a:t>für die Lösung einer Aufgabe wird </a:t>
            </a:r>
            <a:r>
              <a:rPr lang="de-DE" b="1" dirty="0" smtClean="0"/>
              <a:t>genau ein </a:t>
            </a:r>
            <a:r>
              <a:rPr lang="de-DE" dirty="0" smtClean="0"/>
              <a:t>Element eines Systems zuständig gemacht</a:t>
            </a:r>
          </a:p>
          <a:p>
            <a:r>
              <a:rPr lang="de-DE" dirty="0" smtClean="0"/>
              <a:t>Zerlegung nach </a:t>
            </a:r>
            <a:r>
              <a:rPr lang="de-DE" dirty="0" smtClean="0">
                <a:solidFill>
                  <a:srgbClr val="0066CC"/>
                </a:solidFill>
              </a:rPr>
              <a:t>Softwarekategorien</a:t>
            </a:r>
            <a:r>
              <a:rPr lang="de-DE" dirty="0" smtClean="0"/>
              <a:t> 0/A/T/R (Quasar), Zerlegung zwecks Arbeitsteilung/Tätigkeitsprofilen</a:t>
            </a:r>
          </a:p>
          <a:p>
            <a:pPr>
              <a:buNone/>
            </a:pPr>
            <a:endParaRPr lang="de-DE" dirty="0"/>
          </a:p>
        </p:txBody>
      </p:sp>
      <p:pic>
        <p:nvPicPr>
          <p:cNvPr id="663554" name="Picture 2" descr="http://farm1.static.flickr.com/54/137904090_603856c27f.jpg"/>
          <p:cNvPicPr>
            <a:picLocks noChangeAspect="1" noChangeArrowheads="1"/>
          </p:cNvPicPr>
          <p:nvPr/>
        </p:nvPicPr>
        <p:blipFill>
          <a:blip r:embed="rId3" cstate="print"/>
          <a:srcRect/>
          <a:stretch>
            <a:fillRect/>
          </a:stretch>
        </p:blipFill>
        <p:spPr bwMode="auto">
          <a:xfrm>
            <a:off x="3275856" y="4077072"/>
            <a:ext cx="2592288" cy="1944216"/>
          </a:xfrm>
          <a:prstGeom prst="rect">
            <a:avLst/>
          </a:prstGeom>
          <a:noFill/>
        </p:spPr>
      </p:pic>
    </p:spTree>
    <p:extLst>
      <p:ext uri="{BB962C8B-B14F-4D97-AF65-F5344CB8AC3E}">
        <p14:creationId xmlns:p14="http://schemas.microsoft.com/office/powerpoint/2010/main" val="42837577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Entwurfsprinzip – </a:t>
            </a:r>
            <a:r>
              <a:rPr lang="de-DE" dirty="0" smtClean="0">
                <a:solidFill>
                  <a:srgbClr val="0070C0"/>
                </a:solidFill>
              </a:rPr>
              <a:t>Einheitlichkeit</a:t>
            </a:r>
            <a:endParaRPr lang="de-DE" dirty="0"/>
          </a:p>
        </p:txBody>
      </p:sp>
      <p:sp>
        <p:nvSpPr>
          <p:cNvPr id="3" name="Inhaltsplatzhalter 2"/>
          <p:cNvSpPr>
            <a:spLocks noGrp="1"/>
          </p:cNvSpPr>
          <p:nvPr>
            <p:ph idx="1"/>
          </p:nvPr>
        </p:nvSpPr>
        <p:spPr>
          <a:xfrm>
            <a:off x="304800" y="1752600"/>
            <a:ext cx="8839200" cy="4629150"/>
          </a:xfrm>
        </p:spPr>
        <p:txBody>
          <a:bodyPr/>
          <a:lstStyle/>
          <a:p>
            <a:r>
              <a:rPr lang="de-DE" dirty="0" smtClean="0"/>
              <a:t>Einheitliche und durchgehende Anwendung von Strukturen, Schemata, Muster, Vorgehensweisen, Entwurfsentscheidungen, …</a:t>
            </a:r>
          </a:p>
          <a:p>
            <a:r>
              <a:rPr lang="de-DE" dirty="0" smtClean="0"/>
              <a:t>Getroffene Entscheidungen beibehalten und Konzepte stärken, statt sie durch punktuelle Ausnahmen auszuhöhlen</a:t>
            </a:r>
          </a:p>
          <a:p>
            <a:r>
              <a:rPr lang="de-DE" b="1" dirty="0" smtClean="0"/>
              <a:t>Vielfalt</a:t>
            </a:r>
            <a:r>
              <a:rPr lang="de-DE" dirty="0" smtClean="0"/>
              <a:t> der angewandten Konzepte </a:t>
            </a:r>
            <a:r>
              <a:rPr lang="de-DE" b="1" dirty="0" smtClean="0"/>
              <a:t>verringern</a:t>
            </a:r>
          </a:p>
          <a:p>
            <a:r>
              <a:rPr lang="de-DE" dirty="0" smtClean="0"/>
              <a:t>Oft Kompromisse nötig, nach Kosten-Nutzen-Analyse von notwendigen Überarbeitungen</a:t>
            </a:r>
          </a:p>
          <a:p>
            <a:r>
              <a:rPr lang="de-DE" dirty="0" smtClean="0"/>
              <a:t>Information, Motivation und Kontrolle müssen Akzeptanz durchgängiger Lösungen unterstützen</a:t>
            </a:r>
          </a:p>
          <a:p>
            <a:pPr lvl="1"/>
            <a:r>
              <a:rPr lang="de-DE" dirty="0" smtClean="0"/>
              <a:t>klare Information über Entwurfsentscheidungen, Architekturstile, sowie flächendeckende Codeinspektionen sind dafür nützlich</a:t>
            </a:r>
          </a:p>
          <a:p>
            <a:endParaRPr lang="de-DE" dirty="0" smtClean="0"/>
          </a:p>
          <a:p>
            <a:pPr>
              <a:buNone/>
            </a:pPr>
            <a:endParaRPr lang="de-DE" dirty="0"/>
          </a:p>
        </p:txBody>
      </p:sp>
      <p:sp>
        <p:nvSpPr>
          <p:cNvPr id="4" name="Stern mit 5 Zacken 3"/>
          <p:cNvSpPr/>
          <p:nvPr/>
        </p:nvSpPr>
        <p:spPr bwMode="auto">
          <a:xfrm>
            <a:off x="2051720" y="5517232"/>
            <a:ext cx="360040" cy="360040"/>
          </a:xfrm>
          <a:prstGeom prst="star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2627784" y="5445224"/>
            <a:ext cx="360040"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Ellipse 5"/>
          <p:cNvSpPr/>
          <p:nvPr/>
        </p:nvSpPr>
        <p:spPr bwMode="auto">
          <a:xfrm>
            <a:off x="2483768" y="594928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7" name="Gleichschenkliges Dreieck 6"/>
          <p:cNvSpPr/>
          <p:nvPr/>
        </p:nvSpPr>
        <p:spPr bwMode="auto">
          <a:xfrm>
            <a:off x="3059832" y="5805264"/>
            <a:ext cx="288032" cy="288032"/>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aute 7"/>
          <p:cNvSpPr/>
          <p:nvPr/>
        </p:nvSpPr>
        <p:spPr bwMode="auto">
          <a:xfrm>
            <a:off x="1835696" y="6021288"/>
            <a:ext cx="360040" cy="36004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0" name="Stern mit 5 Zacken 19"/>
          <p:cNvSpPr/>
          <p:nvPr/>
        </p:nvSpPr>
        <p:spPr bwMode="auto">
          <a:xfrm>
            <a:off x="4355976" y="5517232"/>
            <a:ext cx="360040" cy="360040"/>
          </a:xfrm>
          <a:prstGeom prst="star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1" name="Rechteck 20"/>
          <p:cNvSpPr/>
          <p:nvPr/>
        </p:nvSpPr>
        <p:spPr bwMode="auto">
          <a:xfrm>
            <a:off x="4932040" y="5445224"/>
            <a:ext cx="360040"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2" name="Ellipse 21"/>
          <p:cNvSpPr/>
          <p:nvPr/>
        </p:nvSpPr>
        <p:spPr bwMode="auto">
          <a:xfrm>
            <a:off x="4788024" y="594928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3" name="Gleichschenkliges Dreieck 22"/>
          <p:cNvSpPr/>
          <p:nvPr/>
        </p:nvSpPr>
        <p:spPr bwMode="auto">
          <a:xfrm>
            <a:off x="5364088" y="5805264"/>
            <a:ext cx="288032" cy="288032"/>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4" name="Raute 23"/>
          <p:cNvSpPr/>
          <p:nvPr/>
        </p:nvSpPr>
        <p:spPr bwMode="auto">
          <a:xfrm>
            <a:off x="4139952" y="6021288"/>
            <a:ext cx="360040" cy="36004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25" name="Gerade Verbindung 24"/>
          <p:cNvCxnSpPr/>
          <p:nvPr/>
        </p:nvCxnSpPr>
        <p:spPr bwMode="auto">
          <a:xfrm flipV="1">
            <a:off x="3995936" y="6021288"/>
            <a:ext cx="576064" cy="3600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6" name="Gerade Verbindung 25"/>
          <p:cNvCxnSpPr/>
          <p:nvPr/>
        </p:nvCxnSpPr>
        <p:spPr bwMode="auto">
          <a:xfrm flipV="1">
            <a:off x="5220072" y="5805264"/>
            <a:ext cx="576064" cy="3600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7" name="Gerade Verbindung 26"/>
          <p:cNvCxnSpPr/>
          <p:nvPr/>
        </p:nvCxnSpPr>
        <p:spPr bwMode="auto">
          <a:xfrm flipV="1">
            <a:off x="4788024" y="5373216"/>
            <a:ext cx="576064" cy="3600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8" name="Gerade Verbindung 27"/>
          <p:cNvCxnSpPr/>
          <p:nvPr/>
        </p:nvCxnSpPr>
        <p:spPr bwMode="auto">
          <a:xfrm rot="10800000">
            <a:off x="4067944" y="6021288"/>
            <a:ext cx="440432" cy="36842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9" name="Gerade Verbindung 28"/>
          <p:cNvCxnSpPr/>
          <p:nvPr/>
        </p:nvCxnSpPr>
        <p:spPr bwMode="auto">
          <a:xfrm rot="10800000">
            <a:off x="4788024" y="5373216"/>
            <a:ext cx="576064" cy="3600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0" name="Gerade Verbindung 29"/>
          <p:cNvCxnSpPr/>
          <p:nvPr/>
        </p:nvCxnSpPr>
        <p:spPr bwMode="auto">
          <a:xfrm rot="10800000">
            <a:off x="5220072" y="5805264"/>
            <a:ext cx="504056" cy="3600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31" name="Pfeil nach rechts 30"/>
          <p:cNvSpPr/>
          <p:nvPr/>
        </p:nvSpPr>
        <p:spPr bwMode="auto">
          <a:xfrm>
            <a:off x="3491880" y="5661248"/>
            <a:ext cx="432048" cy="432048"/>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323133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683768"/>
            <a:ext cx="8458200" cy="457200"/>
          </a:xfrm>
        </p:spPr>
        <p:txBody>
          <a:bodyPr/>
          <a:lstStyle/>
          <a:p>
            <a:r>
              <a:rPr lang="de-DE" sz="3200" dirty="0" smtClean="0"/>
              <a:t>Von der Idee zur Struktur</a:t>
            </a:r>
            <a:endParaRPr lang="de-DE" sz="3200" dirty="0"/>
          </a:p>
        </p:txBody>
      </p:sp>
    </p:spTree>
    <p:extLst>
      <p:ext uri="{BB962C8B-B14F-4D97-AF65-F5344CB8AC3E}">
        <p14:creationId xmlns:p14="http://schemas.microsoft.com/office/powerpoint/2010/main" val="33089211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66CC"/>
                </a:solidFill>
              </a:rPr>
              <a:t>Komplexität beherrschen</a:t>
            </a:r>
            <a:endParaRPr lang="de-DE" dirty="0">
              <a:solidFill>
                <a:srgbClr val="0066CC"/>
              </a:solidFill>
            </a:endParaRPr>
          </a:p>
        </p:txBody>
      </p:sp>
      <p:sp>
        <p:nvSpPr>
          <p:cNvPr id="3" name="Inhaltsplatzhalter 2"/>
          <p:cNvSpPr>
            <a:spLocks noGrp="1"/>
          </p:cNvSpPr>
          <p:nvPr>
            <p:ph idx="1"/>
          </p:nvPr>
        </p:nvSpPr>
        <p:spPr>
          <a:xfrm>
            <a:off x="304800" y="2492896"/>
            <a:ext cx="8458200" cy="3888854"/>
          </a:xfrm>
        </p:spPr>
        <p:txBody>
          <a:bodyPr/>
          <a:lstStyle/>
          <a:p>
            <a:r>
              <a:rPr lang="de-DE" dirty="0" smtClean="0"/>
              <a:t>„</a:t>
            </a:r>
            <a:r>
              <a:rPr lang="de-DE" b="1" dirty="0" smtClean="0"/>
              <a:t>In Scheiben schneiden</a:t>
            </a:r>
            <a:r>
              <a:rPr lang="de-DE" dirty="0" smtClean="0"/>
              <a:t>“: Zerlegung in horizontale Schichten</a:t>
            </a:r>
          </a:p>
          <a:p>
            <a:r>
              <a:rPr lang="de-DE" dirty="0" smtClean="0"/>
              <a:t>„</a:t>
            </a:r>
            <a:r>
              <a:rPr lang="de-DE" b="1" dirty="0" smtClean="0"/>
              <a:t>In Stücke schneiden</a:t>
            </a:r>
            <a:r>
              <a:rPr lang="de-DE" dirty="0" smtClean="0"/>
              <a:t>“: Zerlegung in vertikale Teile (=A- bzw. T-Komponenten)</a:t>
            </a:r>
          </a:p>
        </p:txBody>
      </p:sp>
      <p:sp>
        <p:nvSpPr>
          <p:cNvPr id="5" name="Rechteck 4"/>
          <p:cNvSpPr/>
          <p:nvPr/>
        </p:nvSpPr>
        <p:spPr>
          <a:xfrm>
            <a:off x="971600" y="1700808"/>
            <a:ext cx="7056784" cy="584776"/>
          </a:xfrm>
          <a:prstGeom prst="rect">
            <a:avLst/>
          </a:prstGeom>
        </p:spPr>
        <p:txBody>
          <a:bodyPr wrap="square">
            <a:spAutoFit/>
          </a:bodyPr>
          <a:lstStyle/>
          <a:p>
            <a:r>
              <a:rPr lang="de-DE" sz="1600" dirty="0" smtClean="0"/>
              <a:t>„</a:t>
            </a:r>
            <a:r>
              <a:rPr lang="de-DE" sz="1600" i="1" dirty="0"/>
              <a:t>Wenn Du es nicht in fünf Minuten erklären kannst,  hast Du es entweder selbst nicht verstanden, oder es funktioniert nicht</a:t>
            </a:r>
            <a:r>
              <a:rPr lang="de-DE" sz="1600" i="1" dirty="0" smtClean="0"/>
              <a:t>.</a:t>
            </a:r>
            <a:r>
              <a:rPr lang="de-DE" sz="1600" dirty="0" smtClean="0"/>
              <a:t>“ </a:t>
            </a:r>
            <a:r>
              <a:rPr lang="de-DE" sz="1600" dirty="0"/>
              <a:t>[Rechtin2000]</a:t>
            </a:r>
          </a:p>
        </p:txBody>
      </p:sp>
      <p:pic>
        <p:nvPicPr>
          <p:cNvPr id="4" name="Bild 3"/>
          <p:cNvPicPr>
            <a:picLocks noChangeAspect="1"/>
          </p:cNvPicPr>
          <p:nvPr/>
        </p:nvPicPr>
        <p:blipFill rotWithShape="1">
          <a:blip r:embed="rId2"/>
          <a:srcRect t="1419" b="-1"/>
          <a:stretch/>
        </p:blipFill>
        <p:spPr>
          <a:xfrm>
            <a:off x="3203848" y="3957738"/>
            <a:ext cx="1898073" cy="1715218"/>
          </a:xfrm>
          <a:prstGeom prst="rect">
            <a:avLst/>
          </a:prstGeom>
        </p:spPr>
      </p:pic>
    </p:spTree>
    <p:extLst>
      <p:ext uri="{BB962C8B-B14F-4D97-AF65-F5344CB8AC3E}">
        <p14:creationId xmlns:p14="http://schemas.microsoft.com/office/powerpoint/2010/main" val="36394726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66CC"/>
                </a:solidFill>
              </a:rPr>
              <a:t>Fachmodelle sind die Basis Ihrer Entwürfe</a:t>
            </a:r>
            <a:endParaRPr lang="de-DE" dirty="0">
              <a:solidFill>
                <a:srgbClr val="0066CC"/>
              </a:solidFill>
            </a:endParaRPr>
          </a:p>
        </p:txBody>
      </p:sp>
      <p:sp>
        <p:nvSpPr>
          <p:cNvPr id="3" name="Inhaltsplatzhalter 2"/>
          <p:cNvSpPr>
            <a:spLocks noGrp="1"/>
          </p:cNvSpPr>
          <p:nvPr>
            <p:ph idx="1"/>
          </p:nvPr>
        </p:nvSpPr>
        <p:spPr>
          <a:xfrm>
            <a:off x="304800" y="1700808"/>
            <a:ext cx="8458200" cy="4680942"/>
          </a:xfrm>
        </p:spPr>
        <p:txBody>
          <a:bodyPr/>
          <a:lstStyle/>
          <a:p>
            <a:r>
              <a:rPr lang="de-DE" dirty="0" smtClean="0"/>
              <a:t>Modellieren Sie die Sprache der Fachdomäne!</a:t>
            </a:r>
          </a:p>
          <a:p>
            <a:pPr lvl="1"/>
            <a:r>
              <a:rPr lang="de-DE" dirty="0" smtClean="0"/>
              <a:t>Profundes Verständnis zur Lösungsentwicklung nötig!</a:t>
            </a:r>
          </a:p>
          <a:p>
            <a:pPr lvl="1"/>
            <a:r>
              <a:rPr lang="de-DE" dirty="0" smtClean="0"/>
              <a:t>Über das Modell verbessert sich die Kommunikation</a:t>
            </a:r>
          </a:p>
          <a:p>
            <a:r>
              <a:rPr lang="de-DE" dirty="0" smtClean="0"/>
              <a:t>Diese Idee ist nicht neu: Strukturierte Analyse (SA) aus den 80er-Jahren</a:t>
            </a:r>
          </a:p>
          <a:p>
            <a:r>
              <a:rPr lang="de-DE" dirty="0" smtClean="0"/>
              <a:t>Gutes Buch zu „Domain </a:t>
            </a:r>
            <a:r>
              <a:rPr lang="de-DE" dirty="0" err="1" smtClean="0"/>
              <a:t>Driven</a:t>
            </a:r>
            <a:r>
              <a:rPr lang="de-DE" dirty="0" smtClean="0"/>
              <a:t> Design“</a:t>
            </a:r>
            <a:br>
              <a:rPr lang="de-DE" dirty="0" smtClean="0"/>
            </a:br>
            <a:r>
              <a:rPr lang="de-DE" dirty="0" smtClean="0"/>
              <a:t>(</a:t>
            </a:r>
            <a:r>
              <a:rPr lang="de-DE" b="1" dirty="0" smtClean="0"/>
              <a:t>DDD</a:t>
            </a:r>
            <a:r>
              <a:rPr lang="de-DE" dirty="0" smtClean="0"/>
              <a:t>) von Eric Evans:</a:t>
            </a:r>
          </a:p>
          <a:p>
            <a:pPr lvl="1"/>
            <a:endParaRPr lang="de-DE" dirty="0" smtClean="0"/>
          </a:p>
        </p:txBody>
      </p:sp>
      <p:pic>
        <p:nvPicPr>
          <p:cNvPr id="6" name="Bild 5"/>
          <p:cNvPicPr>
            <a:picLocks noChangeAspect="1"/>
          </p:cNvPicPr>
          <p:nvPr/>
        </p:nvPicPr>
        <p:blipFill rotWithShape="1">
          <a:blip r:embed="rId2"/>
          <a:srcRect l="25853" t="18907" r="25930" b="18885"/>
          <a:stretch/>
        </p:blipFill>
        <p:spPr>
          <a:xfrm>
            <a:off x="5436096" y="3284984"/>
            <a:ext cx="1837022" cy="2370106"/>
          </a:xfrm>
          <a:prstGeom prst="rect">
            <a:avLst/>
          </a:prstGeom>
        </p:spPr>
      </p:pic>
    </p:spTree>
    <p:extLst>
      <p:ext uri="{BB962C8B-B14F-4D97-AF65-F5344CB8AC3E}">
        <p14:creationId xmlns:p14="http://schemas.microsoft.com/office/powerpoint/2010/main" val="12401754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66CC"/>
                </a:solidFill>
              </a:rPr>
              <a:t>Fachmodelle als Basis Ihrer Entwürfe – DDD von Evans</a:t>
            </a:r>
            <a:endParaRPr lang="de-DE" dirty="0">
              <a:solidFill>
                <a:srgbClr val="0066CC"/>
              </a:solidFill>
            </a:endParaRPr>
          </a:p>
        </p:txBody>
      </p:sp>
      <p:sp>
        <p:nvSpPr>
          <p:cNvPr id="3" name="Inhaltsplatzhalter 2"/>
          <p:cNvSpPr>
            <a:spLocks noGrp="1"/>
          </p:cNvSpPr>
          <p:nvPr>
            <p:ph idx="1"/>
          </p:nvPr>
        </p:nvSpPr>
        <p:spPr>
          <a:xfrm>
            <a:off x="304800" y="1700808"/>
            <a:ext cx="8731696" cy="4680942"/>
          </a:xfrm>
        </p:spPr>
        <p:txBody>
          <a:bodyPr/>
          <a:lstStyle/>
          <a:p>
            <a:r>
              <a:rPr lang="de-DE" sz="1600" dirty="0" smtClean="0"/>
              <a:t>Auf Basis des abgestimmten Modells entsteht eine „</a:t>
            </a:r>
            <a:r>
              <a:rPr lang="de-DE" sz="1600" i="1" dirty="0" err="1" smtClean="0"/>
              <a:t>ubiquitous</a:t>
            </a:r>
            <a:r>
              <a:rPr lang="de-DE" sz="1600" i="1" dirty="0"/>
              <a:t> </a:t>
            </a:r>
            <a:r>
              <a:rPr lang="de-DE" sz="1600" i="1" dirty="0" err="1" smtClean="0"/>
              <a:t>language</a:t>
            </a:r>
            <a:r>
              <a:rPr lang="de-DE" sz="1600" dirty="0" smtClean="0"/>
              <a:t>“ (=Projektjargon)</a:t>
            </a:r>
          </a:p>
          <a:p>
            <a:r>
              <a:rPr lang="de-DE" sz="1600" b="1" dirty="0" smtClean="0"/>
              <a:t>Nützliche Basisbausteine</a:t>
            </a:r>
            <a:r>
              <a:rPr lang="de-DE" sz="1600" dirty="0" smtClean="0"/>
              <a:t> nach Evans für das Domänenmodell:</a:t>
            </a:r>
          </a:p>
          <a:p>
            <a:pPr lvl="1"/>
            <a:endParaRPr lang="de-DE" sz="1400" dirty="0" smtClean="0"/>
          </a:p>
        </p:txBody>
      </p:sp>
      <p:pic>
        <p:nvPicPr>
          <p:cNvPr id="4" name="Bild 3"/>
          <p:cNvPicPr>
            <a:picLocks noChangeAspect="1"/>
          </p:cNvPicPr>
          <p:nvPr/>
        </p:nvPicPr>
        <p:blipFill>
          <a:blip r:embed="rId3"/>
          <a:stretch>
            <a:fillRect/>
          </a:stretch>
        </p:blipFill>
        <p:spPr>
          <a:xfrm>
            <a:off x="611559" y="2348879"/>
            <a:ext cx="6048673" cy="4087919"/>
          </a:xfrm>
          <a:prstGeom prst="rect">
            <a:avLst/>
          </a:prstGeom>
        </p:spPr>
      </p:pic>
      <p:sp>
        <p:nvSpPr>
          <p:cNvPr id="7" name="Rechteck 6"/>
          <p:cNvSpPr/>
          <p:nvPr/>
        </p:nvSpPr>
        <p:spPr>
          <a:xfrm>
            <a:off x="5364088" y="6165304"/>
            <a:ext cx="1303950"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Evans 2003</a:t>
            </a:r>
            <a:endParaRPr lang="en-US" dirty="0">
              <a:solidFill>
                <a:schemeClr val="bg1">
                  <a:lumMod val="65000"/>
                </a:schemeClr>
              </a:solidFill>
            </a:endParaRPr>
          </a:p>
        </p:txBody>
      </p:sp>
      <p:sp>
        <p:nvSpPr>
          <p:cNvPr id="5" name="Rechteck 4"/>
          <p:cNvSpPr/>
          <p:nvPr/>
        </p:nvSpPr>
        <p:spPr>
          <a:xfrm>
            <a:off x="6733908" y="3429000"/>
            <a:ext cx="2105351" cy="78483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de-DE" sz="1800" dirty="0" smtClean="0"/>
              <a:t>Vieles kennen Sie.</a:t>
            </a:r>
          </a:p>
          <a:p>
            <a:r>
              <a:rPr lang="de-DE" sz="1800" dirty="0" smtClean="0"/>
              <a:t>Was ist neu?</a:t>
            </a:r>
            <a:endParaRPr lang="de-DE" sz="1800" dirty="0"/>
          </a:p>
        </p:txBody>
      </p:sp>
    </p:spTree>
    <p:extLst>
      <p:ext uri="{BB962C8B-B14F-4D97-AF65-F5344CB8AC3E}">
        <p14:creationId xmlns:p14="http://schemas.microsoft.com/office/powerpoint/2010/main" val="29269456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Fachmodelle als Basis Ihrer Entwürfe – DDD von Evans</a:t>
            </a:r>
            <a:endParaRPr lang="de-DE" dirty="0"/>
          </a:p>
        </p:txBody>
      </p:sp>
      <p:sp>
        <p:nvSpPr>
          <p:cNvPr id="3" name="Inhaltsplatzhalter 2"/>
          <p:cNvSpPr>
            <a:spLocks noGrp="1"/>
          </p:cNvSpPr>
          <p:nvPr>
            <p:ph idx="1"/>
          </p:nvPr>
        </p:nvSpPr>
        <p:spPr/>
        <p:txBody>
          <a:bodyPr/>
          <a:lstStyle/>
          <a:p>
            <a:r>
              <a:rPr lang="de-DE" b="1" dirty="0" err="1"/>
              <a:t>Entities</a:t>
            </a:r>
            <a:r>
              <a:rPr lang="de-DE" dirty="0"/>
              <a:t> verfügen innerhalb der Domäne über eine unveränderliche Identität (einen Schlüssel) und einen klar definierten Lebenszyklus. </a:t>
            </a:r>
            <a:r>
              <a:rPr lang="de-DE" dirty="0" err="1"/>
              <a:t>Entities</a:t>
            </a:r>
            <a:r>
              <a:rPr lang="de-DE" dirty="0"/>
              <a:t> sind praktisch immer persistent. Sie stellen die Kernobjekte einer Fachdomäne dar.  </a:t>
            </a:r>
          </a:p>
          <a:p>
            <a:endParaRPr lang="de-DE" b="1" dirty="0"/>
          </a:p>
          <a:p>
            <a:r>
              <a:rPr lang="de-DE" b="1" dirty="0"/>
              <a:t>Value-Objects </a:t>
            </a:r>
            <a:r>
              <a:rPr lang="de-DE" dirty="0"/>
              <a:t>besitzen keine eigene Identität und beschreiben den Zustand anderer Objekte. Sie können aus anderen Value-Objekten bestehen, niemals aber aus Entitäten.  </a:t>
            </a:r>
          </a:p>
          <a:p>
            <a:endParaRPr lang="de-DE" dirty="0"/>
          </a:p>
          <a:p>
            <a:r>
              <a:rPr lang="de-DE" b="1" dirty="0"/>
              <a:t>Services</a:t>
            </a:r>
            <a:r>
              <a:rPr lang="de-DE" dirty="0"/>
              <a:t> stellen Abläufe oder Prozesse der Domäne dar, die nicht von </a:t>
            </a:r>
            <a:r>
              <a:rPr lang="de-DE" dirty="0" err="1"/>
              <a:t>Entities</a:t>
            </a:r>
            <a:r>
              <a:rPr lang="de-DE" dirty="0"/>
              <a:t> wahrgenommen werden. Es handelt sich dabei um Operationen, die in der Regel nicht über einen eigenen Zustand verfügen. Parameter und Ergebnisse dieser Operationen sind Domänenobjekte (</a:t>
            </a:r>
            <a:r>
              <a:rPr lang="de-DE" dirty="0" err="1"/>
              <a:t>Entities</a:t>
            </a:r>
            <a:r>
              <a:rPr lang="de-DE" dirty="0"/>
              <a:t> oder Value-Objects).</a:t>
            </a:r>
          </a:p>
          <a:p>
            <a:pPr marL="0" indent="0">
              <a:buNone/>
            </a:pPr>
            <a:endParaRPr lang="de-DE" b="1" dirty="0"/>
          </a:p>
        </p:txBody>
      </p:sp>
      <p:sp>
        <p:nvSpPr>
          <p:cNvPr id="4" name="Rechteck 3"/>
          <p:cNvSpPr/>
          <p:nvPr/>
        </p:nvSpPr>
        <p:spPr>
          <a:xfrm>
            <a:off x="7452320" y="6093296"/>
            <a:ext cx="1303950"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Evans 2003</a:t>
            </a:r>
            <a:endParaRPr lang="en-US" dirty="0">
              <a:solidFill>
                <a:schemeClr val="bg1">
                  <a:lumMod val="65000"/>
                </a:schemeClr>
              </a:solidFill>
            </a:endParaRPr>
          </a:p>
        </p:txBody>
      </p:sp>
    </p:spTree>
    <p:extLst>
      <p:ext uri="{BB962C8B-B14F-4D97-AF65-F5344CB8AC3E}">
        <p14:creationId xmlns:p14="http://schemas.microsoft.com/office/powerpoint/2010/main" val="36375736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Fachmodelle als Basis Ihrer Entwürfe – DDD von Evans</a:t>
            </a:r>
            <a:endParaRPr lang="de-DE" dirty="0"/>
          </a:p>
        </p:txBody>
      </p:sp>
      <p:sp>
        <p:nvSpPr>
          <p:cNvPr id="3" name="Inhaltsplatzhalter 2"/>
          <p:cNvSpPr>
            <a:spLocks noGrp="1"/>
          </p:cNvSpPr>
          <p:nvPr>
            <p:ph idx="1"/>
          </p:nvPr>
        </p:nvSpPr>
        <p:spPr/>
        <p:txBody>
          <a:bodyPr/>
          <a:lstStyle/>
          <a:p>
            <a:r>
              <a:rPr lang="de-DE" b="1" dirty="0" smtClean="0"/>
              <a:t>Aggregate</a:t>
            </a:r>
            <a:r>
              <a:rPr lang="de-DE" dirty="0"/>
              <a:t>: Sie kapseln vernetzte (d.h. miteinander assoziierte) Domänenobjekte. Ein Aggregat hat grundsätzlich eine einzige Entität als Wurzelobjekt. Diese Wurzel ist der einzige „Einstiegspunkt“ in das Aggregat, sämtliche mit der Wurzel verbundene Domänenobjekte sind lokal. Objekte von außen dürfen nur Referenzen auf die Wurzelentität halten.  </a:t>
            </a:r>
          </a:p>
          <a:p>
            <a:endParaRPr lang="de-DE" dirty="0"/>
          </a:p>
          <a:p>
            <a:r>
              <a:rPr lang="de-DE" b="1" dirty="0" err="1"/>
              <a:t>Factories</a:t>
            </a:r>
            <a:r>
              <a:rPr lang="de-DE" dirty="0"/>
              <a:t>: </a:t>
            </a:r>
            <a:r>
              <a:rPr lang="de-DE" dirty="0" err="1"/>
              <a:t>Entities</a:t>
            </a:r>
            <a:r>
              <a:rPr lang="de-DE" dirty="0"/>
              <a:t> und insbesondere Aggregate können komplexe Strukturen vernetzter Objekte bilden, die Sie nicht über triviale </a:t>
            </a:r>
            <a:r>
              <a:rPr lang="de-DE" dirty="0" err="1"/>
              <a:t>Konstruktoraufrufe</a:t>
            </a:r>
            <a:r>
              <a:rPr lang="de-DE" dirty="0"/>
              <a:t> erzeugen können oder wollen. Verwenden Sie </a:t>
            </a:r>
            <a:r>
              <a:rPr lang="de-DE" dirty="0" err="1"/>
              <a:t>Factories</a:t>
            </a:r>
            <a:r>
              <a:rPr lang="de-DE" dirty="0"/>
              <a:t>, um die Erzeugung von Aggregaten und Entitäten zu kapseln. Factory-Objekte arbeiten ausschließlich innerhalb der Domäne und haben keinen Zugriff auf den Infrastruktur-Layer.  </a:t>
            </a:r>
          </a:p>
        </p:txBody>
      </p:sp>
      <p:sp>
        <p:nvSpPr>
          <p:cNvPr id="4" name="Rechteck 3"/>
          <p:cNvSpPr/>
          <p:nvPr/>
        </p:nvSpPr>
        <p:spPr>
          <a:xfrm>
            <a:off x="7452320" y="6093296"/>
            <a:ext cx="1303950"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Evans 2003</a:t>
            </a:r>
            <a:endParaRPr lang="en-US" dirty="0">
              <a:solidFill>
                <a:schemeClr val="bg1">
                  <a:lumMod val="65000"/>
                </a:schemeClr>
              </a:solidFill>
            </a:endParaRPr>
          </a:p>
        </p:txBody>
      </p:sp>
    </p:spTree>
    <p:extLst>
      <p:ext uri="{BB962C8B-B14F-4D97-AF65-F5344CB8AC3E}">
        <p14:creationId xmlns:p14="http://schemas.microsoft.com/office/powerpoint/2010/main" val="34332794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Fachmodelle als Basis Ihrer Entwürfe – DDD von Evans</a:t>
            </a:r>
            <a:endParaRPr lang="de-DE" dirty="0"/>
          </a:p>
        </p:txBody>
      </p:sp>
      <p:sp>
        <p:nvSpPr>
          <p:cNvPr id="3" name="Inhaltsplatzhalter 2"/>
          <p:cNvSpPr>
            <a:spLocks noGrp="1"/>
          </p:cNvSpPr>
          <p:nvPr>
            <p:ph idx="1"/>
          </p:nvPr>
        </p:nvSpPr>
        <p:spPr/>
        <p:txBody>
          <a:bodyPr/>
          <a:lstStyle/>
          <a:p>
            <a:r>
              <a:rPr lang="de-DE" b="1" dirty="0" err="1" smtClean="0"/>
              <a:t>Repositories</a:t>
            </a:r>
            <a:r>
              <a:rPr lang="de-DE" dirty="0"/>
              <a:t>: Alle Arten von Objekten (sowohl aus dem Domain Layer wie auch dem </a:t>
            </a:r>
            <a:r>
              <a:rPr lang="de-DE" dirty="0" err="1"/>
              <a:t>Application</a:t>
            </a:r>
            <a:r>
              <a:rPr lang="de-DE" dirty="0"/>
              <a:t> Layer) benötigen eine Möglichkeit, die Objektreferenzen anderer Objekte zu erhalten. </a:t>
            </a:r>
            <a:r>
              <a:rPr lang="de-DE" dirty="0" err="1"/>
              <a:t>Repositories</a:t>
            </a:r>
            <a:r>
              <a:rPr lang="de-DE" dirty="0"/>
              <a:t> kapseln die technischen Details der Infrastrukturschicht gegenüber den Domänenobjekten. Dadurch bleibt das Domänenmodell auch in dieser Hinsicht „technologiefrei“. </a:t>
            </a:r>
            <a:r>
              <a:rPr lang="de-DE" dirty="0" err="1"/>
              <a:t>Repositories</a:t>
            </a:r>
            <a:r>
              <a:rPr lang="de-DE" dirty="0"/>
              <a:t> beschaffen beispielsweise Objektreferenzen von Entitäten, die aus Datenbanken gelesen werden müssen.</a:t>
            </a:r>
          </a:p>
          <a:p>
            <a:endParaRPr lang="de-DE" dirty="0"/>
          </a:p>
        </p:txBody>
      </p:sp>
      <p:sp>
        <p:nvSpPr>
          <p:cNvPr id="4" name="Rechteck 3"/>
          <p:cNvSpPr/>
          <p:nvPr/>
        </p:nvSpPr>
        <p:spPr>
          <a:xfrm>
            <a:off x="7452320" y="6093296"/>
            <a:ext cx="1303950"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Evans 2003</a:t>
            </a:r>
            <a:endParaRPr lang="en-US" dirty="0">
              <a:solidFill>
                <a:schemeClr val="bg1">
                  <a:lumMod val="65000"/>
                </a:schemeClr>
              </a:solidFill>
            </a:endParaRPr>
          </a:p>
        </p:txBody>
      </p:sp>
    </p:spTree>
    <p:extLst>
      <p:ext uri="{BB962C8B-B14F-4D97-AF65-F5344CB8AC3E}">
        <p14:creationId xmlns:p14="http://schemas.microsoft.com/office/powerpoint/2010/main" val="14963716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p:cNvPicPr>
            <a:picLocks noChangeAspect="1"/>
          </p:cNvPicPr>
          <p:nvPr/>
        </p:nvPicPr>
        <p:blipFill>
          <a:blip r:embed="rId2"/>
          <a:stretch>
            <a:fillRect/>
          </a:stretch>
        </p:blipFill>
        <p:spPr>
          <a:xfrm>
            <a:off x="331140" y="2132856"/>
            <a:ext cx="7697244" cy="3711645"/>
          </a:xfrm>
          <a:prstGeom prst="rect">
            <a:avLst/>
          </a:prstGeom>
        </p:spPr>
      </p:pic>
      <p:sp>
        <p:nvSpPr>
          <p:cNvPr id="2" name="Titel 1"/>
          <p:cNvSpPr>
            <a:spLocks noGrp="1"/>
          </p:cNvSpPr>
          <p:nvPr>
            <p:ph type="title"/>
          </p:nvPr>
        </p:nvSpPr>
        <p:spPr/>
        <p:txBody>
          <a:bodyPr/>
          <a:lstStyle/>
          <a:p>
            <a:r>
              <a:rPr lang="de-DE" dirty="0" smtClean="0">
                <a:solidFill>
                  <a:srgbClr val="0066CC"/>
                </a:solidFill>
              </a:rPr>
              <a:t>Fachmodelle als Basis Ihrer Entwürfe – DDD von Evans</a:t>
            </a:r>
            <a:endParaRPr lang="de-DE" dirty="0">
              <a:solidFill>
                <a:srgbClr val="0066CC"/>
              </a:solidFill>
            </a:endParaRPr>
          </a:p>
        </p:txBody>
      </p:sp>
      <p:sp>
        <p:nvSpPr>
          <p:cNvPr id="3" name="Inhaltsplatzhalter 2"/>
          <p:cNvSpPr>
            <a:spLocks noGrp="1"/>
          </p:cNvSpPr>
          <p:nvPr>
            <p:ph idx="1"/>
          </p:nvPr>
        </p:nvSpPr>
        <p:spPr>
          <a:xfrm>
            <a:off x="304800" y="1700808"/>
            <a:ext cx="8458200" cy="4680942"/>
          </a:xfrm>
        </p:spPr>
        <p:txBody>
          <a:bodyPr/>
          <a:lstStyle/>
          <a:p>
            <a:r>
              <a:rPr lang="de-DE" sz="1600" dirty="0" smtClean="0"/>
              <a:t>Zusammenwirkung von Factory, Repository und Infrastruktur</a:t>
            </a:r>
          </a:p>
          <a:p>
            <a:pPr lvl="1"/>
            <a:endParaRPr lang="de-DE" sz="1400" dirty="0" smtClean="0"/>
          </a:p>
        </p:txBody>
      </p:sp>
      <p:sp>
        <p:nvSpPr>
          <p:cNvPr id="7" name="Rechteck 6"/>
          <p:cNvSpPr/>
          <p:nvPr/>
        </p:nvSpPr>
        <p:spPr>
          <a:xfrm>
            <a:off x="7819004" y="5805264"/>
            <a:ext cx="1303950"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Evans 2003</a:t>
            </a:r>
            <a:endParaRPr lang="en-US" dirty="0">
              <a:solidFill>
                <a:schemeClr val="bg1">
                  <a:lumMod val="65000"/>
                </a:schemeClr>
              </a:solidFill>
            </a:endParaRPr>
          </a:p>
        </p:txBody>
      </p:sp>
    </p:spTree>
    <p:extLst>
      <p:ext uri="{BB962C8B-B14F-4D97-AF65-F5344CB8AC3E}">
        <p14:creationId xmlns:p14="http://schemas.microsoft.com/office/powerpoint/2010/main" val="928631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66CC"/>
                </a:solidFill>
              </a:rPr>
              <a:t>Entwurf ist eine kreative Tätigkeit!</a:t>
            </a:r>
            <a:endParaRPr lang="de-DE" dirty="0">
              <a:solidFill>
                <a:srgbClr val="0066CC"/>
              </a:solidFill>
            </a:endParaRPr>
          </a:p>
        </p:txBody>
      </p:sp>
      <p:sp>
        <p:nvSpPr>
          <p:cNvPr id="5" name="Inhaltsplatzhalter 4"/>
          <p:cNvSpPr>
            <a:spLocks noGrp="1"/>
          </p:cNvSpPr>
          <p:nvPr>
            <p:ph idx="1"/>
          </p:nvPr>
        </p:nvSpPr>
        <p:spPr>
          <a:xfrm>
            <a:off x="304800" y="1772816"/>
            <a:ext cx="8458200" cy="4608934"/>
          </a:xfrm>
        </p:spPr>
        <p:txBody>
          <a:bodyPr/>
          <a:lstStyle/>
          <a:p>
            <a:r>
              <a:rPr lang="de-DE" dirty="0" smtClean="0"/>
              <a:t>Es gibt keine algorithmische Lösung für die klassische Entwurfsaufgabe.</a:t>
            </a:r>
          </a:p>
          <a:p>
            <a:r>
              <a:rPr lang="de-DE" dirty="0" smtClean="0"/>
              <a:t>Werkzeuge: </a:t>
            </a:r>
            <a:r>
              <a:rPr lang="de-DE" b="1" dirty="0" smtClean="0"/>
              <a:t>Erfahrung</a:t>
            </a:r>
            <a:r>
              <a:rPr lang="de-DE" dirty="0" smtClean="0"/>
              <a:t> und </a:t>
            </a:r>
            <a:r>
              <a:rPr lang="de-DE" b="1" dirty="0" smtClean="0"/>
              <a:t>Geschmack</a:t>
            </a:r>
            <a:r>
              <a:rPr lang="de-DE" dirty="0" smtClean="0"/>
              <a:t>, mit einer Portion </a:t>
            </a:r>
            <a:r>
              <a:rPr lang="de-DE" b="1" dirty="0" smtClean="0"/>
              <a:t>Wiederverwendung</a:t>
            </a:r>
          </a:p>
          <a:p>
            <a:r>
              <a:rPr lang="de-DE" dirty="0" smtClean="0">
                <a:solidFill>
                  <a:srgbClr val="0066CC"/>
                </a:solidFill>
              </a:rPr>
              <a:t>Im Folgenden: </a:t>
            </a:r>
            <a:br>
              <a:rPr lang="de-DE" dirty="0" smtClean="0">
                <a:solidFill>
                  <a:srgbClr val="0066CC"/>
                </a:solidFill>
              </a:rPr>
            </a:br>
            <a:r>
              <a:rPr lang="de-DE" dirty="0" smtClean="0"/>
              <a:t>Grundsätze der Zerlegung und </a:t>
            </a:r>
            <a:r>
              <a:rPr lang="de-DE" dirty="0" err="1" smtClean="0"/>
              <a:t>Heuristiken</a:t>
            </a:r>
            <a:r>
              <a:rPr lang="de-DE" dirty="0" smtClean="0"/>
              <a:t> zum Architekturentwurf</a:t>
            </a:r>
            <a:endParaRPr lang="de-DE" dirty="0"/>
          </a:p>
        </p:txBody>
      </p:sp>
      <p:sp>
        <p:nvSpPr>
          <p:cNvPr id="7" name="Rechteck 6"/>
          <p:cNvSpPr/>
          <p:nvPr/>
        </p:nvSpPr>
        <p:spPr>
          <a:xfrm>
            <a:off x="2339752" y="4005064"/>
            <a:ext cx="4572000" cy="830997"/>
          </a:xfrm>
          <a:prstGeom prst="rect">
            <a:avLst/>
          </a:prstGeom>
        </p:spPr>
        <p:txBody>
          <a:bodyPr>
            <a:spAutoFit/>
          </a:bodyPr>
          <a:lstStyle/>
          <a:p>
            <a:r>
              <a:rPr lang="de-DE" sz="1600" dirty="0" smtClean="0"/>
              <a:t>„</a:t>
            </a:r>
            <a:r>
              <a:rPr lang="de-DE" sz="1600" i="1" dirty="0" smtClean="0"/>
              <a:t>Erfolg </a:t>
            </a:r>
            <a:r>
              <a:rPr lang="de-DE" sz="1600" i="1" dirty="0"/>
              <a:t>kommt von Weisheit. </a:t>
            </a:r>
            <a:r>
              <a:rPr lang="de-DE" sz="1600" i="1" dirty="0" smtClean="0"/>
              <a:t/>
            </a:r>
            <a:br>
              <a:rPr lang="de-DE" sz="1600" i="1" dirty="0" smtClean="0"/>
            </a:br>
            <a:r>
              <a:rPr lang="de-DE" sz="1600" i="1" dirty="0" smtClean="0"/>
              <a:t>Weisheit </a:t>
            </a:r>
            <a:r>
              <a:rPr lang="de-DE" sz="1600" i="1" dirty="0"/>
              <a:t>kommt von Erfahrung. </a:t>
            </a:r>
            <a:r>
              <a:rPr lang="de-DE" sz="1600" i="1" dirty="0" smtClean="0"/>
              <a:t/>
            </a:r>
            <a:br>
              <a:rPr lang="de-DE" sz="1600" i="1" dirty="0" smtClean="0"/>
            </a:br>
            <a:r>
              <a:rPr lang="de-DE" sz="1600" i="1" dirty="0" smtClean="0"/>
              <a:t>Erfahrung </a:t>
            </a:r>
            <a:r>
              <a:rPr lang="de-DE" sz="1600" i="1" dirty="0"/>
              <a:t>kommt von Fehlern</a:t>
            </a:r>
            <a:r>
              <a:rPr lang="de-DE" sz="1600" dirty="0" smtClean="0"/>
              <a:t>.“ </a:t>
            </a:r>
            <a:r>
              <a:rPr lang="de-DE" sz="1600" dirty="0"/>
              <a:t>[Rechtin2000]</a:t>
            </a:r>
          </a:p>
        </p:txBody>
      </p:sp>
    </p:spTree>
    <p:extLst>
      <p:ext uri="{BB962C8B-B14F-4D97-AF65-F5344CB8AC3E}">
        <p14:creationId xmlns:p14="http://schemas.microsoft.com/office/powerpoint/2010/main" val="30750824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66CC"/>
                </a:solidFill>
              </a:rPr>
              <a:t>Fachmodelle als Basis Ihrer Entwürfe – DDD von Evans</a:t>
            </a:r>
            <a:endParaRPr lang="de-DE" dirty="0">
              <a:solidFill>
                <a:srgbClr val="0066CC"/>
              </a:solidFill>
            </a:endParaRPr>
          </a:p>
        </p:txBody>
      </p:sp>
      <p:sp>
        <p:nvSpPr>
          <p:cNvPr id="3" name="Inhaltsplatzhalter 2"/>
          <p:cNvSpPr>
            <a:spLocks noGrp="1"/>
          </p:cNvSpPr>
          <p:nvPr>
            <p:ph idx="1"/>
          </p:nvPr>
        </p:nvSpPr>
        <p:spPr>
          <a:xfrm>
            <a:off x="304800" y="1700808"/>
            <a:ext cx="8458200" cy="4680942"/>
          </a:xfrm>
        </p:spPr>
        <p:txBody>
          <a:bodyPr/>
          <a:lstStyle/>
          <a:p>
            <a:r>
              <a:rPr lang="de-DE" sz="1600" dirty="0" smtClean="0"/>
              <a:t>Im Entwurfsprozess verwenden einer Schichtung</a:t>
            </a:r>
          </a:p>
          <a:p>
            <a:pPr lvl="1"/>
            <a:endParaRPr lang="de-DE" sz="1400" dirty="0" smtClean="0"/>
          </a:p>
        </p:txBody>
      </p:sp>
      <p:sp>
        <p:nvSpPr>
          <p:cNvPr id="7" name="Rechteck 6"/>
          <p:cNvSpPr/>
          <p:nvPr/>
        </p:nvSpPr>
        <p:spPr>
          <a:xfrm>
            <a:off x="7824064" y="5013176"/>
            <a:ext cx="1303950"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Evans 2003</a:t>
            </a:r>
            <a:endParaRPr lang="en-US" dirty="0">
              <a:solidFill>
                <a:schemeClr val="bg1">
                  <a:lumMod val="65000"/>
                </a:schemeClr>
              </a:solidFill>
            </a:endParaRPr>
          </a:p>
        </p:txBody>
      </p:sp>
      <p:pic>
        <p:nvPicPr>
          <p:cNvPr id="5" name="Bild 4"/>
          <p:cNvPicPr>
            <a:picLocks noChangeAspect="1"/>
          </p:cNvPicPr>
          <p:nvPr/>
        </p:nvPicPr>
        <p:blipFill>
          <a:blip r:embed="rId2"/>
          <a:stretch>
            <a:fillRect/>
          </a:stretch>
        </p:blipFill>
        <p:spPr>
          <a:xfrm>
            <a:off x="0" y="2132856"/>
            <a:ext cx="9144000" cy="2879431"/>
          </a:xfrm>
          <a:prstGeom prst="rect">
            <a:avLst/>
          </a:prstGeom>
        </p:spPr>
      </p:pic>
    </p:spTree>
    <p:extLst>
      <p:ext uri="{BB962C8B-B14F-4D97-AF65-F5344CB8AC3E}">
        <p14:creationId xmlns:p14="http://schemas.microsoft.com/office/powerpoint/2010/main" val="1697991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66CC"/>
                </a:solidFill>
              </a:rPr>
              <a:t>Fachmodelle als Basis Ihrer Entwürfe </a:t>
            </a:r>
            <a:br>
              <a:rPr lang="de-DE" dirty="0" smtClean="0">
                <a:solidFill>
                  <a:srgbClr val="0066CC"/>
                </a:solidFill>
              </a:rPr>
            </a:br>
            <a:r>
              <a:rPr lang="de-DE" dirty="0" smtClean="0">
                <a:solidFill>
                  <a:srgbClr val="0066CC"/>
                </a:solidFill>
              </a:rPr>
              <a:t>– weitere Hinweise </a:t>
            </a:r>
            <a:endParaRPr lang="de-DE" dirty="0">
              <a:solidFill>
                <a:srgbClr val="0066CC"/>
              </a:solidFill>
            </a:endParaRPr>
          </a:p>
        </p:txBody>
      </p:sp>
      <p:sp>
        <p:nvSpPr>
          <p:cNvPr id="3" name="Inhaltsplatzhalter 2"/>
          <p:cNvSpPr>
            <a:spLocks noGrp="1"/>
          </p:cNvSpPr>
          <p:nvPr>
            <p:ph idx="1"/>
          </p:nvPr>
        </p:nvSpPr>
        <p:spPr>
          <a:xfrm>
            <a:off x="304800" y="1844824"/>
            <a:ext cx="8458200" cy="4536926"/>
          </a:xfrm>
        </p:spPr>
        <p:txBody>
          <a:bodyPr/>
          <a:lstStyle/>
          <a:p>
            <a:r>
              <a:rPr lang="de-DE" dirty="0" smtClean="0"/>
              <a:t>Verschiedene Strukturierungsmöglichkeiten:</a:t>
            </a:r>
          </a:p>
          <a:p>
            <a:r>
              <a:rPr lang="de-DE" b="1" dirty="0" smtClean="0"/>
              <a:t>Struktur nach Fachobjekten (machen wir hier)</a:t>
            </a:r>
          </a:p>
          <a:p>
            <a:pPr lvl="1"/>
            <a:r>
              <a:rPr lang="de-DE" dirty="0" smtClean="0"/>
              <a:t>entspricht der OO-Zerlegung</a:t>
            </a:r>
          </a:p>
          <a:p>
            <a:pPr lvl="1"/>
            <a:r>
              <a:rPr lang="de-DE" dirty="0" smtClean="0"/>
              <a:t>verwenden, wenn Fachlogik komplex ist, Teile der Fachlogik wiederverwendet werden soll</a:t>
            </a:r>
          </a:p>
          <a:p>
            <a:r>
              <a:rPr lang="de-DE" b="1" dirty="0" smtClean="0"/>
              <a:t>Struktur nach Benutzertransaktion / Services</a:t>
            </a:r>
          </a:p>
          <a:p>
            <a:pPr lvl="1"/>
            <a:r>
              <a:rPr lang="de-DE" dirty="0" smtClean="0"/>
              <a:t>„Aktion, die ein Benutzer des Systems ausführen kann“</a:t>
            </a:r>
          </a:p>
          <a:p>
            <a:pPr lvl="1"/>
            <a:r>
              <a:rPr lang="de-DE" dirty="0" smtClean="0"/>
              <a:t>verwenden, wenn Fachlogik im Wesentlichen aus Datenbeschaffung und einfachen Operationen besteht (wenig Fachlogik)</a:t>
            </a:r>
          </a:p>
          <a:p>
            <a:pPr lvl="1"/>
            <a:endParaRPr lang="de-DE" dirty="0" smtClean="0"/>
          </a:p>
        </p:txBody>
      </p:sp>
    </p:spTree>
    <p:extLst>
      <p:ext uri="{BB962C8B-B14F-4D97-AF65-F5344CB8AC3E}">
        <p14:creationId xmlns:p14="http://schemas.microsoft.com/office/powerpoint/2010/main" val="19467839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683768"/>
            <a:ext cx="8458200" cy="457200"/>
          </a:xfrm>
        </p:spPr>
        <p:txBody>
          <a:bodyPr/>
          <a:lstStyle/>
          <a:p>
            <a:r>
              <a:rPr lang="de-DE" sz="3200" dirty="0" smtClean="0"/>
              <a:t>Optimierung von Abhängigkeiten</a:t>
            </a:r>
            <a:endParaRPr lang="de-DE" sz="3200" dirty="0"/>
          </a:p>
        </p:txBody>
      </p:sp>
    </p:spTree>
    <p:extLst>
      <p:ext uri="{BB962C8B-B14F-4D97-AF65-F5344CB8AC3E}">
        <p14:creationId xmlns:p14="http://schemas.microsoft.com/office/powerpoint/2010/main" val="286997851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Softwarestruktur degeneriert mit der Zeit!</a:t>
            </a:r>
            <a:endParaRPr lang="de-DE" dirty="0"/>
          </a:p>
        </p:txBody>
      </p:sp>
      <p:sp>
        <p:nvSpPr>
          <p:cNvPr id="3" name="Inhaltsplatzhalter 2"/>
          <p:cNvSpPr>
            <a:spLocks noGrp="1"/>
          </p:cNvSpPr>
          <p:nvPr>
            <p:ph idx="1"/>
          </p:nvPr>
        </p:nvSpPr>
        <p:spPr/>
        <p:txBody>
          <a:bodyPr/>
          <a:lstStyle/>
          <a:p>
            <a:r>
              <a:rPr lang="de-DE" dirty="0" smtClean="0"/>
              <a:t>Software wird angepasst, verändert, erweitert, gepflegt.</a:t>
            </a:r>
          </a:p>
          <a:p>
            <a:pPr lvl="1"/>
            <a:r>
              <a:rPr lang="de-DE" dirty="0" smtClean="0"/>
              <a:t>Die ursprüngliche Struktur übersteht die Veränderungen u. U. nicht; ein schwer wartbarerer, unverständlicher Moloch entsteht.</a:t>
            </a:r>
          </a:p>
          <a:p>
            <a:pPr lvl="1"/>
            <a:r>
              <a:rPr lang="de-DE" dirty="0" smtClean="0"/>
              <a:t>Änderungen führen zu Problemen an ganz anderen Stellen („Software ist nicht stetig“).</a:t>
            </a:r>
          </a:p>
          <a:p>
            <a:pPr lvl="1"/>
            <a:endParaRPr lang="de-DE" dirty="0"/>
          </a:p>
          <a:p>
            <a:pPr lvl="1"/>
            <a:endParaRPr lang="de-DE" dirty="0" smtClean="0"/>
          </a:p>
          <a:p>
            <a:r>
              <a:rPr lang="de-DE" dirty="0" smtClean="0">
                <a:solidFill>
                  <a:srgbClr val="0066CC"/>
                </a:solidFill>
              </a:rPr>
              <a:t>Symptome von verfaultem Design </a:t>
            </a:r>
            <a:r>
              <a:rPr lang="de-DE" dirty="0" smtClean="0"/>
              <a:t>(nach Starke):</a:t>
            </a:r>
          </a:p>
          <a:p>
            <a:pPr lvl="1"/>
            <a:r>
              <a:rPr lang="de-DE" b="1" dirty="0"/>
              <a:t>Starrheit</a:t>
            </a:r>
            <a:r>
              <a:rPr lang="de-DE" dirty="0"/>
              <a:t>: Selbst einfache Änderungen an der Software sind schwierig und bedingen Modifikationen in einer Vielzahl abhängiger Komponenten</a:t>
            </a:r>
            <a:r>
              <a:rPr lang="de-DE" dirty="0" smtClean="0"/>
              <a:t>.</a:t>
            </a:r>
          </a:p>
          <a:p>
            <a:pPr lvl="1"/>
            <a:r>
              <a:rPr lang="de-DE" b="1" dirty="0" smtClean="0"/>
              <a:t>Zerbrechlichkeit</a:t>
            </a:r>
            <a:r>
              <a:rPr lang="de-DE" dirty="0"/>
              <a:t>: Änderungen an einer Stelle des Programms führen zu Fehlern an ganz anderen Stellen.  </a:t>
            </a:r>
            <a:endParaRPr lang="de-DE" dirty="0" smtClean="0"/>
          </a:p>
          <a:p>
            <a:pPr lvl="1"/>
            <a:r>
              <a:rPr lang="de-DE" b="1" dirty="0" smtClean="0"/>
              <a:t>Schlechte </a:t>
            </a:r>
            <a:r>
              <a:rPr lang="de-DE" b="1" dirty="0"/>
              <a:t>Wiederverwendbarkeit</a:t>
            </a:r>
            <a:r>
              <a:rPr lang="de-DE" dirty="0"/>
              <a:t>: Selbst innerhalb eines Projektes können Komponenten kaum wieder verwendet werden, weil sie zu viele Abhängigkeiten von anderen Programmteilen enthalten.</a:t>
            </a:r>
            <a:endParaRPr lang="de-DE" dirty="0" smtClean="0"/>
          </a:p>
        </p:txBody>
      </p:sp>
      <p:pic>
        <p:nvPicPr>
          <p:cNvPr id="4" name="Bild 3"/>
          <p:cNvPicPr>
            <a:picLocks noChangeAspect="1"/>
          </p:cNvPicPr>
          <p:nvPr/>
        </p:nvPicPr>
        <p:blipFill>
          <a:blip r:embed="rId2"/>
          <a:stretch>
            <a:fillRect/>
          </a:stretch>
        </p:blipFill>
        <p:spPr>
          <a:xfrm>
            <a:off x="6660232" y="3140968"/>
            <a:ext cx="1872858" cy="1215008"/>
          </a:xfrm>
          <a:prstGeom prst="rect">
            <a:avLst/>
          </a:prstGeom>
        </p:spPr>
      </p:pic>
    </p:spTree>
    <p:extLst>
      <p:ext uri="{BB962C8B-B14F-4D97-AF65-F5344CB8AC3E}">
        <p14:creationId xmlns:p14="http://schemas.microsoft.com/office/powerpoint/2010/main" val="139683972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Softwarestruktur degeneriert mit der Zeit!</a:t>
            </a:r>
            <a:endParaRPr lang="de-DE" dirty="0"/>
          </a:p>
        </p:txBody>
      </p:sp>
      <p:sp>
        <p:nvSpPr>
          <p:cNvPr id="3" name="Inhaltsplatzhalter 2"/>
          <p:cNvSpPr>
            <a:spLocks noGrp="1"/>
          </p:cNvSpPr>
          <p:nvPr>
            <p:ph idx="1"/>
          </p:nvPr>
        </p:nvSpPr>
        <p:spPr>
          <a:xfrm>
            <a:off x="304800" y="3645024"/>
            <a:ext cx="8458200" cy="2736726"/>
          </a:xfrm>
        </p:spPr>
        <p:txBody>
          <a:bodyPr/>
          <a:lstStyle/>
          <a:p>
            <a:r>
              <a:rPr lang="de-DE" dirty="0"/>
              <a:t>Wir müssen in Entwürfen die Abhängigkeiten zwischen Komponenten derart konstruieren, dass künftige Änderungen keine neuen Abhängigkeiten erzeugen.</a:t>
            </a:r>
            <a:endParaRPr lang="de-DE" dirty="0" smtClean="0"/>
          </a:p>
        </p:txBody>
      </p:sp>
      <p:pic>
        <p:nvPicPr>
          <p:cNvPr id="5" name="Bild 4"/>
          <p:cNvPicPr>
            <a:picLocks noChangeAspect="1"/>
          </p:cNvPicPr>
          <p:nvPr/>
        </p:nvPicPr>
        <p:blipFill>
          <a:blip r:embed="rId2"/>
          <a:stretch>
            <a:fillRect/>
          </a:stretch>
        </p:blipFill>
        <p:spPr>
          <a:xfrm>
            <a:off x="323528" y="1844824"/>
            <a:ext cx="8244408" cy="1554501"/>
          </a:xfrm>
          <a:prstGeom prst="rect">
            <a:avLst/>
          </a:prstGeom>
        </p:spPr>
      </p:pic>
    </p:spTree>
    <p:extLst>
      <p:ext uri="{BB962C8B-B14F-4D97-AF65-F5344CB8AC3E}">
        <p14:creationId xmlns:p14="http://schemas.microsoft.com/office/powerpoint/2010/main" val="33161654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66CC"/>
                </a:solidFill>
              </a:rPr>
              <a:t>Kohäsion und Kopplung</a:t>
            </a:r>
            <a:endParaRPr lang="de-DE" dirty="0">
              <a:solidFill>
                <a:srgbClr val="0066CC"/>
              </a:solidFill>
            </a:endParaRPr>
          </a:p>
        </p:txBody>
      </p:sp>
      <p:sp>
        <p:nvSpPr>
          <p:cNvPr id="5" name="Rechteck 4"/>
          <p:cNvSpPr/>
          <p:nvPr/>
        </p:nvSpPr>
        <p:spPr>
          <a:xfrm>
            <a:off x="971600" y="1805915"/>
            <a:ext cx="7056784" cy="830997"/>
          </a:xfrm>
          <a:prstGeom prst="rect">
            <a:avLst/>
          </a:prstGeom>
        </p:spPr>
        <p:txBody>
          <a:bodyPr wrap="square">
            <a:spAutoFit/>
          </a:bodyPr>
          <a:lstStyle/>
          <a:p>
            <a:r>
              <a:rPr lang="de-DE" sz="2400" dirty="0" smtClean="0"/>
              <a:t>„</a:t>
            </a:r>
            <a:r>
              <a:rPr lang="de-DE" sz="2400" i="1" dirty="0" smtClean="0"/>
              <a:t>Eine Struktur soll geringe Kopplung und</a:t>
            </a:r>
            <a:br>
              <a:rPr lang="de-DE" sz="2400" i="1" dirty="0" smtClean="0"/>
            </a:br>
            <a:r>
              <a:rPr lang="de-DE" sz="2400" i="1" dirty="0" smtClean="0"/>
              <a:t>hohe Kohäsion besitzen.</a:t>
            </a:r>
            <a:r>
              <a:rPr lang="de-DE" sz="2400" dirty="0" smtClean="0"/>
              <a:t>“ [Starke]</a:t>
            </a:r>
            <a:endParaRPr lang="de-DE" sz="2400" dirty="0"/>
          </a:p>
        </p:txBody>
      </p:sp>
      <p:sp>
        <p:nvSpPr>
          <p:cNvPr id="7" name="Rechteck 6"/>
          <p:cNvSpPr/>
          <p:nvPr/>
        </p:nvSpPr>
        <p:spPr>
          <a:xfrm>
            <a:off x="5632849" y="6164534"/>
            <a:ext cx="1281121" cy="246221"/>
          </a:xfrm>
          <a:prstGeom prst="rect">
            <a:avLst/>
          </a:prstGeom>
        </p:spPr>
        <p:txBody>
          <a:bodyPr wrap="none">
            <a:spAutoFit/>
          </a:bodyPr>
          <a:lstStyle/>
          <a:p>
            <a:r>
              <a:rPr lang="de-DE" dirty="0" smtClean="0">
                <a:solidFill>
                  <a:schemeClr val="tx2"/>
                </a:solidFill>
              </a:rPr>
              <a:t>aus [</a:t>
            </a:r>
            <a:r>
              <a:rPr lang="de-DE" dirty="0" err="1" smtClean="0">
                <a:solidFill>
                  <a:schemeClr val="tx2"/>
                </a:solidFill>
              </a:rPr>
              <a:t>Partsch</a:t>
            </a:r>
            <a:r>
              <a:rPr lang="de-DE" dirty="0" smtClean="0">
                <a:solidFill>
                  <a:schemeClr val="tx2"/>
                </a:solidFill>
              </a:rPr>
              <a:t>, 2006]</a:t>
            </a:r>
            <a:endParaRPr lang="de-DE" dirty="0"/>
          </a:p>
        </p:txBody>
      </p:sp>
      <p:sp>
        <p:nvSpPr>
          <p:cNvPr id="8" name="AutoShape 2"/>
          <p:cNvSpPr>
            <a:spLocks noChangeAspect="1" noChangeArrowheads="1" noTextEdit="1"/>
          </p:cNvSpPr>
          <p:nvPr/>
        </p:nvSpPr>
        <p:spPr bwMode="auto">
          <a:xfrm>
            <a:off x="1275158" y="3068960"/>
            <a:ext cx="6643688" cy="3173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9" name="Freeform 4"/>
          <p:cNvSpPr>
            <a:spLocks noEditPoints="1"/>
          </p:cNvSpPr>
          <p:nvPr/>
        </p:nvSpPr>
        <p:spPr bwMode="auto">
          <a:xfrm>
            <a:off x="2092721" y="3132460"/>
            <a:ext cx="47625" cy="3036887"/>
          </a:xfrm>
          <a:custGeom>
            <a:avLst/>
            <a:gdLst/>
            <a:ahLst/>
            <a:cxnLst>
              <a:cxn ang="0">
                <a:pos x="12" y="1913"/>
              </a:cxn>
              <a:cxn ang="0">
                <a:pos x="12" y="23"/>
              </a:cxn>
              <a:cxn ang="0">
                <a:pos x="17" y="23"/>
              </a:cxn>
              <a:cxn ang="0">
                <a:pos x="17" y="1913"/>
              </a:cxn>
              <a:cxn ang="0">
                <a:pos x="12" y="1913"/>
              </a:cxn>
              <a:cxn ang="0">
                <a:pos x="0" y="30"/>
              </a:cxn>
              <a:cxn ang="0">
                <a:pos x="15" y="0"/>
              </a:cxn>
              <a:cxn ang="0">
                <a:pos x="30" y="30"/>
              </a:cxn>
              <a:cxn ang="0">
                <a:pos x="0" y="30"/>
              </a:cxn>
            </a:cxnLst>
            <a:rect l="0" t="0" r="r" b="b"/>
            <a:pathLst>
              <a:path w="30" h="1913">
                <a:moveTo>
                  <a:pt x="12" y="1913"/>
                </a:moveTo>
                <a:lnTo>
                  <a:pt x="12" y="23"/>
                </a:lnTo>
                <a:lnTo>
                  <a:pt x="17" y="23"/>
                </a:lnTo>
                <a:lnTo>
                  <a:pt x="17" y="1913"/>
                </a:lnTo>
                <a:lnTo>
                  <a:pt x="12" y="1913"/>
                </a:lnTo>
                <a:close/>
                <a:moveTo>
                  <a:pt x="0" y="30"/>
                </a:moveTo>
                <a:lnTo>
                  <a:pt x="15" y="0"/>
                </a:lnTo>
                <a:lnTo>
                  <a:pt x="30" y="30"/>
                </a:lnTo>
                <a:lnTo>
                  <a:pt x="0" y="3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 name="Freeform 5"/>
          <p:cNvSpPr>
            <a:spLocks noEditPoints="1"/>
          </p:cNvSpPr>
          <p:nvPr/>
        </p:nvSpPr>
        <p:spPr bwMode="auto">
          <a:xfrm>
            <a:off x="2116533" y="6145535"/>
            <a:ext cx="4725988" cy="49212"/>
          </a:xfrm>
          <a:custGeom>
            <a:avLst/>
            <a:gdLst/>
            <a:ahLst/>
            <a:cxnLst>
              <a:cxn ang="0">
                <a:pos x="0" y="13"/>
              </a:cxn>
              <a:cxn ang="0">
                <a:pos x="2955" y="13"/>
              </a:cxn>
              <a:cxn ang="0">
                <a:pos x="2955" y="18"/>
              </a:cxn>
              <a:cxn ang="0">
                <a:pos x="0" y="18"/>
              </a:cxn>
              <a:cxn ang="0">
                <a:pos x="0" y="13"/>
              </a:cxn>
              <a:cxn ang="0">
                <a:pos x="2947" y="0"/>
              </a:cxn>
              <a:cxn ang="0">
                <a:pos x="2977" y="15"/>
              </a:cxn>
              <a:cxn ang="0">
                <a:pos x="2947" y="31"/>
              </a:cxn>
              <a:cxn ang="0">
                <a:pos x="2947" y="0"/>
              </a:cxn>
            </a:cxnLst>
            <a:rect l="0" t="0" r="r" b="b"/>
            <a:pathLst>
              <a:path w="2977" h="31">
                <a:moveTo>
                  <a:pt x="0" y="13"/>
                </a:moveTo>
                <a:lnTo>
                  <a:pt x="2955" y="13"/>
                </a:lnTo>
                <a:lnTo>
                  <a:pt x="2955" y="18"/>
                </a:lnTo>
                <a:lnTo>
                  <a:pt x="0" y="18"/>
                </a:lnTo>
                <a:lnTo>
                  <a:pt x="0" y="13"/>
                </a:lnTo>
                <a:close/>
                <a:moveTo>
                  <a:pt x="2947" y="0"/>
                </a:moveTo>
                <a:lnTo>
                  <a:pt x="2977" y="15"/>
                </a:lnTo>
                <a:lnTo>
                  <a:pt x="2947" y="31"/>
                </a:lnTo>
                <a:lnTo>
                  <a:pt x="2947"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 name="Rectangle 6"/>
          <p:cNvSpPr>
            <a:spLocks noChangeArrowheads="1"/>
          </p:cNvSpPr>
          <p:nvPr/>
        </p:nvSpPr>
        <p:spPr bwMode="auto">
          <a:xfrm>
            <a:off x="6983808" y="6042347"/>
            <a:ext cx="949325" cy="2079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Arial" pitchFamily="34" charset="0"/>
                <a:cs typeface="Arial" pitchFamily="34" charset="0"/>
              </a:rPr>
              <a:t>Modulanzahl</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Freeform 7"/>
          <p:cNvSpPr>
            <a:spLocks/>
          </p:cNvSpPr>
          <p:nvPr/>
        </p:nvSpPr>
        <p:spPr bwMode="auto">
          <a:xfrm>
            <a:off x="2473721" y="3113410"/>
            <a:ext cx="3602038" cy="1547812"/>
          </a:xfrm>
          <a:custGeom>
            <a:avLst/>
            <a:gdLst/>
            <a:ahLst/>
            <a:cxnLst>
              <a:cxn ang="0">
                <a:pos x="0" y="974"/>
              </a:cxn>
              <a:cxn ang="0">
                <a:pos x="25" y="828"/>
              </a:cxn>
              <a:cxn ang="0">
                <a:pos x="54" y="685"/>
              </a:cxn>
              <a:cxn ang="0">
                <a:pos x="72" y="616"/>
              </a:cxn>
              <a:cxn ang="0">
                <a:pos x="91" y="548"/>
              </a:cxn>
              <a:cxn ang="0">
                <a:pos x="113" y="482"/>
              </a:cxn>
              <a:cxn ang="0">
                <a:pos x="138" y="419"/>
              </a:cxn>
              <a:cxn ang="0">
                <a:pos x="167" y="360"/>
              </a:cxn>
              <a:cxn ang="0">
                <a:pos x="201" y="303"/>
              </a:cxn>
              <a:cxn ang="0">
                <a:pos x="238" y="251"/>
              </a:cxn>
              <a:cxn ang="0">
                <a:pos x="281" y="202"/>
              </a:cxn>
              <a:cxn ang="0">
                <a:pos x="330" y="159"/>
              </a:cxn>
              <a:cxn ang="0">
                <a:pos x="384" y="119"/>
              </a:cxn>
              <a:cxn ang="0">
                <a:pos x="445" y="86"/>
              </a:cxn>
              <a:cxn ang="0">
                <a:pos x="512" y="58"/>
              </a:cxn>
              <a:cxn ang="0">
                <a:pos x="587" y="36"/>
              </a:cxn>
              <a:cxn ang="0">
                <a:pos x="668" y="19"/>
              </a:cxn>
              <a:cxn ang="0">
                <a:pos x="756" y="8"/>
              </a:cxn>
              <a:cxn ang="0">
                <a:pos x="850" y="2"/>
              </a:cxn>
              <a:cxn ang="0">
                <a:pos x="949" y="0"/>
              </a:cxn>
              <a:cxn ang="0">
                <a:pos x="1053" y="2"/>
              </a:cxn>
              <a:cxn ang="0">
                <a:pos x="1162" y="8"/>
              </a:cxn>
              <a:cxn ang="0">
                <a:pos x="1274" y="18"/>
              </a:cxn>
              <a:cxn ang="0">
                <a:pos x="1391" y="31"/>
              </a:cxn>
              <a:cxn ang="0">
                <a:pos x="1510" y="46"/>
              </a:cxn>
              <a:cxn ang="0">
                <a:pos x="1632" y="64"/>
              </a:cxn>
              <a:cxn ang="0">
                <a:pos x="1757" y="83"/>
              </a:cxn>
              <a:cxn ang="0">
                <a:pos x="2011" y="126"/>
              </a:cxn>
              <a:cxn ang="0">
                <a:pos x="2269" y="172"/>
              </a:cxn>
              <a:cxn ang="0">
                <a:pos x="2268" y="177"/>
              </a:cxn>
              <a:cxn ang="0">
                <a:pos x="2010" y="131"/>
              </a:cxn>
              <a:cxn ang="0">
                <a:pos x="1756" y="88"/>
              </a:cxn>
              <a:cxn ang="0">
                <a:pos x="1631" y="69"/>
              </a:cxn>
              <a:cxn ang="0">
                <a:pos x="1509" y="51"/>
              </a:cxn>
              <a:cxn ang="0">
                <a:pos x="1390" y="36"/>
              </a:cxn>
              <a:cxn ang="0">
                <a:pos x="1274" y="24"/>
              </a:cxn>
              <a:cxn ang="0">
                <a:pos x="1161" y="14"/>
              </a:cxn>
              <a:cxn ang="0">
                <a:pos x="1053" y="8"/>
              </a:cxn>
              <a:cxn ang="0">
                <a:pos x="949" y="5"/>
              </a:cxn>
              <a:cxn ang="0">
                <a:pos x="850" y="7"/>
              </a:cxn>
              <a:cxn ang="0">
                <a:pos x="757" y="13"/>
              </a:cxn>
              <a:cxn ang="0">
                <a:pos x="669" y="25"/>
              </a:cxn>
              <a:cxn ang="0">
                <a:pos x="588" y="41"/>
              </a:cxn>
              <a:cxn ang="0">
                <a:pos x="514" y="63"/>
              </a:cxn>
              <a:cxn ang="0">
                <a:pos x="447" y="91"/>
              </a:cxn>
              <a:cxn ang="0">
                <a:pos x="387" y="124"/>
              </a:cxn>
              <a:cxn ang="0">
                <a:pos x="334" y="162"/>
              </a:cxn>
              <a:cxn ang="0">
                <a:pos x="285" y="206"/>
              </a:cxn>
              <a:cxn ang="0">
                <a:pos x="243" y="254"/>
              </a:cxn>
              <a:cxn ang="0">
                <a:pos x="205" y="307"/>
              </a:cxn>
              <a:cxn ang="0">
                <a:pos x="173" y="362"/>
              </a:cxn>
              <a:cxn ang="0">
                <a:pos x="144" y="422"/>
              </a:cxn>
              <a:cxn ang="0">
                <a:pos x="118" y="484"/>
              </a:cxn>
              <a:cxn ang="0">
                <a:pos x="96" y="549"/>
              </a:cxn>
              <a:cxn ang="0">
                <a:pos x="77" y="617"/>
              </a:cxn>
              <a:cxn ang="0">
                <a:pos x="60" y="686"/>
              </a:cxn>
              <a:cxn ang="0">
                <a:pos x="31" y="829"/>
              </a:cxn>
              <a:cxn ang="0">
                <a:pos x="5" y="975"/>
              </a:cxn>
              <a:cxn ang="0">
                <a:pos x="0" y="974"/>
              </a:cxn>
            </a:cxnLst>
            <a:rect l="0" t="0" r="r" b="b"/>
            <a:pathLst>
              <a:path w="2269" h="975">
                <a:moveTo>
                  <a:pt x="0" y="974"/>
                </a:moveTo>
                <a:lnTo>
                  <a:pt x="25" y="828"/>
                </a:lnTo>
                <a:lnTo>
                  <a:pt x="54" y="685"/>
                </a:lnTo>
                <a:lnTo>
                  <a:pt x="72" y="616"/>
                </a:lnTo>
                <a:lnTo>
                  <a:pt x="91" y="548"/>
                </a:lnTo>
                <a:lnTo>
                  <a:pt x="113" y="482"/>
                </a:lnTo>
                <a:lnTo>
                  <a:pt x="138" y="419"/>
                </a:lnTo>
                <a:lnTo>
                  <a:pt x="167" y="360"/>
                </a:lnTo>
                <a:lnTo>
                  <a:pt x="201" y="303"/>
                </a:lnTo>
                <a:lnTo>
                  <a:pt x="238" y="251"/>
                </a:lnTo>
                <a:lnTo>
                  <a:pt x="281" y="202"/>
                </a:lnTo>
                <a:lnTo>
                  <a:pt x="330" y="159"/>
                </a:lnTo>
                <a:lnTo>
                  <a:pt x="384" y="119"/>
                </a:lnTo>
                <a:lnTo>
                  <a:pt x="445" y="86"/>
                </a:lnTo>
                <a:lnTo>
                  <a:pt x="512" y="58"/>
                </a:lnTo>
                <a:lnTo>
                  <a:pt x="587" y="36"/>
                </a:lnTo>
                <a:lnTo>
                  <a:pt x="668" y="19"/>
                </a:lnTo>
                <a:lnTo>
                  <a:pt x="756" y="8"/>
                </a:lnTo>
                <a:lnTo>
                  <a:pt x="850" y="2"/>
                </a:lnTo>
                <a:lnTo>
                  <a:pt x="949" y="0"/>
                </a:lnTo>
                <a:lnTo>
                  <a:pt x="1053" y="2"/>
                </a:lnTo>
                <a:lnTo>
                  <a:pt x="1162" y="8"/>
                </a:lnTo>
                <a:lnTo>
                  <a:pt x="1274" y="18"/>
                </a:lnTo>
                <a:lnTo>
                  <a:pt x="1391" y="31"/>
                </a:lnTo>
                <a:lnTo>
                  <a:pt x="1510" y="46"/>
                </a:lnTo>
                <a:lnTo>
                  <a:pt x="1632" y="64"/>
                </a:lnTo>
                <a:lnTo>
                  <a:pt x="1757" y="83"/>
                </a:lnTo>
                <a:lnTo>
                  <a:pt x="2011" y="126"/>
                </a:lnTo>
                <a:lnTo>
                  <a:pt x="2269" y="172"/>
                </a:lnTo>
                <a:lnTo>
                  <a:pt x="2268" y="177"/>
                </a:lnTo>
                <a:lnTo>
                  <a:pt x="2010" y="131"/>
                </a:lnTo>
                <a:lnTo>
                  <a:pt x="1756" y="88"/>
                </a:lnTo>
                <a:lnTo>
                  <a:pt x="1631" y="69"/>
                </a:lnTo>
                <a:lnTo>
                  <a:pt x="1509" y="51"/>
                </a:lnTo>
                <a:lnTo>
                  <a:pt x="1390" y="36"/>
                </a:lnTo>
                <a:lnTo>
                  <a:pt x="1274" y="24"/>
                </a:lnTo>
                <a:lnTo>
                  <a:pt x="1161" y="14"/>
                </a:lnTo>
                <a:lnTo>
                  <a:pt x="1053" y="8"/>
                </a:lnTo>
                <a:lnTo>
                  <a:pt x="949" y="5"/>
                </a:lnTo>
                <a:lnTo>
                  <a:pt x="850" y="7"/>
                </a:lnTo>
                <a:lnTo>
                  <a:pt x="757" y="13"/>
                </a:lnTo>
                <a:lnTo>
                  <a:pt x="669" y="25"/>
                </a:lnTo>
                <a:lnTo>
                  <a:pt x="588" y="41"/>
                </a:lnTo>
                <a:lnTo>
                  <a:pt x="514" y="63"/>
                </a:lnTo>
                <a:lnTo>
                  <a:pt x="447" y="91"/>
                </a:lnTo>
                <a:lnTo>
                  <a:pt x="387" y="124"/>
                </a:lnTo>
                <a:lnTo>
                  <a:pt x="334" y="162"/>
                </a:lnTo>
                <a:lnTo>
                  <a:pt x="285" y="206"/>
                </a:lnTo>
                <a:lnTo>
                  <a:pt x="243" y="254"/>
                </a:lnTo>
                <a:lnTo>
                  <a:pt x="205" y="307"/>
                </a:lnTo>
                <a:lnTo>
                  <a:pt x="173" y="362"/>
                </a:lnTo>
                <a:lnTo>
                  <a:pt x="144" y="422"/>
                </a:lnTo>
                <a:lnTo>
                  <a:pt x="118" y="484"/>
                </a:lnTo>
                <a:lnTo>
                  <a:pt x="96" y="549"/>
                </a:lnTo>
                <a:lnTo>
                  <a:pt x="77" y="617"/>
                </a:lnTo>
                <a:lnTo>
                  <a:pt x="60" y="686"/>
                </a:lnTo>
                <a:lnTo>
                  <a:pt x="31" y="829"/>
                </a:lnTo>
                <a:lnTo>
                  <a:pt x="5" y="975"/>
                </a:lnTo>
                <a:lnTo>
                  <a:pt x="0" y="974"/>
                </a:lnTo>
                <a:close/>
              </a:path>
            </a:pathLst>
          </a:custGeom>
          <a:solidFill>
            <a:srgbClr val="3399FF"/>
          </a:solidFill>
          <a:ln w="0" cap="flat">
            <a:solidFill>
              <a:srgbClr val="3399FF"/>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3" name="Rectangle 8"/>
          <p:cNvSpPr>
            <a:spLocks noChangeArrowheads="1"/>
          </p:cNvSpPr>
          <p:nvPr/>
        </p:nvSpPr>
        <p:spPr bwMode="auto">
          <a:xfrm>
            <a:off x="5636021" y="3068960"/>
            <a:ext cx="830263"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rgbClr val="3399FF"/>
                </a:solidFill>
                <a:effectLst/>
                <a:latin typeface="Arial" pitchFamily="34" charset="0"/>
                <a:cs typeface="Arial" pitchFamily="34" charset="0"/>
              </a:rPr>
              <a:t>Kohäsion</a:t>
            </a:r>
            <a:endParaRPr kumimoji="0" lang="de-D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Freeform 9"/>
          <p:cNvSpPr>
            <a:spLocks/>
          </p:cNvSpPr>
          <p:nvPr/>
        </p:nvSpPr>
        <p:spPr bwMode="auto">
          <a:xfrm>
            <a:off x="2427683" y="4851722"/>
            <a:ext cx="3836988" cy="1301750"/>
          </a:xfrm>
          <a:custGeom>
            <a:avLst/>
            <a:gdLst/>
            <a:ahLst/>
            <a:cxnLst>
              <a:cxn ang="0">
                <a:pos x="80" y="667"/>
              </a:cxn>
              <a:cxn ang="0">
                <a:pos x="162" y="523"/>
              </a:cxn>
              <a:cxn ang="0">
                <a:pos x="249" y="388"/>
              </a:cxn>
              <a:cxn ang="0">
                <a:pos x="343" y="266"/>
              </a:cxn>
              <a:cxn ang="0">
                <a:pos x="446" y="161"/>
              </a:cxn>
              <a:cxn ang="0">
                <a:pos x="559" y="79"/>
              </a:cxn>
              <a:cxn ang="0">
                <a:pos x="687" y="24"/>
              </a:cxn>
              <a:cxn ang="0">
                <a:pos x="792" y="3"/>
              </a:cxn>
              <a:cxn ang="0">
                <a:pos x="868" y="0"/>
              </a:cxn>
              <a:cxn ang="0">
                <a:pos x="990" y="11"/>
              </a:cxn>
              <a:cxn ang="0">
                <a:pos x="1165" y="52"/>
              </a:cxn>
              <a:cxn ang="0">
                <a:pos x="1353" y="121"/>
              </a:cxn>
              <a:cxn ang="0">
                <a:pos x="1553" y="212"/>
              </a:cxn>
              <a:cxn ang="0">
                <a:pos x="1761" y="320"/>
              </a:cxn>
              <a:cxn ang="0">
                <a:pos x="1976" y="442"/>
              </a:cxn>
              <a:cxn ang="0">
                <a:pos x="2195" y="573"/>
              </a:cxn>
              <a:cxn ang="0">
                <a:pos x="2413" y="715"/>
              </a:cxn>
              <a:cxn ang="0">
                <a:pos x="2081" y="514"/>
              </a:cxn>
              <a:cxn ang="0">
                <a:pos x="1864" y="387"/>
              </a:cxn>
              <a:cxn ang="0">
                <a:pos x="1653" y="271"/>
              </a:cxn>
              <a:cxn ang="0">
                <a:pos x="1449" y="171"/>
              </a:cxn>
              <a:cxn ang="0">
                <a:pos x="1255" y="91"/>
              </a:cxn>
              <a:cxn ang="0">
                <a:pos x="1074" y="36"/>
              </a:cxn>
              <a:cxn ang="0">
                <a:pos x="907" y="9"/>
              </a:cxn>
              <a:cxn ang="0">
                <a:pos x="830" y="8"/>
              </a:cxn>
              <a:cxn ang="0">
                <a:pos x="758" y="15"/>
              </a:cxn>
              <a:cxn ang="0">
                <a:pos x="625" y="55"/>
              </a:cxn>
              <a:cxn ang="0">
                <a:pos x="506" y="123"/>
              </a:cxn>
              <a:cxn ang="0">
                <a:pos x="399" y="216"/>
              </a:cxn>
              <a:cxn ang="0">
                <a:pos x="301" y="329"/>
              </a:cxn>
              <a:cxn ang="0">
                <a:pos x="212" y="458"/>
              </a:cxn>
              <a:cxn ang="0">
                <a:pos x="127" y="598"/>
              </a:cxn>
              <a:cxn ang="0">
                <a:pos x="7" y="820"/>
              </a:cxn>
            </a:cxnLst>
            <a:rect l="0" t="0" r="r" b="b"/>
            <a:pathLst>
              <a:path w="2417" h="820">
                <a:moveTo>
                  <a:pt x="0" y="816"/>
                </a:moveTo>
                <a:lnTo>
                  <a:pt x="80" y="667"/>
                </a:lnTo>
                <a:lnTo>
                  <a:pt x="121" y="594"/>
                </a:lnTo>
                <a:lnTo>
                  <a:pt x="162" y="523"/>
                </a:lnTo>
                <a:lnTo>
                  <a:pt x="205" y="454"/>
                </a:lnTo>
                <a:lnTo>
                  <a:pt x="249" y="388"/>
                </a:lnTo>
                <a:lnTo>
                  <a:pt x="295" y="324"/>
                </a:lnTo>
                <a:lnTo>
                  <a:pt x="343" y="266"/>
                </a:lnTo>
                <a:lnTo>
                  <a:pt x="393" y="211"/>
                </a:lnTo>
                <a:lnTo>
                  <a:pt x="446" y="161"/>
                </a:lnTo>
                <a:lnTo>
                  <a:pt x="501" y="117"/>
                </a:lnTo>
                <a:lnTo>
                  <a:pt x="559" y="79"/>
                </a:lnTo>
                <a:lnTo>
                  <a:pt x="621" y="48"/>
                </a:lnTo>
                <a:lnTo>
                  <a:pt x="687" y="24"/>
                </a:lnTo>
                <a:lnTo>
                  <a:pt x="756" y="8"/>
                </a:lnTo>
                <a:lnTo>
                  <a:pt x="792" y="3"/>
                </a:lnTo>
                <a:lnTo>
                  <a:pt x="830" y="0"/>
                </a:lnTo>
                <a:lnTo>
                  <a:pt x="868" y="0"/>
                </a:lnTo>
                <a:lnTo>
                  <a:pt x="908" y="1"/>
                </a:lnTo>
                <a:lnTo>
                  <a:pt x="990" y="11"/>
                </a:lnTo>
                <a:lnTo>
                  <a:pt x="1076" y="28"/>
                </a:lnTo>
                <a:lnTo>
                  <a:pt x="1165" y="52"/>
                </a:lnTo>
                <a:lnTo>
                  <a:pt x="1258" y="84"/>
                </a:lnTo>
                <a:lnTo>
                  <a:pt x="1353" y="121"/>
                </a:lnTo>
                <a:lnTo>
                  <a:pt x="1452" y="164"/>
                </a:lnTo>
                <a:lnTo>
                  <a:pt x="1553" y="212"/>
                </a:lnTo>
                <a:lnTo>
                  <a:pt x="1656" y="264"/>
                </a:lnTo>
                <a:lnTo>
                  <a:pt x="1761" y="320"/>
                </a:lnTo>
                <a:lnTo>
                  <a:pt x="1868" y="380"/>
                </a:lnTo>
                <a:lnTo>
                  <a:pt x="1976" y="442"/>
                </a:lnTo>
                <a:lnTo>
                  <a:pt x="2085" y="507"/>
                </a:lnTo>
                <a:lnTo>
                  <a:pt x="2195" y="573"/>
                </a:lnTo>
                <a:lnTo>
                  <a:pt x="2417" y="708"/>
                </a:lnTo>
                <a:lnTo>
                  <a:pt x="2413" y="715"/>
                </a:lnTo>
                <a:lnTo>
                  <a:pt x="2191" y="580"/>
                </a:lnTo>
                <a:lnTo>
                  <a:pt x="2081" y="514"/>
                </a:lnTo>
                <a:lnTo>
                  <a:pt x="1972" y="449"/>
                </a:lnTo>
                <a:lnTo>
                  <a:pt x="1864" y="387"/>
                </a:lnTo>
                <a:lnTo>
                  <a:pt x="1757" y="327"/>
                </a:lnTo>
                <a:lnTo>
                  <a:pt x="1653" y="271"/>
                </a:lnTo>
                <a:lnTo>
                  <a:pt x="1550" y="219"/>
                </a:lnTo>
                <a:lnTo>
                  <a:pt x="1449" y="171"/>
                </a:lnTo>
                <a:lnTo>
                  <a:pt x="1351" y="128"/>
                </a:lnTo>
                <a:lnTo>
                  <a:pt x="1255" y="91"/>
                </a:lnTo>
                <a:lnTo>
                  <a:pt x="1163" y="60"/>
                </a:lnTo>
                <a:lnTo>
                  <a:pt x="1074" y="36"/>
                </a:lnTo>
                <a:lnTo>
                  <a:pt x="989" y="18"/>
                </a:lnTo>
                <a:lnTo>
                  <a:pt x="907" y="9"/>
                </a:lnTo>
                <a:lnTo>
                  <a:pt x="868" y="7"/>
                </a:lnTo>
                <a:lnTo>
                  <a:pt x="830" y="8"/>
                </a:lnTo>
                <a:lnTo>
                  <a:pt x="794" y="11"/>
                </a:lnTo>
                <a:lnTo>
                  <a:pt x="758" y="15"/>
                </a:lnTo>
                <a:lnTo>
                  <a:pt x="689" y="31"/>
                </a:lnTo>
                <a:lnTo>
                  <a:pt x="625" y="55"/>
                </a:lnTo>
                <a:lnTo>
                  <a:pt x="563" y="85"/>
                </a:lnTo>
                <a:lnTo>
                  <a:pt x="506" y="123"/>
                </a:lnTo>
                <a:lnTo>
                  <a:pt x="451" y="167"/>
                </a:lnTo>
                <a:lnTo>
                  <a:pt x="399" y="216"/>
                </a:lnTo>
                <a:lnTo>
                  <a:pt x="349" y="270"/>
                </a:lnTo>
                <a:lnTo>
                  <a:pt x="301" y="329"/>
                </a:lnTo>
                <a:lnTo>
                  <a:pt x="255" y="392"/>
                </a:lnTo>
                <a:lnTo>
                  <a:pt x="212" y="458"/>
                </a:lnTo>
                <a:lnTo>
                  <a:pt x="169" y="527"/>
                </a:lnTo>
                <a:lnTo>
                  <a:pt x="127" y="598"/>
                </a:lnTo>
                <a:lnTo>
                  <a:pt x="87" y="671"/>
                </a:lnTo>
                <a:lnTo>
                  <a:pt x="7" y="820"/>
                </a:lnTo>
                <a:lnTo>
                  <a:pt x="0" y="8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5" name="Rectangle 10"/>
          <p:cNvSpPr>
            <a:spLocks noChangeArrowheads="1"/>
          </p:cNvSpPr>
          <p:nvPr/>
        </p:nvSpPr>
        <p:spPr bwMode="auto">
          <a:xfrm>
            <a:off x="6048771" y="5296222"/>
            <a:ext cx="1979613"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smtClean="0">
                <a:ln>
                  <a:noFill/>
                </a:ln>
                <a:solidFill>
                  <a:srgbClr val="000000"/>
                </a:solidFill>
                <a:effectLst/>
                <a:latin typeface="Arial" pitchFamily="34" charset="0"/>
                <a:cs typeface="Arial" pitchFamily="34" charset="0"/>
              </a:rPr>
              <a:t>Qualität der Architektur </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863158" y="5502597"/>
            <a:ext cx="190500"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smtClean="0">
                <a:ln>
                  <a:noFill/>
                </a:ln>
                <a:solidFill>
                  <a:srgbClr val="000000"/>
                </a:solidFill>
                <a:effectLst/>
                <a:latin typeface="Arial" pitchFamily="34" charset="0"/>
                <a:cs typeface="Arial" pitchFamily="34" charset="0"/>
              </a:rPr>
              <a:t>=</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2"/>
          <p:cNvSpPr>
            <a:spLocks noChangeArrowheads="1"/>
          </p:cNvSpPr>
          <p:nvPr/>
        </p:nvSpPr>
        <p:spPr bwMode="auto">
          <a:xfrm>
            <a:off x="6102746" y="5702622"/>
            <a:ext cx="885825"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smtClean="0">
                <a:ln>
                  <a:noFill/>
                </a:ln>
                <a:solidFill>
                  <a:srgbClr val="000000"/>
                </a:solidFill>
                <a:effectLst/>
                <a:latin typeface="Arial" pitchFamily="34" charset="0"/>
                <a:cs typeface="Arial" pitchFamily="34" charset="0"/>
              </a:rPr>
              <a:t>Kohäsion </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3"/>
          <p:cNvSpPr>
            <a:spLocks noChangeArrowheads="1"/>
          </p:cNvSpPr>
          <p:nvPr/>
        </p:nvSpPr>
        <p:spPr bwMode="auto">
          <a:xfrm>
            <a:off x="6863158" y="5702622"/>
            <a:ext cx="180975"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smtClean="0">
                <a:ln>
                  <a:noFill/>
                </a:ln>
                <a:solidFill>
                  <a:srgbClr val="000000"/>
                </a:solidFill>
                <a:effectLst/>
                <a:latin typeface="Arial" pitchFamily="34" charset="0"/>
                <a:cs typeface="Arial" pitchFamily="34" charset="0"/>
              </a:rPr>
              <a:t>–</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4"/>
          <p:cNvSpPr>
            <a:spLocks noChangeArrowheads="1"/>
          </p:cNvSpPr>
          <p:nvPr/>
        </p:nvSpPr>
        <p:spPr bwMode="auto">
          <a:xfrm>
            <a:off x="6988571" y="5702622"/>
            <a:ext cx="841375"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smtClean="0">
                <a:ln>
                  <a:noFill/>
                </a:ln>
                <a:solidFill>
                  <a:srgbClr val="000000"/>
                </a:solidFill>
                <a:effectLst/>
                <a:latin typeface="Arial" pitchFamily="34" charset="0"/>
                <a:cs typeface="Arial" pitchFamily="34" charset="0"/>
              </a:rPr>
              <a:t>Kopplung</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5"/>
          <p:cNvSpPr>
            <a:spLocks noChangeArrowheads="1"/>
          </p:cNvSpPr>
          <p:nvPr/>
        </p:nvSpPr>
        <p:spPr bwMode="auto">
          <a:xfrm>
            <a:off x="5686821" y="3892872"/>
            <a:ext cx="839788"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smtClean="0">
                <a:ln>
                  <a:noFill/>
                </a:ln>
                <a:solidFill>
                  <a:srgbClr val="3333CC"/>
                </a:solidFill>
                <a:effectLst/>
                <a:latin typeface="Arial" pitchFamily="34" charset="0"/>
                <a:cs typeface="Arial" pitchFamily="34" charset="0"/>
              </a:rPr>
              <a:t>Kopplung</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Freeform 16"/>
          <p:cNvSpPr>
            <a:spLocks/>
          </p:cNvSpPr>
          <p:nvPr/>
        </p:nvSpPr>
        <p:spPr bwMode="auto">
          <a:xfrm>
            <a:off x="2522933" y="3454722"/>
            <a:ext cx="3608388" cy="1408112"/>
          </a:xfrm>
          <a:custGeom>
            <a:avLst/>
            <a:gdLst/>
            <a:ahLst/>
            <a:cxnLst>
              <a:cxn ang="0">
                <a:pos x="0" y="882"/>
              </a:cxn>
              <a:cxn ang="0">
                <a:pos x="236" y="855"/>
              </a:cxn>
              <a:cxn ang="0">
                <a:pos x="352" y="840"/>
              </a:cxn>
              <a:cxn ang="0">
                <a:pos x="467" y="825"/>
              </a:cxn>
              <a:cxn ang="0">
                <a:pos x="579" y="809"/>
              </a:cxn>
              <a:cxn ang="0">
                <a:pos x="687" y="791"/>
              </a:cxn>
              <a:cxn ang="0">
                <a:pos x="792" y="772"/>
              </a:cxn>
              <a:cxn ang="0">
                <a:pos x="891" y="750"/>
              </a:cxn>
              <a:cxn ang="0">
                <a:pos x="984" y="728"/>
              </a:cxn>
              <a:cxn ang="0">
                <a:pos x="1069" y="706"/>
              </a:cxn>
              <a:cxn ang="0">
                <a:pos x="1150" y="683"/>
              </a:cxn>
              <a:cxn ang="0">
                <a:pos x="1228" y="658"/>
              </a:cxn>
              <a:cxn ang="0">
                <a:pos x="1305" y="630"/>
              </a:cxn>
              <a:cxn ang="0">
                <a:pos x="1382" y="599"/>
              </a:cxn>
              <a:cxn ang="0">
                <a:pos x="1462" y="562"/>
              </a:cxn>
              <a:cxn ang="0">
                <a:pos x="1545" y="519"/>
              </a:cxn>
              <a:cxn ang="0">
                <a:pos x="1589" y="493"/>
              </a:cxn>
              <a:cxn ang="0">
                <a:pos x="1637" y="464"/>
              </a:cxn>
              <a:cxn ang="0">
                <a:pos x="1687" y="432"/>
              </a:cxn>
              <a:cxn ang="0">
                <a:pos x="1738" y="397"/>
              </a:cxn>
              <a:cxn ang="0">
                <a:pos x="1843" y="323"/>
              </a:cxn>
              <a:cxn ang="0">
                <a:pos x="1948" y="245"/>
              </a:cxn>
              <a:cxn ang="0">
                <a:pos x="1999" y="207"/>
              </a:cxn>
              <a:cxn ang="0">
                <a:pos x="2048" y="169"/>
              </a:cxn>
              <a:cxn ang="0">
                <a:pos x="2094" y="133"/>
              </a:cxn>
              <a:cxn ang="0">
                <a:pos x="2138" y="100"/>
              </a:cxn>
              <a:cxn ang="0">
                <a:pos x="2178" y="69"/>
              </a:cxn>
              <a:cxn ang="0">
                <a:pos x="2214" y="42"/>
              </a:cxn>
              <a:cxn ang="0">
                <a:pos x="2245" y="19"/>
              </a:cxn>
              <a:cxn ang="0">
                <a:pos x="2270" y="0"/>
              </a:cxn>
              <a:cxn ang="0">
                <a:pos x="2273" y="4"/>
              </a:cxn>
              <a:cxn ang="0">
                <a:pos x="2248" y="23"/>
              </a:cxn>
              <a:cxn ang="0">
                <a:pos x="2217" y="46"/>
              </a:cxn>
              <a:cxn ang="0">
                <a:pos x="2181" y="74"/>
              </a:cxn>
              <a:cxn ang="0">
                <a:pos x="2141" y="104"/>
              </a:cxn>
              <a:cxn ang="0">
                <a:pos x="2098" y="138"/>
              </a:cxn>
              <a:cxn ang="0">
                <a:pos x="2051" y="174"/>
              </a:cxn>
              <a:cxn ang="0">
                <a:pos x="2002" y="211"/>
              </a:cxn>
              <a:cxn ang="0">
                <a:pos x="1951" y="250"/>
              </a:cxn>
              <a:cxn ang="0">
                <a:pos x="1846" y="327"/>
              </a:cxn>
              <a:cxn ang="0">
                <a:pos x="1741" y="402"/>
              </a:cxn>
              <a:cxn ang="0">
                <a:pos x="1690" y="436"/>
              </a:cxn>
              <a:cxn ang="0">
                <a:pos x="1640" y="469"/>
              </a:cxn>
              <a:cxn ang="0">
                <a:pos x="1592" y="498"/>
              </a:cxn>
              <a:cxn ang="0">
                <a:pos x="1548" y="524"/>
              </a:cxn>
              <a:cxn ang="0">
                <a:pos x="1464" y="567"/>
              </a:cxn>
              <a:cxn ang="0">
                <a:pos x="1384" y="604"/>
              </a:cxn>
              <a:cxn ang="0">
                <a:pos x="1307" y="636"/>
              </a:cxn>
              <a:cxn ang="0">
                <a:pos x="1230" y="664"/>
              </a:cxn>
              <a:cxn ang="0">
                <a:pos x="1152" y="688"/>
              </a:cxn>
              <a:cxn ang="0">
                <a:pos x="1071" y="711"/>
              </a:cxn>
              <a:cxn ang="0">
                <a:pos x="985" y="733"/>
              </a:cxn>
              <a:cxn ang="0">
                <a:pos x="892" y="756"/>
              </a:cxn>
              <a:cxn ang="0">
                <a:pos x="793" y="777"/>
              </a:cxn>
              <a:cxn ang="0">
                <a:pos x="688" y="796"/>
              </a:cxn>
              <a:cxn ang="0">
                <a:pos x="580" y="814"/>
              </a:cxn>
              <a:cxn ang="0">
                <a:pos x="468" y="830"/>
              </a:cxn>
              <a:cxn ang="0">
                <a:pos x="353" y="846"/>
              </a:cxn>
              <a:cxn ang="0">
                <a:pos x="237" y="860"/>
              </a:cxn>
              <a:cxn ang="0">
                <a:pos x="0" y="887"/>
              </a:cxn>
              <a:cxn ang="0">
                <a:pos x="0" y="882"/>
              </a:cxn>
            </a:cxnLst>
            <a:rect l="0" t="0" r="r" b="b"/>
            <a:pathLst>
              <a:path w="2273" h="887">
                <a:moveTo>
                  <a:pt x="0" y="882"/>
                </a:moveTo>
                <a:lnTo>
                  <a:pt x="236" y="855"/>
                </a:lnTo>
                <a:lnTo>
                  <a:pt x="352" y="840"/>
                </a:lnTo>
                <a:lnTo>
                  <a:pt x="467" y="825"/>
                </a:lnTo>
                <a:lnTo>
                  <a:pt x="579" y="809"/>
                </a:lnTo>
                <a:lnTo>
                  <a:pt x="687" y="791"/>
                </a:lnTo>
                <a:lnTo>
                  <a:pt x="792" y="772"/>
                </a:lnTo>
                <a:lnTo>
                  <a:pt x="891" y="750"/>
                </a:lnTo>
                <a:lnTo>
                  <a:pt x="984" y="728"/>
                </a:lnTo>
                <a:lnTo>
                  <a:pt x="1069" y="706"/>
                </a:lnTo>
                <a:lnTo>
                  <a:pt x="1150" y="683"/>
                </a:lnTo>
                <a:lnTo>
                  <a:pt x="1228" y="658"/>
                </a:lnTo>
                <a:lnTo>
                  <a:pt x="1305" y="630"/>
                </a:lnTo>
                <a:lnTo>
                  <a:pt x="1382" y="599"/>
                </a:lnTo>
                <a:lnTo>
                  <a:pt x="1462" y="562"/>
                </a:lnTo>
                <a:lnTo>
                  <a:pt x="1545" y="519"/>
                </a:lnTo>
                <a:lnTo>
                  <a:pt x="1589" y="493"/>
                </a:lnTo>
                <a:lnTo>
                  <a:pt x="1637" y="464"/>
                </a:lnTo>
                <a:lnTo>
                  <a:pt x="1687" y="432"/>
                </a:lnTo>
                <a:lnTo>
                  <a:pt x="1738" y="397"/>
                </a:lnTo>
                <a:lnTo>
                  <a:pt x="1843" y="323"/>
                </a:lnTo>
                <a:lnTo>
                  <a:pt x="1948" y="245"/>
                </a:lnTo>
                <a:lnTo>
                  <a:pt x="1999" y="207"/>
                </a:lnTo>
                <a:lnTo>
                  <a:pt x="2048" y="169"/>
                </a:lnTo>
                <a:lnTo>
                  <a:pt x="2094" y="133"/>
                </a:lnTo>
                <a:lnTo>
                  <a:pt x="2138" y="100"/>
                </a:lnTo>
                <a:lnTo>
                  <a:pt x="2178" y="69"/>
                </a:lnTo>
                <a:lnTo>
                  <a:pt x="2214" y="42"/>
                </a:lnTo>
                <a:lnTo>
                  <a:pt x="2245" y="19"/>
                </a:lnTo>
                <a:lnTo>
                  <a:pt x="2270" y="0"/>
                </a:lnTo>
                <a:lnTo>
                  <a:pt x="2273" y="4"/>
                </a:lnTo>
                <a:lnTo>
                  <a:pt x="2248" y="23"/>
                </a:lnTo>
                <a:lnTo>
                  <a:pt x="2217" y="46"/>
                </a:lnTo>
                <a:lnTo>
                  <a:pt x="2181" y="74"/>
                </a:lnTo>
                <a:lnTo>
                  <a:pt x="2141" y="104"/>
                </a:lnTo>
                <a:lnTo>
                  <a:pt x="2098" y="138"/>
                </a:lnTo>
                <a:lnTo>
                  <a:pt x="2051" y="174"/>
                </a:lnTo>
                <a:lnTo>
                  <a:pt x="2002" y="211"/>
                </a:lnTo>
                <a:lnTo>
                  <a:pt x="1951" y="250"/>
                </a:lnTo>
                <a:lnTo>
                  <a:pt x="1846" y="327"/>
                </a:lnTo>
                <a:lnTo>
                  <a:pt x="1741" y="402"/>
                </a:lnTo>
                <a:lnTo>
                  <a:pt x="1690" y="436"/>
                </a:lnTo>
                <a:lnTo>
                  <a:pt x="1640" y="469"/>
                </a:lnTo>
                <a:lnTo>
                  <a:pt x="1592" y="498"/>
                </a:lnTo>
                <a:lnTo>
                  <a:pt x="1548" y="524"/>
                </a:lnTo>
                <a:lnTo>
                  <a:pt x="1464" y="567"/>
                </a:lnTo>
                <a:lnTo>
                  <a:pt x="1384" y="604"/>
                </a:lnTo>
                <a:lnTo>
                  <a:pt x="1307" y="636"/>
                </a:lnTo>
                <a:lnTo>
                  <a:pt x="1230" y="664"/>
                </a:lnTo>
                <a:lnTo>
                  <a:pt x="1152" y="688"/>
                </a:lnTo>
                <a:lnTo>
                  <a:pt x="1071" y="711"/>
                </a:lnTo>
                <a:lnTo>
                  <a:pt x="985" y="733"/>
                </a:lnTo>
                <a:lnTo>
                  <a:pt x="892" y="756"/>
                </a:lnTo>
                <a:lnTo>
                  <a:pt x="793" y="777"/>
                </a:lnTo>
                <a:lnTo>
                  <a:pt x="688" y="796"/>
                </a:lnTo>
                <a:lnTo>
                  <a:pt x="580" y="814"/>
                </a:lnTo>
                <a:lnTo>
                  <a:pt x="468" y="830"/>
                </a:lnTo>
                <a:lnTo>
                  <a:pt x="353" y="846"/>
                </a:lnTo>
                <a:lnTo>
                  <a:pt x="237" y="860"/>
                </a:lnTo>
                <a:lnTo>
                  <a:pt x="0" y="887"/>
                </a:lnTo>
                <a:lnTo>
                  <a:pt x="0" y="882"/>
                </a:lnTo>
                <a:close/>
              </a:path>
            </a:pathLst>
          </a:custGeom>
          <a:solidFill>
            <a:srgbClr val="3333CC"/>
          </a:solidFill>
          <a:ln w="0" cap="flat">
            <a:solidFill>
              <a:srgbClr val="3333CC"/>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2" name="Rectangle 17"/>
          <p:cNvSpPr>
            <a:spLocks noChangeArrowheads="1"/>
          </p:cNvSpPr>
          <p:nvPr/>
        </p:nvSpPr>
        <p:spPr bwMode="auto">
          <a:xfrm>
            <a:off x="3756421" y="4832672"/>
            <a:ext cx="26988" cy="1336675"/>
          </a:xfrm>
          <a:prstGeom prst="rect">
            <a:avLst/>
          </a:prstGeom>
          <a:solidFill>
            <a:srgbClr val="3333FF"/>
          </a:solidFill>
          <a:ln w="0" cap="flat">
            <a:solidFill>
              <a:srgbClr val="3333FF"/>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3" name="Rectangle 18"/>
          <p:cNvSpPr>
            <a:spLocks noChangeArrowheads="1"/>
          </p:cNvSpPr>
          <p:nvPr/>
        </p:nvSpPr>
        <p:spPr bwMode="auto">
          <a:xfrm>
            <a:off x="3899296" y="5545460"/>
            <a:ext cx="812800"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smtClean="0">
                <a:ln>
                  <a:noFill/>
                </a:ln>
                <a:solidFill>
                  <a:srgbClr val="3333FF"/>
                </a:solidFill>
                <a:effectLst/>
                <a:latin typeface="Arial" pitchFamily="34" charset="0"/>
                <a:cs typeface="Arial" pitchFamily="34" charset="0"/>
              </a:rPr>
              <a:t>Optimum</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19"/>
          <p:cNvSpPr>
            <a:spLocks noChangeArrowheads="1"/>
          </p:cNvSpPr>
          <p:nvPr/>
        </p:nvSpPr>
        <p:spPr bwMode="auto">
          <a:xfrm>
            <a:off x="1371996" y="3272160"/>
            <a:ext cx="758825" cy="2079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Arial" pitchFamily="34" charset="0"/>
                <a:cs typeface="Arial" pitchFamily="34" charset="0"/>
              </a:rPr>
              <a:t>Kohäsion/</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0"/>
          <p:cNvSpPr>
            <a:spLocks noChangeArrowheads="1"/>
          </p:cNvSpPr>
          <p:nvPr/>
        </p:nvSpPr>
        <p:spPr bwMode="auto">
          <a:xfrm>
            <a:off x="1379933" y="3442022"/>
            <a:ext cx="722313" cy="2079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Arial" pitchFamily="34" charset="0"/>
                <a:cs typeface="Arial" pitchFamily="34" charset="0"/>
              </a:rPr>
              <a:t>Kopplung</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45443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P spid="18" grpId="0"/>
      <p:bldP spid="19" grpId="0"/>
      <p:bldP spid="20" grpId="0"/>
      <p:bldP spid="21" grpId="0" animBg="1"/>
      <p:bldP spid="22" grpId="0" animBg="1"/>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Arten von Kopplung</a:t>
            </a:r>
            <a:endParaRPr lang="de-DE" dirty="0"/>
          </a:p>
        </p:txBody>
      </p:sp>
      <p:sp>
        <p:nvSpPr>
          <p:cNvPr id="3" name="Inhaltsplatzhalter 2"/>
          <p:cNvSpPr>
            <a:spLocks noGrp="1"/>
          </p:cNvSpPr>
          <p:nvPr>
            <p:ph idx="1"/>
          </p:nvPr>
        </p:nvSpPr>
        <p:spPr/>
        <p:txBody>
          <a:bodyPr/>
          <a:lstStyle/>
          <a:p>
            <a:r>
              <a:rPr lang="de-DE" dirty="0"/>
              <a:t>Kopplung durch </a:t>
            </a:r>
            <a:r>
              <a:rPr lang="de-DE" b="1" dirty="0" smtClean="0"/>
              <a:t>Aufruf</a:t>
            </a:r>
          </a:p>
          <a:p>
            <a:r>
              <a:rPr lang="de-DE" dirty="0" smtClean="0"/>
              <a:t>Kopplung durch </a:t>
            </a:r>
            <a:r>
              <a:rPr lang="de-DE" b="1" dirty="0" smtClean="0"/>
              <a:t>Erzeugung</a:t>
            </a:r>
          </a:p>
          <a:p>
            <a:pPr lvl="1"/>
            <a:r>
              <a:rPr lang="de-DE" dirty="0" smtClean="0"/>
              <a:t>verringern durch Factory-Pattern und </a:t>
            </a:r>
            <a:r>
              <a:rPr lang="de-DE" dirty="0" err="1" smtClean="0"/>
              <a:t>Dependency-Injection</a:t>
            </a:r>
            <a:endParaRPr lang="de-DE" dirty="0" smtClean="0"/>
          </a:p>
          <a:p>
            <a:r>
              <a:rPr lang="de-DE" dirty="0"/>
              <a:t>Kopplung durch </a:t>
            </a:r>
            <a:r>
              <a:rPr lang="de-DE" b="1" dirty="0"/>
              <a:t>Daten</a:t>
            </a:r>
            <a:r>
              <a:rPr lang="de-DE" dirty="0"/>
              <a:t> oder </a:t>
            </a:r>
            <a:r>
              <a:rPr lang="de-DE" dirty="0" smtClean="0"/>
              <a:t>Datenstrukturen</a:t>
            </a:r>
          </a:p>
          <a:p>
            <a:pPr lvl="1"/>
            <a:r>
              <a:rPr lang="de-DE" dirty="0" smtClean="0"/>
              <a:t>Parameter</a:t>
            </a:r>
          </a:p>
          <a:p>
            <a:pPr lvl="1"/>
            <a:r>
              <a:rPr lang="de-DE" dirty="0" smtClean="0"/>
              <a:t>gemeinsame Datenformate in verteilten Architekturen (z.B. SOA)</a:t>
            </a:r>
          </a:p>
          <a:p>
            <a:r>
              <a:rPr lang="de-DE" dirty="0"/>
              <a:t>Kopplung über </a:t>
            </a:r>
            <a:r>
              <a:rPr lang="de-DE" b="1" dirty="0"/>
              <a:t>Hardware oder </a:t>
            </a:r>
            <a:r>
              <a:rPr lang="de-DE" b="1" dirty="0" smtClean="0"/>
              <a:t>Laufzeitumgebung</a:t>
            </a:r>
          </a:p>
          <a:p>
            <a:r>
              <a:rPr lang="de-DE" dirty="0"/>
              <a:t>Kopplung über die </a:t>
            </a:r>
            <a:r>
              <a:rPr lang="de-DE" b="1" dirty="0"/>
              <a:t>Zeit</a:t>
            </a:r>
            <a:endParaRPr lang="de-DE" b="1" dirty="0" smtClean="0"/>
          </a:p>
          <a:p>
            <a:endParaRPr lang="de-DE" dirty="0"/>
          </a:p>
        </p:txBody>
      </p:sp>
    </p:spTree>
    <p:extLst>
      <p:ext uri="{BB962C8B-B14F-4D97-AF65-F5344CB8AC3E}">
        <p14:creationId xmlns:p14="http://schemas.microsoft.com/office/powerpoint/2010/main" val="234831474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Arten von </a:t>
            </a:r>
            <a:r>
              <a:rPr lang="de-DE" dirty="0" smtClean="0"/>
              <a:t>Kopplung: Beispiel</a:t>
            </a:r>
            <a:endParaRPr lang="de-DE" u="sng" dirty="0"/>
          </a:p>
        </p:txBody>
      </p:sp>
      <p:sp>
        <p:nvSpPr>
          <p:cNvPr id="5" name="Text Box 4"/>
          <p:cNvSpPr txBox="1">
            <a:spLocks noChangeArrowheads="1"/>
          </p:cNvSpPr>
          <p:nvPr/>
        </p:nvSpPr>
        <p:spPr bwMode="auto">
          <a:xfrm>
            <a:off x="972312" y="2224609"/>
            <a:ext cx="6912056" cy="477054"/>
          </a:xfrm>
          <a:prstGeom prst="rect">
            <a:avLst/>
          </a:prstGeom>
          <a:gradFill rotWithShape="0">
            <a:gsLst>
              <a:gs pos="0">
                <a:schemeClr val="accent2">
                  <a:gamma/>
                  <a:shade val="46275"/>
                  <a:invGamma/>
                </a:schemeClr>
              </a:gs>
              <a:gs pos="100000">
                <a:schemeClr val="accent2"/>
              </a:gs>
            </a:gsLst>
            <a:lin ang="5400000" scaled="1"/>
          </a:gradFill>
          <a:ln w="12700">
            <a:solidFill>
              <a:schemeClr val="accent2"/>
            </a:solidFill>
            <a:miter lim="800000"/>
            <a:headEnd type="none" w="sm" len="sm"/>
            <a:tailEnd type="none" w="sm" len="sm"/>
          </a:ln>
          <a:effectLst/>
        </p:spPr>
        <p:txBody>
          <a:bodyPr wrap="square" lIns="182880" tIns="137160" rIns="182880" bIns="137160">
            <a:spAutoFit/>
          </a:bodyPr>
          <a:lstStyle/>
          <a:p>
            <a:pPr algn="l" eaLnBrk="0" hangingPunct="0"/>
            <a:r>
              <a:rPr lang="en-US" sz="1300" dirty="0" err="1" smtClean="0">
                <a:solidFill>
                  <a:schemeClr val="bg1"/>
                </a:solidFill>
                <a:effectLst>
                  <a:outerShdw blurRad="38100" dist="38100" dir="2700000" algn="tl">
                    <a:srgbClr val="000000"/>
                  </a:outerShdw>
                </a:effectLst>
                <a:latin typeface="Lucida Console" pitchFamily="49" charset="0"/>
              </a:rPr>
              <a:t>bool</a:t>
            </a:r>
            <a:r>
              <a:rPr lang="en-US" sz="1300" dirty="0" smtClean="0">
                <a:solidFill>
                  <a:schemeClr val="bg1"/>
                </a:solidFill>
                <a:effectLst>
                  <a:outerShdw blurRad="38100" dist="38100" dir="2700000" algn="tl">
                    <a:srgbClr val="000000"/>
                  </a:outerShdw>
                </a:effectLst>
                <a:latin typeface="Lucida Console" pitchFamily="49" charset="0"/>
              </a:rPr>
              <a:t> update(Customer </a:t>
            </a:r>
            <a:r>
              <a:rPr lang="en-US" sz="1300" dirty="0" err="1" smtClean="0">
                <a:solidFill>
                  <a:schemeClr val="bg1"/>
                </a:solidFill>
                <a:effectLst>
                  <a:outerShdw blurRad="38100" dist="38100" dir="2700000" algn="tl">
                    <a:srgbClr val="000000"/>
                  </a:outerShdw>
                </a:effectLst>
                <a:latin typeface="Lucida Console" pitchFamily="49" charset="0"/>
              </a:rPr>
              <a:t>customer</a:t>
            </a:r>
            <a:r>
              <a:rPr lang="en-US" sz="1300" dirty="0" smtClean="0">
                <a:solidFill>
                  <a:schemeClr val="bg1"/>
                </a:solidFill>
                <a:effectLst>
                  <a:outerShdw blurRad="38100" dist="38100" dir="2700000" algn="tl">
                    <a:srgbClr val="000000"/>
                  </a:outerShdw>
                </a:effectLst>
                <a:latin typeface="Lucida Console" pitchFamily="49" charset="0"/>
              </a:rPr>
              <a:t>) throws </a:t>
            </a:r>
            <a:r>
              <a:rPr lang="en-US" sz="1300" dirty="0" err="1" smtClean="0">
                <a:solidFill>
                  <a:schemeClr val="bg1"/>
                </a:solidFill>
                <a:effectLst>
                  <a:outerShdw blurRad="38100" dist="38100" dir="2700000" algn="tl">
                    <a:srgbClr val="000000"/>
                  </a:outerShdw>
                </a:effectLst>
                <a:latin typeface="Lucida Console" pitchFamily="49" charset="0"/>
              </a:rPr>
              <a:t>ValidationException</a:t>
            </a:r>
            <a:r>
              <a:rPr lang="en-US" sz="1300" dirty="0" smtClean="0">
                <a:solidFill>
                  <a:schemeClr val="bg1"/>
                </a:solidFill>
                <a:effectLst>
                  <a:outerShdw blurRad="38100" dist="38100" dir="2700000" algn="tl">
                    <a:srgbClr val="000000"/>
                  </a:outerShdw>
                </a:effectLst>
                <a:latin typeface="Lucida Console" pitchFamily="49" charset="0"/>
              </a:rPr>
              <a:t> { … }</a:t>
            </a:r>
            <a:endParaRPr lang="en-US" sz="1300" dirty="0">
              <a:solidFill>
                <a:schemeClr val="bg1"/>
              </a:solidFill>
              <a:effectLst>
                <a:outerShdw blurRad="38100" dist="38100" dir="2700000" algn="tl">
                  <a:srgbClr val="000000"/>
                </a:outerShdw>
              </a:effectLst>
              <a:latin typeface="Lucida Console" pitchFamily="49" charset="0"/>
            </a:endParaRPr>
          </a:p>
        </p:txBody>
      </p:sp>
      <p:sp>
        <p:nvSpPr>
          <p:cNvPr id="6" name="Rechteck 5"/>
          <p:cNvSpPr/>
          <p:nvPr/>
        </p:nvSpPr>
        <p:spPr>
          <a:xfrm>
            <a:off x="954882" y="1916832"/>
            <a:ext cx="832023" cy="307777"/>
          </a:xfrm>
          <a:prstGeom prst="rect">
            <a:avLst/>
          </a:prstGeom>
        </p:spPr>
        <p:txBody>
          <a:bodyPr wrap="none">
            <a:spAutoFit/>
          </a:bodyPr>
          <a:lstStyle/>
          <a:p>
            <a:r>
              <a:rPr lang="de-DE" sz="1400" dirty="0" smtClean="0">
                <a:solidFill>
                  <a:srgbClr val="0070C0"/>
                </a:solidFill>
              </a:rPr>
              <a:t>Modul A</a:t>
            </a:r>
            <a:endParaRPr lang="de-DE" sz="1400" dirty="0">
              <a:solidFill>
                <a:srgbClr val="0070C0"/>
              </a:solidFill>
            </a:endParaRPr>
          </a:p>
        </p:txBody>
      </p:sp>
      <p:sp>
        <p:nvSpPr>
          <p:cNvPr id="8" name="Text Box 4"/>
          <p:cNvSpPr txBox="1">
            <a:spLocks noChangeArrowheads="1"/>
          </p:cNvSpPr>
          <p:nvPr/>
        </p:nvSpPr>
        <p:spPr bwMode="auto">
          <a:xfrm>
            <a:off x="2097890" y="4439187"/>
            <a:ext cx="4660900" cy="477054"/>
          </a:xfrm>
          <a:prstGeom prst="rect">
            <a:avLst/>
          </a:prstGeom>
          <a:gradFill rotWithShape="0">
            <a:gsLst>
              <a:gs pos="0">
                <a:schemeClr val="accent2">
                  <a:gamma/>
                  <a:shade val="46275"/>
                  <a:invGamma/>
                </a:schemeClr>
              </a:gs>
              <a:gs pos="100000">
                <a:schemeClr val="accent2"/>
              </a:gs>
            </a:gsLst>
            <a:lin ang="5400000" scaled="1"/>
          </a:gradFill>
          <a:ln w="12700">
            <a:solidFill>
              <a:schemeClr val="accent2"/>
            </a:solidFill>
            <a:miter lim="800000"/>
            <a:headEnd type="none" w="sm" len="sm"/>
            <a:tailEnd type="none" w="sm" len="sm"/>
          </a:ln>
          <a:effectLst/>
        </p:spPr>
        <p:txBody>
          <a:bodyPr lIns="182880" tIns="137160" rIns="182880" bIns="137160">
            <a:spAutoFit/>
          </a:bodyPr>
          <a:lstStyle/>
          <a:p>
            <a:pPr algn="l" eaLnBrk="0" hangingPunct="0"/>
            <a:r>
              <a:rPr lang="en-US" sz="1300" smtClean="0">
                <a:solidFill>
                  <a:schemeClr val="bg1"/>
                </a:solidFill>
                <a:effectLst>
                  <a:outerShdw blurRad="38100" dist="38100" dir="2700000" algn="tl">
                    <a:srgbClr val="000000"/>
                  </a:outerShdw>
                </a:effectLst>
                <a:latin typeface="Lucida Console" pitchFamily="49" charset="0"/>
              </a:rPr>
              <a:t>bool result = update(myCustomer);</a:t>
            </a:r>
          </a:p>
        </p:txBody>
      </p:sp>
      <p:sp>
        <p:nvSpPr>
          <p:cNvPr id="9" name="Rechteck 8"/>
          <p:cNvSpPr/>
          <p:nvPr/>
        </p:nvSpPr>
        <p:spPr>
          <a:xfrm>
            <a:off x="2097890" y="4131410"/>
            <a:ext cx="841898" cy="307777"/>
          </a:xfrm>
          <a:prstGeom prst="rect">
            <a:avLst/>
          </a:prstGeom>
        </p:spPr>
        <p:txBody>
          <a:bodyPr wrap="none">
            <a:spAutoFit/>
          </a:bodyPr>
          <a:lstStyle/>
          <a:p>
            <a:r>
              <a:rPr lang="de-DE" sz="1400" dirty="0" smtClean="0">
                <a:solidFill>
                  <a:srgbClr val="0070C0"/>
                </a:solidFill>
              </a:rPr>
              <a:t>Modul B</a:t>
            </a:r>
            <a:endParaRPr lang="de-DE" sz="1400" dirty="0">
              <a:solidFill>
                <a:srgbClr val="0070C0"/>
              </a:solidFill>
            </a:endParaRPr>
          </a:p>
        </p:txBody>
      </p:sp>
      <p:cxnSp>
        <p:nvCxnSpPr>
          <p:cNvPr id="11" name="Gerade Verbindung mit Pfeil 10"/>
          <p:cNvCxnSpPr/>
          <p:nvPr/>
        </p:nvCxnSpPr>
        <p:spPr bwMode="auto">
          <a:xfrm rot="5400000" flipH="1" flipV="1">
            <a:off x="3491725" y="3617650"/>
            <a:ext cx="1499404"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hteck 12"/>
          <p:cNvSpPr/>
          <p:nvPr/>
        </p:nvSpPr>
        <p:spPr>
          <a:xfrm>
            <a:off x="4312468" y="3439055"/>
            <a:ext cx="1946109" cy="523220"/>
          </a:xfrm>
          <a:prstGeom prst="rect">
            <a:avLst/>
          </a:prstGeom>
        </p:spPr>
        <p:txBody>
          <a:bodyPr wrap="none">
            <a:spAutoFit/>
          </a:bodyPr>
          <a:lstStyle/>
          <a:p>
            <a:r>
              <a:rPr lang="de-DE" sz="1400" dirty="0" smtClean="0">
                <a:solidFill>
                  <a:srgbClr val="0070C0"/>
                </a:solidFill>
              </a:rPr>
              <a:t>Module B ruft Modul A</a:t>
            </a:r>
            <a:br>
              <a:rPr lang="de-DE" sz="1400" dirty="0" smtClean="0">
                <a:solidFill>
                  <a:srgbClr val="0070C0"/>
                </a:solidFill>
              </a:rPr>
            </a:br>
            <a:r>
              <a:rPr lang="de-DE" sz="1400" dirty="0" smtClean="0">
                <a:solidFill>
                  <a:srgbClr val="0070C0"/>
                </a:solidFill>
              </a:rPr>
              <a:t>(Abhängigkeit)</a:t>
            </a:r>
            <a:endParaRPr lang="de-DE" sz="1400" dirty="0">
              <a:solidFill>
                <a:srgbClr val="0070C0"/>
              </a:solidFill>
            </a:endParaRPr>
          </a:p>
        </p:txBody>
      </p:sp>
      <p:sp>
        <p:nvSpPr>
          <p:cNvPr id="14" name="Rechteck 13"/>
          <p:cNvSpPr/>
          <p:nvPr/>
        </p:nvSpPr>
        <p:spPr>
          <a:xfrm>
            <a:off x="2097890" y="4979701"/>
            <a:ext cx="5173211" cy="1169551"/>
          </a:xfrm>
          <a:prstGeom prst="rect">
            <a:avLst/>
          </a:prstGeom>
        </p:spPr>
        <p:txBody>
          <a:bodyPr wrap="none">
            <a:spAutoFit/>
          </a:bodyPr>
          <a:lstStyle/>
          <a:p>
            <a:pPr algn="l">
              <a:spcBef>
                <a:spcPts val="0"/>
              </a:spcBef>
            </a:pPr>
            <a:r>
              <a:rPr lang="de-DE" sz="1400" dirty="0" smtClean="0"/>
              <a:t>Modul B benötigt:</a:t>
            </a:r>
          </a:p>
          <a:p>
            <a:pPr algn="l">
              <a:spcBef>
                <a:spcPts val="0"/>
              </a:spcBef>
              <a:buFont typeface="Arial" pitchFamily="34" charset="0"/>
              <a:buChar char="•"/>
            </a:pPr>
            <a:r>
              <a:rPr lang="de-DE" sz="1400" dirty="0" smtClean="0"/>
              <a:t>  Eine Referenz auf Modul A</a:t>
            </a:r>
          </a:p>
          <a:p>
            <a:pPr algn="l">
              <a:spcBef>
                <a:spcPts val="0"/>
              </a:spcBef>
              <a:buFont typeface="Arial" pitchFamily="34" charset="0"/>
              <a:buChar char="•"/>
            </a:pPr>
            <a:r>
              <a:rPr lang="de-DE" sz="1400" dirty="0" smtClean="0"/>
              <a:t>  Die </a:t>
            </a:r>
            <a:r>
              <a:rPr lang="de-DE" sz="1400" dirty="0" err="1" smtClean="0"/>
              <a:t>Exception</a:t>
            </a:r>
            <a:r>
              <a:rPr lang="de-DE" sz="1400" dirty="0" smtClean="0"/>
              <a:t> „</a:t>
            </a:r>
            <a:r>
              <a:rPr lang="de-DE" sz="1400" dirty="0" err="1" smtClean="0"/>
              <a:t>ValidationException</a:t>
            </a:r>
            <a:r>
              <a:rPr lang="de-DE" sz="1400" dirty="0" smtClean="0"/>
              <a:t>“</a:t>
            </a:r>
          </a:p>
          <a:p>
            <a:pPr algn="l">
              <a:spcBef>
                <a:spcPts val="0"/>
              </a:spcBef>
              <a:buFont typeface="Arial" pitchFamily="34" charset="0"/>
              <a:buChar char="•"/>
            </a:pPr>
            <a:r>
              <a:rPr lang="de-DE" sz="1400" dirty="0" smtClean="0"/>
              <a:t>  Den Typ „Customer“</a:t>
            </a:r>
          </a:p>
          <a:p>
            <a:pPr algn="l">
              <a:spcBef>
                <a:spcPts val="0"/>
              </a:spcBef>
              <a:buFont typeface="Arial" pitchFamily="34" charset="0"/>
              <a:buChar char="•"/>
            </a:pPr>
            <a:r>
              <a:rPr lang="de-DE" sz="1400" dirty="0" smtClean="0"/>
              <a:t>  Alle Obertypen von „Customer“ → und alles was dazu gehört</a:t>
            </a:r>
          </a:p>
        </p:txBody>
      </p:sp>
    </p:spTree>
    <p:extLst>
      <p:ext uri="{BB962C8B-B14F-4D97-AF65-F5344CB8AC3E}">
        <p14:creationId xmlns:p14="http://schemas.microsoft.com/office/powerpoint/2010/main" val="31067900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Fallen bei der Kopplung – </a:t>
            </a:r>
            <a:r>
              <a:rPr lang="de-DE" b="1" spc="300" dirty="0" smtClean="0">
                <a:ln w="11430" cmpd="sng">
                  <a:solidFill>
                    <a:srgbClr val="800000"/>
                  </a:solidFill>
                  <a:prstDash val="solid"/>
                  <a:miter lim="800000"/>
                </a:ln>
                <a:solidFill>
                  <a:srgbClr val="FF0000"/>
                </a:solidFill>
                <a:effectLst>
                  <a:glow rad="45500">
                    <a:schemeClr val="tx1">
                      <a:alpha val="35000"/>
                    </a:schemeClr>
                  </a:glow>
                  <a:outerShdw blurRad="50800" dist="38100" dir="2700000" algn="tl" rotWithShape="0">
                    <a:srgbClr val="000000">
                      <a:alpha val="43000"/>
                    </a:srgbClr>
                  </a:outerShdw>
                </a:effectLst>
              </a:rPr>
              <a:t>Zyklen</a:t>
            </a:r>
            <a:r>
              <a:rPr lang="de-DE" dirty="0" smtClean="0"/>
              <a:t>!</a:t>
            </a:r>
            <a:endParaRPr lang="de-DE" u="sng" dirty="0"/>
          </a:p>
        </p:txBody>
      </p:sp>
      <p:sp>
        <p:nvSpPr>
          <p:cNvPr id="3" name="Inhaltsplatzhalter 2"/>
          <p:cNvSpPr>
            <a:spLocks noGrp="1"/>
          </p:cNvSpPr>
          <p:nvPr>
            <p:ph idx="1"/>
          </p:nvPr>
        </p:nvSpPr>
        <p:spPr>
          <a:xfrm>
            <a:off x="304800" y="2780928"/>
            <a:ext cx="8458200" cy="3600822"/>
          </a:xfrm>
        </p:spPr>
        <p:txBody>
          <a:bodyPr/>
          <a:lstStyle/>
          <a:p>
            <a:r>
              <a:rPr lang="de-DE" dirty="0" smtClean="0"/>
              <a:t>Zyklen erschweren Evolution, Testbarkeit und Änderbarkeit.</a:t>
            </a:r>
          </a:p>
          <a:p>
            <a:r>
              <a:rPr lang="de-DE" dirty="0" smtClean="0"/>
              <a:t>Zyklen erschweren parallele Entwicklung.</a:t>
            </a:r>
          </a:p>
          <a:p>
            <a:endParaRPr lang="de-DE" dirty="0"/>
          </a:p>
        </p:txBody>
      </p:sp>
      <p:sp>
        <p:nvSpPr>
          <p:cNvPr id="12" name="Rechteck 11"/>
          <p:cNvSpPr/>
          <p:nvPr/>
        </p:nvSpPr>
        <p:spPr>
          <a:xfrm>
            <a:off x="1043608" y="1772816"/>
            <a:ext cx="7056784" cy="830997"/>
          </a:xfrm>
          <a:prstGeom prst="rect">
            <a:avLst/>
          </a:prstGeom>
        </p:spPr>
        <p:txBody>
          <a:bodyPr wrap="square">
            <a:spAutoFit/>
          </a:bodyPr>
          <a:lstStyle/>
          <a:p>
            <a:r>
              <a:rPr lang="de-DE" sz="2400" dirty="0" smtClean="0"/>
              <a:t>„</a:t>
            </a:r>
            <a:r>
              <a:rPr lang="de-DE" sz="2400" dirty="0"/>
              <a:t>Vermeiden Sie zyklische </a:t>
            </a:r>
            <a:r>
              <a:rPr lang="de-DE" sz="2400" dirty="0" smtClean="0"/>
              <a:t>Abhängigkeiten</a:t>
            </a:r>
            <a:br>
              <a:rPr lang="de-DE" sz="2400" dirty="0" smtClean="0"/>
            </a:br>
            <a:r>
              <a:rPr lang="de-DE" sz="2400" dirty="0" smtClean="0"/>
              <a:t>(wie ein Vampir den Knoblauch!).“ [Starke]</a:t>
            </a:r>
            <a:endParaRPr lang="de-DE" sz="2400" dirty="0"/>
          </a:p>
        </p:txBody>
      </p:sp>
      <p:pic>
        <p:nvPicPr>
          <p:cNvPr id="4" name="Bild 3"/>
          <p:cNvPicPr>
            <a:picLocks noChangeAspect="1"/>
          </p:cNvPicPr>
          <p:nvPr/>
        </p:nvPicPr>
        <p:blipFill>
          <a:blip r:embed="rId3"/>
          <a:stretch>
            <a:fillRect/>
          </a:stretch>
        </p:blipFill>
        <p:spPr>
          <a:xfrm>
            <a:off x="7596336" y="1484784"/>
            <a:ext cx="1440763" cy="1286396"/>
          </a:xfrm>
          <a:prstGeom prst="rect">
            <a:avLst/>
          </a:prstGeom>
        </p:spPr>
      </p:pic>
      <p:pic>
        <p:nvPicPr>
          <p:cNvPr id="10" name="Bild 9"/>
          <p:cNvPicPr>
            <a:picLocks noChangeAspect="1"/>
          </p:cNvPicPr>
          <p:nvPr/>
        </p:nvPicPr>
        <p:blipFill>
          <a:blip r:embed="rId4"/>
          <a:stretch>
            <a:fillRect/>
          </a:stretch>
        </p:blipFill>
        <p:spPr>
          <a:xfrm>
            <a:off x="611560" y="3933056"/>
            <a:ext cx="3568700" cy="1905000"/>
          </a:xfrm>
          <a:prstGeom prst="rect">
            <a:avLst/>
          </a:prstGeom>
        </p:spPr>
      </p:pic>
      <p:cxnSp>
        <p:nvCxnSpPr>
          <p:cNvPr id="16" name="Gerade Verbindung 15"/>
          <p:cNvCxnSpPr/>
          <p:nvPr/>
        </p:nvCxnSpPr>
        <p:spPr bwMode="auto">
          <a:xfrm flipV="1">
            <a:off x="467544" y="3861048"/>
            <a:ext cx="4320480" cy="2160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8209385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spc="300" dirty="0" smtClean="0">
                <a:ln w="11430" cmpd="sng">
                  <a:solidFill>
                    <a:srgbClr val="800000"/>
                  </a:solidFill>
                  <a:prstDash val="solid"/>
                  <a:miter lim="800000"/>
                </a:ln>
                <a:solidFill>
                  <a:srgbClr val="FF0000"/>
                </a:solidFill>
                <a:effectLst>
                  <a:glow rad="45500">
                    <a:schemeClr val="tx1">
                      <a:alpha val="35000"/>
                    </a:schemeClr>
                  </a:glow>
                  <a:outerShdw blurRad="50800" dist="38100" dir="2700000" algn="tl" rotWithShape="0">
                    <a:srgbClr val="000000">
                      <a:alpha val="43000"/>
                    </a:srgbClr>
                  </a:outerShdw>
                </a:effectLst>
              </a:rPr>
              <a:t>Zyklen</a:t>
            </a:r>
            <a:r>
              <a:rPr lang="de-DE" dirty="0"/>
              <a:t> </a:t>
            </a:r>
            <a:r>
              <a:rPr lang="de-DE" dirty="0" smtClean="0"/>
              <a:t>auflösen?</a:t>
            </a:r>
            <a:endParaRPr lang="de-DE" u="sng" dirty="0"/>
          </a:p>
        </p:txBody>
      </p:sp>
      <p:sp>
        <p:nvSpPr>
          <p:cNvPr id="3" name="Inhaltsplatzhalter 2"/>
          <p:cNvSpPr>
            <a:spLocks noGrp="1"/>
          </p:cNvSpPr>
          <p:nvPr>
            <p:ph idx="1"/>
          </p:nvPr>
        </p:nvSpPr>
        <p:spPr>
          <a:xfrm>
            <a:off x="304800" y="1700808"/>
            <a:ext cx="8458200" cy="4680942"/>
          </a:xfrm>
        </p:spPr>
        <p:txBody>
          <a:bodyPr/>
          <a:lstStyle/>
          <a:p>
            <a:r>
              <a:rPr lang="de-DE" dirty="0" smtClean="0"/>
              <a:t>Zyklen sind nicht immer vermeidbar.</a:t>
            </a:r>
          </a:p>
          <a:p>
            <a:r>
              <a:rPr lang="de-DE" dirty="0" smtClean="0"/>
              <a:t>Man sollte es allerdings versuchen, wo es nur geht</a:t>
            </a:r>
          </a:p>
          <a:p>
            <a:r>
              <a:rPr lang="de-DE" dirty="0" smtClean="0"/>
              <a:t>Mögliche Abhilfe: Verwendung des </a:t>
            </a:r>
            <a:r>
              <a:rPr lang="de-DE" dirty="0" smtClean="0">
                <a:solidFill>
                  <a:srgbClr val="0066CC"/>
                </a:solidFill>
              </a:rPr>
              <a:t>Observer Patterns (andere Bezeichnung: </a:t>
            </a:r>
            <a:r>
              <a:rPr lang="de-DE" dirty="0" err="1" smtClean="0">
                <a:solidFill>
                  <a:srgbClr val="0066CC"/>
                </a:solidFill>
              </a:rPr>
              <a:t>Publish</a:t>
            </a:r>
            <a:r>
              <a:rPr lang="de-DE" dirty="0" smtClean="0">
                <a:solidFill>
                  <a:srgbClr val="0066CC"/>
                </a:solidFill>
              </a:rPr>
              <a:t>/</a:t>
            </a:r>
            <a:r>
              <a:rPr lang="de-DE" dirty="0" err="1" smtClean="0">
                <a:solidFill>
                  <a:srgbClr val="0066CC"/>
                </a:solidFill>
              </a:rPr>
              <a:t>Subscribe</a:t>
            </a:r>
            <a:r>
              <a:rPr lang="de-DE" dirty="0" smtClean="0">
                <a:solidFill>
                  <a:srgbClr val="0066CC"/>
                </a:solidFill>
              </a:rPr>
              <a:t>-Pattern)</a:t>
            </a:r>
            <a:endParaRPr lang="de-DE" dirty="0" smtClean="0">
              <a:solidFill>
                <a:srgbClr val="0066CC"/>
              </a:solidFill>
            </a:endParaRPr>
          </a:p>
          <a:p>
            <a:endParaRPr lang="de-DE" dirty="0"/>
          </a:p>
        </p:txBody>
      </p:sp>
    </p:spTree>
    <p:extLst>
      <p:ext uri="{BB962C8B-B14F-4D97-AF65-F5344CB8AC3E}">
        <p14:creationId xmlns:p14="http://schemas.microsoft.com/office/powerpoint/2010/main" val="27042135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66CC"/>
                </a:solidFill>
              </a:rPr>
              <a:t>Im Folgenden</a:t>
            </a:r>
            <a:endParaRPr lang="de-DE" dirty="0"/>
          </a:p>
        </p:txBody>
      </p:sp>
      <p:sp>
        <p:nvSpPr>
          <p:cNvPr id="3" name="Inhaltsplatzhalter 2"/>
          <p:cNvSpPr>
            <a:spLocks noGrp="1"/>
          </p:cNvSpPr>
          <p:nvPr>
            <p:ph idx="1"/>
          </p:nvPr>
        </p:nvSpPr>
        <p:spPr/>
        <p:txBody>
          <a:bodyPr/>
          <a:lstStyle/>
          <a:p>
            <a:r>
              <a:rPr lang="de-DE" sz="2400" dirty="0" err="1" smtClean="0"/>
              <a:t>Heuristiken</a:t>
            </a:r>
            <a:r>
              <a:rPr lang="de-DE" sz="2400" dirty="0" smtClean="0"/>
              <a:t> / Entwurfsprinzipien</a:t>
            </a:r>
          </a:p>
          <a:p>
            <a:r>
              <a:rPr lang="de-DE" sz="2400" dirty="0" smtClean="0"/>
              <a:t>Von der Idee zur Struktur / Domain </a:t>
            </a:r>
            <a:r>
              <a:rPr lang="de-DE" sz="2400" dirty="0" err="1" smtClean="0"/>
              <a:t>Driven</a:t>
            </a:r>
            <a:r>
              <a:rPr lang="de-DE" sz="2400" dirty="0" smtClean="0"/>
              <a:t> Design</a:t>
            </a:r>
          </a:p>
          <a:p>
            <a:r>
              <a:rPr lang="de-DE" sz="2400" dirty="0" smtClean="0"/>
              <a:t>Optimierung von Abhängigkeiten</a:t>
            </a:r>
            <a:endParaRPr lang="de-DE" sz="2400" dirty="0"/>
          </a:p>
        </p:txBody>
      </p:sp>
    </p:spTree>
    <p:extLst>
      <p:ext uri="{BB962C8B-B14F-4D97-AF65-F5344CB8AC3E}">
        <p14:creationId xmlns:p14="http://schemas.microsoft.com/office/powerpoint/2010/main" val="422970910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spc="300" dirty="0" smtClean="0">
                <a:ln w="11430" cmpd="sng">
                  <a:solidFill>
                    <a:srgbClr val="800000"/>
                  </a:solidFill>
                  <a:prstDash val="solid"/>
                  <a:miter lim="800000"/>
                </a:ln>
                <a:solidFill>
                  <a:srgbClr val="FF0000"/>
                </a:solidFill>
                <a:effectLst>
                  <a:glow rad="45500">
                    <a:schemeClr val="tx1">
                      <a:alpha val="35000"/>
                    </a:schemeClr>
                  </a:glow>
                  <a:outerShdw blurRad="50800" dist="38100" dir="2700000" algn="tl" rotWithShape="0">
                    <a:srgbClr val="000000">
                      <a:alpha val="43000"/>
                    </a:srgbClr>
                  </a:outerShdw>
                </a:effectLst>
              </a:rPr>
              <a:t>Zyklen</a:t>
            </a:r>
            <a:r>
              <a:rPr lang="de-DE" dirty="0"/>
              <a:t> </a:t>
            </a:r>
            <a:r>
              <a:rPr lang="de-DE" dirty="0" smtClean="0"/>
              <a:t>auflösen?</a:t>
            </a:r>
            <a:endParaRPr lang="de-DE" u="sng" dirty="0"/>
          </a:p>
        </p:txBody>
      </p:sp>
      <p:sp>
        <p:nvSpPr>
          <p:cNvPr id="3" name="Inhaltsplatzhalter 2"/>
          <p:cNvSpPr>
            <a:spLocks noGrp="1"/>
          </p:cNvSpPr>
          <p:nvPr>
            <p:ph idx="1"/>
          </p:nvPr>
        </p:nvSpPr>
        <p:spPr>
          <a:xfrm>
            <a:off x="304800" y="1700808"/>
            <a:ext cx="8458200" cy="4680942"/>
          </a:xfrm>
        </p:spPr>
        <p:txBody>
          <a:bodyPr/>
          <a:lstStyle/>
          <a:p>
            <a:r>
              <a:rPr lang="de-DE" b="1" dirty="0" smtClean="0"/>
              <a:t>Beispiel aus dem HES</a:t>
            </a:r>
            <a:endParaRPr lang="de-DE" b="1" dirty="0"/>
          </a:p>
          <a:p>
            <a:r>
              <a:rPr lang="de-DE" dirty="0" err="1" smtClean="0"/>
              <a:t>LagerverwaltungK</a:t>
            </a:r>
            <a:r>
              <a:rPr lang="de-DE" dirty="0" smtClean="0"/>
              <a:t> (K=Komponente) bestellt bei </a:t>
            </a:r>
            <a:r>
              <a:rPr lang="de-DE" dirty="0" err="1" smtClean="0"/>
              <a:t>EinkaufsK</a:t>
            </a:r>
            <a:r>
              <a:rPr lang="de-DE" dirty="0" smtClean="0"/>
              <a:t> nach:</a:t>
            </a:r>
            <a:br>
              <a:rPr lang="de-DE" dirty="0" smtClean="0"/>
            </a:br>
            <a:r>
              <a:rPr lang="de-DE" dirty="0" err="1" smtClean="0">
                <a:latin typeface="Courier"/>
                <a:cs typeface="Courier"/>
              </a:rPr>
              <a:t>int</a:t>
            </a:r>
            <a:r>
              <a:rPr lang="de-DE" dirty="0" smtClean="0">
                <a:latin typeface="Courier"/>
                <a:cs typeface="Courier"/>
              </a:rPr>
              <a:t> </a:t>
            </a:r>
            <a:r>
              <a:rPr lang="de-DE" dirty="0" err="1" smtClean="0">
                <a:latin typeface="Courier"/>
                <a:cs typeface="Courier"/>
              </a:rPr>
              <a:t>placeOrder</a:t>
            </a:r>
            <a:r>
              <a:rPr lang="de-DE" dirty="0" smtClean="0">
                <a:latin typeface="Courier"/>
                <a:cs typeface="Courier"/>
              </a:rPr>
              <a:t>(</a:t>
            </a:r>
            <a:r>
              <a:rPr lang="de-DE" dirty="0" err="1" smtClean="0">
                <a:latin typeface="Courier"/>
                <a:cs typeface="Courier"/>
              </a:rPr>
              <a:t>ProductNrType</a:t>
            </a:r>
            <a:r>
              <a:rPr lang="de-DE" dirty="0" smtClean="0">
                <a:latin typeface="Courier"/>
                <a:cs typeface="Courier"/>
              </a:rPr>
              <a:t> </a:t>
            </a:r>
            <a:r>
              <a:rPr lang="de-DE" dirty="0" err="1" smtClean="0">
                <a:latin typeface="Courier"/>
                <a:cs typeface="Courier"/>
              </a:rPr>
              <a:t>pnr</a:t>
            </a:r>
            <a:r>
              <a:rPr lang="de-DE" dirty="0" smtClean="0">
                <a:latin typeface="Courier"/>
                <a:cs typeface="Courier"/>
              </a:rPr>
              <a:t>, </a:t>
            </a:r>
            <a:r>
              <a:rPr lang="de-DE" dirty="0" err="1" smtClean="0">
                <a:latin typeface="Courier"/>
                <a:cs typeface="Courier"/>
              </a:rPr>
              <a:t>int</a:t>
            </a:r>
            <a:r>
              <a:rPr lang="de-DE" dirty="0" smtClean="0">
                <a:latin typeface="Courier"/>
                <a:cs typeface="Courier"/>
              </a:rPr>
              <a:t> </a:t>
            </a:r>
            <a:r>
              <a:rPr lang="de-DE" dirty="0" err="1" smtClean="0">
                <a:latin typeface="Courier"/>
                <a:cs typeface="Courier"/>
              </a:rPr>
              <a:t>quantity</a:t>
            </a:r>
            <a:r>
              <a:rPr lang="de-DE" dirty="0" smtClean="0">
                <a:latin typeface="Courier"/>
                <a:cs typeface="Courier"/>
              </a:rPr>
              <a:t>)</a:t>
            </a:r>
          </a:p>
          <a:p>
            <a:r>
              <a:rPr lang="de-DE" dirty="0" smtClean="0"/>
              <a:t>Lieferung trifft ein, Lagerbestand wird erhöht; direkter Aufruf </a:t>
            </a:r>
            <a:r>
              <a:rPr lang="de-DE" dirty="0"/>
              <a:t>von </a:t>
            </a:r>
            <a:r>
              <a:rPr lang="de-DE" dirty="0" err="1"/>
              <a:t>EinkaufsK</a:t>
            </a:r>
            <a:r>
              <a:rPr lang="de-DE" dirty="0"/>
              <a:t> nach </a:t>
            </a:r>
            <a:r>
              <a:rPr lang="de-DE" dirty="0" err="1" smtClean="0"/>
              <a:t>LagerverwaltungK</a:t>
            </a:r>
            <a:r>
              <a:rPr lang="de-DE" dirty="0" smtClean="0"/>
              <a:t> nicht möglich (Zyklus!)</a:t>
            </a:r>
          </a:p>
          <a:p>
            <a:r>
              <a:rPr lang="de-DE" dirty="0" smtClean="0"/>
              <a:t>Auflösung:</a:t>
            </a:r>
            <a:br>
              <a:rPr lang="de-DE" dirty="0" smtClean="0"/>
            </a:br>
            <a:r>
              <a:rPr lang="de-DE" dirty="0" err="1" smtClean="0">
                <a:latin typeface="Courier"/>
                <a:cs typeface="Courier"/>
              </a:rPr>
              <a:t>interface</a:t>
            </a:r>
            <a:r>
              <a:rPr lang="de-DE" dirty="0" smtClean="0">
                <a:latin typeface="Courier"/>
                <a:cs typeface="Courier"/>
              </a:rPr>
              <a:t> </a:t>
            </a:r>
            <a:r>
              <a:rPr lang="de-DE" dirty="0" err="1" smtClean="0">
                <a:latin typeface="Courier"/>
                <a:cs typeface="Courier"/>
              </a:rPr>
              <a:t>ILieferungEingetroffen</a:t>
            </a:r>
            <a:r>
              <a:rPr lang="de-DE" dirty="0">
                <a:latin typeface="Courier"/>
                <a:cs typeface="Courier"/>
              </a:rPr>
              <a:t/>
            </a:r>
            <a:br>
              <a:rPr lang="de-DE" dirty="0">
                <a:latin typeface="Courier"/>
                <a:cs typeface="Courier"/>
              </a:rPr>
            </a:br>
            <a:r>
              <a:rPr lang="de-DE" dirty="0" smtClean="0">
                <a:latin typeface="Courier"/>
                <a:cs typeface="Courier"/>
              </a:rPr>
              <a:t>{ </a:t>
            </a:r>
            <a:r>
              <a:rPr lang="de-DE" dirty="0" err="1" smtClean="0">
                <a:latin typeface="Courier"/>
                <a:cs typeface="Courier"/>
              </a:rPr>
              <a:t>void</a:t>
            </a:r>
            <a:r>
              <a:rPr lang="de-DE" dirty="0" smtClean="0">
                <a:latin typeface="Courier"/>
                <a:cs typeface="Courier"/>
              </a:rPr>
              <a:t> </a:t>
            </a:r>
            <a:r>
              <a:rPr lang="de-DE" dirty="0" err="1" smtClean="0">
                <a:latin typeface="Courier"/>
                <a:cs typeface="Courier"/>
              </a:rPr>
              <a:t>LieferungEingetroffen</a:t>
            </a:r>
            <a:r>
              <a:rPr lang="de-DE" dirty="0" smtClean="0">
                <a:latin typeface="Courier"/>
                <a:cs typeface="Courier"/>
              </a:rPr>
              <a:t>(...); }</a:t>
            </a:r>
            <a:br>
              <a:rPr lang="de-DE" dirty="0" smtClean="0">
                <a:latin typeface="Courier"/>
                <a:cs typeface="Courier"/>
              </a:rPr>
            </a:br>
            <a:r>
              <a:rPr lang="de-DE" dirty="0" smtClean="0"/>
              <a:t>kennt auch </a:t>
            </a:r>
            <a:r>
              <a:rPr lang="de-DE" dirty="0" err="1" smtClean="0"/>
              <a:t>EinkaufsK</a:t>
            </a:r>
            <a:r>
              <a:rPr lang="de-DE" dirty="0" smtClean="0"/>
              <a:t>, wird aber von </a:t>
            </a:r>
            <a:r>
              <a:rPr lang="de-DE" dirty="0" err="1"/>
              <a:t>LagerverwaltungK</a:t>
            </a:r>
            <a:r>
              <a:rPr lang="de-DE" dirty="0"/>
              <a:t> </a:t>
            </a:r>
            <a:r>
              <a:rPr lang="de-DE" dirty="0" smtClean="0"/>
              <a:t>implementiert</a:t>
            </a:r>
          </a:p>
          <a:p>
            <a:r>
              <a:rPr lang="de-DE" dirty="0" smtClean="0"/>
              <a:t>Aufruf von </a:t>
            </a:r>
            <a:r>
              <a:rPr lang="de-DE" dirty="0" err="1"/>
              <a:t>LagerverwaltungK</a:t>
            </a:r>
            <a:r>
              <a:rPr lang="de-DE" dirty="0"/>
              <a:t> </a:t>
            </a:r>
            <a:r>
              <a:rPr lang="de-DE" dirty="0" smtClean="0"/>
              <a:t>nach </a:t>
            </a:r>
            <a:r>
              <a:rPr lang="de-DE" dirty="0" err="1"/>
              <a:t>EinkaufsK</a:t>
            </a:r>
            <a:r>
              <a:rPr lang="de-DE" dirty="0"/>
              <a:t> </a:t>
            </a:r>
            <a:r>
              <a:rPr lang="de-DE" dirty="0" smtClean="0"/>
              <a:t>zur Registrierung des </a:t>
            </a:r>
            <a:r>
              <a:rPr lang="de-DE" dirty="0" err="1" smtClean="0"/>
              <a:t>Callbacks</a:t>
            </a:r>
            <a:r>
              <a:rPr lang="de-DE" dirty="0" smtClean="0"/>
              <a:t> (Änderung der obigen Signatur)</a:t>
            </a:r>
            <a:br>
              <a:rPr lang="de-DE" dirty="0" smtClean="0"/>
            </a:br>
            <a:r>
              <a:rPr lang="de-DE" dirty="0" err="1" smtClean="0">
                <a:latin typeface="Courier"/>
                <a:cs typeface="Courier"/>
              </a:rPr>
              <a:t>int</a:t>
            </a:r>
            <a:r>
              <a:rPr lang="de-DE" dirty="0" smtClean="0">
                <a:latin typeface="Courier"/>
                <a:cs typeface="Courier"/>
              </a:rPr>
              <a:t> </a:t>
            </a:r>
            <a:r>
              <a:rPr lang="de-DE" dirty="0" err="1">
                <a:latin typeface="Courier"/>
                <a:cs typeface="Courier"/>
              </a:rPr>
              <a:t>placeOrder</a:t>
            </a:r>
            <a:r>
              <a:rPr lang="de-DE" dirty="0">
                <a:latin typeface="Courier"/>
                <a:cs typeface="Courier"/>
              </a:rPr>
              <a:t>(</a:t>
            </a:r>
            <a:r>
              <a:rPr lang="de-DE" dirty="0" err="1">
                <a:latin typeface="Courier"/>
                <a:cs typeface="Courier"/>
              </a:rPr>
              <a:t>ProductNrType</a:t>
            </a:r>
            <a:r>
              <a:rPr lang="de-DE" dirty="0">
                <a:latin typeface="Courier"/>
                <a:cs typeface="Courier"/>
              </a:rPr>
              <a:t> </a:t>
            </a:r>
            <a:r>
              <a:rPr lang="de-DE" dirty="0" err="1">
                <a:latin typeface="Courier"/>
                <a:cs typeface="Courier"/>
              </a:rPr>
              <a:t>pnr</a:t>
            </a:r>
            <a:r>
              <a:rPr lang="de-DE" dirty="0">
                <a:latin typeface="Courier"/>
                <a:cs typeface="Courier"/>
              </a:rPr>
              <a:t>, </a:t>
            </a:r>
            <a:r>
              <a:rPr lang="de-DE" dirty="0" err="1">
                <a:latin typeface="Courier"/>
                <a:cs typeface="Courier"/>
              </a:rPr>
              <a:t>int</a:t>
            </a:r>
            <a:r>
              <a:rPr lang="de-DE" dirty="0">
                <a:latin typeface="Courier"/>
                <a:cs typeface="Courier"/>
              </a:rPr>
              <a:t> </a:t>
            </a:r>
            <a:r>
              <a:rPr lang="de-DE" dirty="0" err="1" smtClean="0">
                <a:latin typeface="Courier"/>
                <a:cs typeface="Courier"/>
              </a:rPr>
              <a:t>quantity</a:t>
            </a:r>
            <a:r>
              <a:rPr lang="de-DE" dirty="0" smtClean="0">
                <a:latin typeface="Courier"/>
                <a:cs typeface="Courier"/>
              </a:rPr>
              <a:t>, </a:t>
            </a:r>
            <a:r>
              <a:rPr lang="de-DE" dirty="0" err="1" smtClean="0">
                <a:latin typeface="Courier"/>
                <a:cs typeface="Courier"/>
              </a:rPr>
              <a:t>ILieferungEingetroffen</a:t>
            </a:r>
            <a:r>
              <a:rPr lang="de-DE" dirty="0" smtClean="0">
                <a:latin typeface="Courier"/>
                <a:cs typeface="Courier"/>
              </a:rPr>
              <a:t> </a:t>
            </a:r>
            <a:r>
              <a:rPr lang="de-DE" dirty="0" err="1" smtClean="0">
                <a:latin typeface="Courier"/>
                <a:cs typeface="Courier"/>
              </a:rPr>
              <a:t>liefEingetrCallback</a:t>
            </a:r>
            <a:r>
              <a:rPr lang="de-DE" dirty="0" smtClean="0">
                <a:latin typeface="Courier"/>
                <a:cs typeface="Courier"/>
              </a:rPr>
              <a:t>)</a:t>
            </a:r>
            <a:endParaRPr lang="de-DE" dirty="0" smtClean="0"/>
          </a:p>
          <a:p>
            <a:endParaRPr lang="de-DE" dirty="0" smtClean="0"/>
          </a:p>
          <a:p>
            <a:endParaRPr lang="de-DE" dirty="0"/>
          </a:p>
        </p:txBody>
      </p:sp>
    </p:spTree>
    <p:extLst>
      <p:ext uri="{BB962C8B-B14F-4D97-AF65-F5344CB8AC3E}">
        <p14:creationId xmlns:p14="http://schemas.microsoft.com/office/powerpoint/2010/main" val="38919034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Kopplung kontrollieren</a:t>
            </a:r>
            <a:endParaRPr lang="de-DE" dirty="0"/>
          </a:p>
        </p:txBody>
      </p:sp>
      <p:pic>
        <p:nvPicPr>
          <p:cNvPr id="4" name="Bild 3"/>
          <p:cNvPicPr>
            <a:picLocks noChangeAspect="1"/>
          </p:cNvPicPr>
          <p:nvPr/>
        </p:nvPicPr>
        <p:blipFill>
          <a:blip r:embed="rId2"/>
          <a:stretch>
            <a:fillRect/>
          </a:stretch>
        </p:blipFill>
        <p:spPr>
          <a:xfrm>
            <a:off x="0" y="1988840"/>
            <a:ext cx="9144000" cy="2542278"/>
          </a:xfrm>
          <a:prstGeom prst="rect">
            <a:avLst/>
          </a:prstGeom>
        </p:spPr>
      </p:pic>
      <p:sp>
        <p:nvSpPr>
          <p:cNvPr id="5" name="Rechteck 4"/>
          <p:cNvSpPr/>
          <p:nvPr/>
        </p:nvSpPr>
        <p:spPr>
          <a:xfrm>
            <a:off x="8028384" y="4581128"/>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50821104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Dependency</a:t>
            </a:r>
            <a:r>
              <a:rPr lang="de-DE" dirty="0" smtClean="0"/>
              <a:t> </a:t>
            </a:r>
            <a:r>
              <a:rPr lang="de-DE" dirty="0" err="1" smtClean="0"/>
              <a:t>Injection</a:t>
            </a:r>
            <a:endParaRPr lang="de-DE" dirty="0"/>
          </a:p>
        </p:txBody>
      </p:sp>
      <p:sp>
        <p:nvSpPr>
          <p:cNvPr id="3" name="Inhaltsplatzhalter 2"/>
          <p:cNvSpPr>
            <a:spLocks noGrp="1"/>
          </p:cNvSpPr>
          <p:nvPr>
            <p:ph idx="1"/>
          </p:nvPr>
        </p:nvSpPr>
        <p:spPr/>
        <p:txBody>
          <a:bodyPr/>
          <a:lstStyle/>
          <a:p>
            <a:r>
              <a:rPr lang="de-DE" dirty="0" smtClean="0"/>
              <a:t>Problemstellung: konkrete Implementierung einer Schnittstelle zur Laufzeit bereitstellen</a:t>
            </a:r>
            <a:endParaRPr lang="de-DE" dirty="0"/>
          </a:p>
        </p:txBody>
      </p:sp>
      <p:pic>
        <p:nvPicPr>
          <p:cNvPr id="4" name="Bild 3"/>
          <p:cNvPicPr>
            <a:picLocks noChangeAspect="1"/>
          </p:cNvPicPr>
          <p:nvPr/>
        </p:nvPicPr>
        <p:blipFill>
          <a:blip r:embed="rId2"/>
          <a:stretch>
            <a:fillRect/>
          </a:stretch>
        </p:blipFill>
        <p:spPr>
          <a:xfrm>
            <a:off x="467544" y="2924944"/>
            <a:ext cx="2802035" cy="3039740"/>
          </a:xfrm>
          <a:prstGeom prst="rect">
            <a:avLst/>
          </a:prstGeom>
        </p:spPr>
      </p:pic>
      <p:sp>
        <p:nvSpPr>
          <p:cNvPr id="5" name="Pfeil nach rechts 4"/>
          <p:cNvSpPr/>
          <p:nvPr/>
        </p:nvSpPr>
        <p:spPr bwMode="auto">
          <a:xfrm>
            <a:off x="3563888" y="4005064"/>
            <a:ext cx="864096" cy="792088"/>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pic>
        <p:nvPicPr>
          <p:cNvPr id="6" name="Bild 5"/>
          <p:cNvPicPr>
            <a:picLocks noChangeAspect="1"/>
          </p:cNvPicPr>
          <p:nvPr/>
        </p:nvPicPr>
        <p:blipFill>
          <a:blip r:embed="rId3"/>
          <a:stretch>
            <a:fillRect/>
          </a:stretch>
        </p:blipFill>
        <p:spPr>
          <a:xfrm>
            <a:off x="4572000" y="2348880"/>
            <a:ext cx="3918883" cy="3933056"/>
          </a:xfrm>
          <a:prstGeom prst="rect">
            <a:avLst/>
          </a:prstGeom>
        </p:spPr>
      </p:pic>
      <p:sp>
        <p:nvSpPr>
          <p:cNvPr id="7" name="Rechteck 6"/>
          <p:cNvSpPr/>
          <p:nvPr/>
        </p:nvSpPr>
        <p:spPr>
          <a:xfrm>
            <a:off x="7884368" y="6237312"/>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17982615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Dependency</a:t>
            </a:r>
            <a:r>
              <a:rPr lang="de-DE" dirty="0" smtClean="0"/>
              <a:t> </a:t>
            </a:r>
            <a:r>
              <a:rPr lang="de-DE" dirty="0" err="1" smtClean="0"/>
              <a:t>Injection</a:t>
            </a:r>
            <a:endParaRPr lang="de-DE" dirty="0"/>
          </a:p>
        </p:txBody>
      </p:sp>
      <p:sp>
        <p:nvSpPr>
          <p:cNvPr id="7" name="Rechteck 6"/>
          <p:cNvSpPr/>
          <p:nvPr/>
        </p:nvSpPr>
        <p:spPr>
          <a:xfrm>
            <a:off x="7884368" y="3933056"/>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pic>
        <p:nvPicPr>
          <p:cNvPr id="9" name="Bild 8"/>
          <p:cNvPicPr>
            <a:picLocks noChangeAspect="1"/>
          </p:cNvPicPr>
          <p:nvPr/>
        </p:nvPicPr>
        <p:blipFill>
          <a:blip r:embed="rId2"/>
          <a:stretch>
            <a:fillRect/>
          </a:stretch>
        </p:blipFill>
        <p:spPr>
          <a:xfrm>
            <a:off x="107504" y="2204864"/>
            <a:ext cx="8800779" cy="1706577"/>
          </a:xfrm>
          <a:prstGeom prst="rect">
            <a:avLst/>
          </a:prstGeom>
        </p:spPr>
      </p:pic>
    </p:spTree>
    <p:extLst>
      <p:ext uri="{BB962C8B-B14F-4D97-AF65-F5344CB8AC3E}">
        <p14:creationId xmlns:p14="http://schemas.microsoft.com/office/powerpoint/2010/main" val="19023753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Spezielle Literatur zum Architekturentwurf</a:t>
            </a:r>
            <a:endParaRPr lang="de-DE" dirty="0"/>
          </a:p>
        </p:txBody>
      </p:sp>
      <p:sp>
        <p:nvSpPr>
          <p:cNvPr id="3" name="Inhaltsplatzhalter 2"/>
          <p:cNvSpPr>
            <a:spLocks noGrp="1"/>
          </p:cNvSpPr>
          <p:nvPr>
            <p:ph idx="1"/>
          </p:nvPr>
        </p:nvSpPr>
        <p:spPr/>
        <p:txBody>
          <a:bodyPr/>
          <a:lstStyle/>
          <a:p>
            <a:pPr>
              <a:buNone/>
            </a:pPr>
            <a:r>
              <a:rPr lang="en-US" sz="1600" noProof="1" smtClean="0">
                <a:solidFill>
                  <a:srgbClr val="0070C0"/>
                </a:solidFill>
              </a:rPr>
              <a:t>[Evans2004] </a:t>
            </a:r>
            <a:r>
              <a:rPr lang="en-US" sz="1600" noProof="1" smtClean="0"/>
              <a:t>Eric Evans</a:t>
            </a:r>
            <a:r>
              <a:rPr lang="en-US" sz="1600" b="1" noProof="1"/>
              <a:t>: Domain-Driven Design: Tackling Complexity in the Heart of Software</a:t>
            </a:r>
            <a:r>
              <a:rPr lang="de-DE" sz="1600" dirty="0" smtClean="0"/>
              <a:t>, Addison-Wesley</a:t>
            </a:r>
            <a:r>
              <a:rPr lang="en-US" sz="1600" noProof="1" smtClean="0"/>
              <a:t>, 2003</a:t>
            </a:r>
          </a:p>
          <a:p>
            <a:pPr>
              <a:buNone/>
            </a:pPr>
            <a:r>
              <a:rPr lang="en-US" sz="1600" noProof="1">
                <a:solidFill>
                  <a:srgbClr val="0070C0"/>
                </a:solidFill>
              </a:rPr>
              <a:t>[</a:t>
            </a:r>
            <a:r>
              <a:rPr lang="en-US" sz="1600" noProof="1" smtClean="0">
                <a:solidFill>
                  <a:srgbClr val="0070C0"/>
                </a:solidFill>
              </a:rPr>
              <a:t>Martin2000] </a:t>
            </a:r>
            <a:r>
              <a:rPr lang="en-US" sz="1600" noProof="1"/>
              <a:t>Robert C. Martin</a:t>
            </a:r>
            <a:r>
              <a:rPr lang="en-US" sz="1600" b="1" noProof="1"/>
              <a:t>: </a:t>
            </a:r>
            <a:r>
              <a:rPr lang="en-US" sz="1600" b="1" dirty="0" smtClean="0"/>
              <a:t>Design Principles and Design Patterns</a:t>
            </a:r>
            <a:r>
              <a:rPr lang="de-DE" sz="1600" dirty="0" smtClean="0"/>
              <a:t>, </a:t>
            </a:r>
            <a:r>
              <a:rPr lang="de-DE" sz="1600" dirty="0" err="1" smtClean="0"/>
              <a:t>www.objectmentor.com</a:t>
            </a:r>
            <a:endParaRPr lang="en-US" sz="1600" noProof="1"/>
          </a:p>
          <a:p>
            <a:pPr>
              <a:buNone/>
            </a:pPr>
            <a:r>
              <a:rPr lang="en-US" sz="1600" noProof="1" smtClean="0">
                <a:solidFill>
                  <a:srgbClr val="0070C0"/>
                </a:solidFill>
              </a:rPr>
              <a:t>[Mar2008] </a:t>
            </a:r>
            <a:r>
              <a:rPr lang="en-US" sz="1600" noProof="1" smtClean="0"/>
              <a:t>Robert C. Martin</a:t>
            </a:r>
            <a:r>
              <a:rPr lang="en-US" sz="1600" b="1" noProof="1" smtClean="0"/>
              <a:t>: </a:t>
            </a:r>
            <a:r>
              <a:rPr lang="en-US" sz="1600" b="1" dirty="0" smtClean="0"/>
              <a:t>Clean Code: A Handbook of Agile Software Craftsmanship</a:t>
            </a:r>
            <a:r>
              <a:rPr lang="de-DE" sz="1600" dirty="0" smtClean="0"/>
              <a:t>, </a:t>
            </a:r>
            <a:r>
              <a:rPr lang="de-DE" sz="1600" dirty="0" err="1" smtClean="0"/>
              <a:t>Prentice</a:t>
            </a:r>
            <a:r>
              <a:rPr lang="de-DE" sz="1600" dirty="0" smtClean="0"/>
              <a:t> Hall International</a:t>
            </a:r>
            <a:r>
              <a:rPr lang="en-US" sz="1600" noProof="1" smtClean="0"/>
              <a:t>, 2008</a:t>
            </a:r>
          </a:p>
          <a:p>
            <a:pPr>
              <a:buNone/>
            </a:pPr>
            <a:r>
              <a:rPr lang="en-US" sz="1600" noProof="1" smtClean="0">
                <a:solidFill>
                  <a:srgbClr val="0070C0"/>
                </a:solidFill>
              </a:rPr>
              <a:t>[Par1972] </a:t>
            </a:r>
            <a:r>
              <a:rPr lang="en-US" sz="1600" dirty="0" smtClean="0"/>
              <a:t>D. L. </a:t>
            </a:r>
            <a:r>
              <a:rPr lang="en-US" sz="1600" dirty="0" err="1" smtClean="0"/>
              <a:t>Parnas</a:t>
            </a:r>
            <a:r>
              <a:rPr lang="en-US" sz="1600" dirty="0" smtClean="0"/>
              <a:t>, </a:t>
            </a:r>
            <a:r>
              <a:rPr lang="en-US" sz="1600" b="1" dirty="0" smtClean="0"/>
              <a:t>On the criteria to be used in decomposing systems into modules</a:t>
            </a:r>
            <a:r>
              <a:rPr lang="en-US" sz="1600" dirty="0" smtClean="0"/>
              <a:t>, Communications of the ACM, v.15 n.12, p.1053-1058, Dec. 1972 </a:t>
            </a:r>
            <a:endParaRPr lang="en-US" sz="1600" noProof="1" smtClean="0"/>
          </a:p>
          <a:p>
            <a:pPr>
              <a:buNone/>
            </a:pPr>
            <a:r>
              <a:rPr lang="en-US" sz="1600" noProof="1" smtClean="0">
                <a:solidFill>
                  <a:srgbClr val="0070C0"/>
                </a:solidFill>
              </a:rPr>
              <a:t>[Rechtin2000] </a:t>
            </a:r>
            <a:r>
              <a:rPr lang="en-US" sz="1600" noProof="1" smtClean="0"/>
              <a:t>E. Rechtin, M. Maier</a:t>
            </a:r>
            <a:r>
              <a:rPr lang="en-US" sz="1600" b="1" noProof="1" smtClean="0"/>
              <a:t>: The Art of Systems Architecting</a:t>
            </a:r>
            <a:r>
              <a:rPr lang="de-DE" sz="1600" dirty="0" smtClean="0"/>
              <a:t>, CRC Press</a:t>
            </a:r>
            <a:r>
              <a:rPr lang="en-US" sz="1600" noProof="1" smtClean="0"/>
              <a:t>, 2000</a:t>
            </a:r>
            <a:endParaRPr lang="en-US" sz="1600" noProof="1"/>
          </a:p>
          <a:p>
            <a:pPr>
              <a:buNone/>
            </a:pPr>
            <a:r>
              <a:rPr lang="en-US" sz="1600" noProof="1" smtClean="0">
                <a:solidFill>
                  <a:srgbClr val="0070C0"/>
                </a:solidFill>
              </a:rPr>
              <a:t>[Sie2004] </a:t>
            </a:r>
            <a:r>
              <a:rPr lang="en-US" sz="1600" noProof="1" smtClean="0"/>
              <a:t>J. Siedersleben</a:t>
            </a:r>
            <a:r>
              <a:rPr lang="en-US" sz="1600" b="1" noProof="1" smtClean="0"/>
              <a:t>: </a:t>
            </a:r>
            <a:r>
              <a:rPr lang="de-DE" sz="1600" b="1" dirty="0" smtClean="0"/>
              <a:t>Moderne Software-Architektur: Umsichtig planen, robust bauen mit Quasar</a:t>
            </a:r>
            <a:r>
              <a:rPr lang="de-DE" sz="1600" dirty="0" smtClean="0"/>
              <a:t>, </a:t>
            </a:r>
            <a:r>
              <a:rPr lang="de-DE" sz="1600" dirty="0" err="1" smtClean="0"/>
              <a:t>Dpunkt</a:t>
            </a:r>
            <a:r>
              <a:rPr lang="de-DE" sz="1600" dirty="0" smtClean="0"/>
              <a:t> Verlag</a:t>
            </a:r>
            <a:r>
              <a:rPr lang="en-US" sz="1600" noProof="1" smtClean="0"/>
              <a:t>, 2004</a:t>
            </a:r>
          </a:p>
          <a:p>
            <a:pPr>
              <a:buNone/>
            </a:pPr>
            <a:endParaRPr lang="en-US" sz="1600" noProof="1" smtClean="0"/>
          </a:p>
          <a:p>
            <a:pPr>
              <a:buNone/>
            </a:pPr>
            <a:endParaRPr lang="en-US" sz="1600" noProof="1" smtClean="0"/>
          </a:p>
        </p:txBody>
      </p:sp>
    </p:spTree>
    <p:extLst>
      <p:ext uri="{BB962C8B-B14F-4D97-AF65-F5344CB8AC3E}">
        <p14:creationId xmlns:p14="http://schemas.microsoft.com/office/powerpoint/2010/main" val="24937404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0066CC"/>
                </a:solidFill>
              </a:rPr>
              <a:t>Heuristiken</a:t>
            </a:r>
            <a:endParaRPr lang="de-DE" dirty="0">
              <a:solidFill>
                <a:srgbClr val="0066CC"/>
              </a:solidFill>
            </a:endParaRPr>
          </a:p>
        </p:txBody>
      </p:sp>
      <p:sp>
        <p:nvSpPr>
          <p:cNvPr id="3" name="Inhaltsplatzhalter 2"/>
          <p:cNvSpPr>
            <a:spLocks noGrp="1"/>
          </p:cNvSpPr>
          <p:nvPr>
            <p:ph idx="1"/>
          </p:nvPr>
        </p:nvSpPr>
        <p:spPr/>
        <p:txBody>
          <a:bodyPr/>
          <a:lstStyle/>
          <a:p>
            <a:r>
              <a:rPr lang="de-DE" dirty="0" err="1" smtClean="0"/>
              <a:t>Heuristiken</a:t>
            </a:r>
            <a:r>
              <a:rPr lang="de-DE" dirty="0" smtClean="0"/>
              <a:t> kodifizieren Erfahrungen anderer Architekten und Projekte</a:t>
            </a:r>
          </a:p>
          <a:p>
            <a:pPr lvl="1"/>
            <a:r>
              <a:rPr lang="de-DE" dirty="0" smtClean="0"/>
              <a:t>sind nicht analytisch</a:t>
            </a:r>
          </a:p>
          <a:p>
            <a:pPr lvl="1"/>
            <a:r>
              <a:rPr lang="de-DE" dirty="0" smtClean="0"/>
              <a:t>helfen, Komplexität zu reduzieren</a:t>
            </a:r>
          </a:p>
          <a:p>
            <a:pPr lvl="1"/>
            <a:r>
              <a:rPr lang="de-DE" dirty="0" smtClean="0"/>
              <a:t>bieten Orientierung</a:t>
            </a:r>
          </a:p>
          <a:p>
            <a:pPr lvl="1"/>
            <a:r>
              <a:rPr lang="de-DE" dirty="0" smtClean="0"/>
              <a:t>geben nur Hinweise, aber garantieren nichts</a:t>
            </a:r>
          </a:p>
          <a:p>
            <a:pPr lvl="1"/>
            <a:r>
              <a:rPr lang="de-DE" dirty="0" smtClean="0"/>
              <a:t>Andere Begriffe: Regel, Muster, Prinzip</a:t>
            </a:r>
          </a:p>
        </p:txBody>
      </p:sp>
      <p:sp>
        <p:nvSpPr>
          <p:cNvPr id="4" name="Rechteck 3"/>
          <p:cNvSpPr/>
          <p:nvPr/>
        </p:nvSpPr>
        <p:spPr>
          <a:xfrm>
            <a:off x="971600" y="4077072"/>
            <a:ext cx="7056784" cy="830997"/>
          </a:xfrm>
          <a:prstGeom prst="rect">
            <a:avLst/>
          </a:prstGeom>
        </p:spPr>
        <p:txBody>
          <a:bodyPr wrap="square">
            <a:spAutoFit/>
          </a:bodyPr>
          <a:lstStyle/>
          <a:p>
            <a:r>
              <a:rPr lang="de-DE" sz="1600" dirty="0" smtClean="0"/>
              <a:t>„</a:t>
            </a:r>
            <a:r>
              <a:rPr lang="de-DE" sz="1600" i="1" dirty="0"/>
              <a:t>Die Kunst der Architektur liegt nicht in der Weisheit der </a:t>
            </a:r>
            <a:r>
              <a:rPr lang="de-DE" sz="1600" i="1" dirty="0" err="1"/>
              <a:t>Heuristiken</a:t>
            </a:r>
            <a:r>
              <a:rPr lang="de-DE" sz="1600" i="1" dirty="0"/>
              <a:t>,  sondern in der Weisheit, a priori die passenden </a:t>
            </a:r>
            <a:r>
              <a:rPr lang="de-DE" sz="1600" i="1" dirty="0" err="1"/>
              <a:t>Heuristiken</a:t>
            </a:r>
            <a:r>
              <a:rPr lang="de-DE" sz="1600" i="1" dirty="0"/>
              <a:t> für das aktuelle Projekt auszuwählen</a:t>
            </a:r>
            <a:r>
              <a:rPr lang="de-DE" sz="1600" i="1" dirty="0" smtClean="0"/>
              <a:t>.</a:t>
            </a:r>
            <a:r>
              <a:rPr lang="de-DE" sz="1600" dirty="0" smtClean="0"/>
              <a:t>“ </a:t>
            </a:r>
            <a:r>
              <a:rPr lang="de-DE" sz="1600" dirty="0"/>
              <a:t>[Rechtin2000]</a:t>
            </a:r>
          </a:p>
        </p:txBody>
      </p:sp>
    </p:spTree>
    <p:extLst>
      <p:ext uri="{BB962C8B-B14F-4D97-AF65-F5344CB8AC3E}">
        <p14:creationId xmlns:p14="http://schemas.microsoft.com/office/powerpoint/2010/main" val="20729617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66CC"/>
                </a:solidFill>
              </a:rPr>
              <a:t>Entwurfsprinzipien</a:t>
            </a:r>
            <a:endParaRPr lang="de-DE" dirty="0">
              <a:solidFill>
                <a:srgbClr val="0066CC"/>
              </a:solidFill>
            </a:endParaRPr>
          </a:p>
        </p:txBody>
      </p:sp>
      <p:sp>
        <p:nvSpPr>
          <p:cNvPr id="3" name="Inhaltsplatzhalter 2"/>
          <p:cNvSpPr>
            <a:spLocks noGrp="1"/>
          </p:cNvSpPr>
          <p:nvPr>
            <p:ph idx="1"/>
          </p:nvPr>
        </p:nvSpPr>
        <p:spPr/>
        <p:txBody>
          <a:bodyPr/>
          <a:lstStyle/>
          <a:p>
            <a:r>
              <a:rPr lang="de-DE" dirty="0" smtClean="0"/>
              <a:t>Beim Architekturentwurf sind viele Ziele gleichzeitig zu berücksichtigen, unter der Beachtung von Risiken und Rahmenbedingungen</a:t>
            </a:r>
          </a:p>
          <a:p>
            <a:r>
              <a:rPr lang="de-DE" dirty="0" smtClean="0">
                <a:solidFill>
                  <a:srgbClr val="0070C0"/>
                </a:solidFill>
              </a:rPr>
              <a:t>Fundamentale Prinzipien</a:t>
            </a:r>
            <a:r>
              <a:rPr lang="de-DE" dirty="0" smtClean="0"/>
              <a:t>, die bei der Architekturentwicklung helfen:</a:t>
            </a:r>
          </a:p>
          <a:p>
            <a:pPr lvl="1"/>
            <a:r>
              <a:rPr lang="de-DE" dirty="0" smtClean="0"/>
              <a:t>Abstraktion</a:t>
            </a:r>
          </a:p>
          <a:p>
            <a:pPr lvl="1"/>
            <a:r>
              <a:rPr lang="de-DE" dirty="0" smtClean="0"/>
              <a:t>Modularisierung</a:t>
            </a:r>
          </a:p>
          <a:p>
            <a:pPr lvl="1"/>
            <a:r>
              <a:rPr lang="de-DE" dirty="0" smtClean="0"/>
              <a:t>Kapselung</a:t>
            </a:r>
          </a:p>
          <a:p>
            <a:pPr lvl="1"/>
            <a:r>
              <a:rPr lang="de-DE" dirty="0" smtClean="0"/>
              <a:t>Hierarchische Dekomposition</a:t>
            </a:r>
          </a:p>
          <a:p>
            <a:pPr lvl="1"/>
            <a:r>
              <a:rPr lang="de-DE" dirty="0" smtClean="0"/>
              <a:t>Separation of </a:t>
            </a:r>
            <a:r>
              <a:rPr lang="de-DE" dirty="0" err="1" smtClean="0"/>
              <a:t>Concerns</a:t>
            </a:r>
            <a:r>
              <a:rPr lang="de-DE" dirty="0" smtClean="0"/>
              <a:t> (</a:t>
            </a:r>
            <a:r>
              <a:rPr lang="de-DE" dirty="0" err="1" smtClean="0"/>
              <a:t>SoC</a:t>
            </a:r>
            <a:r>
              <a:rPr lang="de-DE" dirty="0" smtClean="0"/>
              <a:t>)</a:t>
            </a:r>
          </a:p>
          <a:p>
            <a:pPr lvl="1"/>
            <a:r>
              <a:rPr lang="de-DE" dirty="0" smtClean="0"/>
              <a:t>Einheitlichkeit</a:t>
            </a:r>
          </a:p>
          <a:p>
            <a:pPr lvl="1"/>
            <a:r>
              <a:rPr lang="de-DE" dirty="0" smtClean="0">
                <a:solidFill>
                  <a:schemeClr val="bg1">
                    <a:lumMod val="50000"/>
                  </a:schemeClr>
                </a:solidFill>
              </a:rPr>
              <a:t>weitere: siehe u.a. </a:t>
            </a:r>
            <a:r>
              <a:rPr lang="en-US" noProof="1" smtClean="0">
                <a:solidFill>
                  <a:schemeClr val="bg1">
                    <a:lumMod val="50000"/>
                  </a:schemeClr>
                </a:solidFill>
              </a:rPr>
              <a:t>[Mar2008] </a:t>
            </a:r>
            <a:endParaRPr lang="de-DE" dirty="0" smtClean="0">
              <a:solidFill>
                <a:schemeClr val="bg1">
                  <a:lumMod val="50000"/>
                </a:schemeClr>
              </a:solidFill>
            </a:endParaRPr>
          </a:p>
          <a:p>
            <a:r>
              <a:rPr lang="de-DE" dirty="0" smtClean="0"/>
              <a:t>Diese Prinzipien hängen meist zusammen!</a:t>
            </a:r>
          </a:p>
          <a:p>
            <a:r>
              <a:rPr lang="de-DE" dirty="0" smtClean="0">
                <a:solidFill>
                  <a:srgbClr val="0070C0"/>
                </a:solidFill>
              </a:rPr>
              <a:t>siehe auch SE-1!</a:t>
            </a:r>
          </a:p>
          <a:p>
            <a:endParaRPr lang="de-DE" dirty="0"/>
          </a:p>
        </p:txBody>
      </p:sp>
    </p:spTree>
    <p:extLst>
      <p:ext uri="{BB962C8B-B14F-4D97-AF65-F5344CB8AC3E}">
        <p14:creationId xmlns:p14="http://schemas.microsoft.com/office/powerpoint/2010/main" val="23505842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Entwurfsprinzip – </a:t>
            </a:r>
            <a:r>
              <a:rPr lang="de-DE" dirty="0" smtClean="0">
                <a:solidFill>
                  <a:srgbClr val="0070C0"/>
                </a:solidFill>
              </a:rPr>
              <a:t>Abstraktion</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Unwichtiges Weglassen und Gemeinsamkeiten zusammenfassen</a:t>
            </a:r>
          </a:p>
          <a:p>
            <a:r>
              <a:rPr lang="de-DE" dirty="0" smtClean="0"/>
              <a:t>Das wesentliche Prinzip für die Modellbildung</a:t>
            </a:r>
          </a:p>
          <a:p>
            <a:pPr marL="0" indent="0">
              <a:buNone/>
            </a:pPr>
            <a:endParaRPr lang="de-DE" dirty="0" smtClean="0">
              <a:solidFill>
                <a:srgbClr val="0070C0"/>
              </a:solidFill>
            </a:endParaRPr>
          </a:p>
        </p:txBody>
      </p:sp>
      <p:pic>
        <p:nvPicPr>
          <p:cNvPr id="660482" name="Picture 2"/>
          <p:cNvPicPr>
            <a:picLocks noChangeAspect="1" noChangeArrowheads="1"/>
          </p:cNvPicPr>
          <p:nvPr/>
        </p:nvPicPr>
        <p:blipFill>
          <a:blip r:embed="rId2" cstate="print"/>
          <a:srcRect/>
          <a:stretch>
            <a:fillRect/>
          </a:stretch>
        </p:blipFill>
        <p:spPr bwMode="auto">
          <a:xfrm>
            <a:off x="1475656" y="2852936"/>
            <a:ext cx="6485692" cy="2808312"/>
          </a:xfrm>
          <a:prstGeom prst="rect">
            <a:avLst/>
          </a:prstGeom>
          <a:noFill/>
          <a:ln w="9525">
            <a:noFill/>
            <a:miter lim="800000"/>
            <a:headEnd/>
            <a:tailEnd/>
          </a:ln>
        </p:spPr>
      </p:pic>
    </p:spTree>
    <p:extLst>
      <p:ext uri="{BB962C8B-B14F-4D97-AF65-F5344CB8AC3E}">
        <p14:creationId xmlns:p14="http://schemas.microsoft.com/office/powerpoint/2010/main" val="19020762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Entwurfsprinzip – </a:t>
            </a:r>
            <a:r>
              <a:rPr lang="de-DE" dirty="0" smtClean="0">
                <a:solidFill>
                  <a:srgbClr val="0070C0"/>
                </a:solidFill>
              </a:rPr>
              <a:t>Modularisierung</a:t>
            </a:r>
            <a:endParaRPr lang="de-DE" dirty="0"/>
          </a:p>
        </p:txBody>
      </p:sp>
      <p:sp>
        <p:nvSpPr>
          <p:cNvPr id="3" name="Inhaltsplatzhalter 2"/>
          <p:cNvSpPr>
            <a:spLocks noGrp="1"/>
          </p:cNvSpPr>
          <p:nvPr>
            <p:ph idx="1"/>
          </p:nvPr>
        </p:nvSpPr>
        <p:spPr>
          <a:xfrm>
            <a:off x="304800" y="1752600"/>
            <a:ext cx="8839200" cy="4629150"/>
          </a:xfrm>
        </p:spPr>
        <p:txBody>
          <a:bodyPr/>
          <a:lstStyle/>
          <a:p>
            <a:r>
              <a:rPr lang="de-DE" dirty="0" smtClean="0"/>
              <a:t>logisch zusammengehörige Abstraktionen zu Einheiten zusammenfassen</a:t>
            </a:r>
          </a:p>
          <a:p>
            <a:r>
              <a:rPr lang="de-DE" dirty="0" smtClean="0"/>
              <a:t>Anzahl der gleichzeitig zu bearbeitenden Elemente verringert sich dadurch (besserer Überblick)</a:t>
            </a:r>
          </a:p>
          <a:p>
            <a:r>
              <a:rPr lang="de-DE" dirty="0" smtClean="0"/>
              <a:t>Granularität hängt von Aufgabenstellung und Variabilität der Module ab</a:t>
            </a:r>
            <a:endParaRPr lang="de-DE" dirty="0"/>
          </a:p>
        </p:txBody>
      </p:sp>
      <p:sp>
        <p:nvSpPr>
          <p:cNvPr id="5" name="Rechteck 4"/>
          <p:cNvSpPr/>
          <p:nvPr/>
        </p:nvSpPr>
        <p:spPr bwMode="auto">
          <a:xfrm>
            <a:off x="2051721" y="376673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Rechteck 5"/>
          <p:cNvSpPr/>
          <p:nvPr/>
        </p:nvSpPr>
        <p:spPr bwMode="auto">
          <a:xfrm>
            <a:off x="2483769" y="4198786"/>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7" name="Rechteck 6"/>
          <p:cNvSpPr/>
          <p:nvPr/>
        </p:nvSpPr>
        <p:spPr bwMode="auto">
          <a:xfrm>
            <a:off x="2771801" y="398276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echteck 7"/>
          <p:cNvSpPr/>
          <p:nvPr/>
        </p:nvSpPr>
        <p:spPr bwMode="auto">
          <a:xfrm>
            <a:off x="2627785" y="362272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9" name="Rechteck 8"/>
          <p:cNvSpPr/>
          <p:nvPr/>
        </p:nvSpPr>
        <p:spPr bwMode="auto">
          <a:xfrm>
            <a:off x="2123729" y="4558826"/>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0" name="Rechteck 9"/>
          <p:cNvSpPr/>
          <p:nvPr/>
        </p:nvSpPr>
        <p:spPr bwMode="auto">
          <a:xfrm>
            <a:off x="2627785" y="470284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1" name="Rechteck 10"/>
          <p:cNvSpPr/>
          <p:nvPr/>
        </p:nvSpPr>
        <p:spPr bwMode="auto">
          <a:xfrm>
            <a:off x="2843809" y="434280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2" name="Rechteck 11"/>
          <p:cNvSpPr/>
          <p:nvPr/>
        </p:nvSpPr>
        <p:spPr bwMode="auto">
          <a:xfrm>
            <a:off x="2915817" y="5134890"/>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3" name="Rechteck 12"/>
          <p:cNvSpPr/>
          <p:nvPr/>
        </p:nvSpPr>
        <p:spPr bwMode="auto">
          <a:xfrm>
            <a:off x="2195737" y="506288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4" name="Rechteck 13"/>
          <p:cNvSpPr/>
          <p:nvPr/>
        </p:nvSpPr>
        <p:spPr bwMode="auto">
          <a:xfrm>
            <a:off x="2699793" y="5494930"/>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5" name="Rechteck 14"/>
          <p:cNvSpPr/>
          <p:nvPr/>
        </p:nvSpPr>
        <p:spPr bwMode="auto">
          <a:xfrm>
            <a:off x="1835697" y="556693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6" name="Rechteck 15"/>
          <p:cNvSpPr/>
          <p:nvPr/>
        </p:nvSpPr>
        <p:spPr bwMode="auto">
          <a:xfrm>
            <a:off x="1763689" y="506288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7" name="Rechteck 16"/>
          <p:cNvSpPr/>
          <p:nvPr/>
        </p:nvSpPr>
        <p:spPr bwMode="auto">
          <a:xfrm>
            <a:off x="1763689" y="463083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8" name="Rechteck 17"/>
          <p:cNvSpPr/>
          <p:nvPr/>
        </p:nvSpPr>
        <p:spPr bwMode="auto">
          <a:xfrm>
            <a:off x="1547665" y="427079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9" name="Rechteck 18"/>
          <p:cNvSpPr/>
          <p:nvPr/>
        </p:nvSpPr>
        <p:spPr bwMode="auto">
          <a:xfrm>
            <a:off x="1475657" y="391075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0" name="Rechteck 19"/>
          <p:cNvSpPr/>
          <p:nvPr/>
        </p:nvSpPr>
        <p:spPr bwMode="auto">
          <a:xfrm>
            <a:off x="1763689" y="3478706"/>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1" name="Rechteck 20"/>
          <p:cNvSpPr/>
          <p:nvPr/>
        </p:nvSpPr>
        <p:spPr bwMode="auto">
          <a:xfrm>
            <a:off x="5004049" y="3694730"/>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2" name="Rechteck 21"/>
          <p:cNvSpPr/>
          <p:nvPr/>
        </p:nvSpPr>
        <p:spPr bwMode="auto">
          <a:xfrm>
            <a:off x="5436097" y="412677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3" name="Rechteck 22"/>
          <p:cNvSpPr/>
          <p:nvPr/>
        </p:nvSpPr>
        <p:spPr bwMode="auto">
          <a:xfrm>
            <a:off x="5724129" y="391075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4" name="Rechteck 23"/>
          <p:cNvSpPr/>
          <p:nvPr/>
        </p:nvSpPr>
        <p:spPr bwMode="auto">
          <a:xfrm>
            <a:off x="5580113" y="355071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5" name="Rechteck 24"/>
          <p:cNvSpPr/>
          <p:nvPr/>
        </p:nvSpPr>
        <p:spPr bwMode="auto">
          <a:xfrm>
            <a:off x="5076057" y="448681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6" name="Rechteck 25"/>
          <p:cNvSpPr/>
          <p:nvPr/>
        </p:nvSpPr>
        <p:spPr bwMode="auto">
          <a:xfrm>
            <a:off x="5580113" y="463083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7" name="Rechteck 26"/>
          <p:cNvSpPr/>
          <p:nvPr/>
        </p:nvSpPr>
        <p:spPr bwMode="auto">
          <a:xfrm>
            <a:off x="5796137" y="427079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8" name="Rechteck 27"/>
          <p:cNvSpPr/>
          <p:nvPr/>
        </p:nvSpPr>
        <p:spPr bwMode="auto">
          <a:xfrm>
            <a:off x="5868145" y="506288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9" name="Rechteck 28"/>
          <p:cNvSpPr/>
          <p:nvPr/>
        </p:nvSpPr>
        <p:spPr bwMode="auto">
          <a:xfrm>
            <a:off x="5148065" y="499087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0" name="Rechteck 29"/>
          <p:cNvSpPr/>
          <p:nvPr/>
        </p:nvSpPr>
        <p:spPr bwMode="auto">
          <a:xfrm>
            <a:off x="5652121" y="542292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1" name="Rechteck 30"/>
          <p:cNvSpPr/>
          <p:nvPr/>
        </p:nvSpPr>
        <p:spPr bwMode="auto">
          <a:xfrm>
            <a:off x="4788025" y="5494930"/>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2" name="Rechteck 31"/>
          <p:cNvSpPr/>
          <p:nvPr/>
        </p:nvSpPr>
        <p:spPr bwMode="auto">
          <a:xfrm>
            <a:off x="4716017" y="499087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3" name="Rechteck 32"/>
          <p:cNvSpPr/>
          <p:nvPr/>
        </p:nvSpPr>
        <p:spPr bwMode="auto">
          <a:xfrm>
            <a:off x="4716017" y="4558826"/>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4" name="Rechteck 33"/>
          <p:cNvSpPr/>
          <p:nvPr/>
        </p:nvSpPr>
        <p:spPr bwMode="auto">
          <a:xfrm>
            <a:off x="4499993" y="4198786"/>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5" name="Rechteck 34"/>
          <p:cNvSpPr/>
          <p:nvPr/>
        </p:nvSpPr>
        <p:spPr bwMode="auto">
          <a:xfrm>
            <a:off x="4427985" y="3838746"/>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6" name="Rechteck 35"/>
          <p:cNvSpPr/>
          <p:nvPr/>
        </p:nvSpPr>
        <p:spPr bwMode="auto">
          <a:xfrm>
            <a:off x="4716017" y="340669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7" name="Pfeil nach rechts 36"/>
          <p:cNvSpPr/>
          <p:nvPr/>
        </p:nvSpPr>
        <p:spPr bwMode="auto">
          <a:xfrm>
            <a:off x="3563889" y="4198786"/>
            <a:ext cx="504056" cy="720080"/>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8" name="Rechteck 37"/>
          <p:cNvSpPr/>
          <p:nvPr/>
        </p:nvSpPr>
        <p:spPr bwMode="auto">
          <a:xfrm>
            <a:off x="4365228" y="3356992"/>
            <a:ext cx="965407" cy="1512168"/>
          </a:xfrm>
          <a:prstGeom prst="rect">
            <a:avLst/>
          </a:prstGeom>
          <a:noFill/>
          <a:ln w="19050" cap="flat" cmpd="sng" algn="ctr">
            <a:solidFill>
              <a:srgbClr val="0070C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9" name="Rechteck 38"/>
          <p:cNvSpPr/>
          <p:nvPr/>
        </p:nvSpPr>
        <p:spPr bwMode="auto">
          <a:xfrm>
            <a:off x="4632857" y="4918866"/>
            <a:ext cx="1523319" cy="871467"/>
          </a:xfrm>
          <a:prstGeom prst="rect">
            <a:avLst/>
          </a:prstGeom>
          <a:noFill/>
          <a:ln w="19050" cap="flat" cmpd="sng" algn="ctr">
            <a:solidFill>
              <a:srgbClr val="0070C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40" name="Rechteck 39"/>
          <p:cNvSpPr/>
          <p:nvPr/>
        </p:nvSpPr>
        <p:spPr bwMode="auto">
          <a:xfrm>
            <a:off x="5391493" y="3368143"/>
            <a:ext cx="720080" cy="1512168"/>
          </a:xfrm>
          <a:prstGeom prst="rect">
            <a:avLst/>
          </a:prstGeom>
          <a:noFill/>
          <a:ln w="19050" cap="flat" cmpd="sng" algn="ctr">
            <a:solidFill>
              <a:srgbClr val="0070C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915053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Entwurfsprinzip – </a:t>
            </a:r>
            <a:r>
              <a:rPr lang="de-DE" dirty="0" smtClean="0">
                <a:solidFill>
                  <a:srgbClr val="0070C0"/>
                </a:solidFill>
              </a:rPr>
              <a:t>Kapselung (Information Hiding)</a:t>
            </a:r>
            <a:endParaRPr lang="de-DE" dirty="0"/>
          </a:p>
        </p:txBody>
      </p:sp>
      <p:sp>
        <p:nvSpPr>
          <p:cNvPr id="3" name="Inhaltsplatzhalter 2"/>
          <p:cNvSpPr>
            <a:spLocks noGrp="1"/>
          </p:cNvSpPr>
          <p:nvPr>
            <p:ph idx="1"/>
          </p:nvPr>
        </p:nvSpPr>
        <p:spPr>
          <a:xfrm>
            <a:off x="304800" y="1752600"/>
            <a:ext cx="8839200" cy="4629150"/>
          </a:xfrm>
        </p:spPr>
        <p:txBody>
          <a:bodyPr/>
          <a:lstStyle/>
          <a:p>
            <a:r>
              <a:rPr lang="de-DE" dirty="0" smtClean="0"/>
              <a:t>Kapselung hilft dabei, implizite und damit schwer erkennbare Abhängigkeiten zu reduzieren</a:t>
            </a:r>
          </a:p>
          <a:p>
            <a:r>
              <a:rPr lang="de-DE" dirty="0" smtClean="0"/>
              <a:t>Der Entwickler konzentriert sich nur auf die sichtbaren Abhängigkeiten</a:t>
            </a:r>
          </a:p>
          <a:p>
            <a:r>
              <a:rPr lang="de-DE" dirty="0" smtClean="0"/>
              <a:t>Ursprünglich </a:t>
            </a:r>
            <a:r>
              <a:rPr lang="de-DE" dirty="0" smtClean="0">
                <a:solidFill>
                  <a:schemeClr val="bg1">
                    <a:lumMod val="50000"/>
                  </a:schemeClr>
                </a:solidFill>
              </a:rPr>
              <a:t>[Par1972] </a:t>
            </a:r>
            <a:r>
              <a:rPr lang="de-DE" dirty="0" smtClean="0"/>
              <a:t>Kapselung von Daten; in der Objektorientierung auch von Verhalten</a:t>
            </a:r>
          </a:p>
          <a:p>
            <a:r>
              <a:rPr lang="de-DE" dirty="0" smtClean="0"/>
              <a:t>Kapselung steht in Konflikt zur Testbarkeit!</a:t>
            </a:r>
            <a:endParaRPr lang="de-DE" b="1" dirty="0"/>
          </a:p>
        </p:txBody>
      </p:sp>
      <p:sp>
        <p:nvSpPr>
          <p:cNvPr id="21" name="Rechteck 20"/>
          <p:cNvSpPr/>
          <p:nvPr/>
        </p:nvSpPr>
        <p:spPr bwMode="auto">
          <a:xfrm>
            <a:off x="3205748" y="4414810"/>
            <a:ext cx="216024" cy="21602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5" name="Rechteck 24"/>
          <p:cNvSpPr/>
          <p:nvPr/>
        </p:nvSpPr>
        <p:spPr bwMode="auto">
          <a:xfrm>
            <a:off x="3277756" y="5206898"/>
            <a:ext cx="216024" cy="21602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3" name="Rechteck 32"/>
          <p:cNvSpPr/>
          <p:nvPr/>
        </p:nvSpPr>
        <p:spPr bwMode="auto">
          <a:xfrm>
            <a:off x="2917716" y="5278906"/>
            <a:ext cx="216024" cy="216024"/>
          </a:xfrm>
          <a:prstGeom prst="rect">
            <a:avLst/>
          </a:prstGeom>
          <a:noFill/>
          <a:ln w="952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4" name="Rechteck 33"/>
          <p:cNvSpPr/>
          <p:nvPr/>
        </p:nvSpPr>
        <p:spPr bwMode="auto">
          <a:xfrm>
            <a:off x="2701692" y="4918866"/>
            <a:ext cx="216024" cy="21602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5" name="Rechteck 34"/>
          <p:cNvSpPr/>
          <p:nvPr/>
        </p:nvSpPr>
        <p:spPr bwMode="auto">
          <a:xfrm>
            <a:off x="2629684" y="4558826"/>
            <a:ext cx="216024" cy="216024"/>
          </a:xfrm>
          <a:prstGeom prst="rect">
            <a:avLst/>
          </a:prstGeom>
          <a:noFill/>
          <a:ln w="952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6" name="Rechteck 35"/>
          <p:cNvSpPr/>
          <p:nvPr/>
        </p:nvSpPr>
        <p:spPr bwMode="auto">
          <a:xfrm>
            <a:off x="2917716" y="4126778"/>
            <a:ext cx="216024" cy="21602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8" name="Rechteck 37"/>
          <p:cNvSpPr/>
          <p:nvPr/>
        </p:nvSpPr>
        <p:spPr bwMode="auto">
          <a:xfrm>
            <a:off x="2566927" y="4077072"/>
            <a:ext cx="965407" cy="1512168"/>
          </a:xfrm>
          <a:prstGeom prst="rect">
            <a:avLst/>
          </a:prstGeom>
          <a:noFill/>
          <a:ln w="19050" cap="flat" cmpd="sng" algn="ctr">
            <a:solidFill>
              <a:srgbClr val="0070C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41" name="Pfeil nach rechts 40"/>
          <p:cNvSpPr/>
          <p:nvPr/>
        </p:nvSpPr>
        <p:spPr bwMode="auto">
          <a:xfrm>
            <a:off x="2267744" y="4547675"/>
            <a:ext cx="360040" cy="216024"/>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42" name="Pfeil nach rechts 41"/>
          <p:cNvSpPr/>
          <p:nvPr/>
        </p:nvSpPr>
        <p:spPr bwMode="auto">
          <a:xfrm rot="16200000">
            <a:off x="2854959" y="5577139"/>
            <a:ext cx="360040" cy="216024"/>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grpSp>
        <p:nvGrpSpPr>
          <p:cNvPr id="66" name="Gruppieren 65"/>
          <p:cNvGrpSpPr/>
          <p:nvPr/>
        </p:nvGrpSpPr>
        <p:grpSpPr>
          <a:xfrm>
            <a:off x="3388318" y="4365104"/>
            <a:ext cx="359320" cy="437083"/>
            <a:chOff x="6084888" y="4125913"/>
            <a:chExt cx="1063625" cy="1293812"/>
          </a:xfrm>
        </p:grpSpPr>
        <p:sp>
          <p:nvSpPr>
            <p:cNvPr id="544799" name="Freeform 31"/>
            <p:cNvSpPr>
              <a:spLocks/>
            </p:cNvSpPr>
            <p:nvPr/>
          </p:nvSpPr>
          <p:spPr bwMode="auto">
            <a:xfrm>
              <a:off x="6092825" y="4130675"/>
              <a:ext cx="1050925" cy="1050925"/>
            </a:xfrm>
            <a:custGeom>
              <a:avLst/>
              <a:gdLst/>
              <a:ahLst/>
              <a:cxnLst>
                <a:cxn ang="0">
                  <a:pos x="8477" y="2053"/>
                </a:cxn>
                <a:cxn ang="0">
                  <a:pos x="8048" y="1505"/>
                </a:cxn>
                <a:cxn ang="0">
                  <a:pos x="7553" y="1037"/>
                </a:cxn>
                <a:cxn ang="0">
                  <a:pos x="7001" y="651"/>
                </a:cxn>
                <a:cxn ang="0">
                  <a:pos x="6404" y="352"/>
                </a:cxn>
                <a:cxn ang="0">
                  <a:pos x="5772" y="143"/>
                </a:cxn>
                <a:cxn ang="0">
                  <a:pos x="5116" y="25"/>
                </a:cxn>
                <a:cxn ang="0">
                  <a:pos x="4446" y="3"/>
                </a:cxn>
                <a:cxn ang="0">
                  <a:pos x="3772" y="80"/>
                </a:cxn>
                <a:cxn ang="0">
                  <a:pos x="3107" y="258"/>
                </a:cxn>
                <a:cxn ang="0">
                  <a:pos x="2460" y="542"/>
                </a:cxn>
                <a:cxn ang="0">
                  <a:pos x="1863" y="919"/>
                </a:cxn>
                <a:cxn ang="0">
                  <a:pos x="1342" y="1369"/>
                </a:cxn>
                <a:cxn ang="0">
                  <a:pos x="902" y="1883"/>
                </a:cxn>
                <a:cxn ang="0">
                  <a:pos x="545" y="2450"/>
                </a:cxn>
                <a:cxn ang="0">
                  <a:pos x="275" y="3059"/>
                </a:cxn>
                <a:cxn ang="0">
                  <a:pos x="95" y="3701"/>
                </a:cxn>
                <a:cxn ang="0">
                  <a:pos x="9" y="4363"/>
                </a:cxn>
                <a:cxn ang="0">
                  <a:pos x="19" y="5036"/>
                </a:cxn>
                <a:cxn ang="0">
                  <a:pos x="128" y="5709"/>
                </a:cxn>
                <a:cxn ang="0">
                  <a:pos x="341" y="6371"/>
                </a:cxn>
                <a:cxn ang="0">
                  <a:pos x="659" y="7009"/>
                </a:cxn>
                <a:cxn ang="0">
                  <a:pos x="1063" y="7581"/>
                </a:cxn>
                <a:cxn ang="0">
                  <a:pos x="1537" y="8075"/>
                </a:cxn>
                <a:cxn ang="0">
                  <a:pos x="2072" y="8487"/>
                </a:cxn>
                <a:cxn ang="0">
                  <a:pos x="2655" y="8816"/>
                </a:cxn>
                <a:cxn ang="0">
                  <a:pos x="3277" y="9056"/>
                </a:cxn>
                <a:cxn ang="0">
                  <a:pos x="3926" y="9205"/>
                </a:cxn>
                <a:cxn ang="0">
                  <a:pos x="4593" y="9261"/>
                </a:cxn>
                <a:cxn ang="0">
                  <a:pos x="5266" y="9217"/>
                </a:cxn>
                <a:cxn ang="0">
                  <a:pos x="5935" y="9073"/>
                </a:cxn>
                <a:cxn ang="0">
                  <a:pos x="6590" y="8826"/>
                </a:cxn>
                <a:cxn ang="0">
                  <a:pos x="7211" y="8475"/>
                </a:cxn>
                <a:cxn ang="0">
                  <a:pos x="7758" y="8047"/>
                </a:cxn>
                <a:cxn ang="0">
                  <a:pos x="8227" y="7552"/>
                </a:cxn>
                <a:cxn ang="0">
                  <a:pos x="8611" y="7000"/>
                </a:cxn>
                <a:cxn ang="0">
                  <a:pos x="8911" y="6403"/>
                </a:cxn>
                <a:cxn ang="0">
                  <a:pos x="9121" y="5771"/>
                </a:cxn>
                <a:cxn ang="0">
                  <a:pos x="9238" y="5115"/>
                </a:cxn>
                <a:cxn ang="0">
                  <a:pos x="9260" y="4445"/>
                </a:cxn>
                <a:cxn ang="0">
                  <a:pos x="9183" y="3772"/>
                </a:cxn>
                <a:cxn ang="0">
                  <a:pos x="9004" y="3107"/>
                </a:cxn>
                <a:cxn ang="0">
                  <a:pos x="8720" y="2459"/>
                </a:cxn>
              </a:cxnLst>
              <a:rect l="0" t="0" r="r" b="b"/>
              <a:pathLst>
                <a:path w="9264" h="9261">
                  <a:moveTo>
                    <a:pt x="8720" y="2459"/>
                  </a:moveTo>
                  <a:lnTo>
                    <a:pt x="8603" y="2252"/>
                  </a:lnTo>
                  <a:lnTo>
                    <a:pt x="8477" y="2053"/>
                  </a:lnTo>
                  <a:lnTo>
                    <a:pt x="8343" y="1861"/>
                  </a:lnTo>
                  <a:lnTo>
                    <a:pt x="8200" y="1678"/>
                  </a:lnTo>
                  <a:lnTo>
                    <a:pt x="8048" y="1505"/>
                  </a:lnTo>
                  <a:lnTo>
                    <a:pt x="7890" y="1340"/>
                  </a:lnTo>
                  <a:lnTo>
                    <a:pt x="7725" y="1184"/>
                  </a:lnTo>
                  <a:lnTo>
                    <a:pt x="7553" y="1037"/>
                  </a:lnTo>
                  <a:lnTo>
                    <a:pt x="7375" y="899"/>
                  </a:lnTo>
                  <a:lnTo>
                    <a:pt x="7190" y="771"/>
                  </a:lnTo>
                  <a:lnTo>
                    <a:pt x="7001" y="651"/>
                  </a:lnTo>
                  <a:lnTo>
                    <a:pt x="6807" y="542"/>
                  </a:lnTo>
                  <a:lnTo>
                    <a:pt x="6607" y="443"/>
                  </a:lnTo>
                  <a:lnTo>
                    <a:pt x="6404" y="352"/>
                  </a:lnTo>
                  <a:lnTo>
                    <a:pt x="6197" y="272"/>
                  </a:lnTo>
                  <a:lnTo>
                    <a:pt x="5986" y="202"/>
                  </a:lnTo>
                  <a:lnTo>
                    <a:pt x="5772" y="143"/>
                  </a:lnTo>
                  <a:lnTo>
                    <a:pt x="5556" y="93"/>
                  </a:lnTo>
                  <a:lnTo>
                    <a:pt x="5336" y="54"/>
                  </a:lnTo>
                  <a:lnTo>
                    <a:pt x="5116" y="25"/>
                  </a:lnTo>
                  <a:lnTo>
                    <a:pt x="4893" y="7"/>
                  </a:lnTo>
                  <a:lnTo>
                    <a:pt x="4670" y="0"/>
                  </a:lnTo>
                  <a:lnTo>
                    <a:pt x="4446" y="3"/>
                  </a:lnTo>
                  <a:lnTo>
                    <a:pt x="4221" y="18"/>
                  </a:lnTo>
                  <a:lnTo>
                    <a:pt x="3997" y="43"/>
                  </a:lnTo>
                  <a:lnTo>
                    <a:pt x="3772" y="80"/>
                  </a:lnTo>
                  <a:lnTo>
                    <a:pt x="3550" y="128"/>
                  </a:lnTo>
                  <a:lnTo>
                    <a:pt x="3327" y="188"/>
                  </a:lnTo>
                  <a:lnTo>
                    <a:pt x="3107" y="258"/>
                  </a:lnTo>
                  <a:lnTo>
                    <a:pt x="2889" y="342"/>
                  </a:lnTo>
                  <a:lnTo>
                    <a:pt x="2673" y="437"/>
                  </a:lnTo>
                  <a:lnTo>
                    <a:pt x="2460" y="542"/>
                  </a:lnTo>
                  <a:lnTo>
                    <a:pt x="2252" y="659"/>
                  </a:lnTo>
                  <a:lnTo>
                    <a:pt x="2053" y="785"/>
                  </a:lnTo>
                  <a:lnTo>
                    <a:pt x="1863" y="919"/>
                  </a:lnTo>
                  <a:lnTo>
                    <a:pt x="1680" y="1061"/>
                  </a:lnTo>
                  <a:lnTo>
                    <a:pt x="1507" y="1211"/>
                  </a:lnTo>
                  <a:lnTo>
                    <a:pt x="1342" y="1369"/>
                  </a:lnTo>
                  <a:lnTo>
                    <a:pt x="1187" y="1534"/>
                  </a:lnTo>
                  <a:lnTo>
                    <a:pt x="1040" y="1705"/>
                  </a:lnTo>
                  <a:lnTo>
                    <a:pt x="902" y="1883"/>
                  </a:lnTo>
                  <a:lnTo>
                    <a:pt x="774" y="2067"/>
                  </a:lnTo>
                  <a:lnTo>
                    <a:pt x="655" y="2256"/>
                  </a:lnTo>
                  <a:lnTo>
                    <a:pt x="545" y="2450"/>
                  </a:lnTo>
                  <a:lnTo>
                    <a:pt x="446" y="2649"/>
                  </a:lnTo>
                  <a:lnTo>
                    <a:pt x="355" y="2852"/>
                  </a:lnTo>
                  <a:lnTo>
                    <a:pt x="275" y="3059"/>
                  </a:lnTo>
                  <a:lnTo>
                    <a:pt x="205" y="3270"/>
                  </a:lnTo>
                  <a:lnTo>
                    <a:pt x="145" y="3484"/>
                  </a:lnTo>
                  <a:lnTo>
                    <a:pt x="95" y="3701"/>
                  </a:lnTo>
                  <a:lnTo>
                    <a:pt x="56" y="3920"/>
                  </a:lnTo>
                  <a:lnTo>
                    <a:pt x="27" y="4141"/>
                  </a:lnTo>
                  <a:lnTo>
                    <a:pt x="9" y="4363"/>
                  </a:lnTo>
                  <a:lnTo>
                    <a:pt x="0" y="4587"/>
                  </a:lnTo>
                  <a:lnTo>
                    <a:pt x="4" y="4811"/>
                  </a:lnTo>
                  <a:lnTo>
                    <a:pt x="19" y="5036"/>
                  </a:lnTo>
                  <a:lnTo>
                    <a:pt x="44" y="5261"/>
                  </a:lnTo>
                  <a:lnTo>
                    <a:pt x="80" y="5486"/>
                  </a:lnTo>
                  <a:lnTo>
                    <a:pt x="128" y="5709"/>
                  </a:lnTo>
                  <a:lnTo>
                    <a:pt x="188" y="5932"/>
                  </a:lnTo>
                  <a:lnTo>
                    <a:pt x="258" y="6152"/>
                  </a:lnTo>
                  <a:lnTo>
                    <a:pt x="341" y="6371"/>
                  </a:lnTo>
                  <a:lnTo>
                    <a:pt x="436" y="6587"/>
                  </a:lnTo>
                  <a:lnTo>
                    <a:pt x="542" y="6802"/>
                  </a:lnTo>
                  <a:lnTo>
                    <a:pt x="659" y="7009"/>
                  </a:lnTo>
                  <a:lnTo>
                    <a:pt x="786" y="7208"/>
                  </a:lnTo>
                  <a:lnTo>
                    <a:pt x="920" y="7399"/>
                  </a:lnTo>
                  <a:lnTo>
                    <a:pt x="1063" y="7581"/>
                  </a:lnTo>
                  <a:lnTo>
                    <a:pt x="1214" y="7754"/>
                  </a:lnTo>
                  <a:lnTo>
                    <a:pt x="1372" y="7919"/>
                  </a:lnTo>
                  <a:lnTo>
                    <a:pt x="1537" y="8075"/>
                  </a:lnTo>
                  <a:lnTo>
                    <a:pt x="1710" y="8222"/>
                  </a:lnTo>
                  <a:lnTo>
                    <a:pt x="1888" y="8360"/>
                  </a:lnTo>
                  <a:lnTo>
                    <a:pt x="2072" y="8487"/>
                  </a:lnTo>
                  <a:lnTo>
                    <a:pt x="2261" y="8606"/>
                  </a:lnTo>
                  <a:lnTo>
                    <a:pt x="2456" y="8716"/>
                  </a:lnTo>
                  <a:lnTo>
                    <a:pt x="2655" y="8816"/>
                  </a:lnTo>
                  <a:lnTo>
                    <a:pt x="2859" y="8906"/>
                  </a:lnTo>
                  <a:lnTo>
                    <a:pt x="3066" y="8986"/>
                  </a:lnTo>
                  <a:lnTo>
                    <a:pt x="3277" y="9056"/>
                  </a:lnTo>
                  <a:lnTo>
                    <a:pt x="3490" y="9117"/>
                  </a:lnTo>
                  <a:lnTo>
                    <a:pt x="3708" y="9166"/>
                  </a:lnTo>
                  <a:lnTo>
                    <a:pt x="3926" y="9205"/>
                  </a:lnTo>
                  <a:lnTo>
                    <a:pt x="4147" y="9235"/>
                  </a:lnTo>
                  <a:lnTo>
                    <a:pt x="4369" y="9253"/>
                  </a:lnTo>
                  <a:lnTo>
                    <a:pt x="4593" y="9261"/>
                  </a:lnTo>
                  <a:lnTo>
                    <a:pt x="4818" y="9257"/>
                  </a:lnTo>
                  <a:lnTo>
                    <a:pt x="5042" y="9243"/>
                  </a:lnTo>
                  <a:lnTo>
                    <a:pt x="5266" y="9217"/>
                  </a:lnTo>
                  <a:lnTo>
                    <a:pt x="5490" y="9181"/>
                  </a:lnTo>
                  <a:lnTo>
                    <a:pt x="5713" y="9133"/>
                  </a:lnTo>
                  <a:lnTo>
                    <a:pt x="5935" y="9073"/>
                  </a:lnTo>
                  <a:lnTo>
                    <a:pt x="6156" y="9003"/>
                  </a:lnTo>
                  <a:lnTo>
                    <a:pt x="6374" y="8920"/>
                  </a:lnTo>
                  <a:lnTo>
                    <a:pt x="6590" y="8826"/>
                  </a:lnTo>
                  <a:lnTo>
                    <a:pt x="6803" y="8719"/>
                  </a:lnTo>
                  <a:lnTo>
                    <a:pt x="7011" y="8602"/>
                  </a:lnTo>
                  <a:lnTo>
                    <a:pt x="7211" y="8475"/>
                  </a:lnTo>
                  <a:lnTo>
                    <a:pt x="7402" y="8340"/>
                  </a:lnTo>
                  <a:lnTo>
                    <a:pt x="7584" y="8197"/>
                  </a:lnTo>
                  <a:lnTo>
                    <a:pt x="7758" y="8047"/>
                  </a:lnTo>
                  <a:lnTo>
                    <a:pt x="7924" y="7888"/>
                  </a:lnTo>
                  <a:lnTo>
                    <a:pt x="8080" y="7723"/>
                  </a:lnTo>
                  <a:lnTo>
                    <a:pt x="8227" y="7552"/>
                  </a:lnTo>
                  <a:lnTo>
                    <a:pt x="8365" y="7374"/>
                  </a:lnTo>
                  <a:lnTo>
                    <a:pt x="8493" y="7190"/>
                  </a:lnTo>
                  <a:lnTo>
                    <a:pt x="8611" y="7000"/>
                  </a:lnTo>
                  <a:lnTo>
                    <a:pt x="8721" y="6806"/>
                  </a:lnTo>
                  <a:lnTo>
                    <a:pt x="8821" y="6607"/>
                  </a:lnTo>
                  <a:lnTo>
                    <a:pt x="8911" y="6403"/>
                  </a:lnTo>
                  <a:lnTo>
                    <a:pt x="8991" y="6196"/>
                  </a:lnTo>
                  <a:lnTo>
                    <a:pt x="9061" y="5985"/>
                  </a:lnTo>
                  <a:lnTo>
                    <a:pt x="9121" y="5771"/>
                  </a:lnTo>
                  <a:lnTo>
                    <a:pt x="9170" y="5554"/>
                  </a:lnTo>
                  <a:lnTo>
                    <a:pt x="9210" y="5336"/>
                  </a:lnTo>
                  <a:lnTo>
                    <a:pt x="9238" y="5115"/>
                  </a:lnTo>
                  <a:lnTo>
                    <a:pt x="9256" y="4893"/>
                  </a:lnTo>
                  <a:lnTo>
                    <a:pt x="9264" y="4669"/>
                  </a:lnTo>
                  <a:lnTo>
                    <a:pt x="9260" y="4445"/>
                  </a:lnTo>
                  <a:lnTo>
                    <a:pt x="9246" y="4220"/>
                  </a:lnTo>
                  <a:lnTo>
                    <a:pt x="9220" y="3996"/>
                  </a:lnTo>
                  <a:lnTo>
                    <a:pt x="9183" y="3772"/>
                  </a:lnTo>
                  <a:lnTo>
                    <a:pt x="9135" y="3549"/>
                  </a:lnTo>
                  <a:lnTo>
                    <a:pt x="9076" y="3327"/>
                  </a:lnTo>
                  <a:lnTo>
                    <a:pt x="9004" y="3107"/>
                  </a:lnTo>
                  <a:lnTo>
                    <a:pt x="8922" y="2888"/>
                  </a:lnTo>
                  <a:lnTo>
                    <a:pt x="8827" y="2673"/>
                  </a:lnTo>
                  <a:lnTo>
                    <a:pt x="8720" y="2459"/>
                  </a:lnTo>
                  <a:close/>
                </a:path>
              </a:pathLst>
            </a:custGeom>
            <a:solidFill>
              <a:srgbClr val="00605E"/>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00" name="Freeform 32"/>
            <p:cNvSpPr>
              <a:spLocks/>
            </p:cNvSpPr>
            <p:nvPr/>
          </p:nvSpPr>
          <p:spPr bwMode="auto">
            <a:xfrm>
              <a:off x="6084888" y="4125913"/>
              <a:ext cx="1063625" cy="1062037"/>
            </a:xfrm>
            <a:custGeom>
              <a:avLst/>
              <a:gdLst/>
              <a:ahLst/>
              <a:cxnLst>
                <a:cxn ang="0">
                  <a:pos x="4165" y="40"/>
                </a:cxn>
                <a:cxn ang="0">
                  <a:pos x="1055" y="1692"/>
                </a:cxn>
                <a:cxn ang="0">
                  <a:pos x="0" y="5132"/>
                </a:cxn>
                <a:cxn ang="0">
                  <a:pos x="1692" y="8314"/>
                </a:cxn>
                <a:cxn ang="0">
                  <a:pos x="5132" y="9369"/>
                </a:cxn>
                <a:cxn ang="0">
                  <a:pos x="8323" y="7686"/>
                </a:cxn>
                <a:cxn ang="0">
                  <a:pos x="9378" y="4238"/>
                </a:cxn>
                <a:cxn ang="0">
                  <a:pos x="7686" y="1055"/>
                </a:cxn>
                <a:cxn ang="0">
                  <a:pos x="4238" y="0"/>
                </a:cxn>
                <a:cxn ang="0">
                  <a:pos x="4165" y="40"/>
                </a:cxn>
              </a:cxnLst>
              <a:rect l="0" t="0" r="r" b="b"/>
              <a:pathLst>
                <a:path w="9378" h="9369">
                  <a:moveTo>
                    <a:pt x="4165" y="40"/>
                  </a:moveTo>
                  <a:lnTo>
                    <a:pt x="1055" y="1692"/>
                  </a:lnTo>
                  <a:lnTo>
                    <a:pt x="0" y="5132"/>
                  </a:lnTo>
                  <a:lnTo>
                    <a:pt x="1692" y="8314"/>
                  </a:lnTo>
                  <a:lnTo>
                    <a:pt x="5132" y="9369"/>
                  </a:lnTo>
                  <a:lnTo>
                    <a:pt x="8323" y="7686"/>
                  </a:lnTo>
                  <a:lnTo>
                    <a:pt x="9378" y="4238"/>
                  </a:lnTo>
                  <a:lnTo>
                    <a:pt x="7686" y="1055"/>
                  </a:lnTo>
                  <a:lnTo>
                    <a:pt x="4238" y="0"/>
                  </a:lnTo>
                  <a:lnTo>
                    <a:pt x="4165" y="40"/>
                  </a:lnTo>
                  <a:close/>
                </a:path>
              </a:pathLst>
            </a:custGeom>
            <a:solidFill>
              <a:srgbClr val="DA251D"/>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01" name="Freeform 33"/>
            <p:cNvSpPr>
              <a:spLocks/>
            </p:cNvSpPr>
            <p:nvPr/>
          </p:nvSpPr>
          <p:spPr bwMode="auto">
            <a:xfrm>
              <a:off x="6107113" y="4146550"/>
              <a:ext cx="1019175" cy="1020762"/>
            </a:xfrm>
            <a:custGeom>
              <a:avLst/>
              <a:gdLst/>
              <a:ahLst/>
              <a:cxnLst>
                <a:cxn ang="0">
                  <a:pos x="4923" y="8999"/>
                </a:cxn>
                <a:cxn ang="0">
                  <a:pos x="1620" y="7984"/>
                </a:cxn>
                <a:cxn ang="0">
                  <a:pos x="0" y="4931"/>
                </a:cxn>
                <a:cxn ang="0">
                  <a:pos x="1016" y="1619"/>
                </a:cxn>
                <a:cxn ang="0">
                  <a:pos x="4069" y="0"/>
                </a:cxn>
                <a:cxn ang="0">
                  <a:pos x="7373" y="1015"/>
                </a:cxn>
                <a:cxn ang="0">
                  <a:pos x="8992" y="4069"/>
                </a:cxn>
                <a:cxn ang="0">
                  <a:pos x="7985" y="7372"/>
                </a:cxn>
                <a:cxn ang="0">
                  <a:pos x="4923" y="8999"/>
                </a:cxn>
              </a:cxnLst>
              <a:rect l="0" t="0" r="r" b="b"/>
              <a:pathLst>
                <a:path w="8992" h="8999">
                  <a:moveTo>
                    <a:pt x="4923" y="8999"/>
                  </a:moveTo>
                  <a:lnTo>
                    <a:pt x="1620" y="7984"/>
                  </a:lnTo>
                  <a:lnTo>
                    <a:pt x="0" y="4931"/>
                  </a:lnTo>
                  <a:lnTo>
                    <a:pt x="1016" y="1619"/>
                  </a:lnTo>
                  <a:lnTo>
                    <a:pt x="4069" y="0"/>
                  </a:lnTo>
                  <a:lnTo>
                    <a:pt x="7373" y="1015"/>
                  </a:lnTo>
                  <a:lnTo>
                    <a:pt x="8992" y="4069"/>
                  </a:lnTo>
                  <a:lnTo>
                    <a:pt x="7985" y="7372"/>
                  </a:lnTo>
                  <a:lnTo>
                    <a:pt x="4923" y="899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02" name="Freeform 34"/>
            <p:cNvSpPr>
              <a:spLocks/>
            </p:cNvSpPr>
            <p:nvPr/>
          </p:nvSpPr>
          <p:spPr bwMode="auto">
            <a:xfrm>
              <a:off x="6202363" y="4398963"/>
              <a:ext cx="706437" cy="646112"/>
            </a:xfrm>
            <a:custGeom>
              <a:avLst/>
              <a:gdLst/>
              <a:ahLst/>
              <a:cxnLst>
                <a:cxn ang="0">
                  <a:pos x="0" y="515"/>
                </a:cxn>
                <a:cxn ang="0">
                  <a:pos x="5769" y="5695"/>
                </a:cxn>
                <a:cxn ang="0">
                  <a:pos x="5830" y="5662"/>
                </a:cxn>
                <a:cxn ang="0">
                  <a:pos x="5889" y="5630"/>
                </a:cxn>
                <a:cxn ang="0">
                  <a:pos x="5947" y="5599"/>
                </a:cxn>
                <a:cxn ang="0">
                  <a:pos x="6005" y="5568"/>
                </a:cxn>
                <a:cxn ang="0">
                  <a:pos x="6062" y="5536"/>
                </a:cxn>
                <a:cxn ang="0">
                  <a:pos x="6119" y="5506"/>
                </a:cxn>
                <a:cxn ang="0">
                  <a:pos x="6174" y="5476"/>
                </a:cxn>
                <a:cxn ang="0">
                  <a:pos x="6228" y="5446"/>
                </a:cxn>
                <a:cxn ang="0">
                  <a:pos x="161" y="0"/>
                </a:cxn>
                <a:cxn ang="0">
                  <a:pos x="143" y="59"/>
                </a:cxn>
                <a:cxn ang="0">
                  <a:pos x="124" y="119"/>
                </a:cxn>
                <a:cxn ang="0">
                  <a:pos x="104" y="182"/>
                </a:cxn>
                <a:cxn ang="0">
                  <a:pos x="84" y="245"/>
                </a:cxn>
                <a:cxn ang="0">
                  <a:pos x="64" y="312"/>
                </a:cxn>
                <a:cxn ang="0">
                  <a:pos x="43" y="378"/>
                </a:cxn>
                <a:cxn ang="0">
                  <a:pos x="21" y="447"/>
                </a:cxn>
                <a:cxn ang="0">
                  <a:pos x="0" y="515"/>
                </a:cxn>
              </a:cxnLst>
              <a:rect l="0" t="0" r="r" b="b"/>
              <a:pathLst>
                <a:path w="6228" h="5695">
                  <a:moveTo>
                    <a:pt x="0" y="515"/>
                  </a:moveTo>
                  <a:lnTo>
                    <a:pt x="5769" y="5695"/>
                  </a:lnTo>
                  <a:lnTo>
                    <a:pt x="5830" y="5662"/>
                  </a:lnTo>
                  <a:lnTo>
                    <a:pt x="5889" y="5630"/>
                  </a:lnTo>
                  <a:lnTo>
                    <a:pt x="5947" y="5599"/>
                  </a:lnTo>
                  <a:lnTo>
                    <a:pt x="6005" y="5568"/>
                  </a:lnTo>
                  <a:lnTo>
                    <a:pt x="6062" y="5536"/>
                  </a:lnTo>
                  <a:lnTo>
                    <a:pt x="6119" y="5506"/>
                  </a:lnTo>
                  <a:lnTo>
                    <a:pt x="6174" y="5476"/>
                  </a:lnTo>
                  <a:lnTo>
                    <a:pt x="6228" y="5446"/>
                  </a:lnTo>
                  <a:lnTo>
                    <a:pt x="161" y="0"/>
                  </a:lnTo>
                  <a:lnTo>
                    <a:pt x="143" y="59"/>
                  </a:lnTo>
                  <a:lnTo>
                    <a:pt x="124" y="119"/>
                  </a:lnTo>
                  <a:lnTo>
                    <a:pt x="104" y="182"/>
                  </a:lnTo>
                  <a:lnTo>
                    <a:pt x="84" y="245"/>
                  </a:lnTo>
                  <a:lnTo>
                    <a:pt x="64" y="312"/>
                  </a:lnTo>
                  <a:lnTo>
                    <a:pt x="43" y="378"/>
                  </a:lnTo>
                  <a:lnTo>
                    <a:pt x="21" y="447"/>
                  </a:lnTo>
                  <a:lnTo>
                    <a:pt x="0" y="515"/>
                  </a:lnTo>
                  <a:close/>
                </a:path>
              </a:pathLst>
            </a:custGeom>
            <a:solidFill>
              <a:srgbClr val="DE453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03" name="Freeform 35"/>
            <p:cNvSpPr>
              <a:spLocks/>
            </p:cNvSpPr>
            <p:nvPr/>
          </p:nvSpPr>
          <p:spPr bwMode="auto">
            <a:xfrm>
              <a:off x="6273800" y="4313238"/>
              <a:ext cx="728662" cy="657225"/>
            </a:xfrm>
            <a:custGeom>
              <a:avLst/>
              <a:gdLst/>
              <a:ahLst/>
              <a:cxnLst>
                <a:cxn ang="0">
                  <a:pos x="0" y="97"/>
                </a:cxn>
                <a:cxn ang="0">
                  <a:pos x="6357" y="5801"/>
                </a:cxn>
                <a:cxn ang="0">
                  <a:pos x="6365" y="5801"/>
                </a:cxn>
                <a:cxn ang="0">
                  <a:pos x="6373" y="5801"/>
                </a:cxn>
                <a:cxn ang="0">
                  <a:pos x="6374" y="5790"/>
                </a:cxn>
                <a:cxn ang="0">
                  <a:pos x="6378" y="5775"/>
                </a:cxn>
                <a:cxn ang="0">
                  <a:pos x="6382" y="5757"/>
                </a:cxn>
                <a:cxn ang="0">
                  <a:pos x="6389" y="5735"/>
                </a:cxn>
                <a:cxn ang="0">
                  <a:pos x="6397" y="5708"/>
                </a:cxn>
                <a:cxn ang="0">
                  <a:pos x="6407" y="5678"/>
                </a:cxn>
                <a:cxn ang="0">
                  <a:pos x="6418" y="5645"/>
                </a:cxn>
                <a:cxn ang="0">
                  <a:pos x="6429" y="5608"/>
                </a:cxn>
                <a:cxn ang="0">
                  <a:pos x="185" y="0"/>
                </a:cxn>
                <a:cxn ang="0">
                  <a:pos x="161" y="13"/>
                </a:cxn>
                <a:cxn ang="0">
                  <a:pos x="137" y="25"/>
                </a:cxn>
                <a:cxn ang="0">
                  <a:pos x="113" y="37"/>
                </a:cxn>
                <a:cxn ang="0">
                  <a:pos x="89" y="49"/>
                </a:cxn>
                <a:cxn ang="0">
                  <a:pos x="66" y="61"/>
                </a:cxn>
                <a:cxn ang="0">
                  <a:pos x="43" y="73"/>
                </a:cxn>
                <a:cxn ang="0">
                  <a:pos x="21" y="85"/>
                </a:cxn>
                <a:cxn ang="0">
                  <a:pos x="0" y="97"/>
                </a:cxn>
              </a:cxnLst>
              <a:rect l="0" t="0" r="r" b="b"/>
              <a:pathLst>
                <a:path w="6429" h="5801">
                  <a:moveTo>
                    <a:pt x="0" y="97"/>
                  </a:moveTo>
                  <a:lnTo>
                    <a:pt x="6357" y="5801"/>
                  </a:lnTo>
                  <a:lnTo>
                    <a:pt x="6365" y="5801"/>
                  </a:lnTo>
                  <a:lnTo>
                    <a:pt x="6373" y="5801"/>
                  </a:lnTo>
                  <a:lnTo>
                    <a:pt x="6374" y="5790"/>
                  </a:lnTo>
                  <a:lnTo>
                    <a:pt x="6378" y="5775"/>
                  </a:lnTo>
                  <a:lnTo>
                    <a:pt x="6382" y="5757"/>
                  </a:lnTo>
                  <a:lnTo>
                    <a:pt x="6389" y="5735"/>
                  </a:lnTo>
                  <a:lnTo>
                    <a:pt x="6397" y="5708"/>
                  </a:lnTo>
                  <a:lnTo>
                    <a:pt x="6407" y="5678"/>
                  </a:lnTo>
                  <a:lnTo>
                    <a:pt x="6418" y="5645"/>
                  </a:lnTo>
                  <a:lnTo>
                    <a:pt x="6429" y="5608"/>
                  </a:lnTo>
                  <a:lnTo>
                    <a:pt x="185" y="0"/>
                  </a:lnTo>
                  <a:lnTo>
                    <a:pt x="161" y="13"/>
                  </a:lnTo>
                  <a:lnTo>
                    <a:pt x="137" y="25"/>
                  </a:lnTo>
                  <a:lnTo>
                    <a:pt x="113" y="37"/>
                  </a:lnTo>
                  <a:lnTo>
                    <a:pt x="89" y="49"/>
                  </a:lnTo>
                  <a:lnTo>
                    <a:pt x="66" y="61"/>
                  </a:lnTo>
                  <a:lnTo>
                    <a:pt x="43" y="73"/>
                  </a:lnTo>
                  <a:lnTo>
                    <a:pt x="21" y="85"/>
                  </a:lnTo>
                  <a:lnTo>
                    <a:pt x="0" y="97"/>
                  </a:lnTo>
                  <a:close/>
                </a:path>
              </a:pathLst>
            </a:custGeom>
            <a:solidFill>
              <a:srgbClr val="DA251D"/>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04" name="Freeform 36"/>
            <p:cNvSpPr>
              <a:spLocks/>
            </p:cNvSpPr>
            <p:nvPr/>
          </p:nvSpPr>
          <p:spPr bwMode="auto">
            <a:xfrm>
              <a:off x="6313488" y="4213225"/>
              <a:ext cx="754062" cy="712787"/>
            </a:xfrm>
            <a:custGeom>
              <a:avLst/>
              <a:gdLst/>
              <a:ahLst/>
              <a:cxnLst>
                <a:cxn ang="0">
                  <a:pos x="0" y="790"/>
                </a:cxn>
                <a:cxn ang="0">
                  <a:pos x="6132" y="6292"/>
                </a:cxn>
                <a:cxn ang="0">
                  <a:pos x="6157" y="6212"/>
                </a:cxn>
                <a:cxn ang="0">
                  <a:pos x="6183" y="6127"/>
                </a:cxn>
                <a:cxn ang="0">
                  <a:pos x="6211" y="6037"/>
                </a:cxn>
                <a:cxn ang="0">
                  <a:pos x="6240" y="5942"/>
                </a:cxn>
                <a:cxn ang="0">
                  <a:pos x="6271" y="5844"/>
                </a:cxn>
                <a:cxn ang="0">
                  <a:pos x="6303" y="5742"/>
                </a:cxn>
                <a:cxn ang="0">
                  <a:pos x="6335" y="5637"/>
                </a:cxn>
                <a:cxn ang="0">
                  <a:pos x="6367" y="5530"/>
                </a:cxn>
                <a:cxn ang="0">
                  <a:pos x="6402" y="5420"/>
                </a:cxn>
                <a:cxn ang="0">
                  <a:pos x="6435" y="5310"/>
                </a:cxn>
                <a:cxn ang="0">
                  <a:pos x="6469" y="5198"/>
                </a:cxn>
                <a:cxn ang="0">
                  <a:pos x="6503" y="5086"/>
                </a:cxn>
                <a:cxn ang="0">
                  <a:pos x="6538" y="4973"/>
                </a:cxn>
                <a:cxn ang="0">
                  <a:pos x="6572" y="4862"/>
                </a:cxn>
                <a:cxn ang="0">
                  <a:pos x="6606" y="4750"/>
                </a:cxn>
                <a:cxn ang="0">
                  <a:pos x="6639" y="4641"/>
                </a:cxn>
                <a:cxn ang="0">
                  <a:pos x="1475" y="0"/>
                </a:cxn>
                <a:cxn ang="0">
                  <a:pos x="1387" y="48"/>
                </a:cxn>
                <a:cxn ang="0">
                  <a:pos x="1297" y="96"/>
                </a:cxn>
                <a:cxn ang="0">
                  <a:pos x="1206" y="145"/>
                </a:cxn>
                <a:cxn ang="0">
                  <a:pos x="1113" y="196"/>
                </a:cxn>
                <a:cxn ang="0">
                  <a:pos x="1019" y="246"/>
                </a:cxn>
                <a:cxn ang="0">
                  <a:pos x="923" y="296"/>
                </a:cxn>
                <a:cxn ang="0">
                  <a:pos x="827" y="348"/>
                </a:cxn>
                <a:cxn ang="0">
                  <a:pos x="731" y="398"/>
                </a:cxn>
                <a:cxn ang="0">
                  <a:pos x="636" y="450"/>
                </a:cxn>
                <a:cxn ang="0">
                  <a:pos x="540" y="500"/>
                </a:cxn>
                <a:cxn ang="0">
                  <a:pos x="446" y="550"/>
                </a:cxn>
                <a:cxn ang="0">
                  <a:pos x="353" y="600"/>
                </a:cxn>
                <a:cxn ang="0">
                  <a:pos x="261" y="649"/>
                </a:cxn>
                <a:cxn ang="0">
                  <a:pos x="173" y="697"/>
                </a:cxn>
                <a:cxn ang="0">
                  <a:pos x="85" y="745"/>
                </a:cxn>
                <a:cxn ang="0">
                  <a:pos x="0" y="790"/>
                </a:cxn>
              </a:cxnLst>
              <a:rect l="0" t="0" r="r" b="b"/>
              <a:pathLst>
                <a:path w="6639" h="6292">
                  <a:moveTo>
                    <a:pt x="0" y="790"/>
                  </a:moveTo>
                  <a:lnTo>
                    <a:pt x="6132" y="6292"/>
                  </a:lnTo>
                  <a:lnTo>
                    <a:pt x="6157" y="6212"/>
                  </a:lnTo>
                  <a:lnTo>
                    <a:pt x="6183" y="6127"/>
                  </a:lnTo>
                  <a:lnTo>
                    <a:pt x="6211" y="6037"/>
                  </a:lnTo>
                  <a:lnTo>
                    <a:pt x="6240" y="5942"/>
                  </a:lnTo>
                  <a:lnTo>
                    <a:pt x="6271" y="5844"/>
                  </a:lnTo>
                  <a:lnTo>
                    <a:pt x="6303" y="5742"/>
                  </a:lnTo>
                  <a:lnTo>
                    <a:pt x="6335" y="5637"/>
                  </a:lnTo>
                  <a:lnTo>
                    <a:pt x="6367" y="5530"/>
                  </a:lnTo>
                  <a:lnTo>
                    <a:pt x="6402" y="5420"/>
                  </a:lnTo>
                  <a:lnTo>
                    <a:pt x="6435" y="5310"/>
                  </a:lnTo>
                  <a:lnTo>
                    <a:pt x="6469" y="5198"/>
                  </a:lnTo>
                  <a:lnTo>
                    <a:pt x="6503" y="5086"/>
                  </a:lnTo>
                  <a:lnTo>
                    <a:pt x="6538" y="4973"/>
                  </a:lnTo>
                  <a:lnTo>
                    <a:pt x="6572" y="4862"/>
                  </a:lnTo>
                  <a:lnTo>
                    <a:pt x="6606" y="4750"/>
                  </a:lnTo>
                  <a:lnTo>
                    <a:pt x="6639" y="4641"/>
                  </a:lnTo>
                  <a:lnTo>
                    <a:pt x="1475" y="0"/>
                  </a:lnTo>
                  <a:lnTo>
                    <a:pt x="1387" y="48"/>
                  </a:lnTo>
                  <a:lnTo>
                    <a:pt x="1297" y="96"/>
                  </a:lnTo>
                  <a:lnTo>
                    <a:pt x="1206" y="145"/>
                  </a:lnTo>
                  <a:lnTo>
                    <a:pt x="1113" y="196"/>
                  </a:lnTo>
                  <a:lnTo>
                    <a:pt x="1019" y="246"/>
                  </a:lnTo>
                  <a:lnTo>
                    <a:pt x="923" y="296"/>
                  </a:lnTo>
                  <a:lnTo>
                    <a:pt x="827" y="348"/>
                  </a:lnTo>
                  <a:lnTo>
                    <a:pt x="731" y="398"/>
                  </a:lnTo>
                  <a:lnTo>
                    <a:pt x="636" y="450"/>
                  </a:lnTo>
                  <a:lnTo>
                    <a:pt x="540" y="500"/>
                  </a:lnTo>
                  <a:lnTo>
                    <a:pt x="446" y="550"/>
                  </a:lnTo>
                  <a:lnTo>
                    <a:pt x="353" y="600"/>
                  </a:lnTo>
                  <a:lnTo>
                    <a:pt x="261" y="649"/>
                  </a:lnTo>
                  <a:lnTo>
                    <a:pt x="173" y="697"/>
                  </a:lnTo>
                  <a:lnTo>
                    <a:pt x="85" y="745"/>
                  </a:lnTo>
                  <a:lnTo>
                    <a:pt x="0" y="790"/>
                  </a:lnTo>
                  <a:close/>
                </a:path>
              </a:pathLst>
            </a:custGeom>
            <a:solidFill>
              <a:srgbClr val="DE453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05" name="Freeform 37"/>
            <p:cNvSpPr>
              <a:spLocks/>
            </p:cNvSpPr>
            <p:nvPr/>
          </p:nvSpPr>
          <p:spPr bwMode="auto">
            <a:xfrm>
              <a:off x="6126163" y="4683125"/>
              <a:ext cx="514350" cy="455612"/>
            </a:xfrm>
            <a:custGeom>
              <a:avLst/>
              <a:gdLst/>
              <a:ahLst/>
              <a:cxnLst>
                <a:cxn ang="0">
                  <a:pos x="0" y="177"/>
                </a:cxn>
                <a:cxn ang="0">
                  <a:pos x="26" y="227"/>
                </a:cxn>
                <a:cxn ang="0">
                  <a:pos x="80" y="330"/>
                </a:cxn>
                <a:cxn ang="0">
                  <a:pos x="159" y="479"/>
                </a:cxn>
                <a:cxn ang="0">
                  <a:pos x="258" y="666"/>
                </a:cxn>
                <a:cxn ang="0">
                  <a:pos x="374" y="884"/>
                </a:cxn>
                <a:cxn ang="0">
                  <a:pos x="501" y="1124"/>
                </a:cxn>
                <a:cxn ang="0">
                  <a:pos x="637" y="1379"/>
                </a:cxn>
                <a:cxn ang="0">
                  <a:pos x="777" y="1643"/>
                </a:cxn>
                <a:cxn ang="0">
                  <a:pos x="917" y="1906"/>
                </a:cxn>
                <a:cxn ang="0">
                  <a:pos x="1053" y="2161"/>
                </a:cxn>
                <a:cxn ang="0">
                  <a:pos x="1180" y="2401"/>
                </a:cxn>
                <a:cxn ang="0">
                  <a:pos x="1296" y="2619"/>
                </a:cxn>
                <a:cxn ang="0">
                  <a:pos x="1395" y="2806"/>
                </a:cxn>
                <a:cxn ang="0">
                  <a:pos x="1474" y="2955"/>
                </a:cxn>
                <a:cxn ang="0">
                  <a:pos x="1528" y="3059"/>
                </a:cxn>
                <a:cxn ang="0">
                  <a:pos x="1555" y="3109"/>
                </a:cxn>
                <a:cxn ang="0">
                  <a:pos x="1598" y="3122"/>
                </a:cxn>
                <a:cxn ang="0">
                  <a:pos x="1685" y="3148"/>
                </a:cxn>
                <a:cxn ang="0">
                  <a:pos x="1808" y="3186"/>
                </a:cxn>
                <a:cxn ang="0">
                  <a:pos x="1966" y="3235"/>
                </a:cxn>
                <a:cxn ang="0">
                  <a:pos x="2151" y="3292"/>
                </a:cxn>
                <a:cxn ang="0">
                  <a:pos x="2358" y="3356"/>
                </a:cxn>
                <a:cxn ang="0">
                  <a:pos x="2584" y="3425"/>
                </a:cxn>
                <a:cxn ang="0">
                  <a:pos x="2821" y="3498"/>
                </a:cxn>
                <a:cxn ang="0">
                  <a:pos x="3064" y="3572"/>
                </a:cxn>
                <a:cxn ang="0">
                  <a:pos x="3310" y="3648"/>
                </a:cxn>
                <a:cxn ang="0">
                  <a:pos x="3553" y="3721"/>
                </a:cxn>
                <a:cxn ang="0">
                  <a:pos x="3785" y="3793"/>
                </a:cxn>
                <a:cxn ang="0">
                  <a:pos x="4005" y="3860"/>
                </a:cxn>
                <a:cxn ang="0">
                  <a:pos x="4205" y="3921"/>
                </a:cxn>
                <a:cxn ang="0">
                  <a:pos x="4382" y="3975"/>
                </a:cxn>
                <a:cxn ang="0">
                  <a:pos x="4528" y="4019"/>
                </a:cxn>
                <a:cxn ang="0">
                  <a:pos x="48" y="0"/>
                </a:cxn>
                <a:cxn ang="0">
                  <a:pos x="39" y="34"/>
                </a:cxn>
                <a:cxn ang="0">
                  <a:pos x="30" y="65"/>
                </a:cxn>
                <a:cxn ang="0">
                  <a:pos x="22" y="93"/>
                </a:cxn>
                <a:cxn ang="0">
                  <a:pos x="15" y="119"/>
                </a:cxn>
                <a:cxn ang="0">
                  <a:pos x="9" y="139"/>
                </a:cxn>
                <a:cxn ang="0">
                  <a:pos x="4" y="156"/>
                </a:cxn>
                <a:cxn ang="0">
                  <a:pos x="1" y="168"/>
                </a:cxn>
                <a:cxn ang="0">
                  <a:pos x="0" y="177"/>
                </a:cxn>
              </a:cxnLst>
              <a:rect l="0" t="0" r="r" b="b"/>
              <a:pathLst>
                <a:path w="4528" h="4019">
                  <a:moveTo>
                    <a:pt x="0" y="177"/>
                  </a:moveTo>
                  <a:lnTo>
                    <a:pt x="26" y="227"/>
                  </a:lnTo>
                  <a:lnTo>
                    <a:pt x="80" y="330"/>
                  </a:lnTo>
                  <a:lnTo>
                    <a:pt x="159" y="479"/>
                  </a:lnTo>
                  <a:lnTo>
                    <a:pt x="258" y="666"/>
                  </a:lnTo>
                  <a:lnTo>
                    <a:pt x="374" y="884"/>
                  </a:lnTo>
                  <a:lnTo>
                    <a:pt x="501" y="1124"/>
                  </a:lnTo>
                  <a:lnTo>
                    <a:pt x="637" y="1379"/>
                  </a:lnTo>
                  <a:lnTo>
                    <a:pt x="777" y="1643"/>
                  </a:lnTo>
                  <a:lnTo>
                    <a:pt x="917" y="1906"/>
                  </a:lnTo>
                  <a:lnTo>
                    <a:pt x="1053" y="2161"/>
                  </a:lnTo>
                  <a:lnTo>
                    <a:pt x="1180" y="2401"/>
                  </a:lnTo>
                  <a:lnTo>
                    <a:pt x="1296" y="2619"/>
                  </a:lnTo>
                  <a:lnTo>
                    <a:pt x="1395" y="2806"/>
                  </a:lnTo>
                  <a:lnTo>
                    <a:pt x="1474" y="2955"/>
                  </a:lnTo>
                  <a:lnTo>
                    <a:pt x="1528" y="3059"/>
                  </a:lnTo>
                  <a:lnTo>
                    <a:pt x="1555" y="3109"/>
                  </a:lnTo>
                  <a:lnTo>
                    <a:pt x="1598" y="3122"/>
                  </a:lnTo>
                  <a:lnTo>
                    <a:pt x="1685" y="3148"/>
                  </a:lnTo>
                  <a:lnTo>
                    <a:pt x="1808" y="3186"/>
                  </a:lnTo>
                  <a:lnTo>
                    <a:pt x="1966" y="3235"/>
                  </a:lnTo>
                  <a:lnTo>
                    <a:pt x="2151" y="3292"/>
                  </a:lnTo>
                  <a:lnTo>
                    <a:pt x="2358" y="3356"/>
                  </a:lnTo>
                  <a:lnTo>
                    <a:pt x="2584" y="3425"/>
                  </a:lnTo>
                  <a:lnTo>
                    <a:pt x="2821" y="3498"/>
                  </a:lnTo>
                  <a:lnTo>
                    <a:pt x="3064" y="3572"/>
                  </a:lnTo>
                  <a:lnTo>
                    <a:pt x="3310" y="3648"/>
                  </a:lnTo>
                  <a:lnTo>
                    <a:pt x="3553" y="3721"/>
                  </a:lnTo>
                  <a:lnTo>
                    <a:pt x="3785" y="3793"/>
                  </a:lnTo>
                  <a:lnTo>
                    <a:pt x="4005" y="3860"/>
                  </a:lnTo>
                  <a:lnTo>
                    <a:pt x="4205" y="3921"/>
                  </a:lnTo>
                  <a:lnTo>
                    <a:pt x="4382" y="3975"/>
                  </a:lnTo>
                  <a:lnTo>
                    <a:pt x="4528" y="4019"/>
                  </a:lnTo>
                  <a:lnTo>
                    <a:pt x="48" y="0"/>
                  </a:lnTo>
                  <a:lnTo>
                    <a:pt x="39" y="34"/>
                  </a:lnTo>
                  <a:lnTo>
                    <a:pt x="30" y="65"/>
                  </a:lnTo>
                  <a:lnTo>
                    <a:pt x="22" y="93"/>
                  </a:lnTo>
                  <a:lnTo>
                    <a:pt x="15" y="119"/>
                  </a:lnTo>
                  <a:lnTo>
                    <a:pt x="9" y="139"/>
                  </a:lnTo>
                  <a:lnTo>
                    <a:pt x="4" y="156"/>
                  </a:lnTo>
                  <a:lnTo>
                    <a:pt x="1" y="168"/>
                  </a:lnTo>
                  <a:lnTo>
                    <a:pt x="0" y="177"/>
                  </a:lnTo>
                  <a:close/>
                </a:path>
              </a:pathLst>
            </a:custGeom>
            <a:solidFill>
              <a:srgbClr val="DA251D"/>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06" name="Freeform 38"/>
            <p:cNvSpPr>
              <a:spLocks/>
            </p:cNvSpPr>
            <p:nvPr/>
          </p:nvSpPr>
          <p:spPr bwMode="auto">
            <a:xfrm>
              <a:off x="6162675" y="4506913"/>
              <a:ext cx="649287" cy="598487"/>
            </a:xfrm>
            <a:custGeom>
              <a:avLst/>
              <a:gdLst/>
              <a:ahLst/>
              <a:cxnLst>
                <a:cxn ang="0">
                  <a:pos x="0" y="702"/>
                </a:cxn>
                <a:cxn ang="0">
                  <a:pos x="5100" y="5277"/>
                </a:cxn>
                <a:cxn ang="0">
                  <a:pos x="5171" y="5240"/>
                </a:cxn>
                <a:cxn ang="0">
                  <a:pos x="5245" y="5201"/>
                </a:cxn>
                <a:cxn ang="0">
                  <a:pos x="5320" y="5159"/>
                </a:cxn>
                <a:cxn ang="0">
                  <a:pos x="5398" y="5118"/>
                </a:cxn>
                <a:cxn ang="0">
                  <a:pos x="5478" y="5076"/>
                </a:cxn>
                <a:cxn ang="0">
                  <a:pos x="5558" y="5032"/>
                </a:cxn>
                <a:cxn ang="0">
                  <a:pos x="5639" y="4989"/>
                </a:cxn>
                <a:cxn ang="0">
                  <a:pos x="5720" y="4947"/>
                </a:cxn>
                <a:cxn ang="0">
                  <a:pos x="209" y="0"/>
                </a:cxn>
                <a:cxn ang="0">
                  <a:pos x="182" y="89"/>
                </a:cxn>
                <a:cxn ang="0">
                  <a:pos x="155" y="177"/>
                </a:cxn>
                <a:cxn ang="0">
                  <a:pos x="128" y="266"/>
                </a:cxn>
                <a:cxn ang="0">
                  <a:pos x="102" y="355"/>
                </a:cxn>
                <a:cxn ang="0">
                  <a:pos x="75" y="442"/>
                </a:cxn>
                <a:cxn ang="0">
                  <a:pos x="49" y="530"/>
                </a:cxn>
                <a:cxn ang="0">
                  <a:pos x="24" y="616"/>
                </a:cxn>
                <a:cxn ang="0">
                  <a:pos x="0" y="702"/>
                </a:cxn>
              </a:cxnLst>
              <a:rect l="0" t="0" r="r" b="b"/>
              <a:pathLst>
                <a:path w="5720" h="5277">
                  <a:moveTo>
                    <a:pt x="0" y="702"/>
                  </a:moveTo>
                  <a:lnTo>
                    <a:pt x="5100" y="5277"/>
                  </a:lnTo>
                  <a:lnTo>
                    <a:pt x="5171" y="5240"/>
                  </a:lnTo>
                  <a:lnTo>
                    <a:pt x="5245" y="5201"/>
                  </a:lnTo>
                  <a:lnTo>
                    <a:pt x="5320" y="5159"/>
                  </a:lnTo>
                  <a:lnTo>
                    <a:pt x="5398" y="5118"/>
                  </a:lnTo>
                  <a:lnTo>
                    <a:pt x="5478" y="5076"/>
                  </a:lnTo>
                  <a:lnTo>
                    <a:pt x="5558" y="5032"/>
                  </a:lnTo>
                  <a:lnTo>
                    <a:pt x="5639" y="4989"/>
                  </a:lnTo>
                  <a:lnTo>
                    <a:pt x="5720" y="4947"/>
                  </a:lnTo>
                  <a:lnTo>
                    <a:pt x="209" y="0"/>
                  </a:lnTo>
                  <a:lnTo>
                    <a:pt x="182" y="89"/>
                  </a:lnTo>
                  <a:lnTo>
                    <a:pt x="155" y="177"/>
                  </a:lnTo>
                  <a:lnTo>
                    <a:pt x="128" y="266"/>
                  </a:lnTo>
                  <a:lnTo>
                    <a:pt x="102" y="355"/>
                  </a:lnTo>
                  <a:lnTo>
                    <a:pt x="75" y="442"/>
                  </a:lnTo>
                  <a:lnTo>
                    <a:pt x="49" y="530"/>
                  </a:lnTo>
                  <a:lnTo>
                    <a:pt x="24" y="616"/>
                  </a:lnTo>
                  <a:lnTo>
                    <a:pt x="0" y="702"/>
                  </a:lnTo>
                  <a:close/>
                </a:path>
              </a:pathLst>
            </a:custGeom>
            <a:solidFill>
              <a:srgbClr val="DA251D"/>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07" name="Freeform 39"/>
            <p:cNvSpPr>
              <a:spLocks/>
            </p:cNvSpPr>
            <p:nvPr/>
          </p:nvSpPr>
          <p:spPr bwMode="auto">
            <a:xfrm>
              <a:off x="6567488" y="4167188"/>
              <a:ext cx="533400" cy="474662"/>
            </a:xfrm>
            <a:custGeom>
              <a:avLst/>
              <a:gdLst/>
              <a:ahLst/>
              <a:cxnLst>
                <a:cxn ang="0">
                  <a:pos x="242" y="72"/>
                </a:cxn>
                <a:cxn ang="0">
                  <a:pos x="196" y="58"/>
                </a:cxn>
                <a:cxn ang="0">
                  <a:pos x="154" y="45"/>
                </a:cxn>
                <a:cxn ang="0">
                  <a:pos x="118" y="34"/>
                </a:cxn>
                <a:cxn ang="0">
                  <a:pos x="87" y="24"/>
                </a:cxn>
                <a:cxn ang="0">
                  <a:pos x="61" y="16"/>
                </a:cxn>
                <a:cxn ang="0">
                  <a:pos x="40" y="9"/>
                </a:cxn>
                <a:cxn ang="0">
                  <a:pos x="25" y="4"/>
                </a:cxn>
                <a:cxn ang="0">
                  <a:pos x="16" y="0"/>
                </a:cxn>
                <a:cxn ang="0">
                  <a:pos x="8" y="4"/>
                </a:cxn>
                <a:cxn ang="0">
                  <a:pos x="0" y="8"/>
                </a:cxn>
                <a:cxn ang="0">
                  <a:pos x="4657" y="4197"/>
                </a:cxn>
                <a:cxn ang="0">
                  <a:pos x="4669" y="4162"/>
                </a:cxn>
                <a:cxn ang="0">
                  <a:pos x="4680" y="4130"/>
                </a:cxn>
                <a:cxn ang="0">
                  <a:pos x="4690" y="4099"/>
                </a:cxn>
                <a:cxn ang="0">
                  <a:pos x="4697" y="4068"/>
                </a:cxn>
                <a:cxn ang="0">
                  <a:pos x="242" y="72"/>
                </a:cxn>
              </a:cxnLst>
              <a:rect l="0" t="0" r="r" b="b"/>
              <a:pathLst>
                <a:path w="4697" h="4197">
                  <a:moveTo>
                    <a:pt x="242" y="72"/>
                  </a:moveTo>
                  <a:lnTo>
                    <a:pt x="196" y="58"/>
                  </a:lnTo>
                  <a:lnTo>
                    <a:pt x="154" y="45"/>
                  </a:lnTo>
                  <a:lnTo>
                    <a:pt x="118" y="34"/>
                  </a:lnTo>
                  <a:lnTo>
                    <a:pt x="87" y="24"/>
                  </a:lnTo>
                  <a:lnTo>
                    <a:pt x="61" y="16"/>
                  </a:lnTo>
                  <a:lnTo>
                    <a:pt x="40" y="9"/>
                  </a:lnTo>
                  <a:lnTo>
                    <a:pt x="25" y="4"/>
                  </a:lnTo>
                  <a:lnTo>
                    <a:pt x="16" y="0"/>
                  </a:lnTo>
                  <a:lnTo>
                    <a:pt x="8" y="4"/>
                  </a:lnTo>
                  <a:lnTo>
                    <a:pt x="0" y="8"/>
                  </a:lnTo>
                  <a:lnTo>
                    <a:pt x="4657" y="4197"/>
                  </a:lnTo>
                  <a:lnTo>
                    <a:pt x="4669" y="4162"/>
                  </a:lnTo>
                  <a:lnTo>
                    <a:pt x="4680" y="4130"/>
                  </a:lnTo>
                  <a:lnTo>
                    <a:pt x="4690" y="4099"/>
                  </a:lnTo>
                  <a:lnTo>
                    <a:pt x="4697" y="4068"/>
                  </a:lnTo>
                  <a:lnTo>
                    <a:pt x="242" y="72"/>
                  </a:lnTo>
                  <a:close/>
                </a:path>
              </a:pathLst>
            </a:custGeom>
            <a:solidFill>
              <a:srgbClr val="DA251D"/>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08" name="Freeform 40"/>
            <p:cNvSpPr>
              <a:spLocks/>
            </p:cNvSpPr>
            <p:nvPr/>
          </p:nvSpPr>
          <p:spPr bwMode="auto">
            <a:xfrm>
              <a:off x="6648450" y="4191000"/>
              <a:ext cx="450850" cy="404812"/>
            </a:xfrm>
            <a:custGeom>
              <a:avLst/>
              <a:gdLst/>
              <a:ahLst/>
              <a:cxnLst>
                <a:cxn ang="0">
                  <a:pos x="2490" y="765"/>
                </a:cxn>
                <a:cxn ang="0">
                  <a:pos x="2457" y="755"/>
                </a:cxn>
                <a:cxn ang="0">
                  <a:pos x="2395" y="735"/>
                </a:cxn>
                <a:cxn ang="0">
                  <a:pos x="2305" y="707"/>
                </a:cxn>
                <a:cxn ang="0">
                  <a:pos x="2192" y="672"/>
                </a:cxn>
                <a:cxn ang="0">
                  <a:pos x="2057" y="630"/>
                </a:cxn>
                <a:cxn ang="0">
                  <a:pos x="1904" y="584"/>
                </a:cxn>
                <a:cxn ang="0">
                  <a:pos x="1734" y="532"/>
                </a:cxn>
                <a:cxn ang="0">
                  <a:pos x="1553" y="476"/>
                </a:cxn>
                <a:cxn ang="0">
                  <a:pos x="1363" y="418"/>
                </a:cxn>
                <a:cxn ang="0">
                  <a:pos x="1164" y="358"/>
                </a:cxn>
                <a:cxn ang="0">
                  <a:pos x="963" y="296"/>
                </a:cxn>
                <a:cxn ang="0">
                  <a:pos x="760" y="235"/>
                </a:cxn>
                <a:cxn ang="0">
                  <a:pos x="560" y="173"/>
                </a:cxn>
                <a:cxn ang="0">
                  <a:pos x="365" y="113"/>
                </a:cxn>
                <a:cxn ang="0">
                  <a:pos x="177" y="55"/>
                </a:cxn>
                <a:cxn ang="0">
                  <a:pos x="0" y="0"/>
                </a:cxn>
                <a:cxn ang="0">
                  <a:pos x="3980" y="3577"/>
                </a:cxn>
                <a:cxn ang="0">
                  <a:pos x="3918" y="3458"/>
                </a:cxn>
                <a:cxn ang="0">
                  <a:pos x="3838" y="3306"/>
                </a:cxn>
                <a:cxn ang="0">
                  <a:pos x="3744" y="3125"/>
                </a:cxn>
                <a:cxn ang="0">
                  <a:pos x="3637" y="2924"/>
                </a:cxn>
                <a:cxn ang="0">
                  <a:pos x="3521" y="2706"/>
                </a:cxn>
                <a:cxn ang="0">
                  <a:pos x="3400" y="2476"/>
                </a:cxn>
                <a:cxn ang="0">
                  <a:pos x="3275" y="2240"/>
                </a:cxn>
                <a:cxn ang="0">
                  <a:pos x="3150" y="2005"/>
                </a:cxn>
                <a:cxn ang="0">
                  <a:pos x="3029" y="1775"/>
                </a:cxn>
                <a:cxn ang="0">
                  <a:pos x="2912" y="1556"/>
                </a:cxn>
                <a:cxn ang="0">
                  <a:pos x="2804" y="1352"/>
                </a:cxn>
                <a:cxn ang="0">
                  <a:pos x="2707" y="1170"/>
                </a:cxn>
                <a:cxn ang="0">
                  <a:pos x="2625" y="1015"/>
                </a:cxn>
                <a:cxn ang="0">
                  <a:pos x="2558" y="892"/>
                </a:cxn>
                <a:cxn ang="0">
                  <a:pos x="2513" y="808"/>
                </a:cxn>
                <a:cxn ang="0">
                  <a:pos x="2490" y="765"/>
                </a:cxn>
              </a:cxnLst>
              <a:rect l="0" t="0" r="r" b="b"/>
              <a:pathLst>
                <a:path w="3980" h="3577">
                  <a:moveTo>
                    <a:pt x="2490" y="765"/>
                  </a:moveTo>
                  <a:lnTo>
                    <a:pt x="2457" y="755"/>
                  </a:lnTo>
                  <a:lnTo>
                    <a:pt x="2395" y="735"/>
                  </a:lnTo>
                  <a:lnTo>
                    <a:pt x="2305" y="707"/>
                  </a:lnTo>
                  <a:lnTo>
                    <a:pt x="2192" y="672"/>
                  </a:lnTo>
                  <a:lnTo>
                    <a:pt x="2057" y="630"/>
                  </a:lnTo>
                  <a:lnTo>
                    <a:pt x="1904" y="584"/>
                  </a:lnTo>
                  <a:lnTo>
                    <a:pt x="1734" y="532"/>
                  </a:lnTo>
                  <a:lnTo>
                    <a:pt x="1553" y="476"/>
                  </a:lnTo>
                  <a:lnTo>
                    <a:pt x="1363" y="418"/>
                  </a:lnTo>
                  <a:lnTo>
                    <a:pt x="1164" y="358"/>
                  </a:lnTo>
                  <a:lnTo>
                    <a:pt x="963" y="296"/>
                  </a:lnTo>
                  <a:lnTo>
                    <a:pt x="760" y="235"/>
                  </a:lnTo>
                  <a:lnTo>
                    <a:pt x="560" y="173"/>
                  </a:lnTo>
                  <a:lnTo>
                    <a:pt x="365" y="113"/>
                  </a:lnTo>
                  <a:lnTo>
                    <a:pt x="177" y="55"/>
                  </a:lnTo>
                  <a:lnTo>
                    <a:pt x="0" y="0"/>
                  </a:lnTo>
                  <a:lnTo>
                    <a:pt x="3980" y="3577"/>
                  </a:lnTo>
                  <a:lnTo>
                    <a:pt x="3918" y="3458"/>
                  </a:lnTo>
                  <a:lnTo>
                    <a:pt x="3838" y="3306"/>
                  </a:lnTo>
                  <a:lnTo>
                    <a:pt x="3744" y="3125"/>
                  </a:lnTo>
                  <a:lnTo>
                    <a:pt x="3637" y="2924"/>
                  </a:lnTo>
                  <a:lnTo>
                    <a:pt x="3521" y="2706"/>
                  </a:lnTo>
                  <a:lnTo>
                    <a:pt x="3400" y="2476"/>
                  </a:lnTo>
                  <a:lnTo>
                    <a:pt x="3275" y="2240"/>
                  </a:lnTo>
                  <a:lnTo>
                    <a:pt x="3150" y="2005"/>
                  </a:lnTo>
                  <a:lnTo>
                    <a:pt x="3029" y="1775"/>
                  </a:lnTo>
                  <a:lnTo>
                    <a:pt x="2912" y="1556"/>
                  </a:lnTo>
                  <a:lnTo>
                    <a:pt x="2804" y="1352"/>
                  </a:lnTo>
                  <a:lnTo>
                    <a:pt x="2707" y="1170"/>
                  </a:lnTo>
                  <a:lnTo>
                    <a:pt x="2625" y="1015"/>
                  </a:lnTo>
                  <a:lnTo>
                    <a:pt x="2558" y="892"/>
                  </a:lnTo>
                  <a:lnTo>
                    <a:pt x="2513" y="808"/>
                  </a:lnTo>
                  <a:lnTo>
                    <a:pt x="2490" y="765"/>
                  </a:lnTo>
                  <a:close/>
                </a:path>
              </a:pathLst>
            </a:custGeom>
            <a:solidFill>
              <a:srgbClr val="DA251D"/>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09" name="Freeform 41"/>
            <p:cNvSpPr>
              <a:spLocks/>
            </p:cNvSpPr>
            <p:nvPr/>
          </p:nvSpPr>
          <p:spPr bwMode="auto">
            <a:xfrm>
              <a:off x="6219825" y="4324350"/>
              <a:ext cx="774700" cy="692150"/>
            </a:xfrm>
            <a:custGeom>
              <a:avLst/>
              <a:gdLst/>
              <a:ahLst/>
              <a:cxnLst>
                <a:cxn ang="0">
                  <a:pos x="145" y="177"/>
                </a:cxn>
                <a:cxn ang="0">
                  <a:pos x="140" y="194"/>
                </a:cxn>
                <a:cxn ang="0">
                  <a:pos x="130" y="225"/>
                </a:cxn>
                <a:cxn ang="0">
                  <a:pos x="117" y="269"/>
                </a:cxn>
                <a:cxn ang="0">
                  <a:pos x="100" y="325"/>
                </a:cxn>
                <a:cxn ang="0">
                  <a:pos x="80" y="394"/>
                </a:cxn>
                <a:cxn ang="0">
                  <a:pos x="56" y="473"/>
                </a:cxn>
                <a:cxn ang="0">
                  <a:pos x="30" y="563"/>
                </a:cxn>
                <a:cxn ang="0">
                  <a:pos x="0" y="661"/>
                </a:cxn>
                <a:cxn ang="0">
                  <a:pos x="6067" y="6107"/>
                </a:cxn>
                <a:cxn ang="0">
                  <a:pos x="6141" y="6069"/>
                </a:cxn>
                <a:cxn ang="0">
                  <a:pos x="6211" y="6033"/>
                </a:cxn>
                <a:cxn ang="0">
                  <a:pos x="6279" y="5998"/>
                </a:cxn>
                <a:cxn ang="0">
                  <a:pos x="6344" y="5965"/>
                </a:cxn>
                <a:cxn ang="0">
                  <a:pos x="6407" y="5932"/>
                </a:cxn>
                <a:cxn ang="0">
                  <a:pos x="6466" y="5901"/>
                </a:cxn>
                <a:cxn ang="0">
                  <a:pos x="6522" y="5872"/>
                </a:cxn>
                <a:cxn ang="0">
                  <a:pos x="6574" y="5845"/>
                </a:cxn>
                <a:cxn ang="0">
                  <a:pos x="6622" y="5820"/>
                </a:cxn>
                <a:cxn ang="0">
                  <a:pos x="6667" y="5796"/>
                </a:cxn>
                <a:cxn ang="0">
                  <a:pos x="6707" y="5774"/>
                </a:cxn>
                <a:cxn ang="0">
                  <a:pos x="6742" y="5755"/>
                </a:cxn>
                <a:cxn ang="0">
                  <a:pos x="6772" y="5738"/>
                </a:cxn>
                <a:cxn ang="0">
                  <a:pos x="6798" y="5724"/>
                </a:cxn>
                <a:cxn ang="0">
                  <a:pos x="6818" y="5713"/>
                </a:cxn>
                <a:cxn ang="0">
                  <a:pos x="6833" y="5704"/>
                </a:cxn>
                <a:cxn ang="0">
                  <a:pos x="476" y="0"/>
                </a:cxn>
                <a:cxn ang="0">
                  <a:pos x="411" y="35"/>
                </a:cxn>
                <a:cxn ang="0">
                  <a:pos x="353" y="67"/>
                </a:cxn>
                <a:cxn ang="0">
                  <a:pos x="300" y="95"/>
                </a:cxn>
                <a:cxn ang="0">
                  <a:pos x="253" y="119"/>
                </a:cxn>
                <a:cxn ang="0">
                  <a:pos x="214" y="140"/>
                </a:cxn>
                <a:cxn ang="0">
                  <a:pos x="183" y="157"/>
                </a:cxn>
                <a:cxn ang="0">
                  <a:pos x="160" y="169"/>
                </a:cxn>
                <a:cxn ang="0">
                  <a:pos x="145" y="177"/>
                </a:cxn>
              </a:cxnLst>
              <a:rect l="0" t="0" r="r" b="b"/>
              <a:pathLst>
                <a:path w="6833" h="6107">
                  <a:moveTo>
                    <a:pt x="145" y="177"/>
                  </a:moveTo>
                  <a:lnTo>
                    <a:pt x="140" y="194"/>
                  </a:lnTo>
                  <a:lnTo>
                    <a:pt x="130" y="225"/>
                  </a:lnTo>
                  <a:lnTo>
                    <a:pt x="117" y="269"/>
                  </a:lnTo>
                  <a:lnTo>
                    <a:pt x="100" y="325"/>
                  </a:lnTo>
                  <a:lnTo>
                    <a:pt x="80" y="394"/>
                  </a:lnTo>
                  <a:lnTo>
                    <a:pt x="56" y="473"/>
                  </a:lnTo>
                  <a:lnTo>
                    <a:pt x="30" y="563"/>
                  </a:lnTo>
                  <a:lnTo>
                    <a:pt x="0" y="661"/>
                  </a:lnTo>
                  <a:lnTo>
                    <a:pt x="6067" y="6107"/>
                  </a:lnTo>
                  <a:lnTo>
                    <a:pt x="6141" y="6069"/>
                  </a:lnTo>
                  <a:lnTo>
                    <a:pt x="6211" y="6033"/>
                  </a:lnTo>
                  <a:lnTo>
                    <a:pt x="6279" y="5998"/>
                  </a:lnTo>
                  <a:lnTo>
                    <a:pt x="6344" y="5965"/>
                  </a:lnTo>
                  <a:lnTo>
                    <a:pt x="6407" y="5932"/>
                  </a:lnTo>
                  <a:lnTo>
                    <a:pt x="6466" y="5901"/>
                  </a:lnTo>
                  <a:lnTo>
                    <a:pt x="6522" y="5872"/>
                  </a:lnTo>
                  <a:lnTo>
                    <a:pt x="6574" y="5845"/>
                  </a:lnTo>
                  <a:lnTo>
                    <a:pt x="6622" y="5820"/>
                  </a:lnTo>
                  <a:lnTo>
                    <a:pt x="6667" y="5796"/>
                  </a:lnTo>
                  <a:lnTo>
                    <a:pt x="6707" y="5774"/>
                  </a:lnTo>
                  <a:lnTo>
                    <a:pt x="6742" y="5755"/>
                  </a:lnTo>
                  <a:lnTo>
                    <a:pt x="6772" y="5738"/>
                  </a:lnTo>
                  <a:lnTo>
                    <a:pt x="6798" y="5724"/>
                  </a:lnTo>
                  <a:lnTo>
                    <a:pt x="6818" y="5713"/>
                  </a:lnTo>
                  <a:lnTo>
                    <a:pt x="6833" y="5704"/>
                  </a:lnTo>
                  <a:lnTo>
                    <a:pt x="476" y="0"/>
                  </a:lnTo>
                  <a:lnTo>
                    <a:pt x="411" y="35"/>
                  </a:lnTo>
                  <a:lnTo>
                    <a:pt x="353" y="67"/>
                  </a:lnTo>
                  <a:lnTo>
                    <a:pt x="300" y="95"/>
                  </a:lnTo>
                  <a:lnTo>
                    <a:pt x="253" y="119"/>
                  </a:lnTo>
                  <a:lnTo>
                    <a:pt x="214" y="140"/>
                  </a:lnTo>
                  <a:lnTo>
                    <a:pt x="183" y="157"/>
                  </a:lnTo>
                  <a:lnTo>
                    <a:pt x="160" y="169"/>
                  </a:lnTo>
                  <a:lnTo>
                    <a:pt x="145" y="177"/>
                  </a:lnTo>
                  <a:close/>
                </a:path>
              </a:pathLst>
            </a:custGeom>
            <a:solidFill>
              <a:srgbClr val="DA251D"/>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10" name="Freeform 42"/>
            <p:cNvSpPr>
              <a:spLocks/>
            </p:cNvSpPr>
            <p:nvPr/>
          </p:nvSpPr>
          <p:spPr bwMode="auto">
            <a:xfrm>
              <a:off x="6132513" y="4586288"/>
              <a:ext cx="608012" cy="560387"/>
            </a:xfrm>
            <a:custGeom>
              <a:avLst/>
              <a:gdLst/>
              <a:ahLst/>
              <a:cxnLst>
                <a:cxn ang="0">
                  <a:pos x="0" y="854"/>
                </a:cxn>
                <a:cxn ang="0">
                  <a:pos x="4480" y="4873"/>
                </a:cxn>
                <a:cxn ang="0">
                  <a:pos x="4520" y="4884"/>
                </a:cxn>
                <a:cxn ang="0">
                  <a:pos x="4556" y="4895"/>
                </a:cxn>
                <a:cxn ang="0">
                  <a:pos x="4588" y="4905"/>
                </a:cxn>
                <a:cxn ang="0">
                  <a:pos x="4617" y="4914"/>
                </a:cxn>
                <a:cxn ang="0">
                  <a:pos x="4640" y="4922"/>
                </a:cxn>
                <a:cxn ang="0">
                  <a:pos x="4659" y="4929"/>
                </a:cxn>
                <a:cxn ang="0">
                  <a:pos x="4673" y="4934"/>
                </a:cxn>
                <a:cxn ang="0">
                  <a:pos x="4681" y="4938"/>
                </a:cxn>
                <a:cxn ang="0">
                  <a:pos x="4704" y="4923"/>
                </a:cxn>
                <a:cxn ang="0">
                  <a:pos x="4750" y="4899"/>
                </a:cxn>
                <a:cxn ang="0">
                  <a:pos x="4814" y="4865"/>
                </a:cxn>
                <a:cxn ang="0">
                  <a:pos x="4897" y="4823"/>
                </a:cxn>
                <a:cxn ang="0">
                  <a:pos x="4995" y="4771"/>
                </a:cxn>
                <a:cxn ang="0">
                  <a:pos x="5107" y="4713"/>
                </a:cxn>
                <a:cxn ang="0">
                  <a:pos x="5232" y="4648"/>
                </a:cxn>
                <a:cxn ang="0">
                  <a:pos x="5366" y="4575"/>
                </a:cxn>
                <a:cxn ang="0">
                  <a:pos x="266" y="0"/>
                </a:cxn>
                <a:cxn ang="0">
                  <a:pos x="245" y="65"/>
                </a:cxn>
                <a:cxn ang="0">
                  <a:pos x="225" y="131"/>
                </a:cxn>
                <a:cxn ang="0">
                  <a:pos x="204" y="194"/>
                </a:cxn>
                <a:cxn ang="0">
                  <a:pos x="184" y="257"/>
                </a:cxn>
                <a:cxn ang="0">
                  <a:pos x="165" y="317"/>
                </a:cxn>
                <a:cxn ang="0">
                  <a:pos x="147" y="376"/>
                </a:cxn>
                <a:cxn ang="0">
                  <a:pos x="129" y="434"/>
                </a:cxn>
                <a:cxn ang="0">
                  <a:pos x="112" y="490"/>
                </a:cxn>
                <a:cxn ang="0">
                  <a:pos x="95" y="544"/>
                </a:cxn>
                <a:cxn ang="0">
                  <a:pos x="80" y="595"/>
                </a:cxn>
                <a:cxn ang="0">
                  <a:pos x="63" y="644"/>
                </a:cxn>
                <a:cxn ang="0">
                  <a:pos x="49" y="692"/>
                </a:cxn>
                <a:cxn ang="0">
                  <a:pos x="36" y="736"/>
                </a:cxn>
                <a:cxn ang="0">
                  <a:pos x="23" y="778"/>
                </a:cxn>
                <a:cxn ang="0">
                  <a:pos x="11" y="818"/>
                </a:cxn>
                <a:cxn ang="0">
                  <a:pos x="0" y="854"/>
                </a:cxn>
              </a:cxnLst>
              <a:rect l="0" t="0" r="r" b="b"/>
              <a:pathLst>
                <a:path w="5366" h="4938">
                  <a:moveTo>
                    <a:pt x="0" y="854"/>
                  </a:moveTo>
                  <a:lnTo>
                    <a:pt x="4480" y="4873"/>
                  </a:lnTo>
                  <a:lnTo>
                    <a:pt x="4520" y="4884"/>
                  </a:lnTo>
                  <a:lnTo>
                    <a:pt x="4556" y="4895"/>
                  </a:lnTo>
                  <a:lnTo>
                    <a:pt x="4588" y="4905"/>
                  </a:lnTo>
                  <a:lnTo>
                    <a:pt x="4617" y="4914"/>
                  </a:lnTo>
                  <a:lnTo>
                    <a:pt x="4640" y="4922"/>
                  </a:lnTo>
                  <a:lnTo>
                    <a:pt x="4659" y="4929"/>
                  </a:lnTo>
                  <a:lnTo>
                    <a:pt x="4673" y="4934"/>
                  </a:lnTo>
                  <a:lnTo>
                    <a:pt x="4681" y="4938"/>
                  </a:lnTo>
                  <a:lnTo>
                    <a:pt x="4704" y="4923"/>
                  </a:lnTo>
                  <a:lnTo>
                    <a:pt x="4750" y="4899"/>
                  </a:lnTo>
                  <a:lnTo>
                    <a:pt x="4814" y="4865"/>
                  </a:lnTo>
                  <a:lnTo>
                    <a:pt x="4897" y="4823"/>
                  </a:lnTo>
                  <a:lnTo>
                    <a:pt x="4995" y="4771"/>
                  </a:lnTo>
                  <a:lnTo>
                    <a:pt x="5107" y="4713"/>
                  </a:lnTo>
                  <a:lnTo>
                    <a:pt x="5232" y="4648"/>
                  </a:lnTo>
                  <a:lnTo>
                    <a:pt x="5366" y="4575"/>
                  </a:lnTo>
                  <a:lnTo>
                    <a:pt x="266" y="0"/>
                  </a:lnTo>
                  <a:lnTo>
                    <a:pt x="245" y="65"/>
                  </a:lnTo>
                  <a:lnTo>
                    <a:pt x="225" y="131"/>
                  </a:lnTo>
                  <a:lnTo>
                    <a:pt x="204" y="194"/>
                  </a:lnTo>
                  <a:lnTo>
                    <a:pt x="184" y="257"/>
                  </a:lnTo>
                  <a:lnTo>
                    <a:pt x="165" y="317"/>
                  </a:lnTo>
                  <a:lnTo>
                    <a:pt x="147" y="376"/>
                  </a:lnTo>
                  <a:lnTo>
                    <a:pt x="129" y="434"/>
                  </a:lnTo>
                  <a:lnTo>
                    <a:pt x="112" y="490"/>
                  </a:lnTo>
                  <a:lnTo>
                    <a:pt x="95" y="544"/>
                  </a:lnTo>
                  <a:lnTo>
                    <a:pt x="80" y="595"/>
                  </a:lnTo>
                  <a:lnTo>
                    <a:pt x="63" y="644"/>
                  </a:lnTo>
                  <a:lnTo>
                    <a:pt x="49" y="692"/>
                  </a:lnTo>
                  <a:lnTo>
                    <a:pt x="36" y="736"/>
                  </a:lnTo>
                  <a:lnTo>
                    <a:pt x="23" y="778"/>
                  </a:lnTo>
                  <a:lnTo>
                    <a:pt x="11" y="818"/>
                  </a:lnTo>
                  <a:lnTo>
                    <a:pt x="0" y="854"/>
                  </a:lnTo>
                  <a:close/>
                </a:path>
              </a:pathLst>
            </a:custGeom>
            <a:solidFill>
              <a:srgbClr val="DE453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11" name="Freeform 43"/>
            <p:cNvSpPr>
              <a:spLocks/>
            </p:cNvSpPr>
            <p:nvPr/>
          </p:nvSpPr>
          <p:spPr bwMode="auto">
            <a:xfrm>
              <a:off x="6481763" y="4167188"/>
              <a:ext cx="614362" cy="571500"/>
            </a:xfrm>
            <a:custGeom>
              <a:avLst/>
              <a:gdLst/>
              <a:ahLst/>
              <a:cxnLst>
                <a:cxn ang="0">
                  <a:pos x="0" y="402"/>
                </a:cxn>
                <a:cxn ang="0">
                  <a:pos x="5164" y="5043"/>
                </a:cxn>
                <a:cxn ang="0">
                  <a:pos x="5184" y="4980"/>
                </a:cxn>
                <a:cxn ang="0">
                  <a:pos x="5204" y="4917"/>
                </a:cxn>
                <a:cxn ang="0">
                  <a:pos x="5222" y="4856"/>
                </a:cxn>
                <a:cxn ang="0">
                  <a:pos x="5240" y="4796"/>
                </a:cxn>
                <a:cxn ang="0">
                  <a:pos x="5258" y="4737"/>
                </a:cxn>
                <a:cxn ang="0">
                  <a:pos x="5275" y="4679"/>
                </a:cxn>
                <a:cxn ang="0">
                  <a:pos x="5292" y="4622"/>
                </a:cxn>
                <a:cxn ang="0">
                  <a:pos x="5308" y="4568"/>
                </a:cxn>
                <a:cxn ang="0">
                  <a:pos x="5324" y="4513"/>
                </a:cxn>
                <a:cxn ang="0">
                  <a:pos x="5341" y="4462"/>
                </a:cxn>
                <a:cxn ang="0">
                  <a:pos x="5355" y="4412"/>
                </a:cxn>
                <a:cxn ang="0">
                  <a:pos x="5370" y="4363"/>
                </a:cxn>
                <a:cxn ang="0">
                  <a:pos x="5384" y="4316"/>
                </a:cxn>
                <a:cxn ang="0">
                  <a:pos x="5397" y="4272"/>
                </a:cxn>
                <a:cxn ang="0">
                  <a:pos x="5410" y="4230"/>
                </a:cxn>
                <a:cxn ang="0">
                  <a:pos x="5422" y="4189"/>
                </a:cxn>
                <a:cxn ang="0">
                  <a:pos x="765" y="0"/>
                </a:cxn>
                <a:cxn ang="0">
                  <a:pos x="748" y="9"/>
                </a:cxn>
                <a:cxn ang="0">
                  <a:pos x="725" y="21"/>
                </a:cxn>
                <a:cxn ang="0">
                  <a:pos x="697" y="35"/>
                </a:cxn>
                <a:cxn ang="0">
                  <a:pos x="665" y="52"/>
                </a:cxn>
                <a:cxn ang="0">
                  <a:pos x="628" y="71"/>
                </a:cxn>
                <a:cxn ang="0">
                  <a:pos x="588" y="92"/>
                </a:cxn>
                <a:cxn ang="0">
                  <a:pos x="543" y="116"/>
                </a:cxn>
                <a:cxn ang="0">
                  <a:pos x="494" y="141"/>
                </a:cxn>
                <a:cxn ang="0">
                  <a:pos x="443" y="168"/>
                </a:cxn>
                <a:cxn ang="0">
                  <a:pos x="387" y="197"/>
                </a:cxn>
                <a:cxn ang="0">
                  <a:pos x="329" y="228"/>
                </a:cxn>
                <a:cxn ang="0">
                  <a:pos x="268" y="261"/>
                </a:cxn>
                <a:cxn ang="0">
                  <a:pos x="204" y="295"/>
                </a:cxn>
                <a:cxn ang="0">
                  <a:pos x="138" y="329"/>
                </a:cxn>
                <a:cxn ang="0">
                  <a:pos x="70" y="365"/>
                </a:cxn>
                <a:cxn ang="0">
                  <a:pos x="0" y="402"/>
                </a:cxn>
              </a:cxnLst>
              <a:rect l="0" t="0" r="r" b="b"/>
              <a:pathLst>
                <a:path w="5422" h="5043">
                  <a:moveTo>
                    <a:pt x="0" y="402"/>
                  </a:moveTo>
                  <a:lnTo>
                    <a:pt x="5164" y="5043"/>
                  </a:lnTo>
                  <a:lnTo>
                    <a:pt x="5184" y="4980"/>
                  </a:lnTo>
                  <a:lnTo>
                    <a:pt x="5204" y="4917"/>
                  </a:lnTo>
                  <a:lnTo>
                    <a:pt x="5222" y="4856"/>
                  </a:lnTo>
                  <a:lnTo>
                    <a:pt x="5240" y="4796"/>
                  </a:lnTo>
                  <a:lnTo>
                    <a:pt x="5258" y="4737"/>
                  </a:lnTo>
                  <a:lnTo>
                    <a:pt x="5275" y="4679"/>
                  </a:lnTo>
                  <a:lnTo>
                    <a:pt x="5292" y="4622"/>
                  </a:lnTo>
                  <a:lnTo>
                    <a:pt x="5308" y="4568"/>
                  </a:lnTo>
                  <a:lnTo>
                    <a:pt x="5324" y="4513"/>
                  </a:lnTo>
                  <a:lnTo>
                    <a:pt x="5341" y="4462"/>
                  </a:lnTo>
                  <a:lnTo>
                    <a:pt x="5355" y="4412"/>
                  </a:lnTo>
                  <a:lnTo>
                    <a:pt x="5370" y="4363"/>
                  </a:lnTo>
                  <a:lnTo>
                    <a:pt x="5384" y="4316"/>
                  </a:lnTo>
                  <a:lnTo>
                    <a:pt x="5397" y="4272"/>
                  </a:lnTo>
                  <a:lnTo>
                    <a:pt x="5410" y="4230"/>
                  </a:lnTo>
                  <a:lnTo>
                    <a:pt x="5422" y="4189"/>
                  </a:lnTo>
                  <a:lnTo>
                    <a:pt x="765" y="0"/>
                  </a:lnTo>
                  <a:lnTo>
                    <a:pt x="748" y="9"/>
                  </a:lnTo>
                  <a:lnTo>
                    <a:pt x="725" y="21"/>
                  </a:lnTo>
                  <a:lnTo>
                    <a:pt x="697" y="35"/>
                  </a:lnTo>
                  <a:lnTo>
                    <a:pt x="665" y="52"/>
                  </a:lnTo>
                  <a:lnTo>
                    <a:pt x="628" y="71"/>
                  </a:lnTo>
                  <a:lnTo>
                    <a:pt x="588" y="92"/>
                  </a:lnTo>
                  <a:lnTo>
                    <a:pt x="543" y="116"/>
                  </a:lnTo>
                  <a:lnTo>
                    <a:pt x="494" y="141"/>
                  </a:lnTo>
                  <a:lnTo>
                    <a:pt x="443" y="168"/>
                  </a:lnTo>
                  <a:lnTo>
                    <a:pt x="387" y="197"/>
                  </a:lnTo>
                  <a:lnTo>
                    <a:pt x="329" y="228"/>
                  </a:lnTo>
                  <a:lnTo>
                    <a:pt x="268" y="261"/>
                  </a:lnTo>
                  <a:lnTo>
                    <a:pt x="204" y="295"/>
                  </a:lnTo>
                  <a:lnTo>
                    <a:pt x="138" y="329"/>
                  </a:lnTo>
                  <a:lnTo>
                    <a:pt x="70" y="365"/>
                  </a:lnTo>
                  <a:lnTo>
                    <a:pt x="0" y="402"/>
                  </a:lnTo>
                  <a:close/>
                </a:path>
              </a:pathLst>
            </a:custGeom>
            <a:solidFill>
              <a:srgbClr val="DE453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12" name="Freeform 44"/>
            <p:cNvSpPr>
              <a:spLocks/>
            </p:cNvSpPr>
            <p:nvPr/>
          </p:nvSpPr>
          <p:spPr bwMode="auto">
            <a:xfrm>
              <a:off x="6596063" y="4175125"/>
              <a:ext cx="511175" cy="452437"/>
            </a:xfrm>
            <a:custGeom>
              <a:avLst/>
              <a:gdLst/>
              <a:ahLst/>
              <a:cxnLst>
                <a:cxn ang="0">
                  <a:pos x="4512" y="3835"/>
                </a:cxn>
                <a:cxn ang="0">
                  <a:pos x="4503" y="3821"/>
                </a:cxn>
                <a:cxn ang="0">
                  <a:pos x="4488" y="3796"/>
                </a:cxn>
                <a:cxn ang="0">
                  <a:pos x="4466" y="3759"/>
                </a:cxn>
                <a:cxn ang="0">
                  <a:pos x="4439" y="3714"/>
                </a:cxn>
                <a:cxn ang="0">
                  <a:pos x="459" y="137"/>
                </a:cxn>
                <a:cxn ang="0">
                  <a:pos x="394" y="117"/>
                </a:cxn>
                <a:cxn ang="0">
                  <a:pos x="330" y="97"/>
                </a:cxn>
                <a:cxn ang="0">
                  <a:pos x="268" y="78"/>
                </a:cxn>
                <a:cxn ang="0">
                  <a:pos x="208" y="60"/>
                </a:cxn>
                <a:cxn ang="0">
                  <a:pos x="152" y="43"/>
                </a:cxn>
                <a:cxn ang="0">
                  <a:pos x="98" y="27"/>
                </a:cxn>
                <a:cxn ang="0">
                  <a:pos x="47" y="13"/>
                </a:cxn>
                <a:cxn ang="0">
                  <a:pos x="0" y="0"/>
                </a:cxn>
                <a:cxn ang="0">
                  <a:pos x="4455" y="3996"/>
                </a:cxn>
                <a:cxn ang="0">
                  <a:pos x="4464" y="3964"/>
                </a:cxn>
                <a:cxn ang="0">
                  <a:pos x="4474" y="3936"/>
                </a:cxn>
                <a:cxn ang="0">
                  <a:pos x="4482" y="3910"/>
                </a:cxn>
                <a:cxn ang="0">
                  <a:pos x="4490" y="3889"/>
                </a:cxn>
                <a:cxn ang="0">
                  <a:pos x="4497" y="3870"/>
                </a:cxn>
                <a:cxn ang="0">
                  <a:pos x="4504" y="3854"/>
                </a:cxn>
                <a:cxn ang="0">
                  <a:pos x="4509" y="3842"/>
                </a:cxn>
                <a:cxn ang="0">
                  <a:pos x="4512" y="3835"/>
                </a:cxn>
              </a:cxnLst>
              <a:rect l="0" t="0" r="r" b="b"/>
              <a:pathLst>
                <a:path w="4512" h="3996">
                  <a:moveTo>
                    <a:pt x="4512" y="3835"/>
                  </a:moveTo>
                  <a:lnTo>
                    <a:pt x="4503" y="3821"/>
                  </a:lnTo>
                  <a:lnTo>
                    <a:pt x="4488" y="3796"/>
                  </a:lnTo>
                  <a:lnTo>
                    <a:pt x="4466" y="3759"/>
                  </a:lnTo>
                  <a:lnTo>
                    <a:pt x="4439" y="3714"/>
                  </a:lnTo>
                  <a:lnTo>
                    <a:pt x="459" y="137"/>
                  </a:lnTo>
                  <a:lnTo>
                    <a:pt x="394" y="117"/>
                  </a:lnTo>
                  <a:lnTo>
                    <a:pt x="330" y="97"/>
                  </a:lnTo>
                  <a:lnTo>
                    <a:pt x="268" y="78"/>
                  </a:lnTo>
                  <a:lnTo>
                    <a:pt x="208" y="60"/>
                  </a:lnTo>
                  <a:lnTo>
                    <a:pt x="152" y="43"/>
                  </a:lnTo>
                  <a:lnTo>
                    <a:pt x="98" y="27"/>
                  </a:lnTo>
                  <a:lnTo>
                    <a:pt x="47" y="13"/>
                  </a:lnTo>
                  <a:lnTo>
                    <a:pt x="0" y="0"/>
                  </a:lnTo>
                  <a:lnTo>
                    <a:pt x="4455" y="3996"/>
                  </a:lnTo>
                  <a:lnTo>
                    <a:pt x="4464" y="3964"/>
                  </a:lnTo>
                  <a:lnTo>
                    <a:pt x="4474" y="3936"/>
                  </a:lnTo>
                  <a:lnTo>
                    <a:pt x="4482" y="3910"/>
                  </a:lnTo>
                  <a:lnTo>
                    <a:pt x="4490" y="3889"/>
                  </a:lnTo>
                  <a:lnTo>
                    <a:pt x="4497" y="3870"/>
                  </a:lnTo>
                  <a:lnTo>
                    <a:pt x="4504" y="3854"/>
                  </a:lnTo>
                  <a:lnTo>
                    <a:pt x="4509" y="3842"/>
                  </a:lnTo>
                  <a:lnTo>
                    <a:pt x="4512" y="3835"/>
                  </a:lnTo>
                  <a:close/>
                </a:path>
              </a:pathLst>
            </a:custGeom>
            <a:solidFill>
              <a:srgbClr val="DE453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13" name="Freeform 45"/>
            <p:cNvSpPr>
              <a:spLocks/>
            </p:cNvSpPr>
            <p:nvPr/>
          </p:nvSpPr>
          <p:spPr bwMode="auto">
            <a:xfrm>
              <a:off x="6186488" y="4457700"/>
              <a:ext cx="669925" cy="609600"/>
            </a:xfrm>
            <a:custGeom>
              <a:avLst/>
              <a:gdLst/>
              <a:ahLst/>
              <a:cxnLst>
                <a:cxn ang="0">
                  <a:pos x="0" y="443"/>
                </a:cxn>
                <a:cxn ang="0">
                  <a:pos x="5511" y="5390"/>
                </a:cxn>
                <a:cxn ang="0">
                  <a:pos x="5561" y="5363"/>
                </a:cxn>
                <a:cxn ang="0">
                  <a:pos x="5609" y="5335"/>
                </a:cxn>
                <a:cxn ang="0">
                  <a:pos x="5659" y="5308"/>
                </a:cxn>
                <a:cxn ang="0">
                  <a:pos x="5709" y="5282"/>
                </a:cxn>
                <a:cxn ang="0">
                  <a:pos x="5759" y="5256"/>
                </a:cxn>
                <a:cxn ang="0">
                  <a:pos x="5808" y="5230"/>
                </a:cxn>
                <a:cxn ang="0">
                  <a:pos x="5858" y="5205"/>
                </a:cxn>
                <a:cxn ang="0">
                  <a:pos x="5906" y="5180"/>
                </a:cxn>
                <a:cxn ang="0">
                  <a:pos x="137" y="0"/>
                </a:cxn>
                <a:cxn ang="0">
                  <a:pos x="122" y="54"/>
                </a:cxn>
                <a:cxn ang="0">
                  <a:pos x="106" y="110"/>
                </a:cxn>
                <a:cxn ang="0">
                  <a:pos x="89" y="164"/>
                </a:cxn>
                <a:cxn ang="0">
                  <a:pos x="72" y="219"/>
                </a:cxn>
                <a:cxn ang="0">
                  <a:pos x="55" y="274"/>
                </a:cxn>
                <a:cxn ang="0">
                  <a:pos x="37" y="330"/>
                </a:cxn>
                <a:cxn ang="0">
                  <a:pos x="18" y="387"/>
                </a:cxn>
                <a:cxn ang="0">
                  <a:pos x="0" y="443"/>
                </a:cxn>
              </a:cxnLst>
              <a:rect l="0" t="0" r="r" b="b"/>
              <a:pathLst>
                <a:path w="5906" h="5390">
                  <a:moveTo>
                    <a:pt x="0" y="443"/>
                  </a:moveTo>
                  <a:lnTo>
                    <a:pt x="5511" y="5390"/>
                  </a:lnTo>
                  <a:lnTo>
                    <a:pt x="5561" y="5363"/>
                  </a:lnTo>
                  <a:lnTo>
                    <a:pt x="5609" y="5335"/>
                  </a:lnTo>
                  <a:lnTo>
                    <a:pt x="5659" y="5308"/>
                  </a:lnTo>
                  <a:lnTo>
                    <a:pt x="5709" y="5282"/>
                  </a:lnTo>
                  <a:lnTo>
                    <a:pt x="5759" y="5256"/>
                  </a:lnTo>
                  <a:lnTo>
                    <a:pt x="5808" y="5230"/>
                  </a:lnTo>
                  <a:lnTo>
                    <a:pt x="5858" y="5205"/>
                  </a:lnTo>
                  <a:lnTo>
                    <a:pt x="5906" y="5180"/>
                  </a:lnTo>
                  <a:lnTo>
                    <a:pt x="137" y="0"/>
                  </a:lnTo>
                  <a:lnTo>
                    <a:pt x="122" y="54"/>
                  </a:lnTo>
                  <a:lnTo>
                    <a:pt x="106" y="110"/>
                  </a:lnTo>
                  <a:lnTo>
                    <a:pt x="89" y="164"/>
                  </a:lnTo>
                  <a:lnTo>
                    <a:pt x="72" y="219"/>
                  </a:lnTo>
                  <a:lnTo>
                    <a:pt x="55" y="274"/>
                  </a:lnTo>
                  <a:lnTo>
                    <a:pt x="37" y="330"/>
                  </a:lnTo>
                  <a:lnTo>
                    <a:pt x="18" y="387"/>
                  </a:lnTo>
                  <a:lnTo>
                    <a:pt x="0" y="443"/>
                  </a:lnTo>
                  <a:close/>
                </a:path>
              </a:pathLst>
            </a:custGeom>
            <a:solidFill>
              <a:srgbClr val="DA251D"/>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14" name="Freeform 46"/>
            <p:cNvSpPr>
              <a:spLocks/>
            </p:cNvSpPr>
            <p:nvPr/>
          </p:nvSpPr>
          <p:spPr bwMode="auto">
            <a:xfrm>
              <a:off x="6294438" y="4302125"/>
              <a:ext cx="714375" cy="646112"/>
            </a:xfrm>
            <a:custGeom>
              <a:avLst/>
              <a:gdLst/>
              <a:ahLst/>
              <a:cxnLst>
                <a:cxn ang="0">
                  <a:pos x="0" y="88"/>
                </a:cxn>
                <a:cxn ang="0">
                  <a:pos x="6244" y="5696"/>
                </a:cxn>
                <a:cxn ang="0">
                  <a:pos x="6250" y="5674"/>
                </a:cxn>
                <a:cxn ang="0">
                  <a:pos x="6256" y="5651"/>
                </a:cxn>
                <a:cxn ang="0">
                  <a:pos x="6263" y="5628"/>
                </a:cxn>
                <a:cxn ang="0">
                  <a:pos x="6269" y="5605"/>
                </a:cxn>
                <a:cxn ang="0">
                  <a:pos x="6277" y="5580"/>
                </a:cxn>
                <a:cxn ang="0">
                  <a:pos x="6285" y="5555"/>
                </a:cxn>
                <a:cxn ang="0">
                  <a:pos x="6293" y="5529"/>
                </a:cxn>
                <a:cxn ang="0">
                  <a:pos x="6301" y="5502"/>
                </a:cxn>
                <a:cxn ang="0">
                  <a:pos x="169" y="0"/>
                </a:cxn>
                <a:cxn ang="0">
                  <a:pos x="145" y="10"/>
                </a:cxn>
                <a:cxn ang="0">
                  <a:pos x="123" y="20"/>
                </a:cxn>
                <a:cxn ang="0">
                  <a:pos x="100" y="30"/>
                </a:cxn>
                <a:cxn ang="0">
                  <a:pos x="79" y="41"/>
                </a:cxn>
                <a:cxn ang="0">
                  <a:pos x="58" y="53"/>
                </a:cxn>
                <a:cxn ang="0">
                  <a:pos x="38" y="64"/>
                </a:cxn>
                <a:cxn ang="0">
                  <a:pos x="18" y="76"/>
                </a:cxn>
                <a:cxn ang="0">
                  <a:pos x="0" y="88"/>
                </a:cxn>
              </a:cxnLst>
              <a:rect l="0" t="0" r="r" b="b"/>
              <a:pathLst>
                <a:path w="6301" h="5696">
                  <a:moveTo>
                    <a:pt x="0" y="88"/>
                  </a:moveTo>
                  <a:lnTo>
                    <a:pt x="6244" y="5696"/>
                  </a:lnTo>
                  <a:lnTo>
                    <a:pt x="6250" y="5674"/>
                  </a:lnTo>
                  <a:lnTo>
                    <a:pt x="6256" y="5651"/>
                  </a:lnTo>
                  <a:lnTo>
                    <a:pt x="6263" y="5628"/>
                  </a:lnTo>
                  <a:lnTo>
                    <a:pt x="6269" y="5605"/>
                  </a:lnTo>
                  <a:lnTo>
                    <a:pt x="6277" y="5580"/>
                  </a:lnTo>
                  <a:lnTo>
                    <a:pt x="6285" y="5555"/>
                  </a:lnTo>
                  <a:lnTo>
                    <a:pt x="6293" y="5529"/>
                  </a:lnTo>
                  <a:lnTo>
                    <a:pt x="6301" y="5502"/>
                  </a:lnTo>
                  <a:lnTo>
                    <a:pt x="169" y="0"/>
                  </a:lnTo>
                  <a:lnTo>
                    <a:pt x="145" y="10"/>
                  </a:lnTo>
                  <a:lnTo>
                    <a:pt x="123" y="20"/>
                  </a:lnTo>
                  <a:lnTo>
                    <a:pt x="100" y="30"/>
                  </a:lnTo>
                  <a:lnTo>
                    <a:pt x="79" y="41"/>
                  </a:lnTo>
                  <a:lnTo>
                    <a:pt x="58" y="53"/>
                  </a:lnTo>
                  <a:lnTo>
                    <a:pt x="38" y="64"/>
                  </a:lnTo>
                  <a:lnTo>
                    <a:pt x="18" y="76"/>
                  </a:lnTo>
                  <a:lnTo>
                    <a:pt x="0" y="88"/>
                  </a:lnTo>
                  <a:close/>
                </a:path>
              </a:pathLst>
            </a:custGeom>
            <a:solidFill>
              <a:srgbClr val="DE453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15" name="Freeform 47"/>
            <p:cNvSpPr>
              <a:spLocks/>
            </p:cNvSpPr>
            <p:nvPr/>
          </p:nvSpPr>
          <p:spPr bwMode="auto">
            <a:xfrm>
              <a:off x="6827838" y="5076825"/>
              <a:ext cx="209550" cy="342900"/>
            </a:xfrm>
            <a:custGeom>
              <a:avLst/>
              <a:gdLst/>
              <a:ahLst/>
              <a:cxnLst>
                <a:cxn ang="0">
                  <a:pos x="355" y="0"/>
                </a:cxn>
                <a:cxn ang="0">
                  <a:pos x="0" y="194"/>
                </a:cxn>
                <a:cxn ang="0">
                  <a:pos x="1499" y="3021"/>
                </a:cxn>
                <a:cxn ang="0">
                  <a:pos x="1853" y="2828"/>
                </a:cxn>
                <a:cxn ang="0">
                  <a:pos x="355" y="0"/>
                </a:cxn>
              </a:cxnLst>
              <a:rect l="0" t="0" r="r" b="b"/>
              <a:pathLst>
                <a:path w="1853" h="3021">
                  <a:moveTo>
                    <a:pt x="355" y="0"/>
                  </a:moveTo>
                  <a:lnTo>
                    <a:pt x="0" y="194"/>
                  </a:lnTo>
                  <a:lnTo>
                    <a:pt x="1499" y="3021"/>
                  </a:lnTo>
                  <a:lnTo>
                    <a:pt x="1853" y="2828"/>
                  </a:lnTo>
                  <a:lnTo>
                    <a:pt x="355" y="0"/>
                  </a:lnTo>
                  <a:close/>
                </a:path>
              </a:pathLst>
            </a:custGeom>
            <a:solidFill>
              <a:srgbClr val="005C5C"/>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16" name="Freeform 48"/>
            <p:cNvSpPr>
              <a:spLocks/>
            </p:cNvSpPr>
            <p:nvPr/>
          </p:nvSpPr>
          <p:spPr bwMode="auto">
            <a:xfrm>
              <a:off x="6853238" y="5081588"/>
              <a:ext cx="177800" cy="323850"/>
            </a:xfrm>
            <a:custGeom>
              <a:avLst/>
              <a:gdLst/>
              <a:ahLst/>
              <a:cxnLst>
                <a:cxn ang="0">
                  <a:pos x="72" y="0"/>
                </a:cxn>
                <a:cxn ang="0">
                  <a:pos x="0" y="32"/>
                </a:cxn>
                <a:cxn ang="0">
                  <a:pos x="1507" y="2859"/>
                </a:cxn>
                <a:cxn ang="0">
                  <a:pos x="1571" y="2827"/>
                </a:cxn>
                <a:cxn ang="0">
                  <a:pos x="72" y="0"/>
                </a:cxn>
              </a:cxnLst>
              <a:rect l="0" t="0" r="r" b="b"/>
              <a:pathLst>
                <a:path w="1571" h="2859">
                  <a:moveTo>
                    <a:pt x="72" y="0"/>
                  </a:moveTo>
                  <a:lnTo>
                    <a:pt x="0" y="32"/>
                  </a:lnTo>
                  <a:lnTo>
                    <a:pt x="1507" y="2859"/>
                  </a:lnTo>
                  <a:lnTo>
                    <a:pt x="1571" y="2827"/>
                  </a:lnTo>
                  <a:lnTo>
                    <a:pt x="72" y="0"/>
                  </a:lnTo>
                  <a:close/>
                </a:path>
              </a:pathLst>
            </a:custGeom>
            <a:solidFill>
              <a:srgbClr val="39717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17" name="Freeform 49"/>
            <p:cNvSpPr>
              <a:spLocks/>
            </p:cNvSpPr>
            <p:nvPr/>
          </p:nvSpPr>
          <p:spPr bwMode="auto">
            <a:xfrm>
              <a:off x="6834188" y="5089525"/>
              <a:ext cx="182562" cy="327025"/>
            </a:xfrm>
            <a:custGeom>
              <a:avLst/>
              <a:gdLst/>
              <a:ahLst/>
              <a:cxnLst>
                <a:cxn ang="0">
                  <a:pos x="113" y="0"/>
                </a:cxn>
                <a:cxn ang="0">
                  <a:pos x="0" y="57"/>
                </a:cxn>
                <a:cxn ang="0">
                  <a:pos x="1498" y="2884"/>
                </a:cxn>
                <a:cxn ang="0">
                  <a:pos x="1611" y="2819"/>
                </a:cxn>
                <a:cxn ang="0">
                  <a:pos x="113" y="0"/>
                </a:cxn>
              </a:cxnLst>
              <a:rect l="0" t="0" r="r" b="b"/>
              <a:pathLst>
                <a:path w="1611" h="2884">
                  <a:moveTo>
                    <a:pt x="113" y="0"/>
                  </a:moveTo>
                  <a:lnTo>
                    <a:pt x="0" y="57"/>
                  </a:lnTo>
                  <a:lnTo>
                    <a:pt x="1498" y="2884"/>
                  </a:lnTo>
                  <a:lnTo>
                    <a:pt x="1611" y="2819"/>
                  </a:lnTo>
                  <a:lnTo>
                    <a:pt x="113" y="0"/>
                  </a:lnTo>
                  <a:close/>
                </a:path>
              </a:pathLst>
            </a:custGeom>
            <a:solidFill>
              <a:srgbClr val="799599"/>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18" name="Freeform 50"/>
            <p:cNvSpPr>
              <a:spLocks/>
            </p:cNvSpPr>
            <p:nvPr/>
          </p:nvSpPr>
          <p:spPr bwMode="auto">
            <a:xfrm>
              <a:off x="6229350" y="4684713"/>
              <a:ext cx="220662" cy="234950"/>
            </a:xfrm>
            <a:custGeom>
              <a:avLst/>
              <a:gdLst/>
              <a:ahLst/>
              <a:cxnLst>
                <a:cxn ang="0">
                  <a:pos x="870" y="1662"/>
                </a:cxn>
                <a:cxn ang="0">
                  <a:pos x="949" y="1706"/>
                </a:cxn>
                <a:cxn ang="0">
                  <a:pos x="1072" y="1719"/>
                </a:cxn>
                <a:cxn ang="0">
                  <a:pos x="1219" y="1681"/>
                </a:cxn>
                <a:cxn ang="0">
                  <a:pos x="1385" y="1589"/>
                </a:cxn>
                <a:cxn ang="0">
                  <a:pos x="1511" y="1481"/>
                </a:cxn>
                <a:cxn ang="0">
                  <a:pos x="1569" y="1377"/>
                </a:cxn>
                <a:cxn ang="0">
                  <a:pos x="1567" y="1271"/>
                </a:cxn>
                <a:cxn ang="0">
                  <a:pos x="1523" y="1187"/>
                </a:cxn>
                <a:cxn ang="0">
                  <a:pos x="1473" y="1145"/>
                </a:cxn>
                <a:cxn ang="0">
                  <a:pos x="1410" y="1128"/>
                </a:cxn>
                <a:cxn ang="0">
                  <a:pos x="1306" y="1128"/>
                </a:cxn>
                <a:cxn ang="0">
                  <a:pos x="898" y="1224"/>
                </a:cxn>
                <a:cxn ang="0">
                  <a:pos x="689" y="1278"/>
                </a:cxn>
                <a:cxn ang="0">
                  <a:pos x="529" y="1298"/>
                </a:cxn>
                <a:cxn ang="0">
                  <a:pos x="417" y="1293"/>
                </a:cxn>
                <a:cxn ang="0">
                  <a:pos x="332" y="1270"/>
                </a:cxn>
                <a:cxn ang="0">
                  <a:pos x="231" y="1213"/>
                </a:cxn>
                <a:cxn ang="0">
                  <a:pos x="104" y="1074"/>
                </a:cxn>
                <a:cxn ang="0">
                  <a:pos x="21" y="898"/>
                </a:cxn>
                <a:cxn ang="0">
                  <a:pos x="0" y="720"/>
                </a:cxn>
                <a:cxn ang="0">
                  <a:pos x="36" y="540"/>
                </a:cxn>
                <a:cxn ang="0">
                  <a:pos x="78" y="447"/>
                </a:cxn>
                <a:cxn ang="0">
                  <a:pos x="186" y="308"/>
                </a:cxn>
                <a:cxn ang="0">
                  <a:pos x="383" y="158"/>
                </a:cxn>
                <a:cxn ang="0">
                  <a:pos x="602" y="51"/>
                </a:cxn>
                <a:cxn ang="0">
                  <a:pos x="809" y="5"/>
                </a:cxn>
                <a:cxn ang="0">
                  <a:pos x="1011" y="8"/>
                </a:cxn>
                <a:cxn ang="0">
                  <a:pos x="1143" y="41"/>
                </a:cxn>
                <a:cxn ang="0">
                  <a:pos x="1232" y="85"/>
                </a:cxn>
                <a:cxn ang="0">
                  <a:pos x="1361" y="198"/>
                </a:cxn>
                <a:cxn ang="0">
                  <a:pos x="1088" y="481"/>
                </a:cxn>
                <a:cxn ang="0">
                  <a:pos x="1001" y="400"/>
                </a:cxn>
                <a:cxn ang="0">
                  <a:pos x="894" y="359"/>
                </a:cxn>
                <a:cxn ang="0">
                  <a:pos x="749" y="369"/>
                </a:cxn>
                <a:cxn ang="0">
                  <a:pos x="560" y="448"/>
                </a:cxn>
                <a:cxn ang="0">
                  <a:pos x="437" y="548"/>
                </a:cxn>
                <a:cxn ang="0">
                  <a:pos x="385" y="624"/>
                </a:cxn>
                <a:cxn ang="0">
                  <a:pos x="367" y="697"/>
                </a:cxn>
                <a:cxn ang="0">
                  <a:pos x="376" y="773"/>
                </a:cxn>
                <a:cxn ang="0">
                  <a:pos x="411" y="846"/>
                </a:cxn>
                <a:cxn ang="0">
                  <a:pos x="466" y="887"/>
                </a:cxn>
                <a:cxn ang="0">
                  <a:pos x="539" y="901"/>
                </a:cxn>
                <a:cxn ang="0">
                  <a:pos x="623" y="898"/>
                </a:cxn>
                <a:cxn ang="0">
                  <a:pos x="1164" y="765"/>
                </a:cxn>
                <a:cxn ang="0">
                  <a:pos x="1371" y="725"/>
                </a:cxn>
                <a:cxn ang="0">
                  <a:pos x="1498" y="726"/>
                </a:cxn>
                <a:cxn ang="0">
                  <a:pos x="1638" y="764"/>
                </a:cxn>
                <a:cxn ang="0">
                  <a:pos x="1769" y="859"/>
                </a:cxn>
                <a:cxn ang="0">
                  <a:pos x="1873" y="1007"/>
                </a:cxn>
                <a:cxn ang="0">
                  <a:pos x="1940" y="1185"/>
                </a:cxn>
                <a:cxn ang="0">
                  <a:pos x="1940" y="1371"/>
                </a:cxn>
                <a:cxn ang="0">
                  <a:pos x="1875" y="1560"/>
                </a:cxn>
                <a:cxn ang="0">
                  <a:pos x="1741" y="1734"/>
                </a:cxn>
                <a:cxn ang="0">
                  <a:pos x="1543" y="1887"/>
                </a:cxn>
                <a:cxn ang="0">
                  <a:pos x="1296" y="2009"/>
                </a:cxn>
                <a:cxn ang="0">
                  <a:pos x="1060" y="2067"/>
                </a:cxn>
                <a:cxn ang="0">
                  <a:pos x="842" y="2062"/>
                </a:cxn>
                <a:cxn ang="0">
                  <a:pos x="712" y="2024"/>
                </a:cxn>
                <a:cxn ang="0">
                  <a:pos x="625" y="1977"/>
                </a:cxn>
                <a:cxn ang="0">
                  <a:pos x="549" y="1914"/>
                </a:cxn>
                <a:cxn ang="0">
                  <a:pos x="461" y="1805"/>
                </a:cxn>
              </a:cxnLst>
              <a:rect l="0" t="0" r="r" b="b"/>
              <a:pathLst>
                <a:path w="1948" h="2072">
                  <a:moveTo>
                    <a:pt x="769" y="1554"/>
                  </a:moveTo>
                  <a:lnTo>
                    <a:pt x="791" y="1581"/>
                  </a:lnTo>
                  <a:lnTo>
                    <a:pt x="811" y="1604"/>
                  </a:lnTo>
                  <a:lnTo>
                    <a:pt x="830" y="1626"/>
                  </a:lnTo>
                  <a:lnTo>
                    <a:pt x="850" y="1645"/>
                  </a:lnTo>
                  <a:lnTo>
                    <a:pt x="870" y="1662"/>
                  </a:lnTo>
                  <a:lnTo>
                    <a:pt x="889" y="1676"/>
                  </a:lnTo>
                  <a:lnTo>
                    <a:pt x="899" y="1683"/>
                  </a:lnTo>
                  <a:lnTo>
                    <a:pt x="909" y="1689"/>
                  </a:lnTo>
                  <a:lnTo>
                    <a:pt x="920" y="1694"/>
                  </a:lnTo>
                  <a:lnTo>
                    <a:pt x="931" y="1699"/>
                  </a:lnTo>
                  <a:lnTo>
                    <a:pt x="949" y="1706"/>
                  </a:lnTo>
                  <a:lnTo>
                    <a:pt x="968" y="1712"/>
                  </a:lnTo>
                  <a:lnTo>
                    <a:pt x="988" y="1716"/>
                  </a:lnTo>
                  <a:lnTo>
                    <a:pt x="1008" y="1719"/>
                  </a:lnTo>
                  <a:lnTo>
                    <a:pt x="1028" y="1721"/>
                  </a:lnTo>
                  <a:lnTo>
                    <a:pt x="1050" y="1721"/>
                  </a:lnTo>
                  <a:lnTo>
                    <a:pt x="1072" y="1719"/>
                  </a:lnTo>
                  <a:lnTo>
                    <a:pt x="1095" y="1717"/>
                  </a:lnTo>
                  <a:lnTo>
                    <a:pt x="1118" y="1713"/>
                  </a:lnTo>
                  <a:lnTo>
                    <a:pt x="1142" y="1706"/>
                  </a:lnTo>
                  <a:lnTo>
                    <a:pt x="1167" y="1699"/>
                  </a:lnTo>
                  <a:lnTo>
                    <a:pt x="1192" y="1691"/>
                  </a:lnTo>
                  <a:lnTo>
                    <a:pt x="1219" y="1681"/>
                  </a:lnTo>
                  <a:lnTo>
                    <a:pt x="1246" y="1670"/>
                  </a:lnTo>
                  <a:lnTo>
                    <a:pt x="1273" y="1657"/>
                  </a:lnTo>
                  <a:lnTo>
                    <a:pt x="1301" y="1643"/>
                  </a:lnTo>
                  <a:lnTo>
                    <a:pt x="1330" y="1625"/>
                  </a:lnTo>
                  <a:lnTo>
                    <a:pt x="1359" y="1607"/>
                  </a:lnTo>
                  <a:lnTo>
                    <a:pt x="1385" y="1589"/>
                  </a:lnTo>
                  <a:lnTo>
                    <a:pt x="1410" y="1571"/>
                  </a:lnTo>
                  <a:lnTo>
                    <a:pt x="1433" y="1552"/>
                  </a:lnTo>
                  <a:lnTo>
                    <a:pt x="1455" y="1534"/>
                  </a:lnTo>
                  <a:lnTo>
                    <a:pt x="1475" y="1516"/>
                  </a:lnTo>
                  <a:lnTo>
                    <a:pt x="1495" y="1498"/>
                  </a:lnTo>
                  <a:lnTo>
                    <a:pt x="1511" y="1481"/>
                  </a:lnTo>
                  <a:lnTo>
                    <a:pt x="1525" y="1464"/>
                  </a:lnTo>
                  <a:lnTo>
                    <a:pt x="1537" y="1447"/>
                  </a:lnTo>
                  <a:lnTo>
                    <a:pt x="1548" y="1430"/>
                  </a:lnTo>
                  <a:lnTo>
                    <a:pt x="1556" y="1412"/>
                  </a:lnTo>
                  <a:lnTo>
                    <a:pt x="1564" y="1395"/>
                  </a:lnTo>
                  <a:lnTo>
                    <a:pt x="1569" y="1377"/>
                  </a:lnTo>
                  <a:lnTo>
                    <a:pt x="1573" y="1360"/>
                  </a:lnTo>
                  <a:lnTo>
                    <a:pt x="1575" y="1342"/>
                  </a:lnTo>
                  <a:lnTo>
                    <a:pt x="1576" y="1324"/>
                  </a:lnTo>
                  <a:lnTo>
                    <a:pt x="1574" y="1306"/>
                  </a:lnTo>
                  <a:lnTo>
                    <a:pt x="1572" y="1289"/>
                  </a:lnTo>
                  <a:lnTo>
                    <a:pt x="1567" y="1271"/>
                  </a:lnTo>
                  <a:lnTo>
                    <a:pt x="1561" y="1252"/>
                  </a:lnTo>
                  <a:lnTo>
                    <a:pt x="1553" y="1234"/>
                  </a:lnTo>
                  <a:lnTo>
                    <a:pt x="1543" y="1216"/>
                  </a:lnTo>
                  <a:lnTo>
                    <a:pt x="1537" y="1205"/>
                  </a:lnTo>
                  <a:lnTo>
                    <a:pt x="1530" y="1196"/>
                  </a:lnTo>
                  <a:lnTo>
                    <a:pt x="1523" y="1187"/>
                  </a:lnTo>
                  <a:lnTo>
                    <a:pt x="1516" y="1178"/>
                  </a:lnTo>
                  <a:lnTo>
                    <a:pt x="1508" y="1170"/>
                  </a:lnTo>
                  <a:lnTo>
                    <a:pt x="1500" y="1163"/>
                  </a:lnTo>
                  <a:lnTo>
                    <a:pt x="1492" y="1157"/>
                  </a:lnTo>
                  <a:lnTo>
                    <a:pt x="1482" y="1151"/>
                  </a:lnTo>
                  <a:lnTo>
                    <a:pt x="1473" y="1145"/>
                  </a:lnTo>
                  <a:lnTo>
                    <a:pt x="1463" y="1141"/>
                  </a:lnTo>
                  <a:lnTo>
                    <a:pt x="1453" y="1137"/>
                  </a:lnTo>
                  <a:lnTo>
                    <a:pt x="1443" y="1134"/>
                  </a:lnTo>
                  <a:lnTo>
                    <a:pt x="1432" y="1131"/>
                  </a:lnTo>
                  <a:lnTo>
                    <a:pt x="1421" y="1129"/>
                  </a:lnTo>
                  <a:lnTo>
                    <a:pt x="1410" y="1128"/>
                  </a:lnTo>
                  <a:lnTo>
                    <a:pt x="1398" y="1128"/>
                  </a:lnTo>
                  <a:lnTo>
                    <a:pt x="1384" y="1126"/>
                  </a:lnTo>
                  <a:lnTo>
                    <a:pt x="1370" y="1126"/>
                  </a:lnTo>
                  <a:lnTo>
                    <a:pt x="1355" y="1126"/>
                  </a:lnTo>
                  <a:lnTo>
                    <a:pt x="1339" y="1126"/>
                  </a:lnTo>
                  <a:lnTo>
                    <a:pt x="1306" y="1128"/>
                  </a:lnTo>
                  <a:lnTo>
                    <a:pt x="1271" y="1133"/>
                  </a:lnTo>
                  <a:lnTo>
                    <a:pt x="1234" y="1139"/>
                  </a:lnTo>
                  <a:lnTo>
                    <a:pt x="1194" y="1147"/>
                  </a:lnTo>
                  <a:lnTo>
                    <a:pt x="1152" y="1156"/>
                  </a:lnTo>
                  <a:lnTo>
                    <a:pt x="1108" y="1168"/>
                  </a:lnTo>
                  <a:lnTo>
                    <a:pt x="898" y="1224"/>
                  </a:lnTo>
                  <a:lnTo>
                    <a:pt x="860" y="1235"/>
                  </a:lnTo>
                  <a:lnTo>
                    <a:pt x="823" y="1245"/>
                  </a:lnTo>
                  <a:lnTo>
                    <a:pt x="788" y="1255"/>
                  </a:lnTo>
                  <a:lnTo>
                    <a:pt x="753" y="1263"/>
                  </a:lnTo>
                  <a:lnTo>
                    <a:pt x="720" y="1271"/>
                  </a:lnTo>
                  <a:lnTo>
                    <a:pt x="689" y="1278"/>
                  </a:lnTo>
                  <a:lnTo>
                    <a:pt x="659" y="1283"/>
                  </a:lnTo>
                  <a:lnTo>
                    <a:pt x="630" y="1288"/>
                  </a:lnTo>
                  <a:lnTo>
                    <a:pt x="603" y="1291"/>
                  </a:lnTo>
                  <a:lnTo>
                    <a:pt x="577" y="1294"/>
                  </a:lnTo>
                  <a:lnTo>
                    <a:pt x="553" y="1296"/>
                  </a:lnTo>
                  <a:lnTo>
                    <a:pt x="529" y="1298"/>
                  </a:lnTo>
                  <a:lnTo>
                    <a:pt x="507" y="1299"/>
                  </a:lnTo>
                  <a:lnTo>
                    <a:pt x="485" y="1299"/>
                  </a:lnTo>
                  <a:lnTo>
                    <a:pt x="466" y="1298"/>
                  </a:lnTo>
                  <a:lnTo>
                    <a:pt x="447" y="1297"/>
                  </a:lnTo>
                  <a:lnTo>
                    <a:pt x="432" y="1295"/>
                  </a:lnTo>
                  <a:lnTo>
                    <a:pt x="417" y="1293"/>
                  </a:lnTo>
                  <a:lnTo>
                    <a:pt x="403" y="1290"/>
                  </a:lnTo>
                  <a:lnTo>
                    <a:pt x="389" y="1287"/>
                  </a:lnTo>
                  <a:lnTo>
                    <a:pt x="374" y="1283"/>
                  </a:lnTo>
                  <a:lnTo>
                    <a:pt x="360" y="1279"/>
                  </a:lnTo>
                  <a:lnTo>
                    <a:pt x="346" y="1275"/>
                  </a:lnTo>
                  <a:lnTo>
                    <a:pt x="332" y="1270"/>
                  </a:lnTo>
                  <a:lnTo>
                    <a:pt x="319" y="1263"/>
                  </a:lnTo>
                  <a:lnTo>
                    <a:pt x="306" y="1258"/>
                  </a:lnTo>
                  <a:lnTo>
                    <a:pt x="293" y="1251"/>
                  </a:lnTo>
                  <a:lnTo>
                    <a:pt x="280" y="1244"/>
                  </a:lnTo>
                  <a:lnTo>
                    <a:pt x="255" y="1229"/>
                  </a:lnTo>
                  <a:lnTo>
                    <a:pt x="231" y="1213"/>
                  </a:lnTo>
                  <a:lnTo>
                    <a:pt x="207" y="1194"/>
                  </a:lnTo>
                  <a:lnTo>
                    <a:pt x="184" y="1174"/>
                  </a:lnTo>
                  <a:lnTo>
                    <a:pt x="163" y="1152"/>
                  </a:lnTo>
                  <a:lnTo>
                    <a:pt x="142" y="1128"/>
                  </a:lnTo>
                  <a:lnTo>
                    <a:pt x="123" y="1102"/>
                  </a:lnTo>
                  <a:lnTo>
                    <a:pt x="104" y="1074"/>
                  </a:lnTo>
                  <a:lnTo>
                    <a:pt x="86" y="1045"/>
                  </a:lnTo>
                  <a:lnTo>
                    <a:pt x="68" y="1015"/>
                  </a:lnTo>
                  <a:lnTo>
                    <a:pt x="54" y="986"/>
                  </a:lnTo>
                  <a:lnTo>
                    <a:pt x="41" y="956"/>
                  </a:lnTo>
                  <a:lnTo>
                    <a:pt x="31" y="927"/>
                  </a:lnTo>
                  <a:lnTo>
                    <a:pt x="21" y="898"/>
                  </a:lnTo>
                  <a:lnTo>
                    <a:pt x="14" y="869"/>
                  </a:lnTo>
                  <a:lnTo>
                    <a:pt x="8" y="840"/>
                  </a:lnTo>
                  <a:lnTo>
                    <a:pt x="4" y="809"/>
                  </a:lnTo>
                  <a:lnTo>
                    <a:pt x="1" y="780"/>
                  </a:lnTo>
                  <a:lnTo>
                    <a:pt x="0" y="750"/>
                  </a:lnTo>
                  <a:lnTo>
                    <a:pt x="0" y="720"/>
                  </a:lnTo>
                  <a:lnTo>
                    <a:pt x="2" y="690"/>
                  </a:lnTo>
                  <a:lnTo>
                    <a:pt x="6" y="660"/>
                  </a:lnTo>
                  <a:lnTo>
                    <a:pt x="11" y="630"/>
                  </a:lnTo>
                  <a:lnTo>
                    <a:pt x="18" y="600"/>
                  </a:lnTo>
                  <a:lnTo>
                    <a:pt x="26" y="570"/>
                  </a:lnTo>
                  <a:lnTo>
                    <a:pt x="36" y="540"/>
                  </a:lnTo>
                  <a:lnTo>
                    <a:pt x="41" y="523"/>
                  </a:lnTo>
                  <a:lnTo>
                    <a:pt x="48" y="508"/>
                  </a:lnTo>
                  <a:lnTo>
                    <a:pt x="54" y="492"/>
                  </a:lnTo>
                  <a:lnTo>
                    <a:pt x="61" y="477"/>
                  </a:lnTo>
                  <a:lnTo>
                    <a:pt x="69" y="462"/>
                  </a:lnTo>
                  <a:lnTo>
                    <a:pt x="78" y="447"/>
                  </a:lnTo>
                  <a:lnTo>
                    <a:pt x="86" y="433"/>
                  </a:lnTo>
                  <a:lnTo>
                    <a:pt x="95" y="418"/>
                  </a:lnTo>
                  <a:lnTo>
                    <a:pt x="115" y="390"/>
                  </a:lnTo>
                  <a:lnTo>
                    <a:pt x="137" y="361"/>
                  </a:lnTo>
                  <a:lnTo>
                    <a:pt x="160" y="334"/>
                  </a:lnTo>
                  <a:lnTo>
                    <a:pt x="186" y="308"/>
                  </a:lnTo>
                  <a:lnTo>
                    <a:pt x="214" y="282"/>
                  </a:lnTo>
                  <a:lnTo>
                    <a:pt x="244" y="256"/>
                  </a:lnTo>
                  <a:lnTo>
                    <a:pt x="276" y="230"/>
                  </a:lnTo>
                  <a:lnTo>
                    <a:pt x="309" y="206"/>
                  </a:lnTo>
                  <a:lnTo>
                    <a:pt x="344" y="182"/>
                  </a:lnTo>
                  <a:lnTo>
                    <a:pt x="383" y="158"/>
                  </a:lnTo>
                  <a:lnTo>
                    <a:pt x="422" y="135"/>
                  </a:lnTo>
                  <a:lnTo>
                    <a:pt x="463" y="113"/>
                  </a:lnTo>
                  <a:lnTo>
                    <a:pt x="499" y="95"/>
                  </a:lnTo>
                  <a:lnTo>
                    <a:pt x="533" y="79"/>
                  </a:lnTo>
                  <a:lnTo>
                    <a:pt x="567" y="64"/>
                  </a:lnTo>
                  <a:lnTo>
                    <a:pt x="602" y="51"/>
                  </a:lnTo>
                  <a:lnTo>
                    <a:pt x="636" y="40"/>
                  </a:lnTo>
                  <a:lnTo>
                    <a:pt x="672" y="30"/>
                  </a:lnTo>
                  <a:lnTo>
                    <a:pt x="706" y="22"/>
                  </a:lnTo>
                  <a:lnTo>
                    <a:pt x="740" y="15"/>
                  </a:lnTo>
                  <a:lnTo>
                    <a:pt x="774" y="9"/>
                  </a:lnTo>
                  <a:lnTo>
                    <a:pt x="809" y="5"/>
                  </a:lnTo>
                  <a:lnTo>
                    <a:pt x="843" y="2"/>
                  </a:lnTo>
                  <a:lnTo>
                    <a:pt x="877" y="0"/>
                  </a:lnTo>
                  <a:lnTo>
                    <a:pt x="910" y="0"/>
                  </a:lnTo>
                  <a:lnTo>
                    <a:pt x="945" y="1"/>
                  </a:lnTo>
                  <a:lnTo>
                    <a:pt x="978" y="4"/>
                  </a:lnTo>
                  <a:lnTo>
                    <a:pt x="1011" y="8"/>
                  </a:lnTo>
                  <a:lnTo>
                    <a:pt x="1045" y="13"/>
                  </a:lnTo>
                  <a:lnTo>
                    <a:pt x="1079" y="20"/>
                  </a:lnTo>
                  <a:lnTo>
                    <a:pt x="1095" y="25"/>
                  </a:lnTo>
                  <a:lnTo>
                    <a:pt x="1111" y="30"/>
                  </a:lnTo>
                  <a:lnTo>
                    <a:pt x="1127" y="35"/>
                  </a:lnTo>
                  <a:lnTo>
                    <a:pt x="1143" y="41"/>
                  </a:lnTo>
                  <a:lnTo>
                    <a:pt x="1158" y="47"/>
                  </a:lnTo>
                  <a:lnTo>
                    <a:pt x="1173" y="54"/>
                  </a:lnTo>
                  <a:lnTo>
                    <a:pt x="1188" y="61"/>
                  </a:lnTo>
                  <a:lnTo>
                    <a:pt x="1202" y="68"/>
                  </a:lnTo>
                  <a:lnTo>
                    <a:pt x="1217" y="77"/>
                  </a:lnTo>
                  <a:lnTo>
                    <a:pt x="1232" y="85"/>
                  </a:lnTo>
                  <a:lnTo>
                    <a:pt x="1245" y="95"/>
                  </a:lnTo>
                  <a:lnTo>
                    <a:pt x="1259" y="105"/>
                  </a:lnTo>
                  <a:lnTo>
                    <a:pt x="1286" y="125"/>
                  </a:lnTo>
                  <a:lnTo>
                    <a:pt x="1311" y="147"/>
                  </a:lnTo>
                  <a:lnTo>
                    <a:pt x="1336" y="172"/>
                  </a:lnTo>
                  <a:lnTo>
                    <a:pt x="1361" y="198"/>
                  </a:lnTo>
                  <a:lnTo>
                    <a:pt x="1383" y="226"/>
                  </a:lnTo>
                  <a:lnTo>
                    <a:pt x="1405" y="256"/>
                  </a:lnTo>
                  <a:lnTo>
                    <a:pt x="1426" y="288"/>
                  </a:lnTo>
                  <a:lnTo>
                    <a:pt x="1446" y="322"/>
                  </a:lnTo>
                  <a:lnTo>
                    <a:pt x="1100" y="499"/>
                  </a:lnTo>
                  <a:lnTo>
                    <a:pt x="1088" y="481"/>
                  </a:lnTo>
                  <a:lnTo>
                    <a:pt x="1075" y="465"/>
                  </a:lnTo>
                  <a:lnTo>
                    <a:pt x="1061" y="450"/>
                  </a:lnTo>
                  <a:lnTo>
                    <a:pt x="1047" y="436"/>
                  </a:lnTo>
                  <a:lnTo>
                    <a:pt x="1032" y="423"/>
                  </a:lnTo>
                  <a:lnTo>
                    <a:pt x="1017" y="411"/>
                  </a:lnTo>
                  <a:lnTo>
                    <a:pt x="1001" y="400"/>
                  </a:lnTo>
                  <a:lnTo>
                    <a:pt x="985" y="391"/>
                  </a:lnTo>
                  <a:lnTo>
                    <a:pt x="968" y="381"/>
                  </a:lnTo>
                  <a:lnTo>
                    <a:pt x="951" y="374"/>
                  </a:lnTo>
                  <a:lnTo>
                    <a:pt x="933" y="368"/>
                  </a:lnTo>
                  <a:lnTo>
                    <a:pt x="914" y="363"/>
                  </a:lnTo>
                  <a:lnTo>
                    <a:pt x="894" y="359"/>
                  </a:lnTo>
                  <a:lnTo>
                    <a:pt x="875" y="356"/>
                  </a:lnTo>
                  <a:lnTo>
                    <a:pt x="855" y="354"/>
                  </a:lnTo>
                  <a:lnTo>
                    <a:pt x="834" y="354"/>
                  </a:lnTo>
                  <a:lnTo>
                    <a:pt x="807" y="357"/>
                  </a:lnTo>
                  <a:lnTo>
                    <a:pt x="778" y="363"/>
                  </a:lnTo>
                  <a:lnTo>
                    <a:pt x="749" y="369"/>
                  </a:lnTo>
                  <a:lnTo>
                    <a:pt x="719" y="378"/>
                  </a:lnTo>
                  <a:lnTo>
                    <a:pt x="689" y="388"/>
                  </a:lnTo>
                  <a:lnTo>
                    <a:pt x="658" y="400"/>
                  </a:lnTo>
                  <a:lnTo>
                    <a:pt x="625" y="412"/>
                  </a:lnTo>
                  <a:lnTo>
                    <a:pt x="592" y="427"/>
                  </a:lnTo>
                  <a:lnTo>
                    <a:pt x="560" y="448"/>
                  </a:lnTo>
                  <a:lnTo>
                    <a:pt x="529" y="469"/>
                  </a:lnTo>
                  <a:lnTo>
                    <a:pt x="501" y="490"/>
                  </a:lnTo>
                  <a:lnTo>
                    <a:pt x="473" y="513"/>
                  </a:lnTo>
                  <a:lnTo>
                    <a:pt x="461" y="524"/>
                  </a:lnTo>
                  <a:lnTo>
                    <a:pt x="449" y="537"/>
                  </a:lnTo>
                  <a:lnTo>
                    <a:pt x="437" y="548"/>
                  </a:lnTo>
                  <a:lnTo>
                    <a:pt x="427" y="560"/>
                  </a:lnTo>
                  <a:lnTo>
                    <a:pt x="417" y="573"/>
                  </a:lnTo>
                  <a:lnTo>
                    <a:pt x="407" y="585"/>
                  </a:lnTo>
                  <a:lnTo>
                    <a:pt x="399" y="598"/>
                  </a:lnTo>
                  <a:lnTo>
                    <a:pt x="391" y="612"/>
                  </a:lnTo>
                  <a:lnTo>
                    <a:pt x="385" y="624"/>
                  </a:lnTo>
                  <a:lnTo>
                    <a:pt x="381" y="636"/>
                  </a:lnTo>
                  <a:lnTo>
                    <a:pt x="376" y="648"/>
                  </a:lnTo>
                  <a:lnTo>
                    <a:pt x="373" y="660"/>
                  </a:lnTo>
                  <a:lnTo>
                    <a:pt x="370" y="672"/>
                  </a:lnTo>
                  <a:lnTo>
                    <a:pt x="369" y="685"/>
                  </a:lnTo>
                  <a:lnTo>
                    <a:pt x="367" y="697"/>
                  </a:lnTo>
                  <a:lnTo>
                    <a:pt x="367" y="710"/>
                  </a:lnTo>
                  <a:lnTo>
                    <a:pt x="367" y="722"/>
                  </a:lnTo>
                  <a:lnTo>
                    <a:pt x="369" y="735"/>
                  </a:lnTo>
                  <a:lnTo>
                    <a:pt x="370" y="747"/>
                  </a:lnTo>
                  <a:lnTo>
                    <a:pt x="373" y="760"/>
                  </a:lnTo>
                  <a:lnTo>
                    <a:pt x="376" y="773"/>
                  </a:lnTo>
                  <a:lnTo>
                    <a:pt x="381" y="786"/>
                  </a:lnTo>
                  <a:lnTo>
                    <a:pt x="385" y="799"/>
                  </a:lnTo>
                  <a:lnTo>
                    <a:pt x="391" y="813"/>
                  </a:lnTo>
                  <a:lnTo>
                    <a:pt x="397" y="824"/>
                  </a:lnTo>
                  <a:lnTo>
                    <a:pt x="404" y="836"/>
                  </a:lnTo>
                  <a:lnTo>
                    <a:pt x="411" y="846"/>
                  </a:lnTo>
                  <a:lnTo>
                    <a:pt x="419" y="854"/>
                  </a:lnTo>
                  <a:lnTo>
                    <a:pt x="428" y="862"/>
                  </a:lnTo>
                  <a:lnTo>
                    <a:pt x="437" y="870"/>
                  </a:lnTo>
                  <a:lnTo>
                    <a:pt x="446" y="876"/>
                  </a:lnTo>
                  <a:lnTo>
                    <a:pt x="456" y="882"/>
                  </a:lnTo>
                  <a:lnTo>
                    <a:pt x="466" y="887"/>
                  </a:lnTo>
                  <a:lnTo>
                    <a:pt x="477" y="891"/>
                  </a:lnTo>
                  <a:lnTo>
                    <a:pt x="488" y="894"/>
                  </a:lnTo>
                  <a:lnTo>
                    <a:pt x="501" y="897"/>
                  </a:lnTo>
                  <a:lnTo>
                    <a:pt x="513" y="899"/>
                  </a:lnTo>
                  <a:lnTo>
                    <a:pt x="526" y="901"/>
                  </a:lnTo>
                  <a:lnTo>
                    <a:pt x="539" y="901"/>
                  </a:lnTo>
                  <a:lnTo>
                    <a:pt x="552" y="902"/>
                  </a:lnTo>
                  <a:lnTo>
                    <a:pt x="562" y="903"/>
                  </a:lnTo>
                  <a:lnTo>
                    <a:pt x="572" y="903"/>
                  </a:lnTo>
                  <a:lnTo>
                    <a:pt x="583" y="903"/>
                  </a:lnTo>
                  <a:lnTo>
                    <a:pt x="596" y="902"/>
                  </a:lnTo>
                  <a:lnTo>
                    <a:pt x="623" y="898"/>
                  </a:lnTo>
                  <a:lnTo>
                    <a:pt x="655" y="893"/>
                  </a:lnTo>
                  <a:lnTo>
                    <a:pt x="690" y="885"/>
                  </a:lnTo>
                  <a:lnTo>
                    <a:pt x="729" y="876"/>
                  </a:lnTo>
                  <a:lnTo>
                    <a:pt x="771" y="865"/>
                  </a:lnTo>
                  <a:lnTo>
                    <a:pt x="818" y="854"/>
                  </a:lnTo>
                  <a:lnTo>
                    <a:pt x="1164" y="765"/>
                  </a:lnTo>
                  <a:lnTo>
                    <a:pt x="1221" y="751"/>
                  </a:lnTo>
                  <a:lnTo>
                    <a:pt x="1273" y="739"/>
                  </a:lnTo>
                  <a:lnTo>
                    <a:pt x="1298" y="735"/>
                  </a:lnTo>
                  <a:lnTo>
                    <a:pt x="1323" y="731"/>
                  </a:lnTo>
                  <a:lnTo>
                    <a:pt x="1348" y="727"/>
                  </a:lnTo>
                  <a:lnTo>
                    <a:pt x="1371" y="725"/>
                  </a:lnTo>
                  <a:lnTo>
                    <a:pt x="1394" y="723"/>
                  </a:lnTo>
                  <a:lnTo>
                    <a:pt x="1415" y="722"/>
                  </a:lnTo>
                  <a:lnTo>
                    <a:pt x="1437" y="721"/>
                  </a:lnTo>
                  <a:lnTo>
                    <a:pt x="1457" y="722"/>
                  </a:lnTo>
                  <a:lnTo>
                    <a:pt x="1477" y="723"/>
                  </a:lnTo>
                  <a:lnTo>
                    <a:pt x="1498" y="726"/>
                  </a:lnTo>
                  <a:lnTo>
                    <a:pt x="1517" y="729"/>
                  </a:lnTo>
                  <a:lnTo>
                    <a:pt x="1535" y="733"/>
                  </a:lnTo>
                  <a:lnTo>
                    <a:pt x="1562" y="738"/>
                  </a:lnTo>
                  <a:lnTo>
                    <a:pt x="1588" y="745"/>
                  </a:lnTo>
                  <a:lnTo>
                    <a:pt x="1613" y="754"/>
                  </a:lnTo>
                  <a:lnTo>
                    <a:pt x="1638" y="764"/>
                  </a:lnTo>
                  <a:lnTo>
                    <a:pt x="1662" y="776"/>
                  </a:lnTo>
                  <a:lnTo>
                    <a:pt x="1685" y="789"/>
                  </a:lnTo>
                  <a:lnTo>
                    <a:pt x="1707" y="804"/>
                  </a:lnTo>
                  <a:lnTo>
                    <a:pt x="1728" y="821"/>
                  </a:lnTo>
                  <a:lnTo>
                    <a:pt x="1749" y="840"/>
                  </a:lnTo>
                  <a:lnTo>
                    <a:pt x="1769" y="859"/>
                  </a:lnTo>
                  <a:lnTo>
                    <a:pt x="1789" y="880"/>
                  </a:lnTo>
                  <a:lnTo>
                    <a:pt x="1807" y="902"/>
                  </a:lnTo>
                  <a:lnTo>
                    <a:pt x="1825" y="926"/>
                  </a:lnTo>
                  <a:lnTo>
                    <a:pt x="1842" y="951"/>
                  </a:lnTo>
                  <a:lnTo>
                    <a:pt x="1858" y="979"/>
                  </a:lnTo>
                  <a:lnTo>
                    <a:pt x="1873" y="1007"/>
                  </a:lnTo>
                  <a:lnTo>
                    <a:pt x="1889" y="1035"/>
                  </a:lnTo>
                  <a:lnTo>
                    <a:pt x="1902" y="1064"/>
                  </a:lnTo>
                  <a:lnTo>
                    <a:pt x="1915" y="1094"/>
                  </a:lnTo>
                  <a:lnTo>
                    <a:pt x="1925" y="1124"/>
                  </a:lnTo>
                  <a:lnTo>
                    <a:pt x="1933" y="1154"/>
                  </a:lnTo>
                  <a:lnTo>
                    <a:pt x="1940" y="1185"/>
                  </a:lnTo>
                  <a:lnTo>
                    <a:pt x="1944" y="1215"/>
                  </a:lnTo>
                  <a:lnTo>
                    <a:pt x="1947" y="1246"/>
                  </a:lnTo>
                  <a:lnTo>
                    <a:pt x="1948" y="1278"/>
                  </a:lnTo>
                  <a:lnTo>
                    <a:pt x="1947" y="1309"/>
                  </a:lnTo>
                  <a:lnTo>
                    <a:pt x="1945" y="1340"/>
                  </a:lnTo>
                  <a:lnTo>
                    <a:pt x="1940" y="1371"/>
                  </a:lnTo>
                  <a:lnTo>
                    <a:pt x="1934" y="1402"/>
                  </a:lnTo>
                  <a:lnTo>
                    <a:pt x="1927" y="1435"/>
                  </a:lnTo>
                  <a:lnTo>
                    <a:pt x="1917" y="1466"/>
                  </a:lnTo>
                  <a:lnTo>
                    <a:pt x="1905" y="1498"/>
                  </a:lnTo>
                  <a:lnTo>
                    <a:pt x="1891" y="1529"/>
                  </a:lnTo>
                  <a:lnTo>
                    <a:pt x="1875" y="1560"/>
                  </a:lnTo>
                  <a:lnTo>
                    <a:pt x="1857" y="1591"/>
                  </a:lnTo>
                  <a:lnTo>
                    <a:pt x="1837" y="1620"/>
                  </a:lnTo>
                  <a:lnTo>
                    <a:pt x="1816" y="1649"/>
                  </a:lnTo>
                  <a:lnTo>
                    <a:pt x="1793" y="1678"/>
                  </a:lnTo>
                  <a:lnTo>
                    <a:pt x="1768" y="1705"/>
                  </a:lnTo>
                  <a:lnTo>
                    <a:pt x="1741" y="1734"/>
                  </a:lnTo>
                  <a:lnTo>
                    <a:pt x="1713" y="1760"/>
                  </a:lnTo>
                  <a:lnTo>
                    <a:pt x="1683" y="1787"/>
                  </a:lnTo>
                  <a:lnTo>
                    <a:pt x="1651" y="1812"/>
                  </a:lnTo>
                  <a:lnTo>
                    <a:pt x="1616" y="1837"/>
                  </a:lnTo>
                  <a:lnTo>
                    <a:pt x="1581" y="1863"/>
                  </a:lnTo>
                  <a:lnTo>
                    <a:pt x="1543" y="1887"/>
                  </a:lnTo>
                  <a:lnTo>
                    <a:pt x="1504" y="1910"/>
                  </a:lnTo>
                  <a:lnTo>
                    <a:pt x="1462" y="1933"/>
                  </a:lnTo>
                  <a:lnTo>
                    <a:pt x="1420" y="1954"/>
                  </a:lnTo>
                  <a:lnTo>
                    <a:pt x="1379" y="1974"/>
                  </a:lnTo>
                  <a:lnTo>
                    <a:pt x="1337" y="1992"/>
                  </a:lnTo>
                  <a:lnTo>
                    <a:pt x="1296" y="2009"/>
                  </a:lnTo>
                  <a:lnTo>
                    <a:pt x="1256" y="2023"/>
                  </a:lnTo>
                  <a:lnTo>
                    <a:pt x="1216" y="2035"/>
                  </a:lnTo>
                  <a:lnTo>
                    <a:pt x="1176" y="2046"/>
                  </a:lnTo>
                  <a:lnTo>
                    <a:pt x="1137" y="2055"/>
                  </a:lnTo>
                  <a:lnTo>
                    <a:pt x="1099" y="2062"/>
                  </a:lnTo>
                  <a:lnTo>
                    <a:pt x="1060" y="2067"/>
                  </a:lnTo>
                  <a:lnTo>
                    <a:pt x="1022" y="2070"/>
                  </a:lnTo>
                  <a:lnTo>
                    <a:pt x="985" y="2072"/>
                  </a:lnTo>
                  <a:lnTo>
                    <a:pt x="949" y="2072"/>
                  </a:lnTo>
                  <a:lnTo>
                    <a:pt x="912" y="2070"/>
                  </a:lnTo>
                  <a:lnTo>
                    <a:pt x="877" y="2067"/>
                  </a:lnTo>
                  <a:lnTo>
                    <a:pt x="842" y="2062"/>
                  </a:lnTo>
                  <a:lnTo>
                    <a:pt x="808" y="2055"/>
                  </a:lnTo>
                  <a:lnTo>
                    <a:pt x="774" y="2046"/>
                  </a:lnTo>
                  <a:lnTo>
                    <a:pt x="758" y="2041"/>
                  </a:lnTo>
                  <a:lnTo>
                    <a:pt x="743" y="2036"/>
                  </a:lnTo>
                  <a:lnTo>
                    <a:pt x="727" y="2030"/>
                  </a:lnTo>
                  <a:lnTo>
                    <a:pt x="712" y="2024"/>
                  </a:lnTo>
                  <a:lnTo>
                    <a:pt x="697" y="2018"/>
                  </a:lnTo>
                  <a:lnTo>
                    <a:pt x="682" y="2010"/>
                  </a:lnTo>
                  <a:lnTo>
                    <a:pt x="668" y="2003"/>
                  </a:lnTo>
                  <a:lnTo>
                    <a:pt x="654" y="1994"/>
                  </a:lnTo>
                  <a:lnTo>
                    <a:pt x="640" y="1986"/>
                  </a:lnTo>
                  <a:lnTo>
                    <a:pt x="625" y="1977"/>
                  </a:lnTo>
                  <a:lnTo>
                    <a:pt x="612" y="1967"/>
                  </a:lnTo>
                  <a:lnTo>
                    <a:pt x="599" y="1958"/>
                  </a:lnTo>
                  <a:lnTo>
                    <a:pt x="586" y="1948"/>
                  </a:lnTo>
                  <a:lnTo>
                    <a:pt x="574" y="1937"/>
                  </a:lnTo>
                  <a:lnTo>
                    <a:pt x="561" y="1926"/>
                  </a:lnTo>
                  <a:lnTo>
                    <a:pt x="549" y="1914"/>
                  </a:lnTo>
                  <a:lnTo>
                    <a:pt x="537" y="1902"/>
                  </a:lnTo>
                  <a:lnTo>
                    <a:pt x="526" y="1890"/>
                  </a:lnTo>
                  <a:lnTo>
                    <a:pt x="515" y="1877"/>
                  </a:lnTo>
                  <a:lnTo>
                    <a:pt x="504" y="1864"/>
                  </a:lnTo>
                  <a:lnTo>
                    <a:pt x="481" y="1835"/>
                  </a:lnTo>
                  <a:lnTo>
                    <a:pt x="461" y="1805"/>
                  </a:lnTo>
                  <a:lnTo>
                    <a:pt x="441" y="1773"/>
                  </a:lnTo>
                  <a:lnTo>
                    <a:pt x="423" y="1740"/>
                  </a:lnTo>
                  <a:lnTo>
                    <a:pt x="769" y="155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19" name="Freeform 51"/>
            <p:cNvSpPr>
              <a:spLocks/>
            </p:cNvSpPr>
            <p:nvPr/>
          </p:nvSpPr>
          <p:spPr bwMode="auto">
            <a:xfrm>
              <a:off x="6380163" y="4568825"/>
              <a:ext cx="204787" cy="249237"/>
            </a:xfrm>
            <a:custGeom>
              <a:avLst/>
              <a:gdLst/>
              <a:ahLst/>
              <a:cxnLst>
                <a:cxn ang="0">
                  <a:pos x="1402" y="0"/>
                </a:cxn>
                <a:cxn ang="0">
                  <a:pos x="1572" y="306"/>
                </a:cxn>
                <a:cxn ang="0">
                  <a:pos x="1048" y="580"/>
                </a:cxn>
                <a:cxn ang="0">
                  <a:pos x="1805" y="2014"/>
                </a:cxn>
                <a:cxn ang="0">
                  <a:pos x="1443" y="2207"/>
                </a:cxn>
                <a:cxn ang="0">
                  <a:pos x="685" y="773"/>
                </a:cxn>
                <a:cxn ang="0">
                  <a:pos x="162" y="1055"/>
                </a:cxn>
                <a:cxn ang="0">
                  <a:pos x="0" y="741"/>
                </a:cxn>
                <a:cxn ang="0">
                  <a:pos x="1402" y="0"/>
                </a:cxn>
              </a:cxnLst>
              <a:rect l="0" t="0" r="r" b="b"/>
              <a:pathLst>
                <a:path w="1805" h="2207">
                  <a:moveTo>
                    <a:pt x="1402" y="0"/>
                  </a:moveTo>
                  <a:lnTo>
                    <a:pt x="1572" y="306"/>
                  </a:lnTo>
                  <a:lnTo>
                    <a:pt x="1048" y="580"/>
                  </a:lnTo>
                  <a:lnTo>
                    <a:pt x="1805" y="2014"/>
                  </a:lnTo>
                  <a:lnTo>
                    <a:pt x="1443" y="2207"/>
                  </a:lnTo>
                  <a:lnTo>
                    <a:pt x="685" y="773"/>
                  </a:lnTo>
                  <a:lnTo>
                    <a:pt x="162" y="1055"/>
                  </a:lnTo>
                  <a:lnTo>
                    <a:pt x="0" y="741"/>
                  </a:lnTo>
                  <a:lnTo>
                    <a:pt x="140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20" name="Freeform 52"/>
            <p:cNvSpPr>
              <a:spLocks noEditPoints="1"/>
            </p:cNvSpPr>
            <p:nvPr/>
          </p:nvSpPr>
          <p:spPr bwMode="auto">
            <a:xfrm>
              <a:off x="6584950" y="4491038"/>
              <a:ext cx="227012" cy="238125"/>
            </a:xfrm>
            <a:custGeom>
              <a:avLst/>
              <a:gdLst/>
              <a:ahLst/>
              <a:cxnLst>
                <a:cxn ang="0">
                  <a:pos x="1750" y="470"/>
                </a:cxn>
                <a:cxn ang="0">
                  <a:pos x="1641" y="327"/>
                </a:cxn>
                <a:cxn ang="0">
                  <a:pos x="1523" y="211"/>
                </a:cxn>
                <a:cxn ang="0">
                  <a:pos x="1395" y="120"/>
                </a:cxn>
                <a:cxn ang="0">
                  <a:pos x="1259" y="56"/>
                </a:cxn>
                <a:cxn ang="0">
                  <a:pos x="1130" y="16"/>
                </a:cxn>
                <a:cxn ang="0">
                  <a:pos x="1012" y="0"/>
                </a:cxn>
                <a:cxn ang="0">
                  <a:pos x="888" y="6"/>
                </a:cxn>
                <a:cxn ang="0">
                  <a:pos x="760" y="32"/>
                </a:cxn>
                <a:cxn ang="0">
                  <a:pos x="627" y="80"/>
                </a:cxn>
                <a:cxn ang="0">
                  <a:pos x="381" y="214"/>
                </a:cxn>
                <a:cxn ang="0">
                  <a:pos x="254" y="313"/>
                </a:cxn>
                <a:cxn ang="0">
                  <a:pos x="168" y="407"/>
                </a:cxn>
                <a:cxn ang="0">
                  <a:pos x="103" y="509"/>
                </a:cxn>
                <a:cxn ang="0">
                  <a:pos x="58" y="617"/>
                </a:cxn>
                <a:cxn ang="0">
                  <a:pos x="16" y="758"/>
                </a:cxn>
                <a:cxn ang="0">
                  <a:pos x="0" y="911"/>
                </a:cxn>
                <a:cxn ang="0">
                  <a:pos x="12" y="1069"/>
                </a:cxn>
                <a:cxn ang="0">
                  <a:pos x="53" y="1236"/>
                </a:cxn>
                <a:cxn ang="0">
                  <a:pos x="120" y="1409"/>
                </a:cxn>
                <a:cxn ang="0">
                  <a:pos x="213" y="1581"/>
                </a:cxn>
                <a:cxn ang="0">
                  <a:pos x="317" y="1729"/>
                </a:cxn>
                <a:cxn ang="0">
                  <a:pos x="430" y="1853"/>
                </a:cxn>
                <a:cxn ang="0">
                  <a:pos x="554" y="1952"/>
                </a:cxn>
                <a:cxn ang="0">
                  <a:pos x="688" y="2027"/>
                </a:cxn>
                <a:cxn ang="0">
                  <a:pos x="828" y="2075"/>
                </a:cxn>
                <a:cxn ang="0">
                  <a:pos x="945" y="2098"/>
                </a:cxn>
                <a:cxn ang="0">
                  <a:pos x="1067" y="2100"/>
                </a:cxn>
                <a:cxn ang="0">
                  <a:pos x="1194" y="2082"/>
                </a:cxn>
                <a:cxn ang="0">
                  <a:pos x="1439" y="1997"/>
                </a:cxn>
                <a:cxn ang="0">
                  <a:pos x="1674" y="1850"/>
                </a:cxn>
                <a:cxn ang="0">
                  <a:pos x="1774" y="1759"/>
                </a:cxn>
                <a:cxn ang="0">
                  <a:pos x="1855" y="1662"/>
                </a:cxn>
                <a:cxn ang="0">
                  <a:pos x="1917" y="1558"/>
                </a:cxn>
                <a:cxn ang="0">
                  <a:pos x="1960" y="1442"/>
                </a:cxn>
                <a:cxn ang="0">
                  <a:pos x="1988" y="1292"/>
                </a:cxn>
                <a:cxn ang="0">
                  <a:pos x="1991" y="1137"/>
                </a:cxn>
                <a:cxn ang="0">
                  <a:pos x="1969" y="976"/>
                </a:cxn>
                <a:cxn ang="0">
                  <a:pos x="1921" y="811"/>
                </a:cxn>
                <a:cxn ang="0">
                  <a:pos x="1847" y="641"/>
                </a:cxn>
                <a:cxn ang="0">
                  <a:pos x="1216" y="1703"/>
                </a:cxn>
                <a:cxn ang="0">
                  <a:pos x="1053" y="1723"/>
                </a:cxn>
                <a:cxn ang="0">
                  <a:pos x="890" y="1684"/>
                </a:cxn>
                <a:cxn ang="0">
                  <a:pos x="740" y="1590"/>
                </a:cxn>
                <a:cxn ang="0">
                  <a:pos x="605" y="1437"/>
                </a:cxn>
                <a:cxn ang="0">
                  <a:pos x="491" y="1233"/>
                </a:cxn>
                <a:cxn ang="0">
                  <a:pos x="419" y="1029"/>
                </a:cxn>
                <a:cxn ang="0">
                  <a:pos x="405" y="845"/>
                </a:cxn>
                <a:cxn ang="0">
                  <a:pos x="449" y="682"/>
                </a:cxn>
                <a:cxn ang="0">
                  <a:pos x="539" y="547"/>
                </a:cxn>
                <a:cxn ang="0">
                  <a:pos x="672" y="442"/>
                </a:cxn>
                <a:cxn ang="0">
                  <a:pos x="839" y="389"/>
                </a:cxn>
                <a:cxn ang="0">
                  <a:pos x="999" y="389"/>
                </a:cxn>
                <a:cxn ang="0">
                  <a:pos x="1158" y="446"/>
                </a:cxn>
                <a:cxn ang="0">
                  <a:pos x="1303" y="563"/>
                </a:cxn>
                <a:cxn ang="0">
                  <a:pos x="1432" y="730"/>
                </a:cxn>
                <a:cxn ang="0">
                  <a:pos x="1536" y="939"/>
                </a:cxn>
                <a:cxn ang="0">
                  <a:pos x="1588" y="1137"/>
                </a:cxn>
                <a:cxn ang="0">
                  <a:pos x="1582" y="1313"/>
                </a:cxn>
                <a:cxn ang="0">
                  <a:pos x="1525" y="1468"/>
                </a:cxn>
                <a:cxn ang="0">
                  <a:pos x="1421" y="1592"/>
                </a:cxn>
              </a:cxnLst>
              <a:rect l="0" t="0" r="r" b="b"/>
              <a:pathLst>
                <a:path w="1993" h="2102">
                  <a:moveTo>
                    <a:pt x="1832" y="612"/>
                  </a:moveTo>
                  <a:lnTo>
                    <a:pt x="1816" y="582"/>
                  </a:lnTo>
                  <a:lnTo>
                    <a:pt x="1800" y="553"/>
                  </a:lnTo>
                  <a:lnTo>
                    <a:pt x="1784" y="525"/>
                  </a:lnTo>
                  <a:lnTo>
                    <a:pt x="1767" y="498"/>
                  </a:lnTo>
                  <a:lnTo>
                    <a:pt x="1750" y="470"/>
                  </a:lnTo>
                  <a:lnTo>
                    <a:pt x="1732" y="445"/>
                  </a:lnTo>
                  <a:lnTo>
                    <a:pt x="1714" y="420"/>
                  </a:lnTo>
                  <a:lnTo>
                    <a:pt x="1696" y="396"/>
                  </a:lnTo>
                  <a:lnTo>
                    <a:pt x="1678" y="372"/>
                  </a:lnTo>
                  <a:lnTo>
                    <a:pt x="1660" y="350"/>
                  </a:lnTo>
                  <a:lnTo>
                    <a:pt x="1641" y="327"/>
                  </a:lnTo>
                  <a:lnTo>
                    <a:pt x="1622" y="306"/>
                  </a:lnTo>
                  <a:lnTo>
                    <a:pt x="1603" y="285"/>
                  </a:lnTo>
                  <a:lnTo>
                    <a:pt x="1583" y="266"/>
                  </a:lnTo>
                  <a:lnTo>
                    <a:pt x="1563" y="247"/>
                  </a:lnTo>
                  <a:lnTo>
                    <a:pt x="1543" y="229"/>
                  </a:lnTo>
                  <a:lnTo>
                    <a:pt x="1523" y="211"/>
                  </a:lnTo>
                  <a:lnTo>
                    <a:pt x="1503" y="193"/>
                  </a:lnTo>
                  <a:lnTo>
                    <a:pt x="1482" y="177"/>
                  </a:lnTo>
                  <a:lnTo>
                    <a:pt x="1461" y="162"/>
                  </a:lnTo>
                  <a:lnTo>
                    <a:pt x="1439" y="147"/>
                  </a:lnTo>
                  <a:lnTo>
                    <a:pt x="1417" y="134"/>
                  </a:lnTo>
                  <a:lnTo>
                    <a:pt x="1395" y="120"/>
                  </a:lnTo>
                  <a:lnTo>
                    <a:pt x="1374" y="108"/>
                  </a:lnTo>
                  <a:lnTo>
                    <a:pt x="1351" y="96"/>
                  </a:lnTo>
                  <a:lnTo>
                    <a:pt x="1329" y="85"/>
                  </a:lnTo>
                  <a:lnTo>
                    <a:pt x="1305" y="75"/>
                  </a:lnTo>
                  <a:lnTo>
                    <a:pt x="1282" y="65"/>
                  </a:lnTo>
                  <a:lnTo>
                    <a:pt x="1259" y="56"/>
                  </a:lnTo>
                  <a:lnTo>
                    <a:pt x="1236" y="46"/>
                  </a:lnTo>
                  <a:lnTo>
                    <a:pt x="1212" y="39"/>
                  </a:lnTo>
                  <a:lnTo>
                    <a:pt x="1188" y="31"/>
                  </a:lnTo>
                  <a:lnTo>
                    <a:pt x="1168" y="26"/>
                  </a:lnTo>
                  <a:lnTo>
                    <a:pt x="1149" y="21"/>
                  </a:lnTo>
                  <a:lnTo>
                    <a:pt x="1130" y="16"/>
                  </a:lnTo>
                  <a:lnTo>
                    <a:pt x="1111" y="12"/>
                  </a:lnTo>
                  <a:lnTo>
                    <a:pt x="1092" y="9"/>
                  </a:lnTo>
                  <a:lnTo>
                    <a:pt x="1072" y="6"/>
                  </a:lnTo>
                  <a:lnTo>
                    <a:pt x="1052" y="3"/>
                  </a:lnTo>
                  <a:lnTo>
                    <a:pt x="1033" y="2"/>
                  </a:lnTo>
                  <a:lnTo>
                    <a:pt x="1012" y="0"/>
                  </a:lnTo>
                  <a:lnTo>
                    <a:pt x="992" y="0"/>
                  </a:lnTo>
                  <a:lnTo>
                    <a:pt x="971" y="0"/>
                  </a:lnTo>
                  <a:lnTo>
                    <a:pt x="951" y="0"/>
                  </a:lnTo>
                  <a:lnTo>
                    <a:pt x="931" y="2"/>
                  </a:lnTo>
                  <a:lnTo>
                    <a:pt x="910" y="3"/>
                  </a:lnTo>
                  <a:lnTo>
                    <a:pt x="888" y="6"/>
                  </a:lnTo>
                  <a:lnTo>
                    <a:pt x="867" y="8"/>
                  </a:lnTo>
                  <a:lnTo>
                    <a:pt x="846" y="12"/>
                  </a:lnTo>
                  <a:lnTo>
                    <a:pt x="825" y="16"/>
                  </a:lnTo>
                  <a:lnTo>
                    <a:pt x="803" y="21"/>
                  </a:lnTo>
                  <a:lnTo>
                    <a:pt x="782" y="26"/>
                  </a:lnTo>
                  <a:lnTo>
                    <a:pt x="760" y="32"/>
                  </a:lnTo>
                  <a:lnTo>
                    <a:pt x="738" y="38"/>
                  </a:lnTo>
                  <a:lnTo>
                    <a:pt x="716" y="45"/>
                  </a:lnTo>
                  <a:lnTo>
                    <a:pt x="694" y="54"/>
                  </a:lnTo>
                  <a:lnTo>
                    <a:pt x="671" y="62"/>
                  </a:lnTo>
                  <a:lnTo>
                    <a:pt x="649" y="71"/>
                  </a:lnTo>
                  <a:lnTo>
                    <a:pt x="627" y="80"/>
                  </a:lnTo>
                  <a:lnTo>
                    <a:pt x="603" y="90"/>
                  </a:lnTo>
                  <a:lnTo>
                    <a:pt x="557" y="112"/>
                  </a:lnTo>
                  <a:lnTo>
                    <a:pt x="511" y="136"/>
                  </a:lnTo>
                  <a:lnTo>
                    <a:pt x="466" y="161"/>
                  </a:lnTo>
                  <a:lnTo>
                    <a:pt x="422" y="186"/>
                  </a:lnTo>
                  <a:lnTo>
                    <a:pt x="381" y="214"/>
                  </a:lnTo>
                  <a:lnTo>
                    <a:pt x="342" y="241"/>
                  </a:lnTo>
                  <a:lnTo>
                    <a:pt x="324" y="255"/>
                  </a:lnTo>
                  <a:lnTo>
                    <a:pt x="305" y="269"/>
                  </a:lnTo>
                  <a:lnTo>
                    <a:pt x="287" y="283"/>
                  </a:lnTo>
                  <a:lnTo>
                    <a:pt x="271" y="298"/>
                  </a:lnTo>
                  <a:lnTo>
                    <a:pt x="254" y="313"/>
                  </a:lnTo>
                  <a:lnTo>
                    <a:pt x="239" y="328"/>
                  </a:lnTo>
                  <a:lnTo>
                    <a:pt x="224" y="344"/>
                  </a:lnTo>
                  <a:lnTo>
                    <a:pt x="209" y="359"/>
                  </a:lnTo>
                  <a:lnTo>
                    <a:pt x="195" y="375"/>
                  </a:lnTo>
                  <a:lnTo>
                    <a:pt x="181" y="391"/>
                  </a:lnTo>
                  <a:lnTo>
                    <a:pt x="168" y="407"/>
                  </a:lnTo>
                  <a:lnTo>
                    <a:pt x="156" y="423"/>
                  </a:lnTo>
                  <a:lnTo>
                    <a:pt x="144" y="440"/>
                  </a:lnTo>
                  <a:lnTo>
                    <a:pt x="133" y="457"/>
                  </a:lnTo>
                  <a:lnTo>
                    <a:pt x="122" y="474"/>
                  </a:lnTo>
                  <a:lnTo>
                    <a:pt x="112" y="492"/>
                  </a:lnTo>
                  <a:lnTo>
                    <a:pt x="103" y="509"/>
                  </a:lnTo>
                  <a:lnTo>
                    <a:pt x="94" y="526"/>
                  </a:lnTo>
                  <a:lnTo>
                    <a:pt x="85" y="544"/>
                  </a:lnTo>
                  <a:lnTo>
                    <a:pt x="78" y="562"/>
                  </a:lnTo>
                  <a:lnTo>
                    <a:pt x="70" y="580"/>
                  </a:lnTo>
                  <a:lnTo>
                    <a:pt x="64" y="598"/>
                  </a:lnTo>
                  <a:lnTo>
                    <a:pt x="58" y="617"/>
                  </a:lnTo>
                  <a:lnTo>
                    <a:pt x="52" y="637"/>
                  </a:lnTo>
                  <a:lnTo>
                    <a:pt x="44" y="661"/>
                  </a:lnTo>
                  <a:lnTo>
                    <a:pt x="35" y="685"/>
                  </a:lnTo>
                  <a:lnTo>
                    <a:pt x="28" y="709"/>
                  </a:lnTo>
                  <a:lnTo>
                    <a:pt x="21" y="734"/>
                  </a:lnTo>
                  <a:lnTo>
                    <a:pt x="16" y="758"/>
                  </a:lnTo>
                  <a:lnTo>
                    <a:pt x="11" y="784"/>
                  </a:lnTo>
                  <a:lnTo>
                    <a:pt x="8" y="809"/>
                  </a:lnTo>
                  <a:lnTo>
                    <a:pt x="4" y="834"/>
                  </a:lnTo>
                  <a:lnTo>
                    <a:pt x="2" y="860"/>
                  </a:lnTo>
                  <a:lnTo>
                    <a:pt x="1" y="885"/>
                  </a:lnTo>
                  <a:lnTo>
                    <a:pt x="0" y="911"/>
                  </a:lnTo>
                  <a:lnTo>
                    <a:pt x="0" y="938"/>
                  </a:lnTo>
                  <a:lnTo>
                    <a:pt x="1" y="964"/>
                  </a:lnTo>
                  <a:lnTo>
                    <a:pt x="3" y="990"/>
                  </a:lnTo>
                  <a:lnTo>
                    <a:pt x="5" y="1016"/>
                  </a:lnTo>
                  <a:lnTo>
                    <a:pt x="8" y="1043"/>
                  </a:lnTo>
                  <a:lnTo>
                    <a:pt x="12" y="1069"/>
                  </a:lnTo>
                  <a:lnTo>
                    <a:pt x="17" y="1097"/>
                  </a:lnTo>
                  <a:lnTo>
                    <a:pt x="22" y="1124"/>
                  </a:lnTo>
                  <a:lnTo>
                    <a:pt x="29" y="1152"/>
                  </a:lnTo>
                  <a:lnTo>
                    <a:pt x="36" y="1179"/>
                  </a:lnTo>
                  <a:lnTo>
                    <a:pt x="44" y="1207"/>
                  </a:lnTo>
                  <a:lnTo>
                    <a:pt x="53" y="1236"/>
                  </a:lnTo>
                  <a:lnTo>
                    <a:pt x="62" y="1264"/>
                  </a:lnTo>
                  <a:lnTo>
                    <a:pt x="72" y="1292"/>
                  </a:lnTo>
                  <a:lnTo>
                    <a:pt x="83" y="1321"/>
                  </a:lnTo>
                  <a:lnTo>
                    <a:pt x="95" y="1349"/>
                  </a:lnTo>
                  <a:lnTo>
                    <a:pt x="107" y="1379"/>
                  </a:lnTo>
                  <a:lnTo>
                    <a:pt x="120" y="1409"/>
                  </a:lnTo>
                  <a:lnTo>
                    <a:pt x="134" y="1438"/>
                  </a:lnTo>
                  <a:lnTo>
                    <a:pt x="149" y="1468"/>
                  </a:lnTo>
                  <a:lnTo>
                    <a:pt x="164" y="1498"/>
                  </a:lnTo>
                  <a:lnTo>
                    <a:pt x="180" y="1527"/>
                  </a:lnTo>
                  <a:lnTo>
                    <a:pt x="197" y="1554"/>
                  </a:lnTo>
                  <a:lnTo>
                    <a:pt x="213" y="1581"/>
                  </a:lnTo>
                  <a:lnTo>
                    <a:pt x="230" y="1607"/>
                  </a:lnTo>
                  <a:lnTo>
                    <a:pt x="247" y="1633"/>
                  </a:lnTo>
                  <a:lnTo>
                    <a:pt x="264" y="1658"/>
                  </a:lnTo>
                  <a:lnTo>
                    <a:pt x="281" y="1683"/>
                  </a:lnTo>
                  <a:lnTo>
                    <a:pt x="299" y="1706"/>
                  </a:lnTo>
                  <a:lnTo>
                    <a:pt x="317" y="1729"/>
                  </a:lnTo>
                  <a:lnTo>
                    <a:pt x="336" y="1752"/>
                  </a:lnTo>
                  <a:lnTo>
                    <a:pt x="354" y="1773"/>
                  </a:lnTo>
                  <a:lnTo>
                    <a:pt x="373" y="1794"/>
                  </a:lnTo>
                  <a:lnTo>
                    <a:pt x="392" y="1815"/>
                  </a:lnTo>
                  <a:lnTo>
                    <a:pt x="411" y="1835"/>
                  </a:lnTo>
                  <a:lnTo>
                    <a:pt x="430" y="1853"/>
                  </a:lnTo>
                  <a:lnTo>
                    <a:pt x="450" y="1872"/>
                  </a:lnTo>
                  <a:lnTo>
                    <a:pt x="471" y="1889"/>
                  </a:lnTo>
                  <a:lnTo>
                    <a:pt x="491" y="1906"/>
                  </a:lnTo>
                  <a:lnTo>
                    <a:pt x="512" y="1922"/>
                  </a:lnTo>
                  <a:lnTo>
                    <a:pt x="533" y="1937"/>
                  </a:lnTo>
                  <a:lnTo>
                    <a:pt x="554" y="1952"/>
                  </a:lnTo>
                  <a:lnTo>
                    <a:pt x="576" y="1967"/>
                  </a:lnTo>
                  <a:lnTo>
                    <a:pt x="597" y="1981"/>
                  </a:lnTo>
                  <a:lnTo>
                    <a:pt x="620" y="1993"/>
                  </a:lnTo>
                  <a:lnTo>
                    <a:pt x="643" y="2005"/>
                  </a:lnTo>
                  <a:lnTo>
                    <a:pt x="665" y="2017"/>
                  </a:lnTo>
                  <a:lnTo>
                    <a:pt x="688" y="2027"/>
                  </a:lnTo>
                  <a:lnTo>
                    <a:pt x="712" y="2037"/>
                  </a:lnTo>
                  <a:lnTo>
                    <a:pt x="735" y="2046"/>
                  </a:lnTo>
                  <a:lnTo>
                    <a:pt x="760" y="2055"/>
                  </a:lnTo>
                  <a:lnTo>
                    <a:pt x="785" y="2063"/>
                  </a:lnTo>
                  <a:lnTo>
                    <a:pt x="809" y="2070"/>
                  </a:lnTo>
                  <a:lnTo>
                    <a:pt x="828" y="2075"/>
                  </a:lnTo>
                  <a:lnTo>
                    <a:pt x="847" y="2081"/>
                  </a:lnTo>
                  <a:lnTo>
                    <a:pt x="866" y="2085"/>
                  </a:lnTo>
                  <a:lnTo>
                    <a:pt x="885" y="2089"/>
                  </a:lnTo>
                  <a:lnTo>
                    <a:pt x="906" y="2093"/>
                  </a:lnTo>
                  <a:lnTo>
                    <a:pt x="925" y="2096"/>
                  </a:lnTo>
                  <a:lnTo>
                    <a:pt x="945" y="2098"/>
                  </a:lnTo>
                  <a:lnTo>
                    <a:pt x="965" y="2100"/>
                  </a:lnTo>
                  <a:lnTo>
                    <a:pt x="985" y="2101"/>
                  </a:lnTo>
                  <a:lnTo>
                    <a:pt x="1005" y="2102"/>
                  </a:lnTo>
                  <a:lnTo>
                    <a:pt x="1025" y="2102"/>
                  </a:lnTo>
                  <a:lnTo>
                    <a:pt x="1046" y="2101"/>
                  </a:lnTo>
                  <a:lnTo>
                    <a:pt x="1067" y="2100"/>
                  </a:lnTo>
                  <a:lnTo>
                    <a:pt x="1087" y="2099"/>
                  </a:lnTo>
                  <a:lnTo>
                    <a:pt x="1108" y="2096"/>
                  </a:lnTo>
                  <a:lnTo>
                    <a:pt x="1129" y="2094"/>
                  </a:lnTo>
                  <a:lnTo>
                    <a:pt x="1150" y="2090"/>
                  </a:lnTo>
                  <a:lnTo>
                    <a:pt x="1172" y="2087"/>
                  </a:lnTo>
                  <a:lnTo>
                    <a:pt x="1194" y="2082"/>
                  </a:lnTo>
                  <a:lnTo>
                    <a:pt x="1215" y="2077"/>
                  </a:lnTo>
                  <a:lnTo>
                    <a:pt x="1259" y="2066"/>
                  </a:lnTo>
                  <a:lnTo>
                    <a:pt x="1303" y="2052"/>
                  </a:lnTo>
                  <a:lnTo>
                    <a:pt x="1348" y="2036"/>
                  </a:lnTo>
                  <a:lnTo>
                    <a:pt x="1393" y="2017"/>
                  </a:lnTo>
                  <a:lnTo>
                    <a:pt x="1439" y="1997"/>
                  </a:lnTo>
                  <a:lnTo>
                    <a:pt x="1486" y="1974"/>
                  </a:lnTo>
                  <a:lnTo>
                    <a:pt x="1532" y="1947"/>
                  </a:lnTo>
                  <a:lnTo>
                    <a:pt x="1575" y="1920"/>
                  </a:lnTo>
                  <a:lnTo>
                    <a:pt x="1617" y="1893"/>
                  </a:lnTo>
                  <a:lnTo>
                    <a:pt x="1655" y="1865"/>
                  </a:lnTo>
                  <a:lnTo>
                    <a:pt x="1674" y="1850"/>
                  </a:lnTo>
                  <a:lnTo>
                    <a:pt x="1692" y="1836"/>
                  </a:lnTo>
                  <a:lnTo>
                    <a:pt x="1709" y="1821"/>
                  </a:lnTo>
                  <a:lnTo>
                    <a:pt x="1726" y="1805"/>
                  </a:lnTo>
                  <a:lnTo>
                    <a:pt x="1743" y="1790"/>
                  </a:lnTo>
                  <a:lnTo>
                    <a:pt x="1759" y="1775"/>
                  </a:lnTo>
                  <a:lnTo>
                    <a:pt x="1774" y="1759"/>
                  </a:lnTo>
                  <a:lnTo>
                    <a:pt x="1789" y="1744"/>
                  </a:lnTo>
                  <a:lnTo>
                    <a:pt x="1803" y="1728"/>
                  </a:lnTo>
                  <a:lnTo>
                    <a:pt x="1817" y="1712"/>
                  </a:lnTo>
                  <a:lnTo>
                    <a:pt x="1830" y="1696"/>
                  </a:lnTo>
                  <a:lnTo>
                    <a:pt x="1843" y="1679"/>
                  </a:lnTo>
                  <a:lnTo>
                    <a:pt x="1855" y="1662"/>
                  </a:lnTo>
                  <a:lnTo>
                    <a:pt x="1866" y="1645"/>
                  </a:lnTo>
                  <a:lnTo>
                    <a:pt x="1877" y="1628"/>
                  </a:lnTo>
                  <a:lnTo>
                    <a:pt x="1889" y="1611"/>
                  </a:lnTo>
                  <a:lnTo>
                    <a:pt x="1898" y="1593"/>
                  </a:lnTo>
                  <a:lnTo>
                    <a:pt x="1908" y="1576"/>
                  </a:lnTo>
                  <a:lnTo>
                    <a:pt x="1917" y="1558"/>
                  </a:lnTo>
                  <a:lnTo>
                    <a:pt x="1925" y="1540"/>
                  </a:lnTo>
                  <a:lnTo>
                    <a:pt x="1933" y="1522"/>
                  </a:lnTo>
                  <a:lnTo>
                    <a:pt x="1940" y="1503"/>
                  </a:lnTo>
                  <a:lnTo>
                    <a:pt x="1947" y="1484"/>
                  </a:lnTo>
                  <a:lnTo>
                    <a:pt x="1953" y="1466"/>
                  </a:lnTo>
                  <a:lnTo>
                    <a:pt x="1960" y="1442"/>
                  </a:lnTo>
                  <a:lnTo>
                    <a:pt x="1967" y="1417"/>
                  </a:lnTo>
                  <a:lnTo>
                    <a:pt x="1973" y="1393"/>
                  </a:lnTo>
                  <a:lnTo>
                    <a:pt x="1978" y="1367"/>
                  </a:lnTo>
                  <a:lnTo>
                    <a:pt x="1982" y="1342"/>
                  </a:lnTo>
                  <a:lnTo>
                    <a:pt x="1986" y="1317"/>
                  </a:lnTo>
                  <a:lnTo>
                    <a:pt x="1988" y="1292"/>
                  </a:lnTo>
                  <a:lnTo>
                    <a:pt x="1991" y="1267"/>
                  </a:lnTo>
                  <a:lnTo>
                    <a:pt x="1992" y="1241"/>
                  </a:lnTo>
                  <a:lnTo>
                    <a:pt x="1993" y="1215"/>
                  </a:lnTo>
                  <a:lnTo>
                    <a:pt x="1993" y="1189"/>
                  </a:lnTo>
                  <a:lnTo>
                    <a:pt x="1993" y="1163"/>
                  </a:lnTo>
                  <a:lnTo>
                    <a:pt x="1991" y="1137"/>
                  </a:lnTo>
                  <a:lnTo>
                    <a:pt x="1989" y="1111"/>
                  </a:lnTo>
                  <a:lnTo>
                    <a:pt x="1987" y="1084"/>
                  </a:lnTo>
                  <a:lnTo>
                    <a:pt x="1983" y="1057"/>
                  </a:lnTo>
                  <a:lnTo>
                    <a:pt x="1979" y="1030"/>
                  </a:lnTo>
                  <a:lnTo>
                    <a:pt x="1974" y="1003"/>
                  </a:lnTo>
                  <a:lnTo>
                    <a:pt x="1969" y="976"/>
                  </a:lnTo>
                  <a:lnTo>
                    <a:pt x="1963" y="949"/>
                  </a:lnTo>
                  <a:lnTo>
                    <a:pt x="1956" y="921"/>
                  </a:lnTo>
                  <a:lnTo>
                    <a:pt x="1948" y="893"/>
                  </a:lnTo>
                  <a:lnTo>
                    <a:pt x="1940" y="866"/>
                  </a:lnTo>
                  <a:lnTo>
                    <a:pt x="1931" y="838"/>
                  </a:lnTo>
                  <a:lnTo>
                    <a:pt x="1921" y="811"/>
                  </a:lnTo>
                  <a:lnTo>
                    <a:pt x="1911" y="782"/>
                  </a:lnTo>
                  <a:lnTo>
                    <a:pt x="1899" y="754"/>
                  </a:lnTo>
                  <a:lnTo>
                    <a:pt x="1888" y="726"/>
                  </a:lnTo>
                  <a:lnTo>
                    <a:pt x="1874" y="698"/>
                  </a:lnTo>
                  <a:lnTo>
                    <a:pt x="1861" y="669"/>
                  </a:lnTo>
                  <a:lnTo>
                    <a:pt x="1847" y="641"/>
                  </a:lnTo>
                  <a:lnTo>
                    <a:pt x="1832" y="612"/>
                  </a:lnTo>
                  <a:close/>
                  <a:moveTo>
                    <a:pt x="1325" y="1659"/>
                  </a:moveTo>
                  <a:lnTo>
                    <a:pt x="1297" y="1672"/>
                  </a:lnTo>
                  <a:lnTo>
                    <a:pt x="1270" y="1684"/>
                  </a:lnTo>
                  <a:lnTo>
                    <a:pt x="1243" y="1694"/>
                  </a:lnTo>
                  <a:lnTo>
                    <a:pt x="1216" y="1703"/>
                  </a:lnTo>
                  <a:lnTo>
                    <a:pt x="1189" y="1710"/>
                  </a:lnTo>
                  <a:lnTo>
                    <a:pt x="1161" y="1716"/>
                  </a:lnTo>
                  <a:lnTo>
                    <a:pt x="1134" y="1720"/>
                  </a:lnTo>
                  <a:lnTo>
                    <a:pt x="1107" y="1723"/>
                  </a:lnTo>
                  <a:lnTo>
                    <a:pt x="1080" y="1724"/>
                  </a:lnTo>
                  <a:lnTo>
                    <a:pt x="1053" y="1723"/>
                  </a:lnTo>
                  <a:lnTo>
                    <a:pt x="1025" y="1721"/>
                  </a:lnTo>
                  <a:lnTo>
                    <a:pt x="998" y="1717"/>
                  </a:lnTo>
                  <a:lnTo>
                    <a:pt x="971" y="1711"/>
                  </a:lnTo>
                  <a:lnTo>
                    <a:pt x="944" y="1704"/>
                  </a:lnTo>
                  <a:lnTo>
                    <a:pt x="917" y="1695"/>
                  </a:lnTo>
                  <a:lnTo>
                    <a:pt x="890" y="1684"/>
                  </a:lnTo>
                  <a:lnTo>
                    <a:pt x="864" y="1672"/>
                  </a:lnTo>
                  <a:lnTo>
                    <a:pt x="839" y="1658"/>
                  </a:lnTo>
                  <a:lnTo>
                    <a:pt x="814" y="1644"/>
                  </a:lnTo>
                  <a:lnTo>
                    <a:pt x="789" y="1627"/>
                  </a:lnTo>
                  <a:lnTo>
                    <a:pt x="765" y="1609"/>
                  </a:lnTo>
                  <a:lnTo>
                    <a:pt x="740" y="1590"/>
                  </a:lnTo>
                  <a:lnTo>
                    <a:pt x="716" y="1568"/>
                  </a:lnTo>
                  <a:lnTo>
                    <a:pt x="693" y="1546"/>
                  </a:lnTo>
                  <a:lnTo>
                    <a:pt x="670" y="1521"/>
                  </a:lnTo>
                  <a:lnTo>
                    <a:pt x="648" y="1494"/>
                  </a:lnTo>
                  <a:lnTo>
                    <a:pt x="627" y="1467"/>
                  </a:lnTo>
                  <a:lnTo>
                    <a:pt x="605" y="1437"/>
                  </a:lnTo>
                  <a:lnTo>
                    <a:pt x="584" y="1407"/>
                  </a:lnTo>
                  <a:lnTo>
                    <a:pt x="565" y="1375"/>
                  </a:lnTo>
                  <a:lnTo>
                    <a:pt x="546" y="1340"/>
                  </a:lnTo>
                  <a:lnTo>
                    <a:pt x="527" y="1305"/>
                  </a:lnTo>
                  <a:lnTo>
                    <a:pt x="508" y="1269"/>
                  </a:lnTo>
                  <a:lnTo>
                    <a:pt x="491" y="1233"/>
                  </a:lnTo>
                  <a:lnTo>
                    <a:pt x="475" y="1197"/>
                  </a:lnTo>
                  <a:lnTo>
                    <a:pt x="460" y="1163"/>
                  </a:lnTo>
                  <a:lnTo>
                    <a:pt x="448" y="1129"/>
                  </a:lnTo>
                  <a:lnTo>
                    <a:pt x="437" y="1095"/>
                  </a:lnTo>
                  <a:lnTo>
                    <a:pt x="427" y="1061"/>
                  </a:lnTo>
                  <a:lnTo>
                    <a:pt x="419" y="1029"/>
                  </a:lnTo>
                  <a:lnTo>
                    <a:pt x="413" y="997"/>
                  </a:lnTo>
                  <a:lnTo>
                    <a:pt x="408" y="965"/>
                  </a:lnTo>
                  <a:lnTo>
                    <a:pt x="405" y="934"/>
                  </a:lnTo>
                  <a:lnTo>
                    <a:pt x="404" y="903"/>
                  </a:lnTo>
                  <a:lnTo>
                    <a:pt x="404" y="874"/>
                  </a:lnTo>
                  <a:lnTo>
                    <a:pt x="405" y="845"/>
                  </a:lnTo>
                  <a:lnTo>
                    <a:pt x="409" y="817"/>
                  </a:lnTo>
                  <a:lnTo>
                    <a:pt x="414" y="790"/>
                  </a:lnTo>
                  <a:lnTo>
                    <a:pt x="421" y="761"/>
                  </a:lnTo>
                  <a:lnTo>
                    <a:pt x="429" y="733"/>
                  </a:lnTo>
                  <a:lnTo>
                    <a:pt x="438" y="707"/>
                  </a:lnTo>
                  <a:lnTo>
                    <a:pt x="449" y="682"/>
                  </a:lnTo>
                  <a:lnTo>
                    <a:pt x="460" y="658"/>
                  </a:lnTo>
                  <a:lnTo>
                    <a:pt x="474" y="633"/>
                  </a:lnTo>
                  <a:lnTo>
                    <a:pt x="489" y="610"/>
                  </a:lnTo>
                  <a:lnTo>
                    <a:pt x="504" y="589"/>
                  </a:lnTo>
                  <a:lnTo>
                    <a:pt x="521" y="568"/>
                  </a:lnTo>
                  <a:lnTo>
                    <a:pt x="539" y="547"/>
                  </a:lnTo>
                  <a:lnTo>
                    <a:pt x="558" y="528"/>
                  </a:lnTo>
                  <a:lnTo>
                    <a:pt x="578" y="510"/>
                  </a:lnTo>
                  <a:lnTo>
                    <a:pt x="600" y="492"/>
                  </a:lnTo>
                  <a:lnTo>
                    <a:pt x="623" y="474"/>
                  </a:lnTo>
                  <a:lnTo>
                    <a:pt x="647" y="458"/>
                  </a:lnTo>
                  <a:lnTo>
                    <a:pt x="672" y="442"/>
                  </a:lnTo>
                  <a:lnTo>
                    <a:pt x="700" y="430"/>
                  </a:lnTo>
                  <a:lnTo>
                    <a:pt x="728" y="419"/>
                  </a:lnTo>
                  <a:lnTo>
                    <a:pt x="757" y="409"/>
                  </a:lnTo>
                  <a:lnTo>
                    <a:pt x="785" y="401"/>
                  </a:lnTo>
                  <a:lnTo>
                    <a:pt x="812" y="394"/>
                  </a:lnTo>
                  <a:lnTo>
                    <a:pt x="839" y="389"/>
                  </a:lnTo>
                  <a:lnTo>
                    <a:pt x="865" y="385"/>
                  </a:lnTo>
                  <a:lnTo>
                    <a:pt x="893" y="382"/>
                  </a:lnTo>
                  <a:lnTo>
                    <a:pt x="920" y="382"/>
                  </a:lnTo>
                  <a:lnTo>
                    <a:pt x="946" y="383"/>
                  </a:lnTo>
                  <a:lnTo>
                    <a:pt x="973" y="385"/>
                  </a:lnTo>
                  <a:lnTo>
                    <a:pt x="999" y="389"/>
                  </a:lnTo>
                  <a:lnTo>
                    <a:pt x="1026" y="394"/>
                  </a:lnTo>
                  <a:lnTo>
                    <a:pt x="1054" y="401"/>
                  </a:lnTo>
                  <a:lnTo>
                    <a:pt x="1080" y="409"/>
                  </a:lnTo>
                  <a:lnTo>
                    <a:pt x="1107" y="418"/>
                  </a:lnTo>
                  <a:lnTo>
                    <a:pt x="1133" y="431"/>
                  </a:lnTo>
                  <a:lnTo>
                    <a:pt x="1158" y="446"/>
                  </a:lnTo>
                  <a:lnTo>
                    <a:pt x="1184" y="461"/>
                  </a:lnTo>
                  <a:lnTo>
                    <a:pt x="1208" y="478"/>
                  </a:lnTo>
                  <a:lnTo>
                    <a:pt x="1233" y="498"/>
                  </a:lnTo>
                  <a:lnTo>
                    <a:pt x="1257" y="518"/>
                  </a:lnTo>
                  <a:lnTo>
                    <a:pt x="1280" y="540"/>
                  </a:lnTo>
                  <a:lnTo>
                    <a:pt x="1303" y="563"/>
                  </a:lnTo>
                  <a:lnTo>
                    <a:pt x="1327" y="587"/>
                  </a:lnTo>
                  <a:lnTo>
                    <a:pt x="1349" y="613"/>
                  </a:lnTo>
                  <a:lnTo>
                    <a:pt x="1371" y="641"/>
                  </a:lnTo>
                  <a:lnTo>
                    <a:pt x="1392" y="669"/>
                  </a:lnTo>
                  <a:lnTo>
                    <a:pt x="1412" y="699"/>
                  </a:lnTo>
                  <a:lnTo>
                    <a:pt x="1432" y="730"/>
                  </a:lnTo>
                  <a:lnTo>
                    <a:pt x="1451" y="763"/>
                  </a:lnTo>
                  <a:lnTo>
                    <a:pt x="1470" y="798"/>
                  </a:lnTo>
                  <a:lnTo>
                    <a:pt x="1489" y="833"/>
                  </a:lnTo>
                  <a:lnTo>
                    <a:pt x="1506" y="869"/>
                  </a:lnTo>
                  <a:lnTo>
                    <a:pt x="1522" y="904"/>
                  </a:lnTo>
                  <a:lnTo>
                    <a:pt x="1536" y="939"/>
                  </a:lnTo>
                  <a:lnTo>
                    <a:pt x="1549" y="973"/>
                  </a:lnTo>
                  <a:lnTo>
                    <a:pt x="1560" y="1007"/>
                  </a:lnTo>
                  <a:lnTo>
                    <a:pt x="1569" y="1040"/>
                  </a:lnTo>
                  <a:lnTo>
                    <a:pt x="1577" y="1073"/>
                  </a:lnTo>
                  <a:lnTo>
                    <a:pt x="1583" y="1106"/>
                  </a:lnTo>
                  <a:lnTo>
                    <a:pt x="1588" y="1137"/>
                  </a:lnTo>
                  <a:lnTo>
                    <a:pt x="1591" y="1168"/>
                  </a:lnTo>
                  <a:lnTo>
                    <a:pt x="1593" y="1198"/>
                  </a:lnTo>
                  <a:lnTo>
                    <a:pt x="1593" y="1228"/>
                  </a:lnTo>
                  <a:lnTo>
                    <a:pt x="1591" y="1257"/>
                  </a:lnTo>
                  <a:lnTo>
                    <a:pt x="1587" y="1285"/>
                  </a:lnTo>
                  <a:lnTo>
                    <a:pt x="1582" y="1313"/>
                  </a:lnTo>
                  <a:lnTo>
                    <a:pt x="1576" y="1341"/>
                  </a:lnTo>
                  <a:lnTo>
                    <a:pt x="1568" y="1368"/>
                  </a:lnTo>
                  <a:lnTo>
                    <a:pt x="1559" y="1395"/>
                  </a:lnTo>
                  <a:lnTo>
                    <a:pt x="1549" y="1420"/>
                  </a:lnTo>
                  <a:lnTo>
                    <a:pt x="1538" y="1445"/>
                  </a:lnTo>
                  <a:lnTo>
                    <a:pt x="1525" y="1468"/>
                  </a:lnTo>
                  <a:lnTo>
                    <a:pt x="1511" y="1491"/>
                  </a:lnTo>
                  <a:lnTo>
                    <a:pt x="1496" y="1513"/>
                  </a:lnTo>
                  <a:lnTo>
                    <a:pt x="1480" y="1535"/>
                  </a:lnTo>
                  <a:lnTo>
                    <a:pt x="1462" y="1555"/>
                  </a:lnTo>
                  <a:lnTo>
                    <a:pt x="1442" y="1574"/>
                  </a:lnTo>
                  <a:lnTo>
                    <a:pt x="1421" y="1592"/>
                  </a:lnTo>
                  <a:lnTo>
                    <a:pt x="1400" y="1610"/>
                  </a:lnTo>
                  <a:lnTo>
                    <a:pt x="1376" y="1627"/>
                  </a:lnTo>
                  <a:lnTo>
                    <a:pt x="1351" y="1643"/>
                  </a:lnTo>
                  <a:lnTo>
                    <a:pt x="1325" y="165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21" name="Freeform 53"/>
            <p:cNvSpPr>
              <a:spLocks noEditPoints="1"/>
            </p:cNvSpPr>
            <p:nvPr/>
          </p:nvSpPr>
          <p:spPr bwMode="auto">
            <a:xfrm>
              <a:off x="6772275" y="4387850"/>
              <a:ext cx="195262" cy="254000"/>
            </a:xfrm>
            <a:custGeom>
              <a:avLst/>
              <a:gdLst/>
              <a:ahLst/>
              <a:cxnLst>
                <a:cxn ang="0">
                  <a:pos x="1566" y="281"/>
                </a:cxn>
                <a:cxn ang="0">
                  <a:pos x="1506" y="194"/>
                </a:cxn>
                <a:cxn ang="0">
                  <a:pos x="1439" y="124"/>
                </a:cxn>
                <a:cxn ang="0">
                  <a:pos x="1368" y="70"/>
                </a:cxn>
                <a:cxn ang="0">
                  <a:pos x="1289" y="32"/>
                </a:cxn>
                <a:cxn ang="0">
                  <a:pos x="1204" y="10"/>
                </a:cxn>
                <a:cxn ang="0">
                  <a:pos x="1117" y="0"/>
                </a:cxn>
                <a:cxn ang="0">
                  <a:pos x="1027" y="4"/>
                </a:cxn>
                <a:cxn ang="0">
                  <a:pos x="937" y="22"/>
                </a:cxn>
                <a:cxn ang="0">
                  <a:pos x="844" y="53"/>
                </a:cxn>
                <a:cxn ang="0">
                  <a:pos x="749" y="97"/>
                </a:cxn>
                <a:cxn ang="0">
                  <a:pos x="1289" y="2039"/>
                </a:cxn>
                <a:cxn ang="0">
                  <a:pos x="1356" y="1206"/>
                </a:cxn>
                <a:cxn ang="0">
                  <a:pos x="1448" y="1148"/>
                </a:cxn>
                <a:cxn ang="0">
                  <a:pos x="1528" y="1084"/>
                </a:cxn>
                <a:cxn ang="0">
                  <a:pos x="1593" y="1017"/>
                </a:cxn>
                <a:cxn ang="0">
                  <a:pos x="1646" y="945"/>
                </a:cxn>
                <a:cxn ang="0">
                  <a:pos x="1684" y="870"/>
                </a:cxn>
                <a:cxn ang="0">
                  <a:pos x="1707" y="786"/>
                </a:cxn>
                <a:cxn ang="0">
                  <a:pos x="1713" y="697"/>
                </a:cxn>
                <a:cxn ang="0">
                  <a:pos x="1701" y="600"/>
                </a:cxn>
                <a:cxn ang="0">
                  <a:pos x="1672" y="496"/>
                </a:cxn>
                <a:cxn ang="0">
                  <a:pos x="1623" y="386"/>
                </a:cxn>
                <a:cxn ang="0">
                  <a:pos x="1258" y="557"/>
                </a:cxn>
                <a:cxn ang="0">
                  <a:pos x="1279" y="605"/>
                </a:cxn>
                <a:cxn ang="0">
                  <a:pos x="1293" y="651"/>
                </a:cxn>
                <a:cxn ang="0">
                  <a:pos x="1300" y="697"/>
                </a:cxn>
                <a:cxn ang="0">
                  <a:pos x="1299" y="740"/>
                </a:cxn>
                <a:cxn ang="0">
                  <a:pos x="1289" y="781"/>
                </a:cxn>
                <a:cxn ang="0">
                  <a:pos x="1269" y="817"/>
                </a:cxn>
                <a:cxn ang="0">
                  <a:pos x="1245" y="849"/>
                </a:cxn>
                <a:cxn ang="0">
                  <a:pos x="1216" y="878"/>
                </a:cxn>
                <a:cxn ang="0">
                  <a:pos x="1179" y="906"/>
                </a:cxn>
                <a:cxn ang="0">
                  <a:pos x="798" y="1120"/>
                </a:cxn>
                <a:cxn ang="0">
                  <a:pos x="884" y="414"/>
                </a:cxn>
                <a:cxn ang="0">
                  <a:pos x="942" y="393"/>
                </a:cxn>
                <a:cxn ang="0">
                  <a:pos x="984" y="384"/>
                </a:cxn>
                <a:cxn ang="0">
                  <a:pos x="1025" y="381"/>
                </a:cxn>
                <a:cxn ang="0">
                  <a:pos x="1066" y="385"/>
                </a:cxn>
                <a:cxn ang="0">
                  <a:pos x="1104" y="393"/>
                </a:cxn>
                <a:cxn ang="0">
                  <a:pos x="1138" y="409"/>
                </a:cxn>
                <a:cxn ang="0">
                  <a:pos x="1170" y="433"/>
                </a:cxn>
                <a:cxn ang="0">
                  <a:pos x="1201" y="467"/>
                </a:cxn>
                <a:cxn ang="0">
                  <a:pos x="1231" y="508"/>
                </a:cxn>
              </a:cxnLst>
              <a:rect l="0" t="0" r="r" b="b"/>
              <a:pathLst>
                <a:path w="1713" h="2232">
                  <a:moveTo>
                    <a:pt x="1603" y="346"/>
                  </a:moveTo>
                  <a:lnTo>
                    <a:pt x="1585" y="313"/>
                  </a:lnTo>
                  <a:lnTo>
                    <a:pt x="1566" y="281"/>
                  </a:lnTo>
                  <a:lnTo>
                    <a:pt x="1547" y="251"/>
                  </a:lnTo>
                  <a:lnTo>
                    <a:pt x="1527" y="222"/>
                  </a:lnTo>
                  <a:lnTo>
                    <a:pt x="1506" y="194"/>
                  </a:lnTo>
                  <a:lnTo>
                    <a:pt x="1484" y="169"/>
                  </a:lnTo>
                  <a:lnTo>
                    <a:pt x="1462" y="146"/>
                  </a:lnTo>
                  <a:lnTo>
                    <a:pt x="1439" y="124"/>
                  </a:lnTo>
                  <a:lnTo>
                    <a:pt x="1416" y="105"/>
                  </a:lnTo>
                  <a:lnTo>
                    <a:pt x="1392" y="87"/>
                  </a:lnTo>
                  <a:lnTo>
                    <a:pt x="1368" y="70"/>
                  </a:lnTo>
                  <a:lnTo>
                    <a:pt x="1341" y="55"/>
                  </a:lnTo>
                  <a:lnTo>
                    <a:pt x="1315" y="43"/>
                  </a:lnTo>
                  <a:lnTo>
                    <a:pt x="1289" y="32"/>
                  </a:lnTo>
                  <a:lnTo>
                    <a:pt x="1261" y="23"/>
                  </a:lnTo>
                  <a:lnTo>
                    <a:pt x="1233" y="16"/>
                  </a:lnTo>
                  <a:lnTo>
                    <a:pt x="1204" y="10"/>
                  </a:lnTo>
                  <a:lnTo>
                    <a:pt x="1175" y="5"/>
                  </a:lnTo>
                  <a:lnTo>
                    <a:pt x="1146" y="1"/>
                  </a:lnTo>
                  <a:lnTo>
                    <a:pt x="1117" y="0"/>
                  </a:lnTo>
                  <a:lnTo>
                    <a:pt x="1087" y="0"/>
                  </a:lnTo>
                  <a:lnTo>
                    <a:pt x="1057" y="1"/>
                  </a:lnTo>
                  <a:lnTo>
                    <a:pt x="1027" y="4"/>
                  </a:lnTo>
                  <a:lnTo>
                    <a:pt x="997" y="8"/>
                  </a:lnTo>
                  <a:lnTo>
                    <a:pt x="967" y="14"/>
                  </a:lnTo>
                  <a:lnTo>
                    <a:pt x="937" y="22"/>
                  </a:lnTo>
                  <a:lnTo>
                    <a:pt x="905" y="31"/>
                  </a:lnTo>
                  <a:lnTo>
                    <a:pt x="875" y="41"/>
                  </a:lnTo>
                  <a:lnTo>
                    <a:pt x="844" y="53"/>
                  </a:lnTo>
                  <a:lnTo>
                    <a:pt x="813" y="66"/>
                  </a:lnTo>
                  <a:lnTo>
                    <a:pt x="781" y="82"/>
                  </a:lnTo>
                  <a:lnTo>
                    <a:pt x="749" y="97"/>
                  </a:lnTo>
                  <a:lnTo>
                    <a:pt x="0" y="491"/>
                  </a:lnTo>
                  <a:lnTo>
                    <a:pt x="926" y="2232"/>
                  </a:lnTo>
                  <a:lnTo>
                    <a:pt x="1289" y="2039"/>
                  </a:lnTo>
                  <a:lnTo>
                    <a:pt x="959" y="1418"/>
                  </a:lnTo>
                  <a:lnTo>
                    <a:pt x="1321" y="1224"/>
                  </a:lnTo>
                  <a:lnTo>
                    <a:pt x="1356" y="1206"/>
                  </a:lnTo>
                  <a:lnTo>
                    <a:pt x="1388" y="1187"/>
                  </a:lnTo>
                  <a:lnTo>
                    <a:pt x="1419" y="1168"/>
                  </a:lnTo>
                  <a:lnTo>
                    <a:pt x="1448" y="1148"/>
                  </a:lnTo>
                  <a:lnTo>
                    <a:pt x="1476" y="1128"/>
                  </a:lnTo>
                  <a:lnTo>
                    <a:pt x="1503" y="1107"/>
                  </a:lnTo>
                  <a:lnTo>
                    <a:pt x="1528" y="1084"/>
                  </a:lnTo>
                  <a:lnTo>
                    <a:pt x="1551" y="1062"/>
                  </a:lnTo>
                  <a:lnTo>
                    <a:pt x="1573" y="1040"/>
                  </a:lnTo>
                  <a:lnTo>
                    <a:pt x="1593" y="1017"/>
                  </a:lnTo>
                  <a:lnTo>
                    <a:pt x="1612" y="994"/>
                  </a:lnTo>
                  <a:lnTo>
                    <a:pt x="1629" y="970"/>
                  </a:lnTo>
                  <a:lnTo>
                    <a:pt x="1646" y="945"/>
                  </a:lnTo>
                  <a:lnTo>
                    <a:pt x="1660" y="921"/>
                  </a:lnTo>
                  <a:lnTo>
                    <a:pt x="1673" y="896"/>
                  </a:lnTo>
                  <a:lnTo>
                    <a:pt x="1684" y="870"/>
                  </a:lnTo>
                  <a:lnTo>
                    <a:pt x="1694" y="843"/>
                  </a:lnTo>
                  <a:lnTo>
                    <a:pt x="1701" y="815"/>
                  </a:lnTo>
                  <a:lnTo>
                    <a:pt x="1707" y="786"/>
                  </a:lnTo>
                  <a:lnTo>
                    <a:pt x="1711" y="757"/>
                  </a:lnTo>
                  <a:lnTo>
                    <a:pt x="1713" y="727"/>
                  </a:lnTo>
                  <a:lnTo>
                    <a:pt x="1713" y="697"/>
                  </a:lnTo>
                  <a:lnTo>
                    <a:pt x="1711" y="665"/>
                  </a:lnTo>
                  <a:lnTo>
                    <a:pt x="1707" y="632"/>
                  </a:lnTo>
                  <a:lnTo>
                    <a:pt x="1701" y="600"/>
                  </a:lnTo>
                  <a:lnTo>
                    <a:pt x="1694" y="566"/>
                  </a:lnTo>
                  <a:lnTo>
                    <a:pt x="1684" y="532"/>
                  </a:lnTo>
                  <a:lnTo>
                    <a:pt x="1672" y="496"/>
                  </a:lnTo>
                  <a:lnTo>
                    <a:pt x="1658" y="460"/>
                  </a:lnTo>
                  <a:lnTo>
                    <a:pt x="1642" y="424"/>
                  </a:lnTo>
                  <a:lnTo>
                    <a:pt x="1623" y="386"/>
                  </a:lnTo>
                  <a:lnTo>
                    <a:pt x="1603" y="346"/>
                  </a:lnTo>
                  <a:close/>
                  <a:moveTo>
                    <a:pt x="1249" y="540"/>
                  </a:moveTo>
                  <a:lnTo>
                    <a:pt x="1258" y="557"/>
                  </a:lnTo>
                  <a:lnTo>
                    <a:pt x="1266" y="573"/>
                  </a:lnTo>
                  <a:lnTo>
                    <a:pt x="1273" y="589"/>
                  </a:lnTo>
                  <a:lnTo>
                    <a:pt x="1279" y="605"/>
                  </a:lnTo>
                  <a:lnTo>
                    <a:pt x="1285" y="621"/>
                  </a:lnTo>
                  <a:lnTo>
                    <a:pt x="1289" y="636"/>
                  </a:lnTo>
                  <a:lnTo>
                    <a:pt x="1293" y="651"/>
                  </a:lnTo>
                  <a:lnTo>
                    <a:pt x="1296" y="667"/>
                  </a:lnTo>
                  <a:lnTo>
                    <a:pt x="1298" y="682"/>
                  </a:lnTo>
                  <a:lnTo>
                    <a:pt x="1300" y="697"/>
                  </a:lnTo>
                  <a:lnTo>
                    <a:pt x="1300" y="712"/>
                  </a:lnTo>
                  <a:lnTo>
                    <a:pt x="1300" y="726"/>
                  </a:lnTo>
                  <a:lnTo>
                    <a:pt x="1299" y="740"/>
                  </a:lnTo>
                  <a:lnTo>
                    <a:pt x="1296" y="754"/>
                  </a:lnTo>
                  <a:lnTo>
                    <a:pt x="1293" y="768"/>
                  </a:lnTo>
                  <a:lnTo>
                    <a:pt x="1289" y="781"/>
                  </a:lnTo>
                  <a:lnTo>
                    <a:pt x="1283" y="793"/>
                  </a:lnTo>
                  <a:lnTo>
                    <a:pt x="1276" y="805"/>
                  </a:lnTo>
                  <a:lnTo>
                    <a:pt x="1269" y="817"/>
                  </a:lnTo>
                  <a:lnTo>
                    <a:pt x="1262" y="828"/>
                  </a:lnTo>
                  <a:lnTo>
                    <a:pt x="1254" y="838"/>
                  </a:lnTo>
                  <a:lnTo>
                    <a:pt x="1245" y="849"/>
                  </a:lnTo>
                  <a:lnTo>
                    <a:pt x="1236" y="859"/>
                  </a:lnTo>
                  <a:lnTo>
                    <a:pt x="1226" y="868"/>
                  </a:lnTo>
                  <a:lnTo>
                    <a:pt x="1216" y="878"/>
                  </a:lnTo>
                  <a:lnTo>
                    <a:pt x="1204" y="888"/>
                  </a:lnTo>
                  <a:lnTo>
                    <a:pt x="1192" y="897"/>
                  </a:lnTo>
                  <a:lnTo>
                    <a:pt x="1179" y="906"/>
                  </a:lnTo>
                  <a:lnTo>
                    <a:pt x="1151" y="924"/>
                  </a:lnTo>
                  <a:lnTo>
                    <a:pt x="1120" y="942"/>
                  </a:lnTo>
                  <a:lnTo>
                    <a:pt x="798" y="1120"/>
                  </a:lnTo>
                  <a:lnTo>
                    <a:pt x="524" y="604"/>
                  </a:lnTo>
                  <a:lnTo>
                    <a:pt x="854" y="427"/>
                  </a:lnTo>
                  <a:lnTo>
                    <a:pt x="884" y="414"/>
                  </a:lnTo>
                  <a:lnTo>
                    <a:pt x="913" y="402"/>
                  </a:lnTo>
                  <a:lnTo>
                    <a:pt x="927" y="397"/>
                  </a:lnTo>
                  <a:lnTo>
                    <a:pt x="942" y="393"/>
                  </a:lnTo>
                  <a:lnTo>
                    <a:pt x="956" y="389"/>
                  </a:lnTo>
                  <a:lnTo>
                    <a:pt x="970" y="386"/>
                  </a:lnTo>
                  <a:lnTo>
                    <a:pt x="984" y="384"/>
                  </a:lnTo>
                  <a:lnTo>
                    <a:pt x="998" y="383"/>
                  </a:lnTo>
                  <a:lnTo>
                    <a:pt x="1011" y="382"/>
                  </a:lnTo>
                  <a:lnTo>
                    <a:pt x="1025" y="381"/>
                  </a:lnTo>
                  <a:lnTo>
                    <a:pt x="1039" y="382"/>
                  </a:lnTo>
                  <a:lnTo>
                    <a:pt x="1052" y="383"/>
                  </a:lnTo>
                  <a:lnTo>
                    <a:pt x="1066" y="385"/>
                  </a:lnTo>
                  <a:lnTo>
                    <a:pt x="1080" y="387"/>
                  </a:lnTo>
                  <a:lnTo>
                    <a:pt x="1092" y="390"/>
                  </a:lnTo>
                  <a:lnTo>
                    <a:pt x="1104" y="393"/>
                  </a:lnTo>
                  <a:lnTo>
                    <a:pt x="1115" y="397"/>
                  </a:lnTo>
                  <a:lnTo>
                    <a:pt x="1127" y="402"/>
                  </a:lnTo>
                  <a:lnTo>
                    <a:pt x="1138" y="409"/>
                  </a:lnTo>
                  <a:lnTo>
                    <a:pt x="1149" y="416"/>
                  </a:lnTo>
                  <a:lnTo>
                    <a:pt x="1160" y="424"/>
                  </a:lnTo>
                  <a:lnTo>
                    <a:pt x="1170" y="433"/>
                  </a:lnTo>
                  <a:lnTo>
                    <a:pt x="1181" y="444"/>
                  </a:lnTo>
                  <a:lnTo>
                    <a:pt x="1191" y="455"/>
                  </a:lnTo>
                  <a:lnTo>
                    <a:pt x="1201" y="467"/>
                  </a:lnTo>
                  <a:lnTo>
                    <a:pt x="1211" y="480"/>
                  </a:lnTo>
                  <a:lnTo>
                    <a:pt x="1221" y="493"/>
                  </a:lnTo>
                  <a:lnTo>
                    <a:pt x="1231" y="508"/>
                  </a:lnTo>
                  <a:lnTo>
                    <a:pt x="1240" y="524"/>
                  </a:lnTo>
                  <a:lnTo>
                    <a:pt x="1249" y="5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44822" name="Freeform 54"/>
            <p:cNvSpPr>
              <a:spLocks/>
            </p:cNvSpPr>
            <p:nvPr/>
          </p:nvSpPr>
          <p:spPr bwMode="auto">
            <a:xfrm>
              <a:off x="6765925" y="4948238"/>
              <a:ext cx="30162" cy="30162"/>
            </a:xfrm>
            <a:custGeom>
              <a:avLst/>
              <a:gdLst/>
              <a:ahLst/>
              <a:cxnLst>
                <a:cxn ang="0">
                  <a:pos x="248" y="58"/>
                </a:cxn>
                <a:cxn ang="0">
                  <a:pos x="230" y="38"/>
                </a:cxn>
                <a:cxn ang="0">
                  <a:pos x="209" y="22"/>
                </a:cxn>
                <a:cxn ang="0">
                  <a:pos x="185" y="10"/>
                </a:cxn>
                <a:cxn ang="0">
                  <a:pos x="161" y="3"/>
                </a:cxn>
                <a:cxn ang="0">
                  <a:pos x="134" y="0"/>
                </a:cxn>
                <a:cxn ang="0">
                  <a:pos x="108" y="2"/>
                </a:cxn>
                <a:cxn ang="0">
                  <a:pos x="83" y="8"/>
                </a:cxn>
                <a:cxn ang="0">
                  <a:pos x="60" y="20"/>
                </a:cxn>
                <a:cxn ang="0">
                  <a:pos x="40" y="36"/>
                </a:cxn>
                <a:cxn ang="0">
                  <a:pos x="23" y="56"/>
                </a:cxn>
                <a:cxn ang="0">
                  <a:pos x="11" y="78"/>
                </a:cxn>
                <a:cxn ang="0">
                  <a:pos x="4" y="102"/>
                </a:cxn>
                <a:cxn ang="0">
                  <a:pos x="0" y="128"/>
                </a:cxn>
                <a:cxn ang="0">
                  <a:pos x="2" y="154"/>
                </a:cxn>
                <a:cxn ang="0">
                  <a:pos x="10" y="179"/>
                </a:cxn>
                <a:cxn ang="0">
                  <a:pos x="23" y="202"/>
                </a:cxn>
                <a:cxn ang="0">
                  <a:pos x="42" y="222"/>
                </a:cxn>
                <a:cxn ang="0">
                  <a:pos x="63" y="239"/>
                </a:cxn>
                <a:cxn ang="0">
                  <a:pos x="86" y="251"/>
                </a:cxn>
                <a:cxn ang="0">
                  <a:pos x="111" y="258"/>
                </a:cxn>
                <a:cxn ang="0">
                  <a:pos x="136" y="261"/>
                </a:cxn>
                <a:cxn ang="0">
                  <a:pos x="163" y="259"/>
                </a:cxn>
                <a:cxn ang="0">
                  <a:pos x="188" y="252"/>
                </a:cxn>
                <a:cxn ang="0">
                  <a:pos x="212" y="240"/>
                </a:cxn>
                <a:cxn ang="0">
                  <a:pos x="232" y="224"/>
                </a:cxn>
                <a:cxn ang="0">
                  <a:pos x="248" y="205"/>
                </a:cxn>
                <a:cxn ang="0">
                  <a:pos x="260" y="183"/>
                </a:cxn>
                <a:cxn ang="0">
                  <a:pos x="267" y="159"/>
                </a:cxn>
                <a:cxn ang="0">
                  <a:pos x="270" y="134"/>
                </a:cxn>
                <a:cxn ang="0">
                  <a:pos x="268" y="107"/>
                </a:cxn>
                <a:cxn ang="0">
                  <a:pos x="262" y="82"/>
                </a:cxn>
              </a:cxnLst>
              <a:rect l="0" t="0" r="r" b="b"/>
              <a:pathLst>
                <a:path w="270" h="261">
                  <a:moveTo>
                    <a:pt x="256" y="70"/>
                  </a:moveTo>
                  <a:lnTo>
                    <a:pt x="248" y="58"/>
                  </a:lnTo>
                  <a:lnTo>
                    <a:pt x="239" y="48"/>
                  </a:lnTo>
                  <a:lnTo>
                    <a:pt x="230" y="38"/>
                  </a:lnTo>
                  <a:lnTo>
                    <a:pt x="220" y="30"/>
                  </a:lnTo>
                  <a:lnTo>
                    <a:pt x="209" y="22"/>
                  </a:lnTo>
                  <a:lnTo>
                    <a:pt x="197" y="15"/>
                  </a:lnTo>
                  <a:lnTo>
                    <a:pt x="185" y="10"/>
                  </a:lnTo>
                  <a:lnTo>
                    <a:pt x="173" y="6"/>
                  </a:lnTo>
                  <a:lnTo>
                    <a:pt x="161" y="3"/>
                  </a:lnTo>
                  <a:lnTo>
                    <a:pt x="148" y="1"/>
                  </a:lnTo>
                  <a:lnTo>
                    <a:pt x="134" y="0"/>
                  </a:lnTo>
                  <a:lnTo>
                    <a:pt x="121" y="0"/>
                  </a:lnTo>
                  <a:lnTo>
                    <a:pt x="108" y="2"/>
                  </a:lnTo>
                  <a:lnTo>
                    <a:pt x="96" y="4"/>
                  </a:lnTo>
                  <a:lnTo>
                    <a:pt x="83" y="8"/>
                  </a:lnTo>
                  <a:lnTo>
                    <a:pt x="71" y="14"/>
                  </a:lnTo>
                  <a:lnTo>
                    <a:pt x="60" y="20"/>
                  </a:lnTo>
                  <a:lnTo>
                    <a:pt x="49" y="28"/>
                  </a:lnTo>
                  <a:lnTo>
                    <a:pt x="40" y="36"/>
                  </a:lnTo>
                  <a:lnTo>
                    <a:pt x="31" y="46"/>
                  </a:lnTo>
                  <a:lnTo>
                    <a:pt x="23" y="56"/>
                  </a:lnTo>
                  <a:lnTo>
                    <a:pt x="17" y="67"/>
                  </a:lnTo>
                  <a:lnTo>
                    <a:pt x="11" y="78"/>
                  </a:lnTo>
                  <a:lnTo>
                    <a:pt x="7" y="90"/>
                  </a:lnTo>
                  <a:lnTo>
                    <a:pt x="4" y="102"/>
                  </a:lnTo>
                  <a:lnTo>
                    <a:pt x="1" y="114"/>
                  </a:lnTo>
                  <a:lnTo>
                    <a:pt x="0" y="128"/>
                  </a:lnTo>
                  <a:lnTo>
                    <a:pt x="0" y="141"/>
                  </a:lnTo>
                  <a:lnTo>
                    <a:pt x="2" y="154"/>
                  </a:lnTo>
                  <a:lnTo>
                    <a:pt x="6" y="166"/>
                  </a:lnTo>
                  <a:lnTo>
                    <a:pt x="10" y="179"/>
                  </a:lnTo>
                  <a:lnTo>
                    <a:pt x="15" y="191"/>
                  </a:lnTo>
                  <a:lnTo>
                    <a:pt x="23" y="202"/>
                  </a:lnTo>
                  <a:lnTo>
                    <a:pt x="32" y="213"/>
                  </a:lnTo>
                  <a:lnTo>
                    <a:pt x="42" y="222"/>
                  </a:lnTo>
                  <a:lnTo>
                    <a:pt x="52" y="231"/>
                  </a:lnTo>
                  <a:lnTo>
                    <a:pt x="63" y="239"/>
                  </a:lnTo>
                  <a:lnTo>
                    <a:pt x="74" y="245"/>
                  </a:lnTo>
                  <a:lnTo>
                    <a:pt x="86" y="251"/>
                  </a:lnTo>
                  <a:lnTo>
                    <a:pt x="98" y="255"/>
                  </a:lnTo>
                  <a:lnTo>
                    <a:pt x="111" y="258"/>
                  </a:lnTo>
                  <a:lnTo>
                    <a:pt x="123" y="260"/>
                  </a:lnTo>
                  <a:lnTo>
                    <a:pt x="136" y="261"/>
                  </a:lnTo>
                  <a:lnTo>
                    <a:pt x="150" y="261"/>
                  </a:lnTo>
                  <a:lnTo>
                    <a:pt x="163" y="259"/>
                  </a:lnTo>
                  <a:lnTo>
                    <a:pt x="176" y="256"/>
                  </a:lnTo>
                  <a:lnTo>
                    <a:pt x="188" y="252"/>
                  </a:lnTo>
                  <a:lnTo>
                    <a:pt x="200" y="247"/>
                  </a:lnTo>
                  <a:lnTo>
                    <a:pt x="212" y="240"/>
                  </a:lnTo>
                  <a:lnTo>
                    <a:pt x="222" y="233"/>
                  </a:lnTo>
                  <a:lnTo>
                    <a:pt x="232" y="224"/>
                  </a:lnTo>
                  <a:lnTo>
                    <a:pt x="240" y="215"/>
                  </a:lnTo>
                  <a:lnTo>
                    <a:pt x="248" y="205"/>
                  </a:lnTo>
                  <a:lnTo>
                    <a:pt x="254" y="194"/>
                  </a:lnTo>
                  <a:lnTo>
                    <a:pt x="260" y="183"/>
                  </a:lnTo>
                  <a:lnTo>
                    <a:pt x="264" y="171"/>
                  </a:lnTo>
                  <a:lnTo>
                    <a:pt x="267" y="159"/>
                  </a:lnTo>
                  <a:lnTo>
                    <a:pt x="269" y="146"/>
                  </a:lnTo>
                  <a:lnTo>
                    <a:pt x="270" y="134"/>
                  </a:lnTo>
                  <a:lnTo>
                    <a:pt x="270" y="121"/>
                  </a:lnTo>
                  <a:lnTo>
                    <a:pt x="268" y="107"/>
                  </a:lnTo>
                  <a:lnTo>
                    <a:pt x="266" y="94"/>
                  </a:lnTo>
                  <a:lnTo>
                    <a:pt x="262" y="82"/>
                  </a:lnTo>
                  <a:lnTo>
                    <a:pt x="256" y="70"/>
                  </a:lnTo>
                  <a:close/>
                </a:path>
              </a:pathLst>
            </a:custGeom>
            <a:solidFill>
              <a:srgbClr val="D6DEE4"/>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67" name="Pfeil nach rechts 66"/>
          <p:cNvSpPr/>
          <p:nvPr/>
        </p:nvSpPr>
        <p:spPr bwMode="auto">
          <a:xfrm rot="10800000">
            <a:off x="3714905" y="4437112"/>
            <a:ext cx="360040" cy="216024"/>
          </a:xfrm>
          <a:prstGeom prst="rightArrow">
            <a:avLst/>
          </a:prstGeom>
          <a:solidFill>
            <a:srgbClr val="FF3300"/>
          </a:solidFill>
          <a:ln>
            <a:solidFill>
              <a:srgbClr val="C0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4" name="Rechteck 3"/>
          <p:cNvSpPr/>
          <p:nvPr/>
        </p:nvSpPr>
        <p:spPr>
          <a:xfrm>
            <a:off x="4355976" y="5013176"/>
            <a:ext cx="4572000" cy="1077218"/>
          </a:xfrm>
          <a:prstGeom prst="rect">
            <a:avLst/>
          </a:prstGeom>
        </p:spPr>
        <p:txBody>
          <a:bodyPr>
            <a:spAutoFit/>
          </a:bodyPr>
          <a:lstStyle/>
          <a:p>
            <a:pPr indent="14288"/>
            <a:r>
              <a:rPr lang="de-DE" sz="1600" dirty="0">
                <a:solidFill>
                  <a:srgbClr val="C00000"/>
                </a:solidFill>
              </a:rPr>
              <a:t>Konsequenz des Prinzips:</a:t>
            </a:r>
            <a:r>
              <a:rPr lang="de-DE" sz="1600" dirty="0"/>
              <a:t/>
            </a:r>
            <a:br>
              <a:rPr lang="de-DE" sz="1600" dirty="0"/>
            </a:br>
            <a:r>
              <a:rPr lang="de-DE" sz="1600" dirty="0"/>
              <a:t>Die „quasi-automatische“ Formulierung von Gettern und Settern für alle Felder einer Klasse ist Unsinn!</a:t>
            </a:r>
          </a:p>
        </p:txBody>
      </p:sp>
    </p:spTree>
    <p:extLst>
      <p:ext uri="{BB962C8B-B14F-4D97-AF65-F5344CB8AC3E}">
        <p14:creationId xmlns:p14="http://schemas.microsoft.com/office/powerpoint/2010/main" val="37963885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Entwurfsprinzip – </a:t>
            </a:r>
            <a:r>
              <a:rPr lang="de-DE" dirty="0" smtClean="0">
                <a:solidFill>
                  <a:srgbClr val="0070C0"/>
                </a:solidFill>
              </a:rPr>
              <a:t>Hierarchische Dekomposition</a:t>
            </a:r>
            <a:endParaRPr lang="de-DE" dirty="0"/>
          </a:p>
        </p:txBody>
      </p:sp>
      <p:sp>
        <p:nvSpPr>
          <p:cNvPr id="3" name="Inhaltsplatzhalter 2"/>
          <p:cNvSpPr>
            <a:spLocks noGrp="1"/>
          </p:cNvSpPr>
          <p:nvPr>
            <p:ph idx="1"/>
          </p:nvPr>
        </p:nvSpPr>
        <p:spPr>
          <a:xfrm>
            <a:off x="304800" y="1752600"/>
            <a:ext cx="8839200" cy="4629150"/>
          </a:xfrm>
        </p:spPr>
        <p:txBody>
          <a:bodyPr/>
          <a:lstStyle/>
          <a:p>
            <a:r>
              <a:rPr lang="de-DE" dirty="0" smtClean="0"/>
              <a:t>Abstraktionen werden in Form einer </a:t>
            </a:r>
            <a:r>
              <a:rPr lang="de-DE" b="1" dirty="0" smtClean="0"/>
              <a:t>Rangfolge</a:t>
            </a:r>
            <a:r>
              <a:rPr lang="de-DE" dirty="0" smtClean="0"/>
              <a:t> gegliedert</a:t>
            </a:r>
          </a:p>
          <a:p>
            <a:r>
              <a:rPr lang="de-DE" dirty="0" smtClean="0"/>
              <a:t>Abstraktionen des gleichen Rangs werden zu einer Abstraktionsebene zusammengefasst</a:t>
            </a:r>
          </a:p>
          <a:p>
            <a:r>
              <a:rPr lang="de-DE" dirty="0" smtClean="0"/>
              <a:t>Unterscheidung von Aggregationsbeziehungen und Generalisierungsbeziehungen</a:t>
            </a:r>
          </a:p>
          <a:p>
            <a:pPr>
              <a:buNone/>
            </a:pPr>
            <a:endParaRPr lang="de-DE" dirty="0"/>
          </a:p>
        </p:txBody>
      </p:sp>
      <p:sp>
        <p:nvSpPr>
          <p:cNvPr id="5" name="Rechteck 4"/>
          <p:cNvSpPr/>
          <p:nvPr/>
        </p:nvSpPr>
        <p:spPr bwMode="auto">
          <a:xfrm>
            <a:off x="2051720" y="400506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Rechteck 5"/>
          <p:cNvSpPr/>
          <p:nvPr/>
        </p:nvSpPr>
        <p:spPr bwMode="auto">
          <a:xfrm>
            <a:off x="2483768" y="443711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7" name="Rechteck 6"/>
          <p:cNvSpPr/>
          <p:nvPr/>
        </p:nvSpPr>
        <p:spPr bwMode="auto">
          <a:xfrm>
            <a:off x="2771800" y="417648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echteck 7"/>
          <p:cNvSpPr/>
          <p:nvPr/>
        </p:nvSpPr>
        <p:spPr bwMode="auto">
          <a:xfrm>
            <a:off x="2627784" y="386104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9" name="Rechteck 8"/>
          <p:cNvSpPr/>
          <p:nvPr/>
        </p:nvSpPr>
        <p:spPr bwMode="auto">
          <a:xfrm>
            <a:off x="2123728" y="479715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0" name="Rechteck 9"/>
          <p:cNvSpPr/>
          <p:nvPr/>
        </p:nvSpPr>
        <p:spPr bwMode="auto">
          <a:xfrm>
            <a:off x="2627784" y="494116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1" name="Rechteck 10"/>
          <p:cNvSpPr/>
          <p:nvPr/>
        </p:nvSpPr>
        <p:spPr bwMode="auto">
          <a:xfrm>
            <a:off x="2843808" y="458112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2" name="Rechteck 11"/>
          <p:cNvSpPr/>
          <p:nvPr/>
        </p:nvSpPr>
        <p:spPr bwMode="auto">
          <a:xfrm>
            <a:off x="2915816" y="5373216"/>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3" name="Rechteck 12"/>
          <p:cNvSpPr/>
          <p:nvPr/>
        </p:nvSpPr>
        <p:spPr bwMode="auto">
          <a:xfrm>
            <a:off x="2195736" y="530120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4" name="Rechteck 13"/>
          <p:cNvSpPr/>
          <p:nvPr/>
        </p:nvSpPr>
        <p:spPr bwMode="auto">
          <a:xfrm>
            <a:off x="2699792" y="5733256"/>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5" name="Rechteck 14"/>
          <p:cNvSpPr/>
          <p:nvPr/>
        </p:nvSpPr>
        <p:spPr bwMode="auto">
          <a:xfrm>
            <a:off x="1835696" y="5805264"/>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6" name="Rechteck 15"/>
          <p:cNvSpPr/>
          <p:nvPr/>
        </p:nvSpPr>
        <p:spPr bwMode="auto">
          <a:xfrm>
            <a:off x="1763688" y="530120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7" name="Rechteck 16"/>
          <p:cNvSpPr/>
          <p:nvPr/>
        </p:nvSpPr>
        <p:spPr bwMode="auto">
          <a:xfrm>
            <a:off x="1763688" y="4869160"/>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8" name="Rechteck 17"/>
          <p:cNvSpPr/>
          <p:nvPr/>
        </p:nvSpPr>
        <p:spPr bwMode="auto">
          <a:xfrm>
            <a:off x="1547664" y="4509120"/>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9" name="Rechteck 18"/>
          <p:cNvSpPr/>
          <p:nvPr/>
        </p:nvSpPr>
        <p:spPr bwMode="auto">
          <a:xfrm>
            <a:off x="1475656" y="4149080"/>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0" name="Rechteck 19"/>
          <p:cNvSpPr/>
          <p:nvPr/>
        </p:nvSpPr>
        <p:spPr bwMode="auto">
          <a:xfrm>
            <a:off x="1763688" y="371703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8" name="Rechteck 37"/>
          <p:cNvSpPr/>
          <p:nvPr/>
        </p:nvSpPr>
        <p:spPr bwMode="auto">
          <a:xfrm>
            <a:off x="1331640" y="3645024"/>
            <a:ext cx="1872208" cy="792088"/>
          </a:xfrm>
          <a:prstGeom prst="rect">
            <a:avLst/>
          </a:prstGeom>
          <a:noFill/>
          <a:ln w="19050" cap="flat" cmpd="sng" algn="ctr">
            <a:solidFill>
              <a:srgbClr val="0070C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42" name="Rechteck 41"/>
          <p:cNvSpPr/>
          <p:nvPr/>
        </p:nvSpPr>
        <p:spPr bwMode="auto">
          <a:xfrm>
            <a:off x="1331640" y="4437112"/>
            <a:ext cx="1872208" cy="792088"/>
          </a:xfrm>
          <a:prstGeom prst="rect">
            <a:avLst/>
          </a:prstGeom>
          <a:noFill/>
          <a:ln w="19050" cap="flat" cmpd="sng" algn="ctr">
            <a:solidFill>
              <a:srgbClr val="FFB953"/>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44" name="Rechteck 43"/>
          <p:cNvSpPr/>
          <p:nvPr/>
        </p:nvSpPr>
        <p:spPr bwMode="auto">
          <a:xfrm>
            <a:off x="1331640" y="5229200"/>
            <a:ext cx="1872208" cy="792088"/>
          </a:xfrm>
          <a:prstGeom prst="rect">
            <a:avLst/>
          </a:prstGeom>
          <a:noFill/>
          <a:ln w="19050" cap="flat" cmpd="sng" algn="ctr">
            <a:solidFill>
              <a:schemeClr val="bg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45" name="Rechteck 44"/>
          <p:cNvSpPr/>
          <p:nvPr/>
        </p:nvSpPr>
        <p:spPr bwMode="auto">
          <a:xfrm>
            <a:off x="4932040" y="458112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48" name="Rechteck 47"/>
          <p:cNvSpPr/>
          <p:nvPr/>
        </p:nvSpPr>
        <p:spPr bwMode="auto">
          <a:xfrm>
            <a:off x="5436096" y="458112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9" name="Rechteck 58"/>
          <p:cNvSpPr/>
          <p:nvPr/>
        </p:nvSpPr>
        <p:spPr bwMode="auto">
          <a:xfrm>
            <a:off x="4355976" y="4581128"/>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0" name="Rechteck 59"/>
          <p:cNvSpPr/>
          <p:nvPr/>
        </p:nvSpPr>
        <p:spPr bwMode="auto">
          <a:xfrm>
            <a:off x="4932040" y="3933056"/>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5" name="Gerade Verbindung 64"/>
          <p:cNvCxnSpPr>
            <a:stCxn id="59" idx="0"/>
            <a:endCxn id="60" idx="2"/>
          </p:cNvCxnSpPr>
          <p:nvPr/>
        </p:nvCxnSpPr>
        <p:spPr bwMode="auto">
          <a:xfrm rot="5400000" flipH="1" flipV="1">
            <a:off x="4535996" y="4077072"/>
            <a:ext cx="432048"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Gerade Verbindung 66"/>
          <p:cNvCxnSpPr>
            <a:stCxn id="45" idx="0"/>
            <a:endCxn id="60" idx="2"/>
          </p:cNvCxnSpPr>
          <p:nvPr/>
        </p:nvCxnSpPr>
        <p:spPr bwMode="auto">
          <a:xfrm rot="5400000" flipH="1" flipV="1">
            <a:off x="4824028" y="4365104"/>
            <a:ext cx="4320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9" name="Gerade Verbindung 68"/>
          <p:cNvCxnSpPr>
            <a:stCxn id="48" idx="0"/>
            <a:endCxn id="60" idx="2"/>
          </p:cNvCxnSpPr>
          <p:nvPr/>
        </p:nvCxnSpPr>
        <p:spPr bwMode="auto">
          <a:xfrm rot="16200000" flipV="1">
            <a:off x="5076056" y="4113076"/>
            <a:ext cx="432048"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2" name="Rechteck 71"/>
          <p:cNvSpPr/>
          <p:nvPr/>
        </p:nvSpPr>
        <p:spPr bwMode="auto">
          <a:xfrm>
            <a:off x="5220072" y="515719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73" name="Rechteck 72"/>
          <p:cNvSpPr/>
          <p:nvPr/>
        </p:nvSpPr>
        <p:spPr bwMode="auto">
          <a:xfrm>
            <a:off x="5724128" y="5157192"/>
            <a:ext cx="21602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75" name="Gerade Verbindung 74"/>
          <p:cNvCxnSpPr>
            <a:stCxn id="48" idx="2"/>
            <a:endCxn id="72" idx="0"/>
          </p:cNvCxnSpPr>
          <p:nvPr/>
        </p:nvCxnSpPr>
        <p:spPr bwMode="auto">
          <a:xfrm rot="5400000">
            <a:off x="5256076" y="4869160"/>
            <a:ext cx="360040" cy="2160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Gerade Verbindung 76"/>
          <p:cNvCxnSpPr>
            <a:stCxn id="48" idx="2"/>
            <a:endCxn id="73" idx="0"/>
          </p:cNvCxnSpPr>
          <p:nvPr/>
        </p:nvCxnSpPr>
        <p:spPr bwMode="auto">
          <a:xfrm rot="16200000" flipH="1">
            <a:off x="5508104" y="4833156"/>
            <a:ext cx="36004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Freihandform 34"/>
          <p:cNvSpPr/>
          <p:nvPr/>
        </p:nvSpPr>
        <p:spPr bwMode="auto">
          <a:xfrm>
            <a:off x="3275856" y="3133492"/>
            <a:ext cx="1240389" cy="1447636"/>
          </a:xfrm>
          <a:custGeom>
            <a:avLst/>
            <a:gdLst>
              <a:gd name="connsiteX0" fmla="*/ 1014761 w 1014761"/>
              <a:gd name="connsiteY0" fmla="*/ 0 h 1360448"/>
              <a:gd name="connsiteX1" fmla="*/ 747132 w 1014761"/>
              <a:gd name="connsiteY1" fmla="*/ 680224 h 1360448"/>
              <a:gd name="connsiteX2" fmla="*/ 0 w 1014761"/>
              <a:gd name="connsiteY2" fmla="*/ 1360448 h 1360448"/>
            </a:gdLst>
            <a:ahLst/>
            <a:cxnLst>
              <a:cxn ang="0">
                <a:pos x="connsiteX0" y="connsiteY0"/>
              </a:cxn>
              <a:cxn ang="0">
                <a:pos x="connsiteX1" y="connsiteY1"/>
              </a:cxn>
              <a:cxn ang="0">
                <a:pos x="connsiteX2" y="connsiteY2"/>
              </a:cxn>
            </a:cxnLst>
            <a:rect l="l" t="t" r="r" b="b"/>
            <a:pathLst>
              <a:path w="1014761" h="1360448">
                <a:moveTo>
                  <a:pt x="1014761" y="0"/>
                </a:moveTo>
                <a:cubicBezTo>
                  <a:pt x="965510" y="226741"/>
                  <a:pt x="916259" y="453483"/>
                  <a:pt x="747132" y="680224"/>
                </a:cubicBezTo>
                <a:cubicBezTo>
                  <a:pt x="578005" y="906965"/>
                  <a:pt x="289002" y="1133706"/>
                  <a:pt x="0" y="1360448"/>
                </a:cubicBezTo>
              </a:path>
            </a:pathLst>
          </a:custGeom>
          <a:noFill/>
          <a:ln w="28575" cap="flat" cmpd="sng" algn="ctr">
            <a:solidFill>
              <a:srgbClr val="0070C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6" name="Freihandform 35"/>
          <p:cNvSpPr/>
          <p:nvPr/>
        </p:nvSpPr>
        <p:spPr bwMode="auto">
          <a:xfrm flipH="1">
            <a:off x="3491880" y="3429000"/>
            <a:ext cx="1152128" cy="936104"/>
          </a:xfrm>
          <a:custGeom>
            <a:avLst/>
            <a:gdLst>
              <a:gd name="connsiteX0" fmla="*/ 1014761 w 1014761"/>
              <a:gd name="connsiteY0" fmla="*/ 0 h 1360448"/>
              <a:gd name="connsiteX1" fmla="*/ 747132 w 1014761"/>
              <a:gd name="connsiteY1" fmla="*/ 680224 h 1360448"/>
              <a:gd name="connsiteX2" fmla="*/ 0 w 1014761"/>
              <a:gd name="connsiteY2" fmla="*/ 1360448 h 1360448"/>
            </a:gdLst>
            <a:ahLst/>
            <a:cxnLst>
              <a:cxn ang="0">
                <a:pos x="connsiteX0" y="connsiteY0"/>
              </a:cxn>
              <a:cxn ang="0">
                <a:pos x="connsiteX1" y="connsiteY1"/>
              </a:cxn>
              <a:cxn ang="0">
                <a:pos x="connsiteX2" y="connsiteY2"/>
              </a:cxn>
            </a:cxnLst>
            <a:rect l="l" t="t" r="r" b="b"/>
            <a:pathLst>
              <a:path w="1014761" h="1360448">
                <a:moveTo>
                  <a:pt x="1014761" y="0"/>
                </a:moveTo>
                <a:cubicBezTo>
                  <a:pt x="965510" y="226741"/>
                  <a:pt x="916259" y="453483"/>
                  <a:pt x="747132" y="680224"/>
                </a:cubicBezTo>
                <a:cubicBezTo>
                  <a:pt x="578005" y="906965"/>
                  <a:pt x="289002" y="1133706"/>
                  <a:pt x="0" y="1360448"/>
                </a:cubicBezTo>
              </a:path>
            </a:pathLst>
          </a:custGeom>
          <a:noFill/>
          <a:ln w="28575" cap="flat" cmpd="sng" algn="ctr">
            <a:solidFill>
              <a:srgbClr val="0070C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859674424"/>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Wahr"/>
  <p:tag name="EMBEDFONTS" val="Falsch"/>
  <p:tag name="USEBOLDAMS" val="Falsch"/>
  <p:tag name="DEFAULTDISPLAYSOURCE" val="\documentclass{slides}\pagestyle{empty}&#10;\begin{document}&#10;&#10;\end{document}&#10;"/>
  <p:tag name="TEX2PS" val="latex $(base).tex; dvips -D $(res) -E -o $(base).ps $(base).dvi"/>
  <p:tag name="EXTERNALEDITCOMMAND" val="notepad %"/>
  <p:tag name="GHOSTSCRIPTCOMMAND" val="C:\gs\gs8.50\bin\gswin32c"/>
  <p:tag name="DEFAULTBITMAP" val="bmp16m"/>
  <p:tag name="DEFAULTBLEND" val="Falsch"/>
  <p:tag name="DEFAULTTRANSPARENT" val="Falsch"/>
  <p:tag name="DEFAULTWORKAROUNDTRANSPARENCYBUG" val="Falsch"/>
  <p:tag name="DEFAULTRESOLUTION" val="1200"/>
  <p:tag name="DEFAULTMAGNIFICATION" val="2"/>
  <p:tag name="DEFAULTFONTSIZE" val="10"/>
  <p:tag name="DEFAULTWIDTH" val="348"/>
  <p:tag name="DEFAULTHEIGHT" val="200"/>
</p:tagLst>
</file>

<file path=ppt/theme/theme1.xml><?xml version="1.0" encoding="utf-8"?>
<a:theme xmlns:a="http://schemas.openxmlformats.org/drawingml/2006/main" name="Standarddesign">
  <a:themeElements>
    <a:clrScheme name="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lnDef>
    <a:txDef>
      <a:spPr>
        <a:noFill/>
      </a:spPr>
      <a:bodyPr wrap="square" rtlCol="0">
        <a:noAutofit/>
      </a:bodyPr>
      <a:lstStyle>
        <a:defPPr>
          <a:defRPr sz="1800" dirty="0"/>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ndarddesign">
  <a:themeElements>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lnDef>
  </a:objectDefaults>
  <a:extraClrSchemeLst>
    <a:extraClrScheme>
      <a:clrScheme name="1_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2015</Words>
  <Application>Microsoft Macintosh PowerPoint</Application>
  <PresentationFormat>Bildschirmpräsentation (4:3)</PresentationFormat>
  <Paragraphs>221</Paragraphs>
  <Slides>34</Slides>
  <Notes>13</Notes>
  <HiddenSlides>1</HiddenSlides>
  <MMClips>0</MMClips>
  <ScaleCrop>false</ScaleCrop>
  <HeadingPairs>
    <vt:vector size="6" baseType="variant">
      <vt:variant>
        <vt:lpstr>Design</vt:lpstr>
      </vt:variant>
      <vt:variant>
        <vt:i4>2</vt:i4>
      </vt:variant>
      <vt:variant>
        <vt:lpstr>Eingebettete OLE-Server</vt:lpstr>
      </vt:variant>
      <vt:variant>
        <vt:i4>1</vt:i4>
      </vt:variant>
      <vt:variant>
        <vt:lpstr>Folientitel</vt:lpstr>
      </vt:variant>
      <vt:variant>
        <vt:i4>34</vt:i4>
      </vt:variant>
    </vt:vector>
  </HeadingPairs>
  <TitlesOfParts>
    <vt:vector size="37" baseType="lpstr">
      <vt:lpstr>Standarddesign</vt:lpstr>
      <vt:lpstr>1_Standarddesign</vt:lpstr>
      <vt:lpstr>CorelDRAW</vt:lpstr>
      <vt:lpstr>Architektur von Informationssystemen</vt:lpstr>
      <vt:lpstr>Entwurf ist eine kreative Tätigkeit!</vt:lpstr>
      <vt:lpstr>Im Folgenden</vt:lpstr>
      <vt:lpstr>Heuristiken</vt:lpstr>
      <vt:lpstr>Entwurfsprinzipien</vt:lpstr>
      <vt:lpstr>Entwurfsprinzip – Abstraktion</vt:lpstr>
      <vt:lpstr>Entwurfsprinzip – Modularisierung</vt:lpstr>
      <vt:lpstr>Entwurfsprinzip – Kapselung (Information Hiding)</vt:lpstr>
      <vt:lpstr>Entwurfsprinzip – Hierarchische Dekomposition</vt:lpstr>
      <vt:lpstr>Entwurfsprinzip – Separation of Concerns (SoC)</vt:lpstr>
      <vt:lpstr>Entwurfsprinzip – Einheitlichkeit</vt:lpstr>
      <vt:lpstr>Von der Idee zur Struktur</vt:lpstr>
      <vt:lpstr>Komplexität beherrschen</vt:lpstr>
      <vt:lpstr>Fachmodelle sind die Basis Ihrer Entwürfe</vt:lpstr>
      <vt:lpstr>Fachmodelle als Basis Ihrer Entwürfe – DDD von Evans</vt:lpstr>
      <vt:lpstr>Fachmodelle als Basis Ihrer Entwürfe – DDD von Evans</vt:lpstr>
      <vt:lpstr>Fachmodelle als Basis Ihrer Entwürfe – DDD von Evans</vt:lpstr>
      <vt:lpstr>Fachmodelle als Basis Ihrer Entwürfe – DDD von Evans</vt:lpstr>
      <vt:lpstr>Fachmodelle als Basis Ihrer Entwürfe – DDD von Evans</vt:lpstr>
      <vt:lpstr>Fachmodelle als Basis Ihrer Entwürfe – DDD von Evans</vt:lpstr>
      <vt:lpstr>Fachmodelle als Basis Ihrer Entwürfe  – weitere Hinweise </vt:lpstr>
      <vt:lpstr>Optimierung von Abhängigkeiten</vt:lpstr>
      <vt:lpstr>Softwarestruktur degeneriert mit der Zeit!</vt:lpstr>
      <vt:lpstr>Softwarestruktur degeneriert mit der Zeit!</vt:lpstr>
      <vt:lpstr>Kohäsion und Kopplung</vt:lpstr>
      <vt:lpstr>Arten von Kopplung</vt:lpstr>
      <vt:lpstr>Arten von Kopplung: Beispiel</vt:lpstr>
      <vt:lpstr>Fallen bei der Kopplung – Zyklen!</vt:lpstr>
      <vt:lpstr>Zyklen auflösen?</vt:lpstr>
      <vt:lpstr>Zyklen auflösen?</vt:lpstr>
      <vt:lpstr>Kopplung kontrollieren</vt:lpstr>
      <vt:lpstr>Dependency Injection</vt:lpstr>
      <vt:lpstr>Dependency Injection</vt:lpstr>
      <vt:lpstr>Spezielle Literatur zum Architekturentwurf</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Prof. Dr. Stefan Sarstedt</dc:creator>
  <dc:description>HAW Hamburg</dc:description>
  <cp:lastModifiedBy>SRS</cp:lastModifiedBy>
  <cp:revision>3015</cp:revision>
  <dcterms:created xsi:type="dcterms:W3CDTF">2000-04-04T10:59:45Z</dcterms:created>
  <dcterms:modified xsi:type="dcterms:W3CDTF">2013-05-02T08:52:25Z</dcterms:modified>
</cp:coreProperties>
</file>