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embeddings/oleObject2.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3.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26"/>
  </p:notesMasterIdLst>
  <p:handoutMasterIdLst>
    <p:handoutMasterId r:id="rId127"/>
  </p:handoutMasterIdLst>
  <p:sldIdLst>
    <p:sldId id="1349" r:id="rId3"/>
    <p:sldId id="978" r:id="rId4"/>
    <p:sldId id="1345" r:id="rId5"/>
    <p:sldId id="1343" r:id="rId6"/>
    <p:sldId id="1011" r:id="rId7"/>
    <p:sldId id="1012" r:id="rId8"/>
    <p:sldId id="990" r:id="rId9"/>
    <p:sldId id="1288" r:id="rId10"/>
    <p:sldId id="1061" r:id="rId11"/>
    <p:sldId id="1015" r:id="rId12"/>
    <p:sldId id="1018" r:id="rId13"/>
    <p:sldId id="1019" r:id="rId14"/>
    <p:sldId id="1068" r:id="rId15"/>
    <p:sldId id="1020" r:id="rId16"/>
    <p:sldId id="1064" r:id="rId17"/>
    <p:sldId id="1065" r:id="rId18"/>
    <p:sldId id="1066" r:id="rId19"/>
    <p:sldId id="1067" r:id="rId20"/>
    <p:sldId id="1069" r:id="rId21"/>
    <p:sldId id="1028" r:id="rId22"/>
    <p:sldId id="1037" r:id="rId23"/>
    <p:sldId id="1071" r:id="rId24"/>
    <p:sldId id="1034" r:id="rId25"/>
    <p:sldId id="1036" r:id="rId26"/>
    <p:sldId id="1041" r:id="rId27"/>
    <p:sldId id="1043" r:id="rId28"/>
    <p:sldId id="1072" r:id="rId29"/>
    <p:sldId id="1048" r:id="rId30"/>
    <p:sldId id="1073" r:id="rId31"/>
    <p:sldId id="1074" r:id="rId32"/>
    <p:sldId id="1075" r:id="rId33"/>
    <p:sldId id="1052" r:id="rId34"/>
    <p:sldId id="1081" r:id="rId35"/>
    <p:sldId id="1053" r:id="rId36"/>
    <p:sldId id="1080" r:id="rId37"/>
    <p:sldId id="1083" r:id="rId38"/>
    <p:sldId id="1084" r:id="rId39"/>
    <p:sldId id="1085" r:id="rId40"/>
    <p:sldId id="1129" r:id="rId41"/>
    <p:sldId id="1346" r:id="rId42"/>
    <p:sldId id="1130" r:id="rId43"/>
    <p:sldId id="1095" r:id="rId44"/>
    <p:sldId id="1133" r:id="rId45"/>
    <p:sldId id="1134" r:id="rId46"/>
    <p:sldId id="1135" r:id="rId47"/>
    <p:sldId id="1136" r:id="rId48"/>
    <p:sldId id="1137" r:id="rId49"/>
    <p:sldId id="1138" r:id="rId50"/>
    <p:sldId id="1139" r:id="rId51"/>
    <p:sldId id="1140" r:id="rId52"/>
    <p:sldId id="1108" r:id="rId53"/>
    <p:sldId id="1141" r:id="rId54"/>
    <p:sldId id="1142" r:id="rId55"/>
    <p:sldId id="1143" r:id="rId56"/>
    <p:sldId id="1144" r:id="rId57"/>
    <p:sldId id="1145" r:id="rId58"/>
    <p:sldId id="1192" r:id="rId59"/>
    <p:sldId id="1347" r:id="rId60"/>
    <p:sldId id="1193" r:id="rId61"/>
    <p:sldId id="1153" r:id="rId62"/>
    <p:sldId id="1196" r:id="rId63"/>
    <p:sldId id="1197" r:id="rId64"/>
    <p:sldId id="1198" r:id="rId65"/>
    <p:sldId id="1199" r:id="rId66"/>
    <p:sldId id="1200" r:id="rId67"/>
    <p:sldId id="1194" r:id="rId68"/>
    <p:sldId id="1202" r:id="rId69"/>
    <p:sldId id="1210" r:id="rId70"/>
    <p:sldId id="1203" r:id="rId71"/>
    <p:sldId id="1209" r:id="rId72"/>
    <p:sldId id="1287" r:id="rId73"/>
    <p:sldId id="1204" r:id="rId74"/>
    <p:sldId id="1205" r:id="rId75"/>
    <p:sldId id="1206" r:id="rId76"/>
    <p:sldId id="1207" r:id="rId77"/>
    <p:sldId id="1289" r:id="rId78"/>
    <p:sldId id="1290" r:id="rId79"/>
    <p:sldId id="1291" r:id="rId80"/>
    <p:sldId id="1292" r:id="rId81"/>
    <p:sldId id="1293" r:id="rId82"/>
    <p:sldId id="1295" r:id="rId83"/>
    <p:sldId id="1296" r:id="rId84"/>
    <p:sldId id="1297" r:id="rId85"/>
    <p:sldId id="1298" r:id="rId86"/>
    <p:sldId id="1299" r:id="rId87"/>
    <p:sldId id="1300" r:id="rId88"/>
    <p:sldId id="1301" r:id="rId89"/>
    <p:sldId id="1302" r:id="rId90"/>
    <p:sldId id="1304" r:id="rId91"/>
    <p:sldId id="1305" r:id="rId92"/>
    <p:sldId id="1306" r:id="rId93"/>
    <p:sldId id="1307" r:id="rId94"/>
    <p:sldId id="1308" r:id="rId95"/>
    <p:sldId id="1309" r:id="rId96"/>
    <p:sldId id="1310" r:id="rId97"/>
    <p:sldId id="1312" r:id="rId98"/>
    <p:sldId id="1341" r:id="rId99"/>
    <p:sldId id="1344" r:id="rId100"/>
    <p:sldId id="1315" r:id="rId101"/>
    <p:sldId id="1342" r:id="rId102"/>
    <p:sldId id="1316" r:id="rId103"/>
    <p:sldId id="1318" r:id="rId104"/>
    <p:sldId id="1319" r:id="rId105"/>
    <p:sldId id="1320" r:id="rId106"/>
    <p:sldId id="1321" r:id="rId107"/>
    <p:sldId id="1322" r:id="rId108"/>
    <p:sldId id="1323" r:id="rId109"/>
    <p:sldId id="1324" r:id="rId110"/>
    <p:sldId id="1325" r:id="rId111"/>
    <p:sldId id="1326" r:id="rId112"/>
    <p:sldId id="1327" r:id="rId113"/>
    <p:sldId id="1328" r:id="rId114"/>
    <p:sldId id="1329" r:id="rId115"/>
    <p:sldId id="1330" r:id="rId116"/>
    <p:sldId id="1331" r:id="rId117"/>
    <p:sldId id="1332" r:id="rId118"/>
    <p:sldId id="1333" r:id="rId119"/>
    <p:sldId id="1334" r:id="rId120"/>
    <p:sldId id="1335" r:id="rId121"/>
    <p:sldId id="1336" r:id="rId122"/>
    <p:sldId id="1337" r:id="rId123"/>
    <p:sldId id="1348" r:id="rId124"/>
    <p:sldId id="1338" r:id="rId125"/>
  </p:sldIdLst>
  <p:sldSz cx="9144000" cy="6858000" type="screen4x3"/>
  <p:notesSz cx="6797675" cy="9926638"/>
  <p:custDataLst>
    <p:tags r:id="rId129"/>
  </p:custDataLst>
  <p:defaultTextStyle>
    <a:defPPr>
      <a:defRPr lang="de-DE"/>
    </a:defPPr>
    <a:lvl1pPr algn="ctr" rtl="0" fontAlgn="base">
      <a:spcBef>
        <a:spcPct val="50000"/>
      </a:spcBef>
      <a:spcAft>
        <a:spcPct val="0"/>
      </a:spcAft>
      <a:defRPr sz="1000" kern="1200">
        <a:solidFill>
          <a:schemeClr val="tx1"/>
        </a:solidFill>
        <a:latin typeface="Arial" charset="0"/>
        <a:ea typeface="+mn-ea"/>
        <a:cs typeface="+mn-cs"/>
      </a:defRPr>
    </a:lvl1pPr>
    <a:lvl2pPr marL="457200" algn="ctr" rtl="0" fontAlgn="base">
      <a:spcBef>
        <a:spcPct val="50000"/>
      </a:spcBef>
      <a:spcAft>
        <a:spcPct val="0"/>
      </a:spcAft>
      <a:defRPr sz="1000" kern="1200">
        <a:solidFill>
          <a:schemeClr val="tx1"/>
        </a:solidFill>
        <a:latin typeface="Arial" charset="0"/>
        <a:ea typeface="+mn-ea"/>
        <a:cs typeface="+mn-cs"/>
      </a:defRPr>
    </a:lvl2pPr>
    <a:lvl3pPr marL="914400" algn="ctr" rtl="0" fontAlgn="base">
      <a:spcBef>
        <a:spcPct val="50000"/>
      </a:spcBef>
      <a:spcAft>
        <a:spcPct val="0"/>
      </a:spcAft>
      <a:defRPr sz="1000" kern="1200">
        <a:solidFill>
          <a:schemeClr val="tx1"/>
        </a:solidFill>
        <a:latin typeface="Arial" charset="0"/>
        <a:ea typeface="+mn-ea"/>
        <a:cs typeface="+mn-cs"/>
      </a:defRPr>
    </a:lvl3pPr>
    <a:lvl4pPr marL="1371600" algn="ctr" rtl="0" fontAlgn="base">
      <a:spcBef>
        <a:spcPct val="50000"/>
      </a:spcBef>
      <a:spcAft>
        <a:spcPct val="0"/>
      </a:spcAft>
      <a:defRPr sz="1000" kern="1200">
        <a:solidFill>
          <a:schemeClr val="tx1"/>
        </a:solidFill>
        <a:latin typeface="Arial" charset="0"/>
        <a:ea typeface="+mn-ea"/>
        <a:cs typeface="+mn-cs"/>
      </a:defRPr>
    </a:lvl4pPr>
    <a:lvl5pPr marL="1828800" algn="ctr" rtl="0" fontAlgn="base">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B953"/>
    <a:srgbClr val="CCFFCC"/>
    <a:srgbClr val="FF3300"/>
    <a:srgbClr val="FFD08B"/>
    <a:srgbClr val="C0C0C0"/>
    <a:srgbClr val="FFFF00"/>
    <a:srgbClr val="FFFFFF"/>
    <a:srgbClr val="FF99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5" autoAdjust="0"/>
    <p:restoredTop sz="83366" autoAdjust="0"/>
  </p:normalViewPr>
  <p:slideViewPr>
    <p:cSldViewPr>
      <p:cViewPr varScale="1">
        <p:scale>
          <a:sx n="172" d="100"/>
          <a:sy n="172" d="100"/>
        </p:scale>
        <p:origin x="-3648" y="-104"/>
      </p:cViewPr>
      <p:guideLst>
        <p:guide orient="horz" pos="2160"/>
        <p:guide pos="2880"/>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658"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notesMaster" Target="notesMasters/notesMaster1.xml"/><Relationship Id="rId127" Type="http://schemas.openxmlformats.org/officeDocument/2006/relationships/handoutMaster" Target="handoutMasters/handoutMaster1.xml"/><Relationship Id="rId128" Type="http://schemas.openxmlformats.org/officeDocument/2006/relationships/printerSettings" Target="printerSettings/printerSettings1.bin"/><Relationship Id="rId129" Type="http://schemas.openxmlformats.org/officeDocument/2006/relationships/tags" Target="tags/tag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00" Type="http://schemas.openxmlformats.org/officeDocument/2006/relationships/slide" Target="slides/slide98.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30" Type="http://schemas.openxmlformats.org/officeDocument/2006/relationships/presProps" Target="presProps.xml"/><Relationship Id="rId131" Type="http://schemas.openxmlformats.org/officeDocument/2006/relationships/viewProps" Target="viewProps.xml"/><Relationship Id="rId132" Type="http://schemas.openxmlformats.org/officeDocument/2006/relationships/theme" Target="theme/theme1.xml"/><Relationship Id="rId13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_rels/viewProps.xml.rels><?xml version="1.0" encoding="UTF-8" standalone="yes"?>
<Relationships xmlns="http://schemas.openxmlformats.org/package/2006/relationships"><Relationship Id="rId1"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5123"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endParaRPr lang="de-DE"/>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5125"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fld id="{A7473316-6EF8-4311-9B48-94CECAB6A5E4}" type="slidenum">
              <a:rPr lang="de-DE"/>
              <a:pPr/>
              <a:t>‹Nr.›</a:t>
            </a:fld>
            <a:endParaRPr lang="de-DE"/>
          </a:p>
        </p:txBody>
      </p:sp>
    </p:spTree>
    <p:extLst>
      <p:ext uri="{BB962C8B-B14F-4D97-AF65-F5344CB8AC3E}">
        <p14:creationId xmlns:p14="http://schemas.microsoft.com/office/powerpoint/2010/main" val="3921554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4099"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endParaRPr lang="de-DE"/>
          </a:p>
        </p:txBody>
      </p:sp>
      <p:sp>
        <p:nvSpPr>
          <p:cNvPr id="4100" name="Rectangle 4"/>
          <p:cNvSpPr>
            <a:spLocks noGrp="1" noRot="1" noChangeAspect="1" noChangeArrowheads="1" noTextEdit="1"/>
          </p:cNvSpPr>
          <p:nvPr>
            <p:ph type="sldImg" idx="2"/>
          </p:nvPr>
        </p:nvSpPr>
        <p:spPr bwMode="auto">
          <a:xfrm>
            <a:off x="917575" y="742950"/>
            <a:ext cx="4965700" cy="3724275"/>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4102"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4103"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fld id="{9D81DB4B-B8F0-446A-9F61-AD0C393C6F4B}" type="slidenum">
              <a:rPr lang="de-DE"/>
              <a:pPr/>
              <a:t>‹Nr.›</a:t>
            </a:fld>
            <a:endParaRPr lang="de-DE"/>
          </a:p>
        </p:txBody>
      </p:sp>
    </p:spTree>
    <p:extLst>
      <p:ext uri="{BB962C8B-B14F-4D97-AF65-F5344CB8AC3E}">
        <p14:creationId xmlns:p14="http://schemas.microsoft.com/office/powerpoint/2010/main" val="25842215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Cruise_control" TargetMode="External"/><Relationship Id="rId4" Type="http://schemas.openxmlformats.org/officeDocument/2006/relationships/hyperlink" Target="http://en.wikipedia.org/wiki/Throttle" TargetMode="External"/><Relationship Id="rId5" Type="http://schemas.openxmlformats.org/officeDocument/2006/relationships/hyperlink" Target="http://en.wikipedia.org/wiki/Torque" TargetMode="External"/><Relationship Id="rId6" Type="http://schemas.openxmlformats.org/officeDocument/2006/relationships/hyperlink" Target="http://en.wikipedia.org/wiki/Open-loop_controller" TargetMode="External"/><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205DE-C32E-4AB7-B5AA-80E1060B8DE8}" type="slidenum">
              <a:rPr lang="de-DE"/>
              <a:pPr/>
              <a:t>2</a:t>
            </a:fld>
            <a:endParaRPr lang="de-DE"/>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pPr defTabSz="914326">
              <a:defRPr/>
            </a:pPr>
            <a:r>
              <a:rPr lang="de-DE" dirty="0" err="1" smtClean="0"/>
              <a:t>Wdh</a:t>
            </a:r>
            <a:r>
              <a:rPr lang="de-DE" dirty="0" smtClean="0"/>
              <a:t>:</a:t>
            </a:r>
          </a:p>
          <a:p>
            <a:pPr defTabSz="914326">
              <a:defRPr/>
            </a:pPr>
            <a:r>
              <a:rPr lang="de-DE" dirty="0" smtClean="0"/>
              <a:t>DDD – Aggregate, Factory</a:t>
            </a:r>
          </a:p>
          <a:p>
            <a:pPr defTabSz="914326">
              <a:defRPr/>
            </a:pPr>
            <a:r>
              <a:rPr lang="de-DE" dirty="0" smtClean="0"/>
              <a:t>Zyklen vermeiden, wie?</a:t>
            </a:r>
          </a:p>
          <a:p>
            <a:pPr defTabSz="914326">
              <a:defRPr/>
            </a:pPr>
            <a:r>
              <a:rPr lang="de-DE" dirty="0" smtClean="0"/>
              <a:t>Konnektoren:</a:t>
            </a:r>
          </a:p>
          <a:p>
            <a:pPr marL="171450" indent="-171450" defTabSz="914326">
              <a:buFontTx/>
              <a:buChar char="-"/>
              <a:defRPr/>
            </a:pPr>
            <a:r>
              <a:rPr lang="de-DE" baseline="0" dirty="0" smtClean="0"/>
              <a:t>Prozedur, Stream, Vermittler, Verteiler</a:t>
            </a:r>
          </a:p>
          <a:p>
            <a:pPr marL="0" indent="0" defTabSz="914326">
              <a:buFontTx/>
              <a:buNone/>
              <a:defRPr/>
            </a:pPr>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2378D13-DD45-44F7-BE82-5D9A3BE5F74E}" type="slidenum">
              <a:rPr lang="en-US"/>
              <a:pPr/>
              <a:t>120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1" dirty="0" smtClean="0"/>
              <a:t>aktive filter</a:t>
            </a:r>
            <a:r>
              <a:rPr lang="de-DE" dirty="0" smtClean="0"/>
              <a:t>:</a:t>
            </a:r>
            <a:r>
              <a:rPr lang="de-DE" baseline="0" dirty="0" smtClean="0"/>
              <a:t> </a:t>
            </a:r>
            <a:r>
              <a:rPr lang="de-DE" baseline="0" dirty="0" err="1" smtClean="0"/>
              <a:t>pipes</a:t>
            </a:r>
            <a:r>
              <a:rPr lang="de-DE" baseline="0" dirty="0" smtClean="0"/>
              <a:t> müssen </a:t>
            </a:r>
            <a:r>
              <a:rPr lang="de-DE" baseline="0" dirty="0" err="1" smtClean="0"/>
              <a:t>read</a:t>
            </a:r>
            <a:r>
              <a:rPr lang="de-DE" baseline="0" dirty="0" smtClean="0"/>
              <a:t>/</a:t>
            </a:r>
            <a:r>
              <a:rPr lang="de-DE" baseline="0" dirty="0" err="1" smtClean="0"/>
              <a:t>write</a:t>
            </a:r>
            <a:r>
              <a:rPr lang="de-DE" baseline="0" dirty="0" smtClean="0"/>
              <a:t>-Operationen implementieren</a:t>
            </a:r>
          </a:p>
          <a:p>
            <a:r>
              <a:rPr lang="de-DE" b="1" baseline="0" dirty="0" smtClean="0"/>
              <a:t>passive filter</a:t>
            </a:r>
            <a:r>
              <a:rPr lang="de-DE" baseline="0" dirty="0" smtClean="0"/>
              <a:t>: filter müssen </a:t>
            </a:r>
            <a:r>
              <a:rPr lang="de-DE" baseline="0" dirty="0" err="1" smtClean="0"/>
              <a:t>read</a:t>
            </a:r>
            <a:r>
              <a:rPr lang="de-DE" baseline="0" dirty="0" smtClean="0"/>
              <a:t>/</a:t>
            </a:r>
            <a:r>
              <a:rPr lang="de-DE" baseline="0" dirty="0" err="1" smtClean="0"/>
              <a:t>write</a:t>
            </a:r>
            <a:r>
              <a:rPr lang="de-DE" baseline="0" dirty="0" smtClean="0"/>
              <a:t>-Operationen implementieren</a:t>
            </a:r>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22</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rgbClr val="0070C0"/>
                </a:solidFill>
              </a:rPr>
              <a:t>active filter / passive pipe</a:t>
            </a:r>
            <a:endParaRPr lang="de-DE" sz="1200" dirty="0" smtClean="0">
              <a:solidFill>
                <a:srgbClr val="0070C0"/>
              </a:solidFill>
            </a:endParaRPr>
          </a:p>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23</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a:bodyPr>
          <a:lstStyle/>
          <a:p>
            <a:r>
              <a:rPr lang="en-US" b="1" dirty="0" smtClean="0"/>
              <a:t>An example</a:t>
            </a:r>
          </a:p>
          <a:p>
            <a:r>
              <a:rPr lang="en-US" dirty="0" smtClean="0"/>
              <a:t>Consider a car's </a:t>
            </a:r>
            <a:r>
              <a:rPr lang="en-US" dirty="0" smtClean="0">
                <a:hlinkClick r:id="rId3" action="ppaction://hlinkfile" tooltip="Cruise control"/>
              </a:rPr>
              <a:t>cruise control</a:t>
            </a:r>
            <a:r>
              <a:rPr lang="en-US" dirty="0" smtClean="0"/>
              <a:t>, which is a device designed to maintain a constant vehicle speed with the </a:t>
            </a:r>
            <a:r>
              <a:rPr lang="en-US" i="1" dirty="0" smtClean="0"/>
              <a:t>desired</a:t>
            </a:r>
            <a:r>
              <a:rPr lang="en-US" dirty="0" smtClean="0"/>
              <a:t> or </a:t>
            </a:r>
            <a:r>
              <a:rPr lang="en-US" i="1" dirty="0" smtClean="0"/>
              <a:t>reference</a:t>
            </a:r>
            <a:r>
              <a:rPr lang="en-US" dirty="0" smtClean="0"/>
              <a:t> speed provided by the driver. The </a:t>
            </a:r>
            <a:r>
              <a:rPr lang="en-US" i="1" dirty="0" smtClean="0"/>
              <a:t>system</a:t>
            </a:r>
            <a:r>
              <a:rPr lang="en-US" dirty="0" smtClean="0"/>
              <a:t> in this case is the vehicle. The system output is the vehicle speed, and the control variable is the engine's </a:t>
            </a:r>
            <a:r>
              <a:rPr lang="en-US" dirty="0" smtClean="0">
                <a:hlinkClick r:id="rId4" action="ppaction://hlinkfile" tooltip="Throttle"/>
              </a:rPr>
              <a:t>throttle</a:t>
            </a:r>
            <a:r>
              <a:rPr lang="en-US" dirty="0" smtClean="0"/>
              <a:t> position which influences engine </a:t>
            </a:r>
            <a:r>
              <a:rPr lang="en-US" dirty="0" smtClean="0">
                <a:hlinkClick r:id="rId5" action="ppaction://hlinkfile" tooltip="Torque"/>
              </a:rPr>
              <a:t>torque</a:t>
            </a:r>
            <a:r>
              <a:rPr lang="en-US" dirty="0" smtClean="0"/>
              <a:t> output.</a:t>
            </a:r>
          </a:p>
          <a:p>
            <a:r>
              <a:rPr lang="en-US" dirty="0" smtClean="0"/>
              <a:t>A primitive way to implement cruise control is simply to lock the throttle position when the driver engages cruise control. However, on mountain terrain, the vehicle will slow down going uphill and accelerate going downhill. In fact, any parameter different from what was assumed at design time will translate into a proportional error in the output velocity, including exact mass of the vehicle, wind resistance, and tire pressure. This type of controller is called an </a:t>
            </a:r>
            <a:r>
              <a:rPr lang="en-US" dirty="0" smtClean="0">
                <a:hlinkClick r:id="rId6" action="ppaction://hlinkfile" tooltip="Open-loop controller"/>
              </a:rPr>
              <a:t>open-loop controller</a:t>
            </a:r>
            <a:r>
              <a:rPr lang="en-US" dirty="0" smtClean="0"/>
              <a:t> because there is no direct connection between the output of the system (the vehicle's speed) and the actual conditions encountered; that is to say, the system does not and can not compensate for unexpected forces.</a:t>
            </a:r>
          </a:p>
          <a:p>
            <a:r>
              <a:rPr lang="en-US" dirty="0" smtClean="0"/>
              <a:t>In a </a:t>
            </a:r>
            <a:r>
              <a:rPr lang="en-US" b="1" dirty="0" smtClean="0"/>
              <a:t>closed-loop control system</a:t>
            </a:r>
            <a:r>
              <a:rPr lang="en-US" dirty="0" smtClean="0"/>
              <a:t>, a sensor monitors the output (the vehicle's speed) and feeds the data to a computer which continuously adjusts the control input (the throttle) as necessary to keep the control error to a minimum (that is, to maintain the desired speed). Feedback on how the system is actually performing allows the controller (vehicle's on board computer) to dynamically compensate for disturbances to the system, such as changes in slope of the ground or wind speed. An ideal feedback control system cancels out all errors, effectively mitigating the effects of any forces that might or might not arise during operation and producing a response in the system that perfectly matches the user's wishes. In reality, this cannot be achieved due to measurement errors in the sensors, delays in the controller, and imperfections in the control input.</a:t>
            </a:r>
          </a:p>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33</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5F955-25A1-4307-8407-7F82D28DFF2C}" type="slidenum">
              <a:rPr lang="de-DE"/>
              <a:pPr/>
              <a:t>35</a:t>
            </a:fld>
            <a:endParaRPr lang="de-DE"/>
          </a:p>
        </p:txBody>
      </p:sp>
      <p:sp>
        <p:nvSpPr>
          <p:cNvPr id="614402" name="Rectangle 1026"/>
          <p:cNvSpPr>
            <a:spLocks noGrp="1" noRot="1" noChangeAspect="1" noChangeArrowheads="1" noTextEdit="1"/>
          </p:cNvSpPr>
          <p:nvPr>
            <p:ph type="sldImg"/>
          </p:nvPr>
        </p:nvSpPr>
        <p:spPr>
          <a:xfrm>
            <a:off x="915988" y="744538"/>
            <a:ext cx="4967287" cy="3724275"/>
          </a:xfrm>
          <a:ln/>
        </p:spPr>
      </p:sp>
      <p:sp>
        <p:nvSpPr>
          <p:cNvPr id="614403" name="Rectangle 1027"/>
          <p:cNvSpPr>
            <a:spLocks noGrp="1" noChangeArrowheads="1"/>
          </p:cNvSpPr>
          <p:nvPr>
            <p:ph type="body" idx="1"/>
          </p:nvPr>
        </p:nvSpPr>
        <p:spPr/>
        <p:txBody>
          <a:bodyPr/>
          <a:lstStyle/>
          <a:p>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Wdh</a:t>
            </a:r>
            <a:r>
              <a:rPr lang="de-DE" dirty="0" smtClean="0"/>
              <a:t>:</a:t>
            </a:r>
          </a:p>
          <a:p>
            <a:r>
              <a:rPr lang="de-DE" dirty="0" smtClean="0"/>
              <a:t>Programmierparadigmen, Musterkategorien</a:t>
            </a:r>
          </a:p>
          <a:p>
            <a:r>
              <a:rPr lang="de-DE" smtClean="0"/>
              <a:t>Architekturstile:</a:t>
            </a:r>
            <a:endParaRPr lang="de-DE" dirty="0" smtClean="0"/>
          </a:p>
          <a:p>
            <a:r>
              <a:rPr lang="de-DE" dirty="0" smtClean="0"/>
              <a:t>Data Flow: Batch </a:t>
            </a:r>
            <a:r>
              <a:rPr lang="de-DE" dirty="0" err="1" smtClean="0"/>
              <a:t>Sequential</a:t>
            </a:r>
            <a:r>
              <a:rPr lang="de-DE" dirty="0" smtClean="0"/>
              <a:t>, Pipe &amp; Filter, </a:t>
            </a:r>
            <a:r>
              <a:rPr lang="de-DE" dirty="0" err="1" smtClean="0"/>
              <a:t>Process</a:t>
            </a:r>
            <a:r>
              <a:rPr lang="de-DE" dirty="0" smtClean="0"/>
              <a:t> </a:t>
            </a:r>
            <a:r>
              <a:rPr lang="de-DE" dirty="0" err="1" smtClean="0"/>
              <a:t>Control</a:t>
            </a:r>
            <a:r>
              <a:rPr lang="de-DE" dirty="0" smtClean="0"/>
              <a:t> (open/</a:t>
            </a:r>
            <a:r>
              <a:rPr lang="de-DE" dirty="0" err="1" smtClean="0"/>
              <a:t>closed</a:t>
            </a:r>
            <a:r>
              <a:rPr lang="de-DE" baseline="0" dirty="0" smtClean="0"/>
              <a:t> </a:t>
            </a:r>
            <a:r>
              <a:rPr lang="de-DE" baseline="0" dirty="0" err="1" smtClean="0"/>
              <a:t>loop</a:t>
            </a:r>
            <a:r>
              <a:rPr lang="de-DE" baseline="0" dirty="0" smtClean="0"/>
              <a:t>, </a:t>
            </a:r>
            <a:r>
              <a:rPr lang="de-DE" baseline="0" dirty="0" err="1" smtClean="0"/>
              <a:t>closed</a:t>
            </a:r>
            <a:r>
              <a:rPr lang="de-DE" baseline="0" dirty="0" smtClean="0"/>
              <a:t> </a:t>
            </a:r>
            <a:r>
              <a:rPr lang="de-DE" baseline="0" dirty="0" err="1" smtClean="0"/>
              <a:t>loop</a:t>
            </a:r>
            <a:r>
              <a:rPr lang="de-DE" baseline="0" dirty="0" smtClean="0"/>
              <a:t>: </a:t>
            </a:r>
            <a:r>
              <a:rPr lang="de-DE" baseline="0" dirty="0" err="1" smtClean="0"/>
              <a:t>feedback</a:t>
            </a:r>
            <a:r>
              <a:rPr lang="de-DE" baseline="0" dirty="0" smtClean="0"/>
              <a:t>/</a:t>
            </a:r>
            <a:r>
              <a:rPr lang="de-DE" baseline="0" dirty="0" err="1" smtClean="0"/>
              <a:t>feedforward</a:t>
            </a:r>
            <a:r>
              <a:rPr lang="de-DE" baseline="0" dirty="0" smtClean="0"/>
              <a:t>)</a:t>
            </a:r>
            <a:endParaRPr lang="de-DE" dirty="0" smtClean="0"/>
          </a:p>
          <a:p>
            <a:r>
              <a:rPr lang="de-DE" dirty="0" smtClean="0"/>
              <a:t>Data </a:t>
            </a:r>
            <a:r>
              <a:rPr lang="de-DE" dirty="0" err="1" smtClean="0"/>
              <a:t>Centered</a:t>
            </a:r>
            <a:r>
              <a:rPr lang="de-DE" dirty="0" smtClean="0"/>
              <a:t>: </a:t>
            </a:r>
            <a:r>
              <a:rPr lang="de-DE" dirty="0" err="1" smtClean="0"/>
              <a:t>Repo</a:t>
            </a:r>
            <a:r>
              <a:rPr lang="de-DE" dirty="0" smtClean="0"/>
              <a:t>, </a:t>
            </a:r>
            <a:r>
              <a:rPr lang="de-DE" dirty="0" err="1" smtClean="0"/>
              <a:t>Blackboard</a:t>
            </a:r>
            <a:endParaRPr lang="de-DE" dirty="0" smtClean="0"/>
          </a:p>
          <a:p>
            <a:r>
              <a:rPr lang="de-DE" dirty="0" err="1" smtClean="0"/>
              <a:t>Implicit</a:t>
            </a:r>
            <a:r>
              <a:rPr lang="de-DE" dirty="0" smtClean="0"/>
              <a:t> </a:t>
            </a:r>
            <a:r>
              <a:rPr lang="de-DE" dirty="0" err="1" smtClean="0"/>
              <a:t>async</a:t>
            </a:r>
            <a:r>
              <a:rPr lang="de-DE" baseline="0" dirty="0" smtClean="0"/>
              <a:t> </a:t>
            </a:r>
            <a:r>
              <a:rPr lang="de-DE" baseline="0" dirty="0" err="1" smtClean="0"/>
              <a:t>comm</a:t>
            </a:r>
            <a:r>
              <a:rPr lang="de-DE" baseline="0" dirty="0" smtClean="0"/>
              <a:t>: </a:t>
            </a:r>
            <a:r>
              <a:rPr lang="de-DE" baseline="0" dirty="0" err="1" smtClean="0"/>
              <a:t>nonbuffered</a:t>
            </a:r>
            <a:r>
              <a:rPr lang="de-DE" baseline="0" dirty="0" smtClean="0"/>
              <a:t> </a:t>
            </a:r>
            <a:r>
              <a:rPr lang="de-DE" baseline="0" dirty="0" err="1" smtClean="0"/>
              <a:t>event</a:t>
            </a:r>
            <a:r>
              <a:rPr lang="de-DE" baseline="0" dirty="0" smtClean="0"/>
              <a:t> </a:t>
            </a:r>
            <a:r>
              <a:rPr lang="de-DE" baseline="0" dirty="0" err="1" smtClean="0"/>
              <a:t>based</a:t>
            </a:r>
            <a:r>
              <a:rPr lang="de-DE" baseline="0" dirty="0" smtClean="0"/>
              <a:t>, </a:t>
            </a:r>
            <a:r>
              <a:rPr lang="de-DE" baseline="0" dirty="0" err="1" smtClean="0"/>
              <a:t>buffered</a:t>
            </a:r>
            <a:r>
              <a:rPr lang="de-DE" baseline="0" dirty="0" smtClean="0"/>
              <a:t> </a:t>
            </a:r>
            <a:r>
              <a:rPr lang="de-DE" baseline="0" dirty="0" err="1" smtClean="0"/>
              <a:t>message</a:t>
            </a:r>
            <a:r>
              <a:rPr lang="de-DE" baseline="0" dirty="0" smtClean="0"/>
              <a:t> </a:t>
            </a:r>
            <a:r>
              <a:rPr lang="de-DE" baseline="0" dirty="0" err="1" smtClean="0"/>
              <a:t>based</a:t>
            </a:r>
            <a:r>
              <a:rPr lang="de-DE" baseline="0" dirty="0" smtClean="0"/>
              <a:t> (</a:t>
            </a:r>
            <a:r>
              <a:rPr lang="de-DE" baseline="0" dirty="0" err="1" smtClean="0"/>
              <a:t>queue</a:t>
            </a:r>
            <a:r>
              <a:rPr lang="de-DE" baseline="0" dirty="0" smtClean="0"/>
              <a:t>, </a:t>
            </a:r>
            <a:r>
              <a:rPr lang="de-DE" baseline="0" dirty="0" err="1" smtClean="0"/>
              <a:t>topic</a:t>
            </a:r>
            <a:r>
              <a:rPr lang="de-DE" baseline="0" dirty="0" smtClean="0"/>
              <a:t>)</a:t>
            </a:r>
          </a:p>
          <a:p>
            <a:r>
              <a:rPr lang="de-DE" baseline="0" dirty="0" smtClean="0"/>
              <a:t>Verteilt: Broker/</a:t>
            </a:r>
            <a:r>
              <a:rPr lang="de-DE" baseline="0" dirty="0" err="1" smtClean="0"/>
              <a:t>Corba</a:t>
            </a:r>
            <a:endParaRPr lang="de-DE" baseline="0" dirty="0" smtClean="0"/>
          </a:p>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90</a:t>
            </a:fld>
            <a:endParaRPr lang="de-DE"/>
          </a:p>
        </p:txBody>
      </p:sp>
    </p:spTree>
    <p:extLst>
      <p:ext uri="{BB962C8B-B14F-4D97-AF65-F5344CB8AC3E}">
        <p14:creationId xmlns:p14="http://schemas.microsoft.com/office/powerpoint/2010/main" val="1569571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Anordnung der Knoten in einem Ring</a:t>
            </a:r>
          </a:p>
          <a:p>
            <a:r>
              <a:rPr lang="de-DE" dirty="0" smtClean="0"/>
              <a:t>hier nur auf kleinem Wertebereich 0..255</a:t>
            </a:r>
          </a:p>
          <a:p>
            <a:r>
              <a:rPr lang="de-DE" dirty="0" smtClean="0"/>
              <a:t>Knoten </a:t>
            </a:r>
            <a:r>
              <a:rPr lang="de-DE" dirty="0" err="1" smtClean="0"/>
              <a:t>hostet</a:t>
            </a:r>
            <a:r>
              <a:rPr lang="de-DE" dirty="0" smtClean="0"/>
              <a:t> alle Dateien</a:t>
            </a:r>
            <a:r>
              <a:rPr lang="de-DE" baseline="0" dirty="0" smtClean="0"/>
              <a:t> mit Hash &gt;= eigener IP-Hash und &lt; Folgeknoten-IP-Hash</a:t>
            </a:r>
          </a:p>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111</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err="1" smtClean="0"/>
              <a:t>Tracker</a:t>
            </a:r>
            <a:r>
              <a:rPr lang="de-DE" i="1" dirty="0" smtClean="0"/>
              <a:t> Host </a:t>
            </a:r>
            <a:r>
              <a:rPr lang="de-DE" dirty="0" smtClean="0"/>
              <a:t>koordiniert den Download-Vorgang</a:t>
            </a:r>
          </a:p>
          <a:p>
            <a:r>
              <a:rPr lang="de-DE" i="1" dirty="0" err="1" smtClean="0"/>
              <a:t>Seeder</a:t>
            </a:r>
            <a:r>
              <a:rPr lang="de-DE" dirty="0" smtClean="0"/>
              <a:t> besitzen die komplette Datei</a:t>
            </a:r>
          </a:p>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113</a:t>
            </a:fld>
            <a:endParaRPr lang="de-DE"/>
          </a:p>
        </p:txBody>
      </p:sp>
    </p:spTree>
    <p:extLst>
      <p:ext uri="{BB962C8B-B14F-4D97-AF65-F5344CB8AC3E}">
        <p14:creationId xmlns:p14="http://schemas.microsoft.com/office/powerpoint/2010/main" val="130790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2378D13-DD45-44F7-BE82-5D9A3BE5F74E}" type="slidenum">
              <a:rPr lang="en-US"/>
              <a:pPr/>
              <a:t>119</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204" name="Rectangle 1036"/>
          <p:cNvSpPr>
            <a:spLocks noGrp="1" noChangeArrowheads="1"/>
          </p:cNvSpPr>
          <p:nvPr>
            <p:ph type="ctrTitle"/>
          </p:nvPr>
        </p:nvSpPr>
        <p:spPr>
          <a:xfrm>
            <a:off x="685800" y="1676400"/>
            <a:ext cx="7772400" cy="2286000"/>
          </a:xfrm>
        </p:spPr>
        <p:txBody>
          <a:bodyPr/>
          <a:lstStyle>
            <a:lvl1pPr>
              <a:defRPr sz="2200" b="1"/>
            </a:lvl1pPr>
          </a:lstStyle>
          <a:p>
            <a:r>
              <a:rPr lang="de-DE"/>
              <a:t>Titel</a:t>
            </a:r>
          </a:p>
        </p:txBody>
      </p:sp>
      <p:sp>
        <p:nvSpPr>
          <p:cNvPr id="8207" name="Rectangle 1039"/>
          <p:cNvSpPr>
            <a:spLocks noGrp="1" noChangeArrowheads="1"/>
          </p:cNvSpPr>
          <p:nvPr>
            <p:ph type="subTitle" sz="quarter" idx="1"/>
          </p:nvPr>
        </p:nvSpPr>
        <p:spPr>
          <a:xfrm>
            <a:off x="1371600" y="4724400"/>
            <a:ext cx="6400800" cy="914400"/>
          </a:xfrm>
        </p:spPr>
        <p:txBody>
          <a:bodyPr/>
          <a:lstStyle>
            <a:lvl1pPr marL="384175" indent="-384175">
              <a:defRPr/>
            </a:lvl1pPr>
            <a:lvl2pPr marL="949325" lvl="1" indent="-374650">
              <a:defRPr/>
            </a:lvl2pPr>
          </a:lstStyle>
          <a:p>
            <a:r>
              <a:rPr lang="de-DE"/>
              <a:t>Was wird behandelt…</a:t>
            </a:r>
          </a:p>
          <a:p>
            <a:pPr lvl="1"/>
            <a:r>
              <a:rPr lang="de-DE"/>
              <a:t>usw.</a:t>
            </a:r>
          </a:p>
          <a:p>
            <a:pPr lvl="1"/>
            <a:endParaRPr lang="de-DE"/>
          </a:p>
          <a:p>
            <a:endParaRPr lang="de-DE"/>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48450" y="1066800"/>
            <a:ext cx="2114550" cy="53149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04800" y="1066800"/>
            <a:ext cx="6191250" cy="53149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80930" name="Rectangle 2"/>
          <p:cNvSpPr>
            <a:spLocks noGrp="1" noChangeArrowheads="1"/>
          </p:cNvSpPr>
          <p:nvPr>
            <p:ph type="ctrTitle"/>
          </p:nvPr>
        </p:nvSpPr>
        <p:spPr>
          <a:xfrm>
            <a:off x="685800" y="1676400"/>
            <a:ext cx="7772400" cy="2286000"/>
          </a:xfrm>
        </p:spPr>
        <p:txBody>
          <a:bodyPr/>
          <a:lstStyle>
            <a:lvl1pPr>
              <a:defRPr sz="2200" b="1"/>
            </a:lvl1pPr>
          </a:lstStyle>
          <a:p>
            <a:r>
              <a:rPr lang="de-DE"/>
              <a:t>Titel</a:t>
            </a:r>
          </a:p>
        </p:txBody>
      </p:sp>
      <p:sp>
        <p:nvSpPr>
          <p:cNvPr id="380931" name="Rectangle 3"/>
          <p:cNvSpPr>
            <a:spLocks noGrp="1" noChangeArrowheads="1"/>
          </p:cNvSpPr>
          <p:nvPr>
            <p:ph type="subTitle" sz="quarter" idx="1"/>
          </p:nvPr>
        </p:nvSpPr>
        <p:spPr>
          <a:xfrm>
            <a:off x="1371600" y="4724400"/>
            <a:ext cx="6400800" cy="914400"/>
          </a:xfrm>
        </p:spPr>
        <p:txBody>
          <a:bodyPr/>
          <a:lstStyle>
            <a:lvl1pPr marL="384175" indent="-384175">
              <a:defRPr/>
            </a:lvl1pPr>
            <a:lvl2pPr marL="949325" lvl="1" indent="-374650">
              <a:defRPr/>
            </a:lvl2pPr>
          </a:lstStyle>
          <a:p>
            <a:r>
              <a:rPr lang="de-DE"/>
              <a:t>Was wird behandelt…</a:t>
            </a:r>
          </a:p>
          <a:p>
            <a:pPr lvl="1"/>
            <a:r>
              <a:rPr lang="de-DE"/>
              <a:t>usw.</a:t>
            </a:r>
          </a:p>
          <a:p>
            <a:pPr lvl="1"/>
            <a:endParaRPr lang="de-DE"/>
          </a:p>
          <a:p>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4593CDE9-B108-4893-A7A3-8CAAA181C5B6}" type="slidenum">
              <a:rPr lang="en-US"/>
              <a:pPr/>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Foliennummernplatzhalter 3"/>
          <p:cNvSpPr>
            <a:spLocks noGrp="1"/>
          </p:cNvSpPr>
          <p:nvPr>
            <p:ph type="sldNum" sz="quarter" idx="10"/>
          </p:nvPr>
        </p:nvSpPr>
        <p:spPr/>
        <p:txBody>
          <a:bodyPr/>
          <a:lstStyle>
            <a:lvl1pPr>
              <a:defRPr/>
            </a:lvl1pPr>
          </a:lstStyle>
          <a:p>
            <a:fld id="{202A5437-34A2-4CFB-BD31-B73A91CBDBC7}" type="slidenum">
              <a:rPr lang="en-US"/>
              <a:pPr/>
              <a:t>‹Nr.›</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048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01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oliennummernplatzhalter 4"/>
          <p:cNvSpPr>
            <a:spLocks noGrp="1"/>
          </p:cNvSpPr>
          <p:nvPr>
            <p:ph type="sldNum" sz="quarter" idx="10"/>
          </p:nvPr>
        </p:nvSpPr>
        <p:spPr/>
        <p:txBody>
          <a:bodyPr/>
          <a:lstStyle>
            <a:lvl1pPr>
              <a:defRPr/>
            </a:lvl1pPr>
          </a:lstStyle>
          <a:p>
            <a:fld id="{B0BB3BFC-5C1D-44A2-8D29-3E7098FD9CDE}" type="slidenum">
              <a:rPr lang="en-US"/>
              <a:pPr/>
              <a:t>‹Nr.›</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oliennummernplatzhalter 6"/>
          <p:cNvSpPr>
            <a:spLocks noGrp="1"/>
          </p:cNvSpPr>
          <p:nvPr>
            <p:ph type="sldNum" sz="quarter" idx="10"/>
          </p:nvPr>
        </p:nvSpPr>
        <p:spPr/>
        <p:txBody>
          <a:bodyPr/>
          <a:lstStyle>
            <a:lvl1pPr>
              <a:defRPr/>
            </a:lvl1pPr>
          </a:lstStyle>
          <a:p>
            <a:fld id="{7ED0361C-E9AE-463E-857A-BB9406A1BA54}" type="slidenum">
              <a:rPr lang="en-US"/>
              <a:pPr/>
              <a:t>‹Nr.›</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oliennummernplatzhalter 2"/>
          <p:cNvSpPr>
            <a:spLocks noGrp="1"/>
          </p:cNvSpPr>
          <p:nvPr>
            <p:ph type="sldNum" sz="quarter" idx="10"/>
          </p:nvPr>
        </p:nvSpPr>
        <p:spPr/>
        <p:txBody>
          <a:bodyPr/>
          <a:lstStyle>
            <a:lvl1pPr>
              <a:defRPr/>
            </a:lvl1pPr>
          </a:lstStyle>
          <a:p>
            <a:fld id="{582E381F-F165-48D0-8E96-73E072B19D3A}" type="slidenum">
              <a:rPr lang="en-US"/>
              <a:pPr/>
              <a:t>‹Nr.›</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fld id="{F8610321-D947-4E99-98B5-4D99183DAFFC}" type="slidenum">
              <a:rPr lang="en-US"/>
              <a:pPr/>
              <a:t>‹Nr.›</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22EE2543-713F-48D1-A3E0-5712BEACDF64}" type="slidenum">
              <a:rPr lang="en-US"/>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A51061FA-D0F1-4AC9-B63E-AEC66B111A39}" type="slidenum">
              <a:rPr lang="en-US"/>
              <a:pPr/>
              <a:t>‹Nr.›</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E0EAA630-F572-4FAA-B227-F5ED942670EF}" type="slidenum">
              <a:rPr lang="en-US"/>
              <a:pPr/>
              <a:t>‹Nr.›</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48450" y="1066800"/>
            <a:ext cx="2114550" cy="53149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04800" y="1066800"/>
            <a:ext cx="6191250" cy="53149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5939AF5C-47D1-4718-AE0B-7D73E4F622CA}" type="slidenum">
              <a:rPr lang="en-US"/>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048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01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3.emf"/><Relationship Id="rId16"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p:nvSpPr>
        <p:spPr bwMode="auto">
          <a:xfrm>
            <a:off x="928662" y="785794"/>
            <a:ext cx="7891488" cy="4781"/>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1039" name="Rectangle 15"/>
          <p:cNvSpPr>
            <a:spLocks noGrp="1" noChangeArrowheads="1"/>
          </p:cNvSpPr>
          <p:nvPr>
            <p:ph type="body" idx="1"/>
          </p:nvPr>
        </p:nvSpPr>
        <p:spPr bwMode="auto">
          <a:xfrm>
            <a:off x="304800" y="1752600"/>
            <a:ext cx="8458200" cy="4629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Erste Ebene</a:t>
            </a:r>
          </a:p>
          <a:p>
            <a:pPr lvl="1"/>
            <a:r>
              <a:rPr lang="en-US" smtClean="0"/>
              <a:t>Zweite Ebene</a:t>
            </a:r>
          </a:p>
          <a:p>
            <a:pPr lvl="2"/>
            <a:r>
              <a:rPr lang="en-US" smtClean="0"/>
              <a:t>Dritte Ebene</a:t>
            </a:r>
          </a:p>
          <a:p>
            <a:pPr lvl="3"/>
            <a:r>
              <a:rPr lang="en-US" smtClean="0"/>
              <a:t>Vierte Ebene</a:t>
            </a:r>
          </a:p>
        </p:txBody>
      </p:sp>
      <p:sp>
        <p:nvSpPr>
          <p:cNvPr id="1040" name="Rectangle 16"/>
          <p:cNvSpPr>
            <a:spLocks noGrp="1" noChangeArrowheads="1"/>
          </p:cNvSpPr>
          <p:nvPr>
            <p:ph type="title"/>
          </p:nvPr>
        </p:nvSpPr>
        <p:spPr bwMode="auto">
          <a:xfrm>
            <a:off x="304800" y="1066800"/>
            <a:ext cx="84582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smtClean="0"/>
          </a:p>
        </p:txBody>
      </p:sp>
      <p:sp>
        <p:nvSpPr>
          <p:cNvPr id="1041" name="Line 17"/>
          <p:cNvSpPr>
            <a:spLocks noChangeShapeType="1"/>
          </p:cNvSpPr>
          <p:nvPr/>
        </p:nvSpPr>
        <p:spPr bwMode="auto">
          <a:xfrm>
            <a:off x="304800" y="6453188"/>
            <a:ext cx="84582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1042" name="Text Box 18"/>
          <p:cNvSpPr txBox="1">
            <a:spLocks noChangeArrowheads="1"/>
          </p:cNvSpPr>
          <p:nvPr/>
        </p:nvSpPr>
        <p:spPr bwMode="auto">
          <a:xfrm>
            <a:off x="228600" y="6472238"/>
            <a:ext cx="4114800" cy="244475"/>
          </a:xfrm>
          <a:prstGeom prst="rect">
            <a:avLst/>
          </a:prstGeom>
          <a:noFill/>
          <a:ln w="9525">
            <a:noFill/>
            <a:miter lim="800000"/>
            <a:headEnd/>
            <a:tailEnd/>
          </a:ln>
          <a:effectLst/>
        </p:spPr>
        <p:txBody>
          <a:bodyPr>
            <a:spAutoFit/>
          </a:bodyPr>
          <a:lstStyle/>
          <a:p>
            <a:pPr algn="l"/>
            <a:r>
              <a:rPr lang="en-US" dirty="0" smtClean="0">
                <a:solidFill>
                  <a:schemeClr val="bg2"/>
                </a:solidFill>
              </a:rPr>
              <a:t>Prof. Dr. S. </a:t>
            </a:r>
            <a:r>
              <a:rPr lang="en-US" dirty="0">
                <a:solidFill>
                  <a:schemeClr val="bg2"/>
                </a:solidFill>
              </a:rPr>
              <a:t>Sarstedt, </a:t>
            </a:r>
            <a:r>
              <a:rPr lang="en-US" dirty="0" smtClean="0">
                <a:solidFill>
                  <a:schemeClr val="bg2"/>
                </a:solidFill>
              </a:rPr>
              <a:t>HAW-Hamburg</a:t>
            </a:r>
            <a:endParaRPr lang="en-US" dirty="0">
              <a:solidFill>
                <a:schemeClr val="bg2"/>
              </a:solidFill>
            </a:endParaRPr>
          </a:p>
        </p:txBody>
      </p:sp>
      <p:sp>
        <p:nvSpPr>
          <p:cNvPr id="1050" name="Text Box 26"/>
          <p:cNvSpPr txBox="1">
            <a:spLocks noChangeArrowheads="1"/>
          </p:cNvSpPr>
          <p:nvPr userDrawn="1"/>
        </p:nvSpPr>
        <p:spPr bwMode="auto">
          <a:xfrm>
            <a:off x="857224" y="512638"/>
            <a:ext cx="6407152" cy="307777"/>
          </a:xfrm>
          <a:prstGeom prst="rect">
            <a:avLst/>
          </a:prstGeom>
          <a:noFill/>
          <a:ln w="9525">
            <a:noFill/>
            <a:miter lim="800000"/>
            <a:headEnd/>
            <a:tailEnd/>
          </a:ln>
          <a:effectLst/>
        </p:spPr>
        <p:txBody>
          <a:bodyPr wrap="square">
            <a:spAutoFit/>
          </a:bodyPr>
          <a:lstStyle/>
          <a:p>
            <a:pPr algn="l"/>
            <a:r>
              <a:rPr lang="de-DE" sz="1400" noProof="0" dirty="0" smtClean="0">
                <a:solidFill>
                  <a:schemeClr val="bg2"/>
                </a:solidFill>
                <a:latin typeface="+mj-lt"/>
              </a:rPr>
              <a:t>Architektur von Informationssystemen</a:t>
            </a:r>
            <a:endParaRPr lang="de-DE" sz="1400" noProof="0" dirty="0">
              <a:solidFill>
                <a:schemeClr val="bg2"/>
              </a:solidFill>
              <a:latin typeface="+mj-lt"/>
            </a:endParaRPr>
          </a:p>
        </p:txBody>
      </p:sp>
      <p:pic>
        <p:nvPicPr>
          <p:cNvPr id="392193" name="Picture 1"/>
          <p:cNvPicPr>
            <a:picLocks noChangeAspect="1" noChangeArrowheads="1"/>
          </p:cNvPicPr>
          <p:nvPr userDrawn="1"/>
        </p:nvPicPr>
        <p:blipFill>
          <a:blip r:embed="rId13" cstate="print"/>
          <a:srcRect/>
          <a:stretch>
            <a:fillRect/>
          </a:stretch>
        </p:blipFill>
        <p:spPr bwMode="auto">
          <a:xfrm>
            <a:off x="285720" y="357166"/>
            <a:ext cx="571504" cy="543626"/>
          </a:xfrm>
          <a:prstGeom prst="rect">
            <a:avLst/>
          </a:prstGeom>
          <a:noFill/>
          <a:ln w="9525">
            <a:noFill/>
            <a:miter lim="800000"/>
            <a:headEnd/>
            <a:tailEnd/>
          </a:ln>
          <a:effectLst/>
        </p:spPr>
      </p:pic>
      <p:sp>
        <p:nvSpPr>
          <p:cNvPr id="9" name="Textfeld 8"/>
          <p:cNvSpPr txBox="1"/>
          <p:nvPr userDrawn="1"/>
        </p:nvSpPr>
        <p:spPr>
          <a:xfrm>
            <a:off x="7846273" y="6465021"/>
            <a:ext cx="928694" cy="285728"/>
          </a:xfrm>
          <a:prstGeom prst="rect">
            <a:avLst/>
          </a:prstGeom>
          <a:noFill/>
        </p:spPr>
        <p:txBody>
          <a:bodyPr wrap="square" rtlCol="0">
            <a:noAutofit/>
          </a:bodyPr>
          <a:lstStyle/>
          <a:p>
            <a:pPr algn="r"/>
            <a:fld id="{AA07A2A5-F124-46C9-8FDC-4B981B501948}" type="slidenum">
              <a:rPr lang="de-DE" sz="1000" smtClean="0">
                <a:solidFill>
                  <a:schemeClr val="bg1">
                    <a:lumMod val="50000"/>
                  </a:schemeClr>
                </a:solidFill>
              </a:rPr>
              <a:pPr algn="r"/>
              <a:t>‹Nr.›</a:t>
            </a:fld>
            <a:endParaRPr lang="de-DE" sz="100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xmlns:p14="http://schemas.microsoft.com/office/powerpoint/2010/main" id="1" dur="indefinite" restart="never" nodeType="tmRoot"/>
      </p:par>
    </p:tnLst>
  </p:timing>
  <p:txStyles>
    <p:titleStyle>
      <a:lvl1pPr algn="ctr" rtl="0" fontAlgn="base">
        <a:spcBef>
          <a:spcPct val="0"/>
        </a:spcBef>
        <a:spcAft>
          <a:spcPct val="0"/>
        </a:spcAft>
        <a:defRPr sz="2600">
          <a:solidFill>
            <a:schemeClr val="tx1"/>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2pPr>
      <a:lvl3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3pPr>
      <a:lvl4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4pPr>
      <a:lvl5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5pPr>
      <a:lvl6pPr marL="4572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6pPr>
      <a:lvl7pPr marL="9144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7pPr>
      <a:lvl8pPr marL="13716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8pPr>
      <a:lvl9pPr marL="18288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9pPr>
    </p:titleStyle>
    <p:bodyStyle>
      <a:lvl1pPr marL="342900" indent="-342900" algn="l" rtl="0" fontAlgn="base">
        <a:spcBef>
          <a:spcPct val="20000"/>
        </a:spcBef>
        <a:spcAft>
          <a:spcPct val="0"/>
        </a:spcAft>
        <a:buSzPct val="70000"/>
        <a:buBlip>
          <a:blip r:embed="rId14"/>
        </a:buBlip>
        <a:defRPr sz="2000">
          <a:solidFill>
            <a:schemeClr val="tx1"/>
          </a:solidFill>
          <a:latin typeface="+mn-lt"/>
          <a:ea typeface="+mn-ea"/>
          <a:cs typeface="+mn-cs"/>
        </a:defRPr>
      </a:lvl1pPr>
      <a:lvl2pPr marL="742950" indent="-285750" algn="l" rtl="0" fontAlgn="base">
        <a:spcBef>
          <a:spcPct val="20000"/>
        </a:spcBef>
        <a:spcAft>
          <a:spcPct val="0"/>
        </a:spcAft>
        <a:buSzPct val="65000"/>
        <a:buBlip>
          <a:blip r:embed="rId14"/>
        </a:buBlip>
        <a:defRPr>
          <a:solidFill>
            <a:schemeClr val="tx1"/>
          </a:solidFill>
          <a:latin typeface="+mn-lt"/>
        </a:defRPr>
      </a:lvl2pPr>
      <a:lvl3pPr marL="1143000" indent="-228600" algn="l" rtl="0" fontAlgn="base">
        <a:spcBef>
          <a:spcPct val="20000"/>
        </a:spcBef>
        <a:spcAft>
          <a:spcPct val="0"/>
        </a:spcAft>
        <a:buSzPct val="60000"/>
        <a:buBlip>
          <a:blip r:embed="rId14"/>
        </a:buBlip>
        <a:defRPr sz="1600">
          <a:solidFill>
            <a:schemeClr val="tx1"/>
          </a:solidFill>
          <a:latin typeface="+mn-lt"/>
        </a:defRPr>
      </a:lvl3pPr>
      <a:lvl4pPr marL="1600200" indent="-228600" algn="l" rtl="0" fontAlgn="base">
        <a:spcBef>
          <a:spcPct val="20000"/>
        </a:spcBef>
        <a:spcAft>
          <a:spcPct val="0"/>
        </a:spcAft>
        <a:buSzPct val="55000"/>
        <a:buBlip>
          <a:blip r:embed="rId14"/>
        </a:buBlip>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9906" name="Rectangle 2"/>
          <p:cNvSpPr>
            <a:spLocks noGrp="1" noChangeArrowheads="1"/>
          </p:cNvSpPr>
          <p:nvPr>
            <p:ph type="sldNum" sz="quarter" idx="4"/>
          </p:nvPr>
        </p:nvSpPr>
        <p:spPr bwMode="auto">
          <a:xfrm>
            <a:off x="6934200" y="6437313"/>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a:lvl1pPr>
          </a:lstStyle>
          <a:p>
            <a:fld id="{55A5C4D9-BE8E-40CB-9C62-7391F36D5522}" type="slidenum">
              <a:rPr lang="en-US"/>
              <a:pPr/>
              <a:t>‹Nr.›</a:t>
            </a:fld>
            <a:endParaRPr lang="en-US" dirty="0"/>
          </a:p>
        </p:txBody>
      </p:sp>
      <p:sp>
        <p:nvSpPr>
          <p:cNvPr id="379907" name="Line 3"/>
          <p:cNvSpPr>
            <a:spLocks noChangeShapeType="1"/>
          </p:cNvSpPr>
          <p:nvPr/>
        </p:nvSpPr>
        <p:spPr bwMode="auto">
          <a:xfrm flipV="1">
            <a:off x="971550" y="790575"/>
            <a:ext cx="78486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379908" name="Rectangle 4"/>
          <p:cNvSpPr>
            <a:spLocks noGrp="1" noChangeArrowheads="1"/>
          </p:cNvSpPr>
          <p:nvPr>
            <p:ph type="body" idx="1"/>
          </p:nvPr>
        </p:nvSpPr>
        <p:spPr bwMode="auto">
          <a:xfrm>
            <a:off x="304800" y="1752600"/>
            <a:ext cx="8458200" cy="4629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Erste Ebene</a:t>
            </a:r>
          </a:p>
          <a:p>
            <a:pPr lvl="1"/>
            <a:r>
              <a:rPr lang="en-US" smtClean="0"/>
              <a:t>Zweite Ebene</a:t>
            </a:r>
          </a:p>
          <a:p>
            <a:pPr lvl="2"/>
            <a:r>
              <a:rPr lang="en-US" smtClean="0"/>
              <a:t>Dritte Ebene</a:t>
            </a:r>
          </a:p>
          <a:p>
            <a:pPr lvl="3"/>
            <a:r>
              <a:rPr lang="en-US" smtClean="0"/>
              <a:t>Vierte Ebene</a:t>
            </a:r>
          </a:p>
        </p:txBody>
      </p:sp>
      <p:sp>
        <p:nvSpPr>
          <p:cNvPr id="379909" name="Rectangle 5"/>
          <p:cNvSpPr>
            <a:spLocks noGrp="1" noChangeArrowheads="1"/>
          </p:cNvSpPr>
          <p:nvPr>
            <p:ph type="title"/>
          </p:nvPr>
        </p:nvSpPr>
        <p:spPr bwMode="auto">
          <a:xfrm>
            <a:off x="304800" y="1066800"/>
            <a:ext cx="84582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smtClean="0"/>
          </a:p>
        </p:txBody>
      </p:sp>
      <p:sp>
        <p:nvSpPr>
          <p:cNvPr id="379910" name="Line 6"/>
          <p:cNvSpPr>
            <a:spLocks noChangeShapeType="1"/>
          </p:cNvSpPr>
          <p:nvPr/>
        </p:nvSpPr>
        <p:spPr bwMode="auto">
          <a:xfrm>
            <a:off x="304800" y="6453188"/>
            <a:ext cx="84582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379911" name="Text Box 7"/>
          <p:cNvSpPr txBox="1">
            <a:spLocks noChangeArrowheads="1"/>
          </p:cNvSpPr>
          <p:nvPr/>
        </p:nvSpPr>
        <p:spPr bwMode="auto">
          <a:xfrm>
            <a:off x="228600" y="6424613"/>
            <a:ext cx="4114800" cy="244475"/>
          </a:xfrm>
          <a:prstGeom prst="rect">
            <a:avLst/>
          </a:prstGeom>
          <a:noFill/>
          <a:ln w="9525">
            <a:noFill/>
            <a:miter lim="800000"/>
            <a:headEnd/>
            <a:tailEnd/>
          </a:ln>
          <a:effectLst/>
        </p:spPr>
        <p:txBody>
          <a:bodyPr>
            <a:spAutoFit/>
          </a:bodyPr>
          <a:lstStyle/>
          <a:p>
            <a:pPr algn="l"/>
            <a:r>
              <a:rPr lang="en-US" dirty="0"/>
              <a:t>Stefan Sarstedt, 13.12.2005</a:t>
            </a:r>
          </a:p>
        </p:txBody>
      </p:sp>
      <p:sp>
        <p:nvSpPr>
          <p:cNvPr id="379912" name="Text Box 8"/>
          <p:cNvSpPr txBox="1">
            <a:spLocks noChangeArrowheads="1"/>
          </p:cNvSpPr>
          <p:nvPr userDrawn="1"/>
        </p:nvSpPr>
        <p:spPr bwMode="auto">
          <a:xfrm>
            <a:off x="1042988" y="465138"/>
            <a:ext cx="4976812" cy="336550"/>
          </a:xfrm>
          <a:prstGeom prst="rect">
            <a:avLst/>
          </a:prstGeom>
          <a:noFill/>
          <a:ln w="9525">
            <a:noFill/>
            <a:miter lim="800000"/>
            <a:headEnd/>
            <a:tailEnd/>
          </a:ln>
          <a:effectLst/>
        </p:spPr>
        <p:txBody>
          <a:bodyPr>
            <a:spAutoFit/>
          </a:bodyPr>
          <a:lstStyle/>
          <a:p>
            <a:pPr algn="l"/>
            <a:r>
              <a:rPr lang="en-US" sz="1600" dirty="0" err="1">
                <a:solidFill>
                  <a:schemeClr val="bg2"/>
                </a:solidFill>
                <a:latin typeface="Times New Roman" pitchFamily="18" charset="0"/>
              </a:rPr>
              <a:t>Semantik</a:t>
            </a:r>
            <a:r>
              <a:rPr lang="en-US" sz="1600" dirty="0">
                <a:solidFill>
                  <a:schemeClr val="bg2"/>
                </a:solidFill>
                <a:latin typeface="Times New Roman" pitchFamily="18" charset="0"/>
              </a:rPr>
              <a:t> und Tool-</a:t>
            </a:r>
            <a:r>
              <a:rPr lang="en-US" sz="1600" dirty="0" err="1">
                <a:solidFill>
                  <a:schemeClr val="bg2"/>
                </a:solidFill>
                <a:latin typeface="Times New Roman" pitchFamily="18" charset="0"/>
              </a:rPr>
              <a:t>Unterstützung</a:t>
            </a:r>
            <a:r>
              <a:rPr lang="en-US" sz="1600" dirty="0">
                <a:solidFill>
                  <a:schemeClr val="bg2"/>
                </a:solidFill>
                <a:latin typeface="Times New Roman" pitchFamily="18" charset="0"/>
              </a:rPr>
              <a:t> </a:t>
            </a:r>
            <a:r>
              <a:rPr lang="en-US" sz="1600" dirty="0" err="1">
                <a:solidFill>
                  <a:schemeClr val="bg2"/>
                </a:solidFill>
                <a:latin typeface="Times New Roman" pitchFamily="18" charset="0"/>
              </a:rPr>
              <a:t>für</a:t>
            </a:r>
            <a:r>
              <a:rPr lang="en-US" sz="1600" dirty="0">
                <a:solidFill>
                  <a:schemeClr val="bg2"/>
                </a:solidFill>
                <a:latin typeface="Times New Roman" pitchFamily="18" charset="0"/>
              </a:rPr>
              <a:t> UML 2</a:t>
            </a:r>
          </a:p>
        </p:txBody>
      </p:sp>
      <p:graphicFrame>
        <p:nvGraphicFramePr>
          <p:cNvPr id="379913" name="Object 9"/>
          <p:cNvGraphicFramePr>
            <a:graphicFrameLocks noChangeAspect="1"/>
          </p:cNvGraphicFramePr>
          <p:nvPr/>
        </p:nvGraphicFramePr>
        <p:xfrm>
          <a:off x="395288" y="188913"/>
          <a:ext cx="574675" cy="792162"/>
        </p:xfrm>
        <a:graphic>
          <a:graphicData uri="http://schemas.openxmlformats.org/presentationml/2006/ole">
            <mc:AlternateContent xmlns:mc="http://schemas.openxmlformats.org/markup-compatibility/2006">
              <mc:Choice xmlns:v="urn:schemas-microsoft-com:vml" Requires="v">
                <p:oleObj spid="_x0000_s380042" name="CorelDRAW" r:id="rId14" imgW="1836720" imgH="2456280" progId="">
                  <p:embed/>
                </p:oleObj>
              </mc:Choice>
              <mc:Fallback>
                <p:oleObj name="CorelDRAW" r:id="rId14" imgW="1836720" imgH="2456280" progId="">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288" y="188913"/>
                        <a:ext cx="574675" cy="79216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fontAlgn="base">
        <a:spcBef>
          <a:spcPct val="0"/>
        </a:spcBef>
        <a:spcAft>
          <a:spcPct val="0"/>
        </a:spcAft>
        <a:defRPr sz="2600">
          <a:solidFill>
            <a:schemeClr val="tx1"/>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2pPr>
      <a:lvl3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3pPr>
      <a:lvl4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4pPr>
      <a:lvl5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5pPr>
      <a:lvl6pPr marL="4572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6pPr>
      <a:lvl7pPr marL="9144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7pPr>
      <a:lvl8pPr marL="13716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8pPr>
      <a:lvl9pPr marL="18288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9pPr>
    </p:titleStyle>
    <p:bodyStyle>
      <a:lvl1pPr marL="342900" indent="-342900" algn="l" rtl="0" fontAlgn="base">
        <a:spcBef>
          <a:spcPct val="20000"/>
        </a:spcBef>
        <a:spcAft>
          <a:spcPct val="0"/>
        </a:spcAft>
        <a:buSzPct val="70000"/>
        <a:buBlip>
          <a:blip r:embed="rId16"/>
        </a:buBlip>
        <a:defRPr sz="2000">
          <a:solidFill>
            <a:schemeClr val="tx1"/>
          </a:solidFill>
          <a:latin typeface="+mn-lt"/>
          <a:ea typeface="+mn-ea"/>
          <a:cs typeface="+mn-cs"/>
        </a:defRPr>
      </a:lvl1pPr>
      <a:lvl2pPr marL="742950" indent="-285750" algn="l" rtl="0" fontAlgn="base">
        <a:spcBef>
          <a:spcPct val="20000"/>
        </a:spcBef>
        <a:spcAft>
          <a:spcPct val="0"/>
        </a:spcAft>
        <a:buSzPct val="65000"/>
        <a:buBlip>
          <a:blip r:embed="rId16"/>
        </a:buBlip>
        <a:defRPr>
          <a:solidFill>
            <a:schemeClr val="tx1"/>
          </a:solidFill>
          <a:latin typeface="+mn-lt"/>
        </a:defRPr>
      </a:lvl2pPr>
      <a:lvl3pPr marL="1143000" indent="-228600" algn="l" rtl="0" fontAlgn="base">
        <a:spcBef>
          <a:spcPct val="20000"/>
        </a:spcBef>
        <a:spcAft>
          <a:spcPct val="0"/>
        </a:spcAft>
        <a:buSzPct val="60000"/>
        <a:buBlip>
          <a:blip r:embed="rId16"/>
        </a:buBlip>
        <a:defRPr sz="1600">
          <a:solidFill>
            <a:schemeClr val="tx1"/>
          </a:solidFill>
          <a:latin typeface="+mn-lt"/>
        </a:defRPr>
      </a:lvl3pPr>
      <a:lvl4pPr marL="1600200" indent="-228600" algn="l" rtl="0" fontAlgn="base">
        <a:spcBef>
          <a:spcPct val="20000"/>
        </a:spcBef>
        <a:spcAft>
          <a:spcPct val="0"/>
        </a:spcAft>
        <a:buSzPct val="55000"/>
        <a:buBlip>
          <a:blip r:embed="rId16"/>
        </a:buBlip>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www.photoschule.com/fotoworkshops/fotoworkshops_architektur_naumburg.htm"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apster.de/" TargetMode="External"/><Relationship Id="rId3" Type="http://schemas.openxmlformats.org/officeDocument/2006/relationships/image" Target="../media/image4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9.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wikipedia.org/wiki/Chord" TargetMode="External"/><Relationship Id="rId3" Type="http://schemas.openxmlformats.org/officeDocument/2006/relationships/image" Target="../media/image4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e.wikipedia.org/wiki/BitTorrent"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115.xml.rels><?xml version="1.0" encoding="UTF-8" standalone="yes"?>
<Relationships xmlns="http://schemas.openxmlformats.org/package/2006/relationships"><Relationship Id="rId3" Type="http://schemas.openxmlformats.org/officeDocument/2006/relationships/hyperlink" Target="http://www.photoschule.com/fotoworkshops/fotoworkshops_architektur_naumburg.htm"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1.xml.rels><?xml version="1.0" encoding="UTF-8" standalone="yes"?>
<Relationships xmlns="http://schemas.openxmlformats.org/package/2006/relationships"><Relationship Id="rId3" Type="http://schemas.openxmlformats.org/officeDocument/2006/relationships/hyperlink" Target="http://www.photoschule.com/fotoworkshops/fotoworkshops_architektur_naumburg.htm"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2.xml.rels><?xml version="1.0" encoding="UTF-8" standalone="yes"?>
<Relationships xmlns="http://schemas.openxmlformats.org/package/2006/relationships"><Relationship Id="rId3" Type="http://schemas.openxmlformats.org/officeDocument/2006/relationships/hyperlink" Target="http://www.photoschule.com/fotoworkshops/fotoworkshops_architektur_naumburg.htm"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photoschule.com/fotoworkshops/fotoworkshops_architektur_naumburg.htm"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photoschule.com/fotoworkshops/fotoworkshops_architektur_naumburg.htm"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hyperlink" Target="http://docs.oracle.com/javaee/1.3/jms/tutorial/1_3_1-fcs/doc/jms_tutorialTOC.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hyperlink" Target="http://docs.oracle.com/javaee/1.3/jms/tutorial/1_3_1-fcs/doc/jms_tutorialTOC.html" TargetMode="External"/><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photoschule.com/fotoworkshops/fotoworkshops_architektur_naumburg.htm"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wikipedia.org/w/index.php?title=Common_Object_Request_Broker_Architecture&amp;oldid=78962417"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www.cs.swan.ac.uk/~csneal/InternetComputing/CorbaEx.html" TargetMode="External"/><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hyperlink" Target="http://www.cs.swan.ac.uk/~csneal/InternetComputing/CorbaEx.html"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swan.ac.uk/~csneal/InternetComputing/CorbaEx.html" TargetMode="External"/><Relationship Id="rId3" Type="http://schemas.openxmlformats.org/officeDocument/2006/relationships/image" Target="../media/image3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photoschule.com/fotoworkshops/fotoworkshops_architektur_naumburg.htm"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www.photoschule.com/fotoworkshops/fotoworkshops_architektur_naumburg.htm" TargetMode="External"/><Relationship Id="rId5"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99.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hyperlink" Target="http://en.wikipedia.org/wiki/List_of_web_service_specif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Weitere Termine</a:t>
            </a:r>
            <a:endParaRPr lang="de-DE" dirty="0"/>
          </a:p>
        </p:txBody>
      </p:sp>
      <p:sp>
        <p:nvSpPr>
          <p:cNvPr id="3" name="Inhaltsplatzhalter 2"/>
          <p:cNvSpPr>
            <a:spLocks noGrp="1"/>
          </p:cNvSpPr>
          <p:nvPr>
            <p:ph idx="1"/>
          </p:nvPr>
        </p:nvSpPr>
        <p:spPr/>
        <p:txBody>
          <a:bodyPr/>
          <a:lstStyle/>
          <a:p>
            <a:r>
              <a:rPr lang="de-DE" dirty="0" smtClean="0"/>
              <a:t>Keine Vorlesung am 05.12.</a:t>
            </a:r>
          </a:p>
          <a:p>
            <a:r>
              <a:rPr lang="de-DE" dirty="0" smtClean="0"/>
              <a:t>Klausurfragestunde am 12.12.</a:t>
            </a:r>
          </a:p>
          <a:p>
            <a:r>
              <a:rPr lang="de-DE" dirty="0" smtClean="0"/>
              <a:t>Keine Vorlesung am 19.12.</a:t>
            </a:r>
          </a:p>
          <a:p>
            <a:r>
              <a:rPr lang="de-DE" dirty="0" smtClean="0"/>
              <a:t>Vortrag </a:t>
            </a:r>
            <a:r>
              <a:rPr lang="de-DE" dirty="0" err="1" smtClean="0"/>
              <a:t>Capgemini</a:t>
            </a:r>
            <a:r>
              <a:rPr lang="de-DE" dirty="0" smtClean="0"/>
              <a:t> am 09.01.2013</a:t>
            </a:r>
            <a:endParaRPr lang="de-DE" dirty="0"/>
          </a:p>
        </p:txBody>
      </p:sp>
    </p:spTree>
    <p:extLst>
      <p:ext uri="{BB962C8B-B14F-4D97-AF65-F5344CB8AC3E}">
        <p14:creationId xmlns:p14="http://schemas.microsoft.com/office/powerpoint/2010/main" val="328077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de-DE" dirty="0" err="1" smtClean="0">
                <a:solidFill>
                  <a:srgbClr val="000000"/>
                </a:solidFill>
              </a:rPr>
              <a:t>Dataflow</a:t>
            </a:r>
            <a:r>
              <a:rPr lang="de-DE" dirty="0" smtClean="0">
                <a:solidFill>
                  <a:srgbClr val="000000"/>
                </a:solidFill>
              </a:rPr>
              <a:t>-Architekturstil – </a:t>
            </a:r>
            <a:r>
              <a:rPr lang="de-DE" dirty="0" smtClean="0">
                <a:solidFill>
                  <a:srgbClr val="0070C0"/>
                </a:solidFill>
              </a:rPr>
              <a:t>Überblick</a:t>
            </a:r>
            <a:endParaRPr lang="de-DE" sz="4000" b="1" dirty="0"/>
          </a:p>
        </p:txBody>
      </p:sp>
      <p:sp>
        <p:nvSpPr>
          <p:cNvPr id="4099" name="Rectangle 3"/>
          <p:cNvSpPr>
            <a:spLocks noGrp="1" noChangeArrowheads="1"/>
          </p:cNvSpPr>
          <p:nvPr>
            <p:ph idx="1"/>
          </p:nvPr>
        </p:nvSpPr>
        <p:spPr/>
        <p:txBody>
          <a:bodyPr/>
          <a:lstStyle/>
          <a:p>
            <a:pPr>
              <a:lnSpc>
                <a:spcPct val="90000"/>
              </a:lnSpc>
            </a:pPr>
            <a:r>
              <a:rPr lang="de-DE" dirty="0" smtClean="0"/>
              <a:t>Das System wird als Serie von Datentransformationen angesehen</a:t>
            </a:r>
          </a:p>
          <a:p>
            <a:pPr>
              <a:lnSpc>
                <a:spcPct val="90000"/>
              </a:lnSpc>
            </a:pPr>
            <a:r>
              <a:rPr lang="de-DE" dirty="0" smtClean="0"/>
              <a:t>Daten und Operationen sind unabhängig voneinander</a:t>
            </a:r>
          </a:p>
          <a:p>
            <a:pPr>
              <a:lnSpc>
                <a:spcPct val="90000"/>
              </a:lnSpc>
            </a:pPr>
            <a:r>
              <a:rPr lang="de-DE" dirty="0" smtClean="0"/>
              <a:t>Jede Komponente transformiert Eingabe- in Ausgabedaten</a:t>
            </a:r>
          </a:p>
          <a:p>
            <a:pPr>
              <a:lnSpc>
                <a:spcPct val="90000"/>
              </a:lnSpc>
            </a:pPr>
            <a:r>
              <a:rPr lang="de-DE" dirty="0" smtClean="0"/>
              <a:t>Die Daten kontrollieren die Reihenfolge der Ausführung; keine explizite Interaktion zwischen den Komponenten</a:t>
            </a:r>
          </a:p>
          <a:p>
            <a:pPr>
              <a:lnSpc>
                <a:spcPct val="90000"/>
              </a:lnSpc>
            </a:pPr>
            <a:r>
              <a:rPr lang="de-DE" dirty="0" smtClean="0"/>
              <a:t>Konnektoren können bspw. als I/O-Streams, Dateien, </a:t>
            </a:r>
            <a:r>
              <a:rPr lang="de-DE" dirty="0" err="1" smtClean="0"/>
              <a:t>Buffer</a:t>
            </a:r>
            <a:r>
              <a:rPr lang="de-DE" dirty="0" smtClean="0"/>
              <a:t>, Pipes implementiert werden</a:t>
            </a:r>
          </a:p>
          <a:p>
            <a:pPr>
              <a:lnSpc>
                <a:spcPct val="90000"/>
              </a:lnSpc>
            </a:pPr>
            <a:r>
              <a:rPr lang="de-DE" dirty="0" smtClean="0"/>
              <a:t>Verschiedene Topologien sind möglich (mit/ohne Zyklen, Bäume, …)</a:t>
            </a:r>
          </a:p>
          <a:p>
            <a:pPr>
              <a:lnSpc>
                <a:spcPct val="90000"/>
              </a:lnSpc>
            </a:pPr>
            <a:r>
              <a:rPr lang="de-DE" dirty="0" smtClean="0"/>
              <a:t>Austauschbarkeit und Wiederverwendung der Komponenten ist ein Ziel</a:t>
            </a:r>
          </a:p>
          <a:p>
            <a:pPr>
              <a:lnSpc>
                <a:spcPct val="90000"/>
              </a:lnSpc>
            </a:pPr>
            <a:endParaRPr lang="de-DE" dirty="0" smtClean="0"/>
          </a:p>
          <a:p>
            <a:pPr>
              <a:lnSpc>
                <a:spcPct val="90000"/>
              </a:lnSpc>
            </a:pPr>
            <a:endParaRPr lang="de-DE" dirty="0"/>
          </a:p>
        </p:txBody>
      </p:sp>
      <p:sp>
        <p:nvSpPr>
          <p:cNvPr id="7" name="Rechteck 6"/>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Rechteck 7"/>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9" name="Gerade Verbindung mit Pfeil 8"/>
          <p:cNvCxnSpPr>
            <a:stCxn id="7" idx="3"/>
            <a:endCxn id="8"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SOA – </a:t>
            </a:r>
            <a:r>
              <a:rPr lang="de-DE" dirty="0" smtClean="0">
                <a:solidFill>
                  <a:srgbClr val="0070C0"/>
                </a:solidFill>
              </a:rPr>
              <a:t>Webservices</a:t>
            </a:r>
            <a:endParaRPr lang="de-DE" dirty="0"/>
          </a:p>
        </p:txBody>
      </p:sp>
      <p:sp>
        <p:nvSpPr>
          <p:cNvPr id="3" name="Inhaltsplatzhalter 2"/>
          <p:cNvSpPr>
            <a:spLocks noGrp="1"/>
          </p:cNvSpPr>
          <p:nvPr>
            <p:ph idx="1"/>
          </p:nvPr>
        </p:nvSpPr>
        <p:spPr/>
        <p:txBody>
          <a:bodyPr/>
          <a:lstStyle/>
          <a:p>
            <a:r>
              <a:rPr lang="de-DE" dirty="0" smtClean="0"/>
              <a:t>Die Komplexität von Webservices verhinderte dessen Verbreitung</a:t>
            </a:r>
          </a:p>
          <a:p>
            <a:pPr lvl="1"/>
            <a:r>
              <a:rPr lang="de-DE" dirty="0" smtClean="0"/>
              <a:t>vergl. das Schicksal von CORBA</a:t>
            </a:r>
          </a:p>
          <a:p>
            <a:r>
              <a:rPr lang="de-DE" dirty="0" smtClean="0"/>
              <a:t>Heute sind </a:t>
            </a:r>
            <a:r>
              <a:rPr lang="de-DE" b="1" dirty="0" smtClean="0"/>
              <a:t>REST-Schnittstellen </a:t>
            </a:r>
            <a:r>
              <a:rPr lang="de-DE" dirty="0" smtClean="0"/>
              <a:t>populärer, da die Technologie weniger komplex ist und auf bewährte Standards setzt (vergl. Schnittstellen vieler </a:t>
            </a:r>
            <a:r>
              <a:rPr lang="de-DE" dirty="0" err="1" smtClean="0"/>
              <a:t>NoSQL</a:t>
            </a:r>
            <a:r>
              <a:rPr lang="de-DE" dirty="0" smtClean="0"/>
              <a:t>-Produkte)</a:t>
            </a:r>
          </a:p>
        </p:txBody>
      </p:sp>
    </p:spTree>
    <p:extLst>
      <p:ext uri="{BB962C8B-B14F-4D97-AF65-F5344CB8AC3E}">
        <p14:creationId xmlns:p14="http://schemas.microsoft.com/office/powerpoint/2010/main" val="1893980361"/>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Architekturstile – </a:t>
            </a:r>
            <a:r>
              <a:rPr lang="de-DE" dirty="0" smtClean="0">
                <a:solidFill>
                  <a:srgbClr val="0070C0"/>
                </a:solidFill>
              </a:rPr>
              <a:t>Übersicht </a:t>
            </a:r>
            <a:endParaRPr lang="de-DE" dirty="0">
              <a:solidFill>
                <a:srgbClr val="0070C0"/>
              </a:solidFill>
            </a:endParaRPr>
          </a:p>
        </p:txBody>
      </p:sp>
      <p:pic>
        <p:nvPicPr>
          <p:cNvPr id="701443" name="Picture 3"/>
          <p:cNvPicPr>
            <a:picLocks noChangeAspect="1" noChangeArrowheads="1"/>
          </p:cNvPicPr>
          <p:nvPr/>
        </p:nvPicPr>
        <p:blipFill>
          <a:blip r:embed="rId2" cstate="print"/>
          <a:srcRect/>
          <a:stretch>
            <a:fillRect/>
          </a:stretch>
        </p:blipFill>
        <p:spPr bwMode="auto">
          <a:xfrm>
            <a:off x="179512" y="1700808"/>
            <a:ext cx="8496944" cy="4254252"/>
          </a:xfrm>
          <a:prstGeom prst="rect">
            <a:avLst/>
          </a:prstGeom>
          <a:noFill/>
          <a:ln w="9525">
            <a:noFill/>
            <a:miter lim="800000"/>
            <a:headEnd/>
            <a:tailEnd/>
          </a:ln>
        </p:spPr>
      </p:pic>
      <p:pic>
        <p:nvPicPr>
          <p:cNvPr id="701445" name="Picture 5" descr="http://www.photoschule.com/images/fotoworkshopaumburgarchitekt/NA_05_gross.jpg">
            <a:hlinkClick r:id="rId3"/>
          </p:cNvPr>
          <p:cNvPicPr>
            <a:picLocks noChangeAspect="1" noChangeArrowheads="1"/>
          </p:cNvPicPr>
          <p:nvPr/>
        </p:nvPicPr>
        <p:blipFill>
          <a:blip r:embed="rId4" cstate="print"/>
          <a:srcRect/>
          <a:stretch>
            <a:fillRect/>
          </a:stretch>
        </p:blipFill>
        <p:spPr bwMode="auto">
          <a:xfrm>
            <a:off x="6660232" y="476672"/>
            <a:ext cx="2016224" cy="1677931"/>
          </a:xfrm>
          <a:prstGeom prst="rect">
            <a:avLst/>
          </a:prstGeom>
          <a:noFill/>
        </p:spPr>
      </p:pic>
      <p:sp>
        <p:nvSpPr>
          <p:cNvPr id="5" name="Abgerundetes Rechteck 4"/>
          <p:cNvSpPr/>
          <p:nvPr/>
        </p:nvSpPr>
        <p:spPr bwMode="auto">
          <a:xfrm>
            <a:off x="2195736" y="4509120"/>
            <a:ext cx="1872208" cy="330509"/>
          </a:xfrm>
          <a:prstGeom prst="roundRect">
            <a:avLst/>
          </a:prstGeom>
          <a:solidFill>
            <a:schemeClr val="accent1">
              <a:lumMod val="20000"/>
              <a:lumOff val="80000"/>
              <a:alpha val="15000"/>
            </a:schemeClr>
          </a:solid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52710514"/>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smtClean="0">
                <a:solidFill>
                  <a:srgbClr val="0070C0"/>
                </a:solidFill>
              </a:rPr>
              <a:t>Motivation</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Die meisten Softwaresysteme besitzen eine klassische Client-Server-Architektur</a:t>
            </a:r>
          </a:p>
          <a:p>
            <a:r>
              <a:rPr lang="de-DE" dirty="0" smtClean="0"/>
              <a:t>Nachteile:</a:t>
            </a:r>
          </a:p>
          <a:p>
            <a:pPr lvl="1"/>
            <a:r>
              <a:rPr lang="de-DE" dirty="0" smtClean="0"/>
              <a:t>Schlechte Skalierbarkeit, Server bilden Flaschenhals</a:t>
            </a:r>
          </a:p>
          <a:p>
            <a:pPr lvl="1"/>
            <a:r>
              <a:rPr lang="de-DE" dirty="0" smtClean="0"/>
              <a:t>Server bilden einen Single-Point-Of-</a:t>
            </a:r>
            <a:r>
              <a:rPr lang="de-DE" dirty="0" err="1" smtClean="0"/>
              <a:t>Failure</a:t>
            </a:r>
            <a:r>
              <a:rPr lang="de-DE" dirty="0" smtClean="0"/>
              <a:t> (Ausfall, </a:t>
            </a:r>
            <a:r>
              <a:rPr lang="de-DE" dirty="0" err="1" smtClean="0"/>
              <a:t>DoS</a:t>
            </a:r>
            <a:r>
              <a:rPr lang="de-DE" dirty="0" smtClean="0"/>
              <a:t>-Attacken, …)</a:t>
            </a:r>
          </a:p>
          <a:p>
            <a:pPr lvl="1"/>
            <a:r>
              <a:rPr lang="de-DE" dirty="0" smtClean="0"/>
              <a:t>Rechenleistung der Clients wird nicht genutzt</a:t>
            </a:r>
          </a:p>
          <a:p>
            <a:pPr lvl="1"/>
            <a:endParaRPr lang="de-DE" dirty="0" smtClean="0"/>
          </a:p>
          <a:p>
            <a:pPr lvl="1"/>
            <a:endParaRPr lang="de-DE" dirty="0"/>
          </a:p>
        </p:txBody>
      </p:sp>
    </p:spTree>
    <p:extLst>
      <p:ext uri="{BB962C8B-B14F-4D97-AF65-F5344CB8AC3E}">
        <p14:creationId xmlns:p14="http://schemas.microsoft.com/office/powerpoint/2010/main" val="1029120508"/>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smtClean="0">
                <a:solidFill>
                  <a:srgbClr val="0070C0"/>
                </a:solidFill>
              </a:rPr>
              <a:t>Motivation</a:t>
            </a:r>
            <a:endParaRPr lang="de-DE" dirty="0">
              <a:solidFill>
                <a:srgbClr val="0070C0"/>
              </a:solidFill>
            </a:endParaRPr>
          </a:p>
        </p:txBody>
      </p:sp>
      <p:sp>
        <p:nvSpPr>
          <p:cNvPr id="3" name="Inhaltsplatzhalter 2"/>
          <p:cNvSpPr>
            <a:spLocks noGrp="1"/>
          </p:cNvSpPr>
          <p:nvPr>
            <p:ph idx="1"/>
          </p:nvPr>
        </p:nvSpPr>
        <p:spPr/>
        <p:txBody>
          <a:bodyPr/>
          <a:lstStyle/>
          <a:p>
            <a:r>
              <a:rPr lang="de-DE" sz="1800" dirty="0" smtClean="0"/>
              <a:t>P2P ist eine verteilte Systemarchitektur, in der nicht zwischen Client und Server unterschieden wird</a:t>
            </a:r>
          </a:p>
          <a:p>
            <a:r>
              <a:rPr lang="de-DE" sz="1800" dirty="0" smtClean="0"/>
              <a:t>alle sind gleichwertig: „</a:t>
            </a:r>
            <a:r>
              <a:rPr lang="de-DE" sz="1800" i="1" dirty="0" smtClean="0"/>
              <a:t>Peers</a:t>
            </a:r>
            <a:r>
              <a:rPr lang="de-DE" sz="1800" dirty="0" smtClean="0"/>
              <a:t>“</a:t>
            </a:r>
          </a:p>
          <a:p>
            <a:pPr lvl="1"/>
            <a:r>
              <a:rPr lang="de-DE" sz="1600" dirty="0" smtClean="0"/>
              <a:t>symmetrische Kommunikation</a:t>
            </a:r>
          </a:p>
          <a:p>
            <a:pPr lvl="1"/>
            <a:r>
              <a:rPr lang="de-DE" sz="1600" dirty="0" smtClean="0"/>
              <a:t>keine zentrale Steuerung; infrastrukturelle Aufgaben liegen bei den Peers</a:t>
            </a:r>
          </a:p>
          <a:p>
            <a:pPr lvl="1"/>
            <a:r>
              <a:rPr lang="de-DE" sz="1600" dirty="0" smtClean="0"/>
              <a:t>selbst-organisierend (Topologie kann sich dynamisch ändern)</a:t>
            </a:r>
          </a:p>
          <a:p>
            <a:pPr lvl="1"/>
            <a:r>
              <a:rPr lang="de-DE" sz="1600" dirty="0" smtClean="0"/>
              <a:t>Fehlertoleranz; Redundanz</a:t>
            </a:r>
            <a:endParaRPr lang="de-DE" sz="1600" dirty="0"/>
          </a:p>
        </p:txBody>
      </p:sp>
      <p:pic>
        <p:nvPicPr>
          <p:cNvPr id="1667074" name="Picture 2"/>
          <p:cNvPicPr>
            <a:picLocks noChangeAspect="1" noChangeArrowheads="1"/>
          </p:cNvPicPr>
          <p:nvPr/>
        </p:nvPicPr>
        <p:blipFill>
          <a:blip r:embed="rId2" cstate="print"/>
          <a:srcRect/>
          <a:stretch>
            <a:fillRect/>
          </a:stretch>
        </p:blipFill>
        <p:spPr bwMode="auto">
          <a:xfrm>
            <a:off x="1619672" y="3906687"/>
            <a:ext cx="5544616" cy="269066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5" name="Rechteck 4"/>
          <p:cNvSpPr/>
          <p:nvPr/>
        </p:nvSpPr>
        <p:spPr>
          <a:xfrm>
            <a:off x="7308304" y="6093296"/>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spTree>
    <p:extLst>
      <p:ext uri="{BB962C8B-B14F-4D97-AF65-F5344CB8AC3E}">
        <p14:creationId xmlns:p14="http://schemas.microsoft.com/office/powerpoint/2010/main" val="3412269407"/>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smtClean="0">
                <a:solidFill>
                  <a:srgbClr val="0070C0"/>
                </a:solidFill>
              </a:rPr>
              <a:t>Architektur</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P2P ist applikations-basiert</a:t>
            </a:r>
          </a:p>
          <a:p>
            <a:r>
              <a:rPr lang="de-DE" dirty="0" smtClean="0"/>
              <a:t>ein P2P-Netzwerk ist ein </a:t>
            </a:r>
            <a:r>
              <a:rPr lang="de-DE" i="1" dirty="0" err="1" smtClean="0"/>
              <a:t>Overlay</a:t>
            </a:r>
            <a:r>
              <a:rPr lang="de-DE" i="1" dirty="0" smtClean="0"/>
              <a:t> Network</a:t>
            </a:r>
          </a:p>
          <a:p>
            <a:pPr lvl="1"/>
            <a:r>
              <a:rPr lang="de-DE" dirty="0" smtClean="0"/>
              <a:t>Struktur des logischen Netzes ist anders als die des physikalischen Netzes</a:t>
            </a:r>
          </a:p>
          <a:p>
            <a:endParaRPr lang="de-DE" dirty="0"/>
          </a:p>
        </p:txBody>
      </p:sp>
      <p:pic>
        <p:nvPicPr>
          <p:cNvPr id="1668098" name="Picture 2"/>
          <p:cNvPicPr>
            <a:picLocks noChangeAspect="1" noChangeArrowheads="1"/>
          </p:cNvPicPr>
          <p:nvPr/>
        </p:nvPicPr>
        <p:blipFill>
          <a:blip r:embed="rId2" cstate="print"/>
          <a:srcRect/>
          <a:stretch>
            <a:fillRect/>
          </a:stretch>
        </p:blipFill>
        <p:spPr bwMode="auto">
          <a:xfrm>
            <a:off x="1979712" y="2996952"/>
            <a:ext cx="5425526" cy="2592288"/>
          </a:xfrm>
          <a:prstGeom prst="rect">
            <a:avLst/>
          </a:prstGeom>
          <a:noFill/>
          <a:ln w="9525">
            <a:noFill/>
            <a:miter lim="800000"/>
            <a:headEnd/>
            <a:tailEnd/>
          </a:ln>
        </p:spPr>
      </p:pic>
      <p:sp>
        <p:nvSpPr>
          <p:cNvPr id="5" name="Rechteck 4"/>
          <p:cNvSpPr/>
          <p:nvPr/>
        </p:nvSpPr>
        <p:spPr>
          <a:xfrm>
            <a:off x="6228184" y="5589240"/>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spTree>
    <p:extLst>
      <p:ext uri="{BB962C8B-B14F-4D97-AF65-F5344CB8AC3E}">
        <p14:creationId xmlns:p14="http://schemas.microsoft.com/office/powerpoint/2010/main" val="4163574231"/>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smtClean="0">
                <a:solidFill>
                  <a:srgbClr val="0070C0"/>
                </a:solidFill>
              </a:rPr>
              <a:t>Architektur</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Viele Vorteile aber auch viele Fragestellungen</a:t>
            </a:r>
          </a:p>
          <a:p>
            <a:pPr lvl="1"/>
            <a:r>
              <a:rPr lang="de-DE" dirty="0" smtClean="0"/>
              <a:t>Wie lässt sich der Peer lokalisieren, der eine bestimmte Ressource besitzt?</a:t>
            </a:r>
          </a:p>
          <a:p>
            <a:pPr lvl="1"/>
            <a:r>
              <a:rPr lang="de-DE" dirty="0" smtClean="0"/>
              <a:t>Wie funktioniert die Integration neuer Peers?</a:t>
            </a:r>
          </a:p>
          <a:p>
            <a:pPr lvl="1"/>
            <a:r>
              <a:rPr lang="de-DE" dirty="0" smtClean="0"/>
              <a:t>Peers verlassen das Netz, was dann?</a:t>
            </a:r>
          </a:p>
          <a:p>
            <a:pPr lvl="1"/>
            <a:r>
              <a:rPr lang="de-DE" dirty="0" smtClean="0"/>
              <a:t>Übertragungsqualität?</a:t>
            </a:r>
          </a:p>
          <a:p>
            <a:pPr lvl="1"/>
            <a:r>
              <a:rPr lang="de-DE" dirty="0" smtClean="0"/>
              <a:t>Vertrauen zwischen Peers?</a:t>
            </a:r>
          </a:p>
          <a:p>
            <a:r>
              <a:rPr lang="de-DE" b="1" dirty="0" smtClean="0"/>
              <a:t>Im Folgenden</a:t>
            </a:r>
            <a:r>
              <a:rPr lang="de-DE" dirty="0" smtClean="0"/>
              <a:t>: (ausgewählte) Lösungsansätze</a:t>
            </a:r>
          </a:p>
          <a:p>
            <a:endParaRPr lang="de-DE" dirty="0"/>
          </a:p>
        </p:txBody>
      </p:sp>
    </p:spTree>
    <p:extLst>
      <p:ext uri="{BB962C8B-B14F-4D97-AF65-F5344CB8AC3E}">
        <p14:creationId xmlns:p14="http://schemas.microsoft.com/office/powerpoint/2010/main" val="51339115"/>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err="1" smtClean="0">
                <a:solidFill>
                  <a:srgbClr val="0070C0"/>
                </a:solidFill>
              </a:rPr>
              <a:t>Napster</a:t>
            </a:r>
            <a:r>
              <a:rPr lang="de-DE" dirty="0" smtClean="0">
                <a:solidFill>
                  <a:srgbClr val="0070C0"/>
                </a:solidFill>
              </a:rPr>
              <a:t> (Zentrale Architektur)</a:t>
            </a:r>
            <a:endParaRPr lang="de-DE" dirty="0">
              <a:solidFill>
                <a:srgbClr val="0070C0"/>
              </a:solidFill>
            </a:endParaRPr>
          </a:p>
        </p:txBody>
      </p:sp>
      <p:sp>
        <p:nvSpPr>
          <p:cNvPr id="3" name="Inhaltsplatzhalter 2"/>
          <p:cNvSpPr>
            <a:spLocks noGrp="1"/>
          </p:cNvSpPr>
          <p:nvPr>
            <p:ph idx="1"/>
          </p:nvPr>
        </p:nvSpPr>
        <p:spPr/>
        <p:txBody>
          <a:bodyPr/>
          <a:lstStyle/>
          <a:p>
            <a:r>
              <a:rPr lang="de-DE" sz="1800" dirty="0" smtClean="0"/>
              <a:t>1999 initiiert als Tauschbörse für MP3-Dateien</a:t>
            </a:r>
          </a:p>
          <a:p>
            <a:r>
              <a:rPr lang="de-DE" sz="1800" dirty="0" smtClean="0"/>
              <a:t>38 Millionen Nutzer</a:t>
            </a:r>
          </a:p>
          <a:p>
            <a:r>
              <a:rPr lang="de-DE" sz="1800" dirty="0" smtClean="0"/>
              <a:t>Abschaltung aufgrund von Urheberrechtsklagen</a:t>
            </a:r>
          </a:p>
          <a:p>
            <a:pPr lvl="1"/>
            <a:r>
              <a:rPr lang="de-DE" sz="1600" dirty="0" smtClean="0"/>
              <a:t>inzwischen als kommerzielles System mit neuer technischer Architektur </a:t>
            </a:r>
            <a:r>
              <a:rPr lang="de-DE" sz="1600" dirty="0"/>
              <a:t/>
            </a:r>
            <a:br>
              <a:rPr lang="de-DE" sz="1600" dirty="0"/>
            </a:br>
            <a:r>
              <a:rPr lang="de-DE" sz="1600" dirty="0" smtClean="0"/>
              <a:t>(</a:t>
            </a:r>
            <a:r>
              <a:rPr lang="de-DE" sz="1600" dirty="0" smtClean="0">
                <a:hlinkClick r:id="rId2"/>
              </a:rPr>
              <a:t>http://www.napster.de/</a:t>
            </a:r>
            <a:r>
              <a:rPr lang="de-DE" sz="1600" dirty="0" smtClean="0"/>
              <a:t>)</a:t>
            </a:r>
          </a:p>
          <a:p>
            <a:r>
              <a:rPr lang="de-DE" sz="1800" dirty="0" smtClean="0"/>
              <a:t>Kein reiner P2P-Ansatz, Architektur ist einfach gehalten</a:t>
            </a:r>
          </a:p>
          <a:p>
            <a:r>
              <a:rPr lang="de-DE" sz="1800" dirty="0" smtClean="0"/>
              <a:t>Server (feste IP!) hat Datei-Verzeichnis</a:t>
            </a:r>
            <a:endParaRPr lang="de-DE" sz="1800" dirty="0"/>
          </a:p>
        </p:txBody>
      </p:sp>
      <p:pic>
        <p:nvPicPr>
          <p:cNvPr id="1669122" name="Picture 2"/>
          <p:cNvPicPr>
            <a:picLocks noChangeAspect="1" noChangeArrowheads="1"/>
          </p:cNvPicPr>
          <p:nvPr/>
        </p:nvPicPr>
        <p:blipFill>
          <a:blip r:embed="rId3" cstate="print"/>
          <a:srcRect/>
          <a:stretch>
            <a:fillRect/>
          </a:stretch>
        </p:blipFill>
        <p:spPr bwMode="auto">
          <a:xfrm>
            <a:off x="1331640" y="4005064"/>
            <a:ext cx="6247035" cy="2534384"/>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5" name="Rechteck 4"/>
          <p:cNvSpPr/>
          <p:nvPr/>
        </p:nvSpPr>
        <p:spPr>
          <a:xfrm>
            <a:off x="7596336" y="6165304"/>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spTree>
    <p:extLst>
      <p:ext uri="{BB962C8B-B14F-4D97-AF65-F5344CB8AC3E}">
        <p14:creationId xmlns:p14="http://schemas.microsoft.com/office/powerpoint/2010/main" val="894054890"/>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err="1" smtClean="0">
                <a:solidFill>
                  <a:srgbClr val="0070C0"/>
                </a:solidFill>
              </a:rPr>
              <a:t>Gnutella</a:t>
            </a:r>
            <a:r>
              <a:rPr lang="de-DE" dirty="0" smtClean="0">
                <a:solidFill>
                  <a:srgbClr val="0070C0"/>
                </a:solidFill>
              </a:rPr>
              <a:t> (Verteilte Architektur)</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echtes P2P-System</a:t>
            </a:r>
          </a:p>
          <a:p>
            <a:r>
              <a:rPr lang="de-DE" dirty="0" smtClean="0"/>
              <a:t>2000 durch AOL-Tochter </a:t>
            </a:r>
            <a:r>
              <a:rPr lang="de-DE" dirty="0" err="1" smtClean="0"/>
              <a:t>Nullsoft</a:t>
            </a:r>
            <a:r>
              <a:rPr lang="de-DE" dirty="0" smtClean="0"/>
              <a:t> entwickelt</a:t>
            </a:r>
          </a:p>
          <a:p>
            <a:r>
              <a:rPr lang="de-DE" dirty="0" smtClean="0"/>
              <a:t>keine zentralen Kontrollmechanismen/Server</a:t>
            </a:r>
          </a:p>
          <a:p>
            <a:r>
              <a:rPr lang="de-DE" dirty="0" smtClean="0"/>
              <a:t>Kommunikation zwischen Peers erfolgt aufgrund der folgenden Protokolle</a:t>
            </a:r>
          </a:p>
          <a:p>
            <a:pPr marL="800100" lvl="1" indent="-342900">
              <a:buSzPct val="100000"/>
              <a:buFont typeface="+mj-lt"/>
              <a:buAutoNum type="alphaLcParenR"/>
            </a:pPr>
            <a:r>
              <a:rPr lang="de-DE" dirty="0" smtClean="0"/>
              <a:t>Aufbau des P2P-Netzes</a:t>
            </a:r>
          </a:p>
          <a:p>
            <a:pPr marL="800100" lvl="1" indent="-342900">
              <a:buSzPct val="100000"/>
              <a:buFont typeface="+mj-lt"/>
              <a:buAutoNum type="alphaLcParenR"/>
            </a:pPr>
            <a:r>
              <a:rPr lang="de-DE" dirty="0" smtClean="0"/>
              <a:t>Suchanfragen</a:t>
            </a:r>
            <a:endParaRPr lang="de-DE" dirty="0"/>
          </a:p>
        </p:txBody>
      </p:sp>
    </p:spTree>
    <p:extLst>
      <p:ext uri="{BB962C8B-B14F-4D97-AF65-F5344CB8AC3E}">
        <p14:creationId xmlns:p14="http://schemas.microsoft.com/office/powerpoint/2010/main" val="1419176707"/>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err="1" smtClean="0">
                <a:solidFill>
                  <a:srgbClr val="0070C0"/>
                </a:solidFill>
              </a:rPr>
              <a:t>Gnutella</a:t>
            </a:r>
            <a:r>
              <a:rPr lang="de-DE" dirty="0" smtClean="0">
                <a:solidFill>
                  <a:srgbClr val="0070C0"/>
                </a:solidFill>
              </a:rPr>
              <a:t>; a) Aufbau des P2P-Netzes</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Bootstrap durch Kontaktversuch an Standard-Peer (Liste)</a:t>
            </a:r>
          </a:p>
          <a:p>
            <a:r>
              <a:rPr lang="de-DE" dirty="0" smtClean="0"/>
              <a:t>Dann Anbindung:</a:t>
            </a:r>
            <a:endParaRPr lang="de-DE" dirty="0"/>
          </a:p>
        </p:txBody>
      </p:sp>
      <p:pic>
        <p:nvPicPr>
          <p:cNvPr id="1670146" name="Picture 2"/>
          <p:cNvPicPr>
            <a:picLocks noChangeAspect="1" noChangeArrowheads="1"/>
          </p:cNvPicPr>
          <p:nvPr/>
        </p:nvPicPr>
        <p:blipFill>
          <a:blip r:embed="rId2" cstate="print"/>
          <a:srcRect/>
          <a:stretch>
            <a:fillRect/>
          </a:stretch>
        </p:blipFill>
        <p:spPr bwMode="auto">
          <a:xfrm>
            <a:off x="755576" y="2564904"/>
            <a:ext cx="6136012" cy="3203758"/>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5" name="Rechteck 4"/>
          <p:cNvSpPr/>
          <p:nvPr/>
        </p:nvSpPr>
        <p:spPr>
          <a:xfrm>
            <a:off x="7020272" y="2492896"/>
            <a:ext cx="1815514" cy="3108543"/>
          </a:xfrm>
          <a:prstGeom prst="rect">
            <a:avLst/>
          </a:prstGeom>
        </p:spPr>
        <p:txBody>
          <a:bodyPr wrap="square">
            <a:spAutoFit/>
          </a:bodyPr>
          <a:lstStyle/>
          <a:p>
            <a:pPr marL="88900" indent="-88900" algn="l">
              <a:buFont typeface="Arial" pitchFamily="34" charset="0"/>
              <a:buChar char="•"/>
            </a:pPr>
            <a:r>
              <a:rPr lang="de-DE" sz="1400" b="1" dirty="0" smtClean="0"/>
              <a:t>Ping</a:t>
            </a:r>
            <a:r>
              <a:rPr lang="de-DE" sz="1400" dirty="0" smtClean="0"/>
              <a:t> an alle Nachbarn; </a:t>
            </a:r>
            <a:r>
              <a:rPr lang="de-DE" sz="1400" dirty="0" err="1" smtClean="0"/>
              <a:t>Flooding</a:t>
            </a:r>
            <a:endParaRPr lang="de-DE" sz="1400" dirty="0" smtClean="0"/>
          </a:p>
          <a:p>
            <a:pPr marL="88900" indent="-88900" algn="l">
              <a:buFont typeface="Arial" pitchFamily="34" charset="0"/>
              <a:buChar char="•"/>
            </a:pPr>
            <a:r>
              <a:rPr lang="de-DE" sz="1400" dirty="0" smtClean="0"/>
              <a:t>Peers antworten mit </a:t>
            </a:r>
            <a:r>
              <a:rPr lang="de-DE" sz="1400" b="1" dirty="0" err="1" smtClean="0"/>
              <a:t>Pong</a:t>
            </a:r>
            <a:r>
              <a:rPr lang="de-DE" sz="1400" dirty="0" smtClean="0"/>
              <a:t>, inkl. IP und Gesamtgröße der angebotenen Dateien</a:t>
            </a:r>
          </a:p>
          <a:p>
            <a:pPr marL="88900" indent="-88900" algn="l">
              <a:buFont typeface="Arial" pitchFamily="34" charset="0"/>
              <a:buChar char="•"/>
            </a:pPr>
            <a:r>
              <a:rPr lang="de-DE" sz="1400" dirty="0" smtClean="0"/>
              <a:t>Beschränkung des Netzwerkverkehrs durch Nachrichten-ID und TTL („time-</a:t>
            </a:r>
            <a:r>
              <a:rPr lang="de-DE" sz="1400" dirty="0" err="1" smtClean="0"/>
              <a:t>to</a:t>
            </a:r>
            <a:r>
              <a:rPr lang="de-DE" sz="1400" dirty="0" smtClean="0"/>
              <a:t>-live“)</a:t>
            </a:r>
            <a:endParaRPr lang="de-DE" sz="1400" dirty="0"/>
          </a:p>
        </p:txBody>
      </p:sp>
      <p:sp>
        <p:nvSpPr>
          <p:cNvPr id="6" name="Ellipse 5"/>
          <p:cNvSpPr/>
          <p:nvPr/>
        </p:nvSpPr>
        <p:spPr bwMode="auto">
          <a:xfrm>
            <a:off x="2466568" y="4653136"/>
            <a:ext cx="576064" cy="57606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7" name="Rechteck 6"/>
          <p:cNvSpPr/>
          <p:nvPr/>
        </p:nvSpPr>
        <p:spPr>
          <a:xfrm>
            <a:off x="2976673" y="4974621"/>
            <a:ext cx="396263" cy="246221"/>
          </a:xfrm>
          <a:prstGeom prst="rect">
            <a:avLst/>
          </a:prstGeom>
        </p:spPr>
        <p:txBody>
          <a:bodyPr wrap="none">
            <a:spAutoFit/>
          </a:bodyPr>
          <a:lstStyle/>
          <a:p>
            <a:r>
              <a:rPr lang="de-DE" dirty="0" smtClean="0">
                <a:solidFill>
                  <a:srgbClr val="FF0000"/>
                </a:solidFill>
              </a:rPr>
              <a:t>neu</a:t>
            </a:r>
            <a:endParaRPr lang="de-DE" dirty="0">
              <a:solidFill>
                <a:srgbClr val="FF0000"/>
              </a:solidFill>
            </a:endParaRPr>
          </a:p>
        </p:txBody>
      </p:sp>
      <p:sp>
        <p:nvSpPr>
          <p:cNvPr id="8" name="Rechteck 7"/>
          <p:cNvSpPr/>
          <p:nvPr/>
        </p:nvSpPr>
        <p:spPr>
          <a:xfrm>
            <a:off x="7020272" y="5559043"/>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sp>
        <p:nvSpPr>
          <p:cNvPr id="9" name="Ellipse 8"/>
          <p:cNvSpPr/>
          <p:nvPr/>
        </p:nvSpPr>
        <p:spPr bwMode="auto">
          <a:xfrm>
            <a:off x="971600" y="3501008"/>
            <a:ext cx="576064" cy="576064"/>
          </a:xfrm>
          <a:prstGeom prst="ellipse">
            <a:avLst/>
          </a:prstGeom>
          <a:no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0" name="Rechteck 9"/>
          <p:cNvSpPr/>
          <p:nvPr/>
        </p:nvSpPr>
        <p:spPr>
          <a:xfrm>
            <a:off x="705870" y="4093325"/>
            <a:ext cx="688009" cy="246221"/>
          </a:xfrm>
          <a:prstGeom prst="rect">
            <a:avLst/>
          </a:prstGeom>
        </p:spPr>
        <p:txBody>
          <a:bodyPr wrap="none">
            <a:spAutoFit/>
          </a:bodyPr>
          <a:lstStyle/>
          <a:p>
            <a:r>
              <a:rPr lang="de-DE" dirty="0" smtClean="0">
                <a:solidFill>
                  <a:schemeClr val="accent1">
                    <a:lumMod val="50000"/>
                  </a:schemeClr>
                </a:solidFill>
              </a:rPr>
              <a:t>Std-Peer</a:t>
            </a:r>
            <a:endParaRPr lang="de-DE" dirty="0">
              <a:solidFill>
                <a:schemeClr val="accent1">
                  <a:lumMod val="50000"/>
                </a:schemeClr>
              </a:solidFill>
            </a:endParaRPr>
          </a:p>
        </p:txBody>
      </p:sp>
    </p:spTree>
    <p:extLst>
      <p:ext uri="{BB962C8B-B14F-4D97-AF65-F5344CB8AC3E}">
        <p14:creationId xmlns:p14="http://schemas.microsoft.com/office/powerpoint/2010/main" val="892872280"/>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err="1" smtClean="0">
                <a:solidFill>
                  <a:srgbClr val="0070C0"/>
                </a:solidFill>
              </a:rPr>
              <a:t>Gnutella</a:t>
            </a:r>
            <a:r>
              <a:rPr lang="de-DE" dirty="0" smtClean="0">
                <a:solidFill>
                  <a:srgbClr val="0070C0"/>
                </a:solidFill>
              </a:rPr>
              <a:t>; b) Suchanfragen</a:t>
            </a:r>
            <a:endParaRPr lang="de-DE" dirty="0">
              <a:solidFill>
                <a:srgbClr val="0070C0"/>
              </a:solidFill>
            </a:endParaRPr>
          </a:p>
        </p:txBody>
      </p:sp>
      <p:sp>
        <p:nvSpPr>
          <p:cNvPr id="5" name="Rechteck 4"/>
          <p:cNvSpPr/>
          <p:nvPr/>
        </p:nvSpPr>
        <p:spPr>
          <a:xfrm>
            <a:off x="6876256" y="2060848"/>
            <a:ext cx="1815514" cy="2246769"/>
          </a:xfrm>
          <a:prstGeom prst="rect">
            <a:avLst/>
          </a:prstGeom>
        </p:spPr>
        <p:txBody>
          <a:bodyPr wrap="square">
            <a:spAutoFit/>
          </a:bodyPr>
          <a:lstStyle/>
          <a:p>
            <a:pPr marL="88900" indent="-88900" algn="l">
              <a:buFont typeface="Arial" pitchFamily="34" charset="0"/>
              <a:buChar char="•"/>
            </a:pPr>
            <a:r>
              <a:rPr lang="de-DE" sz="1400" b="1" dirty="0" smtClean="0"/>
              <a:t>Query</a:t>
            </a:r>
            <a:r>
              <a:rPr lang="de-DE" sz="1400" dirty="0" smtClean="0"/>
              <a:t> an alle Nachbarn; mit TTL</a:t>
            </a:r>
          </a:p>
          <a:p>
            <a:pPr marL="88900" indent="-88900" algn="l">
              <a:buFont typeface="Arial" pitchFamily="34" charset="0"/>
              <a:buChar char="•"/>
            </a:pPr>
            <a:r>
              <a:rPr lang="de-DE" sz="1400" b="1" dirty="0" smtClean="0"/>
              <a:t>Query Hit </a:t>
            </a:r>
            <a:r>
              <a:rPr lang="de-DE" sz="1400" dirty="0" smtClean="0"/>
              <a:t>mit Dateinamen und IP auf umgekehrten Weg zurück</a:t>
            </a:r>
          </a:p>
          <a:p>
            <a:pPr marL="88900" indent="-88900" algn="l">
              <a:buFont typeface="Arial" pitchFamily="34" charset="0"/>
              <a:buChar char="•"/>
            </a:pPr>
            <a:r>
              <a:rPr lang="de-DE" sz="1400" b="1" dirty="0" smtClean="0"/>
              <a:t>Direkter</a:t>
            </a:r>
            <a:r>
              <a:rPr lang="de-DE" sz="1400" dirty="0" smtClean="0"/>
              <a:t> </a:t>
            </a:r>
            <a:r>
              <a:rPr lang="de-DE" sz="1400" b="1" dirty="0" smtClean="0"/>
              <a:t>Download</a:t>
            </a:r>
            <a:r>
              <a:rPr lang="de-DE" sz="1400" dirty="0" smtClean="0"/>
              <a:t> der Datei</a:t>
            </a:r>
            <a:endParaRPr lang="de-DE" sz="1400" dirty="0"/>
          </a:p>
        </p:txBody>
      </p:sp>
      <p:pic>
        <p:nvPicPr>
          <p:cNvPr id="1671170" name="Picture 2"/>
          <p:cNvPicPr>
            <a:picLocks noChangeAspect="1" noChangeArrowheads="1"/>
          </p:cNvPicPr>
          <p:nvPr/>
        </p:nvPicPr>
        <p:blipFill>
          <a:blip r:embed="rId2" cstate="print"/>
          <a:srcRect/>
          <a:stretch>
            <a:fillRect/>
          </a:stretch>
        </p:blipFill>
        <p:spPr bwMode="auto">
          <a:xfrm>
            <a:off x="179512" y="1844824"/>
            <a:ext cx="6528472" cy="4176464"/>
          </a:xfrm>
          <a:prstGeom prst="rect">
            <a:avLst/>
          </a:prstGeom>
          <a:noFill/>
          <a:ln w="9525">
            <a:noFill/>
            <a:miter lim="800000"/>
            <a:headEnd/>
            <a:tailEnd/>
          </a:ln>
        </p:spPr>
      </p:pic>
      <p:sp>
        <p:nvSpPr>
          <p:cNvPr id="9" name="Rechteck 8"/>
          <p:cNvSpPr/>
          <p:nvPr/>
        </p:nvSpPr>
        <p:spPr>
          <a:xfrm>
            <a:off x="5868144" y="4941168"/>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spTree>
    <p:extLst>
      <p:ext uri="{BB962C8B-B14F-4D97-AF65-F5344CB8AC3E}">
        <p14:creationId xmlns:p14="http://schemas.microsoft.com/office/powerpoint/2010/main" val="7036830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DE" dirty="0" err="1" smtClean="0">
                <a:solidFill>
                  <a:srgbClr val="000000"/>
                </a:solidFill>
              </a:rPr>
              <a:t>Dataflow</a:t>
            </a:r>
            <a:r>
              <a:rPr lang="de-DE" dirty="0" smtClean="0">
                <a:solidFill>
                  <a:srgbClr val="000000"/>
                </a:solidFill>
              </a:rPr>
              <a:t>-Architekturstil – </a:t>
            </a:r>
            <a:r>
              <a:rPr lang="de-DE" dirty="0" smtClean="0">
                <a:solidFill>
                  <a:srgbClr val="0070C0"/>
                </a:solidFill>
              </a:rPr>
              <a:t>Block Diagramm</a:t>
            </a:r>
            <a:endParaRPr lang="en-US" sz="4000" dirty="0"/>
          </a:p>
        </p:txBody>
      </p:sp>
      <p:graphicFrame>
        <p:nvGraphicFramePr>
          <p:cNvPr id="7172" name="Object 4"/>
          <p:cNvGraphicFramePr>
            <a:graphicFrameLocks noGrp="1" noChangeAspect="1"/>
          </p:cNvGraphicFramePr>
          <p:nvPr>
            <p:ph idx="1"/>
          </p:nvPr>
        </p:nvGraphicFramePr>
        <p:xfrm>
          <a:off x="539552" y="1700808"/>
          <a:ext cx="7920880" cy="3560256"/>
        </p:xfrm>
        <a:graphic>
          <a:graphicData uri="http://schemas.openxmlformats.org/presentationml/2006/ole">
            <mc:AlternateContent xmlns:mc="http://schemas.openxmlformats.org/markup-compatibility/2006">
              <mc:Choice xmlns:v="urn:schemas-microsoft-com:vml" Requires="v">
                <p:oleObj spid="_x0000_s693379" r:id="rId3" imgW="5467350" imgH="2457450" progId="Visio.Drawing.11">
                  <p:embed/>
                </p:oleObj>
              </mc:Choice>
              <mc:Fallback>
                <p:oleObj r:id="rId3" imgW="5467350" imgH="245745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700808"/>
                        <a:ext cx="7920880" cy="3560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hteck 3"/>
          <p:cNvSpPr/>
          <p:nvPr/>
        </p:nvSpPr>
        <p:spPr>
          <a:xfrm>
            <a:off x="7596336" y="5517232"/>
            <a:ext cx="806632" cy="246221"/>
          </a:xfrm>
          <a:prstGeom prst="rect">
            <a:avLst/>
          </a:prstGeom>
        </p:spPr>
        <p:txBody>
          <a:bodyPr wrap="none">
            <a:spAutoFit/>
          </a:bodyPr>
          <a:lstStyle/>
          <a:p>
            <a:r>
              <a:rPr lang="de-DE" dirty="0" smtClean="0">
                <a:solidFill>
                  <a:schemeClr val="bg1">
                    <a:lumMod val="65000"/>
                  </a:schemeClr>
                </a:solidFill>
              </a:rPr>
              <a:t>[Qian2010]</a:t>
            </a:r>
            <a:endParaRPr lang="de-DE" dirty="0">
              <a:solidFill>
                <a:schemeClr val="bg1">
                  <a:lumMod val="65000"/>
                </a:schemeClr>
              </a:solidFill>
            </a:endParaRPr>
          </a:p>
        </p:txBody>
      </p:sp>
      <p:sp>
        <p:nvSpPr>
          <p:cNvPr id="5" name="Rechteck 4"/>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Rechteck 5"/>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7" name="Gerade Verbindung mit Pfeil 6"/>
          <p:cNvCxnSpPr>
            <a:stCxn id="5" idx="3"/>
            <a:endCxn id="6"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err="1" smtClean="0">
                <a:solidFill>
                  <a:srgbClr val="0070C0"/>
                </a:solidFill>
              </a:rPr>
              <a:t>Gnutella</a:t>
            </a:r>
            <a:endParaRPr lang="de-DE" dirty="0"/>
          </a:p>
        </p:txBody>
      </p:sp>
      <p:sp>
        <p:nvSpPr>
          <p:cNvPr id="3" name="Inhaltsplatzhalter 2"/>
          <p:cNvSpPr>
            <a:spLocks noGrp="1"/>
          </p:cNvSpPr>
          <p:nvPr>
            <p:ph idx="1"/>
          </p:nvPr>
        </p:nvSpPr>
        <p:spPr/>
        <p:txBody>
          <a:bodyPr/>
          <a:lstStyle/>
          <a:p>
            <a:r>
              <a:rPr lang="de-DE" dirty="0" smtClean="0"/>
              <a:t>Nachteile:</a:t>
            </a:r>
          </a:p>
          <a:p>
            <a:pPr lvl="1"/>
            <a:r>
              <a:rPr lang="de-DE" dirty="0" smtClean="0"/>
              <a:t>großer Netzverkehr durch viele Nachrichten (wächst exponentiell)</a:t>
            </a:r>
          </a:p>
          <a:p>
            <a:pPr lvl="2"/>
            <a:r>
              <a:rPr lang="de-DE" dirty="0" err="1" smtClean="0"/>
              <a:t>insebsondere</a:t>
            </a:r>
            <a:r>
              <a:rPr lang="de-DE" dirty="0" smtClean="0"/>
              <a:t> durch die Suchanfragen: ca. 70% der </a:t>
            </a:r>
            <a:r>
              <a:rPr lang="de-DE" dirty="0" err="1" smtClean="0"/>
              <a:t>Netzlast</a:t>
            </a:r>
            <a:endParaRPr lang="de-DE" dirty="0" smtClean="0"/>
          </a:p>
          <a:p>
            <a:pPr lvl="1"/>
            <a:r>
              <a:rPr lang="de-DE" dirty="0" smtClean="0"/>
              <a:t>durch Wahl des TTL-Wertes wird das Netz partitioniert; Anfrageerfolg deshalb gering</a:t>
            </a:r>
          </a:p>
          <a:p>
            <a:pPr lvl="1"/>
            <a:r>
              <a:rPr lang="de-DE" i="1" dirty="0" smtClean="0"/>
              <a:t>Free </a:t>
            </a:r>
            <a:r>
              <a:rPr lang="de-DE" i="1" dirty="0" err="1" smtClean="0"/>
              <a:t>Riding</a:t>
            </a:r>
            <a:r>
              <a:rPr lang="de-DE" dirty="0" smtClean="0"/>
              <a:t>-Problem: viele Peers stellen selber keine Daten zur Verfügung (Studie: 15% der Nutzer stellen 94% der Daten)</a:t>
            </a:r>
          </a:p>
          <a:p>
            <a:r>
              <a:rPr lang="de-DE" dirty="0" smtClean="0"/>
              <a:t>Insgesamt skalierbar und dezentral, aber keine effiziente Datensuche</a:t>
            </a:r>
          </a:p>
          <a:p>
            <a:r>
              <a:rPr lang="de-DE" dirty="0" smtClean="0"/>
              <a:t>Weiterentwicklungen: </a:t>
            </a:r>
          </a:p>
          <a:p>
            <a:pPr lvl="1"/>
            <a:r>
              <a:rPr lang="de-DE" dirty="0" smtClean="0"/>
              <a:t>Mischformen mit sog. „Super-Peers“ (Vertreter: </a:t>
            </a:r>
            <a:r>
              <a:rPr lang="de-DE" i="1" dirty="0" err="1" smtClean="0"/>
              <a:t>FastTrack</a:t>
            </a:r>
            <a:r>
              <a:rPr lang="de-DE" dirty="0" smtClean="0"/>
              <a:t> oder </a:t>
            </a:r>
            <a:r>
              <a:rPr lang="de-DE" i="1" dirty="0" err="1" smtClean="0"/>
              <a:t>Kazaa</a:t>
            </a:r>
            <a:r>
              <a:rPr lang="de-DE" dirty="0" smtClean="0"/>
              <a:t>)</a:t>
            </a:r>
          </a:p>
          <a:p>
            <a:pPr lvl="1"/>
            <a:r>
              <a:rPr lang="de-DE" dirty="0" smtClean="0"/>
              <a:t>Verwendung von Distributed </a:t>
            </a:r>
            <a:r>
              <a:rPr lang="de-DE" dirty="0" err="1" smtClean="0"/>
              <a:t>Hashtables</a:t>
            </a:r>
            <a:r>
              <a:rPr lang="de-DE" dirty="0" smtClean="0"/>
              <a:t> → im Folgenden (Vertreter: </a:t>
            </a:r>
            <a:r>
              <a:rPr lang="de-DE" i="1" dirty="0" err="1" smtClean="0"/>
              <a:t>Chord</a:t>
            </a:r>
            <a:r>
              <a:rPr lang="de-DE" i="1" dirty="0" smtClean="0"/>
              <a:t> 2001</a:t>
            </a:r>
            <a:r>
              <a:rPr lang="de-DE" dirty="0" smtClean="0"/>
              <a:t>)</a:t>
            </a:r>
          </a:p>
          <a:p>
            <a:pPr lvl="1"/>
            <a:endParaRPr lang="de-DE" dirty="0"/>
          </a:p>
        </p:txBody>
      </p:sp>
    </p:spTree>
    <p:extLst>
      <p:ext uri="{BB962C8B-B14F-4D97-AF65-F5344CB8AC3E}">
        <p14:creationId xmlns:p14="http://schemas.microsoft.com/office/powerpoint/2010/main" val="1962322049"/>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smtClean="0">
                <a:solidFill>
                  <a:srgbClr val="0070C0"/>
                </a:solidFill>
              </a:rPr>
              <a:t>Distributed </a:t>
            </a:r>
            <a:r>
              <a:rPr lang="de-DE" dirty="0" err="1" smtClean="0">
                <a:solidFill>
                  <a:srgbClr val="0070C0"/>
                </a:solidFill>
              </a:rPr>
              <a:t>Hashtables</a:t>
            </a:r>
            <a:endParaRPr lang="de-DE" dirty="0"/>
          </a:p>
        </p:txBody>
      </p:sp>
      <p:sp>
        <p:nvSpPr>
          <p:cNvPr id="3" name="Inhaltsplatzhalter 2"/>
          <p:cNvSpPr>
            <a:spLocks noGrp="1"/>
          </p:cNvSpPr>
          <p:nvPr>
            <p:ph idx="1"/>
          </p:nvPr>
        </p:nvSpPr>
        <p:spPr/>
        <p:txBody>
          <a:bodyPr/>
          <a:lstStyle/>
          <a:p>
            <a:r>
              <a:rPr lang="de-DE" dirty="0" smtClean="0"/>
              <a:t>Problem von </a:t>
            </a:r>
            <a:r>
              <a:rPr lang="de-DE" dirty="0" err="1" smtClean="0"/>
              <a:t>Gnutella</a:t>
            </a:r>
            <a:r>
              <a:rPr lang="de-DE" dirty="0" smtClean="0"/>
              <a:t>: Suchvorgang ist unstrukturiert (Breitensuche)</a:t>
            </a:r>
          </a:p>
          <a:p>
            <a:r>
              <a:rPr lang="de-DE" dirty="0" smtClean="0"/>
              <a:t>Idee: Hashfunktion (z.B. SHA-1) für </a:t>
            </a:r>
            <a:r>
              <a:rPr lang="de-DE" b="1" dirty="0" smtClean="0"/>
              <a:t>IPs und Dateien </a:t>
            </a:r>
            <a:r>
              <a:rPr lang="de-DE" dirty="0" smtClean="0"/>
              <a:t>verwenden</a:t>
            </a:r>
          </a:p>
          <a:p>
            <a:pPr lvl="1"/>
            <a:endParaRPr lang="de-DE" dirty="0"/>
          </a:p>
        </p:txBody>
      </p:sp>
      <p:pic>
        <p:nvPicPr>
          <p:cNvPr id="1672194" name="Picture 2"/>
          <p:cNvPicPr>
            <a:picLocks noChangeAspect="1" noChangeArrowheads="1"/>
          </p:cNvPicPr>
          <p:nvPr/>
        </p:nvPicPr>
        <p:blipFill>
          <a:blip r:embed="rId3" cstate="print"/>
          <a:srcRect/>
          <a:stretch>
            <a:fillRect/>
          </a:stretch>
        </p:blipFill>
        <p:spPr bwMode="auto">
          <a:xfrm>
            <a:off x="827584" y="2564903"/>
            <a:ext cx="5760640" cy="3400077"/>
          </a:xfrm>
          <a:prstGeom prst="rect">
            <a:avLst/>
          </a:prstGeom>
          <a:noFill/>
          <a:ln w="9525">
            <a:noFill/>
            <a:miter lim="800000"/>
            <a:headEnd/>
            <a:tailEnd/>
          </a:ln>
        </p:spPr>
      </p:pic>
      <p:sp>
        <p:nvSpPr>
          <p:cNvPr id="5" name="Rechteck 4"/>
          <p:cNvSpPr/>
          <p:nvPr/>
        </p:nvSpPr>
        <p:spPr>
          <a:xfrm>
            <a:off x="5436096" y="6021288"/>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spTree>
    <p:extLst>
      <p:ext uri="{BB962C8B-B14F-4D97-AF65-F5344CB8AC3E}">
        <p14:creationId xmlns:p14="http://schemas.microsoft.com/office/powerpoint/2010/main" val="2691567776"/>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smtClean="0">
                <a:solidFill>
                  <a:srgbClr val="0070C0"/>
                </a:solidFill>
              </a:rPr>
              <a:t>Distributed </a:t>
            </a:r>
            <a:r>
              <a:rPr lang="de-DE" dirty="0" err="1" smtClean="0">
                <a:solidFill>
                  <a:srgbClr val="0070C0"/>
                </a:solidFill>
              </a:rPr>
              <a:t>Hashtables</a:t>
            </a:r>
            <a:endParaRPr lang="de-DE" dirty="0"/>
          </a:p>
        </p:txBody>
      </p:sp>
      <p:sp>
        <p:nvSpPr>
          <p:cNvPr id="3" name="Inhaltsplatzhalter 2"/>
          <p:cNvSpPr>
            <a:spLocks noGrp="1"/>
          </p:cNvSpPr>
          <p:nvPr>
            <p:ph idx="1"/>
          </p:nvPr>
        </p:nvSpPr>
        <p:spPr/>
        <p:txBody>
          <a:bodyPr/>
          <a:lstStyle/>
          <a:p>
            <a:r>
              <a:rPr lang="de-DE" dirty="0" smtClean="0"/>
              <a:t>Neuordnung bei Beitritt und Austritt von Peers: „nur“ lokale Neuorganisation</a:t>
            </a:r>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r>
              <a:rPr lang="de-DE" dirty="0" smtClean="0"/>
              <a:t>Laufzeitverhalten O(N) - inakzeptabel bei großen Netzen!</a:t>
            </a:r>
          </a:p>
          <a:p>
            <a:pPr lvl="1"/>
            <a:r>
              <a:rPr lang="de-DE" i="1" dirty="0" err="1" smtClean="0"/>
              <a:t>Chord</a:t>
            </a:r>
            <a:r>
              <a:rPr lang="de-DE" dirty="0" smtClean="0"/>
              <a:t> verwendet deshalb einen Ansatz mit binärer Suche</a:t>
            </a:r>
            <a:br>
              <a:rPr lang="de-DE" dirty="0" smtClean="0"/>
            </a:br>
            <a:r>
              <a:rPr lang="de-DE" dirty="0" smtClean="0"/>
              <a:t> </a:t>
            </a:r>
            <a:r>
              <a:rPr lang="de-DE" dirty="0" smtClean="0">
                <a:hlinkClick r:id="rId2"/>
              </a:rPr>
              <a:t>http://de.wikipedia.org/wiki/Chord</a:t>
            </a:r>
            <a:endParaRPr lang="de-DE" dirty="0" smtClean="0"/>
          </a:p>
          <a:p>
            <a:pPr lvl="1"/>
            <a:endParaRPr lang="de-DE" dirty="0" smtClean="0"/>
          </a:p>
          <a:p>
            <a:pPr lvl="1"/>
            <a:endParaRPr lang="de-DE" dirty="0"/>
          </a:p>
        </p:txBody>
      </p:sp>
      <p:pic>
        <p:nvPicPr>
          <p:cNvPr id="1673218" name="Picture 2"/>
          <p:cNvPicPr>
            <a:picLocks noChangeAspect="1" noChangeArrowheads="1"/>
          </p:cNvPicPr>
          <p:nvPr/>
        </p:nvPicPr>
        <p:blipFill>
          <a:blip r:embed="rId3" cstate="print"/>
          <a:srcRect/>
          <a:stretch>
            <a:fillRect/>
          </a:stretch>
        </p:blipFill>
        <p:spPr bwMode="auto">
          <a:xfrm>
            <a:off x="1547664" y="2420888"/>
            <a:ext cx="6264696" cy="2989818"/>
          </a:xfrm>
          <a:prstGeom prst="rect">
            <a:avLst/>
          </a:prstGeom>
          <a:noFill/>
          <a:ln w="9525">
            <a:noFill/>
            <a:miter lim="800000"/>
            <a:headEnd/>
            <a:tailEnd/>
          </a:ln>
        </p:spPr>
      </p:pic>
      <p:sp>
        <p:nvSpPr>
          <p:cNvPr id="6" name="Rechteck 5"/>
          <p:cNvSpPr/>
          <p:nvPr/>
        </p:nvSpPr>
        <p:spPr>
          <a:xfrm>
            <a:off x="7668344" y="4869160"/>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spTree>
    <p:extLst>
      <p:ext uri="{BB962C8B-B14F-4D97-AF65-F5344CB8AC3E}">
        <p14:creationId xmlns:p14="http://schemas.microsoft.com/office/powerpoint/2010/main" val="2373044405"/>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smtClean="0">
                <a:solidFill>
                  <a:srgbClr val="0070C0"/>
                </a:solidFill>
              </a:rPr>
              <a:t>Split-Stream-Protokolle</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Problem: große Datei durch viele Peers herunterladen: Download-Geschwindigkeit gering</a:t>
            </a:r>
          </a:p>
          <a:p>
            <a:r>
              <a:rPr lang="de-DE" dirty="0" smtClean="0"/>
              <a:t>Lösung: Split-Stream-Protokolle</a:t>
            </a:r>
            <a:br>
              <a:rPr lang="de-DE" dirty="0" smtClean="0"/>
            </a:br>
            <a:r>
              <a:rPr lang="de-DE" dirty="0" smtClean="0"/>
              <a:t>(z. B. in </a:t>
            </a:r>
            <a:r>
              <a:rPr lang="de-DE" i="1" dirty="0" err="1" smtClean="0"/>
              <a:t>BitTorrent</a:t>
            </a:r>
            <a:r>
              <a:rPr lang="de-DE" i="1" dirty="0"/>
              <a:t>; </a:t>
            </a:r>
            <a:r>
              <a:rPr lang="de-DE" i="1" dirty="0">
                <a:hlinkClick r:id="rId3"/>
              </a:rPr>
              <a:t>http://de.wikipedia.org/wiki/</a:t>
            </a:r>
            <a:r>
              <a:rPr lang="de-DE" i="1" dirty="0" smtClean="0">
                <a:hlinkClick r:id="rId3"/>
              </a:rPr>
              <a:t>BitTorrent</a:t>
            </a:r>
            <a:r>
              <a:rPr lang="de-DE" dirty="0" smtClean="0"/>
              <a:t>)</a:t>
            </a:r>
          </a:p>
          <a:p>
            <a:pPr lvl="1"/>
            <a:r>
              <a:rPr lang="de-DE" dirty="0" smtClean="0"/>
              <a:t>Datei wird in kleine Blöcke/Segmente aufgeteilt (64 </a:t>
            </a:r>
            <a:r>
              <a:rPr lang="de-DE" dirty="0" err="1" smtClean="0"/>
              <a:t>Kb</a:t>
            </a:r>
            <a:r>
              <a:rPr lang="de-DE" dirty="0" smtClean="0"/>
              <a:t> bis 1 MB); Peer muss also alle Segmente einsammeln (kann parallel geschehen!)</a:t>
            </a:r>
          </a:p>
          <a:p>
            <a:pPr lvl="1"/>
            <a:r>
              <a:rPr lang="de-DE" dirty="0" smtClean="0"/>
              <a:t>Herunterladender Peer stellt Segment wieder den Anderen zur Verfügung</a:t>
            </a:r>
          </a:p>
          <a:p>
            <a:pPr lvl="1"/>
            <a:r>
              <a:rPr lang="de-DE" dirty="0" smtClean="0"/>
              <a:t>Austausch fehlender Segmente mit anderen Peers</a:t>
            </a:r>
          </a:p>
        </p:txBody>
      </p:sp>
    </p:spTree>
    <p:extLst>
      <p:ext uri="{BB962C8B-B14F-4D97-AF65-F5344CB8AC3E}">
        <p14:creationId xmlns:p14="http://schemas.microsoft.com/office/powerpoint/2010/main" val="37422741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P2P – </a:t>
            </a:r>
            <a:r>
              <a:rPr lang="de-DE" dirty="0" smtClean="0">
                <a:solidFill>
                  <a:srgbClr val="0070C0"/>
                </a:solidFill>
              </a:rPr>
              <a:t>Split-Stream-Protokolle (2)</a:t>
            </a:r>
            <a:endParaRPr lang="de-DE" dirty="0">
              <a:solidFill>
                <a:srgbClr val="0070C0"/>
              </a:solidFill>
            </a:endParaRPr>
          </a:p>
        </p:txBody>
      </p:sp>
      <p:sp>
        <p:nvSpPr>
          <p:cNvPr id="3" name="Inhaltsplatzhalter 2"/>
          <p:cNvSpPr>
            <a:spLocks noGrp="1"/>
          </p:cNvSpPr>
          <p:nvPr>
            <p:ph idx="1"/>
          </p:nvPr>
        </p:nvSpPr>
        <p:spPr/>
        <p:txBody>
          <a:bodyPr/>
          <a:lstStyle/>
          <a:p>
            <a:r>
              <a:rPr lang="de-DE" sz="1600" dirty="0" smtClean="0"/>
              <a:t>Client lädt eine </a:t>
            </a:r>
            <a:r>
              <a:rPr lang="de-DE" sz="1600" dirty="0" err="1" smtClean="0"/>
              <a:t>Torrent</a:t>
            </a:r>
            <a:r>
              <a:rPr lang="de-DE" sz="1600" dirty="0" smtClean="0"/>
              <a:t>-Datei mit Metainformationen</a:t>
            </a:r>
          </a:p>
          <a:p>
            <a:pPr lvl="1"/>
            <a:r>
              <a:rPr lang="de-DE" sz="1400" dirty="0" smtClean="0"/>
              <a:t>enthält IP des </a:t>
            </a:r>
            <a:r>
              <a:rPr lang="de-DE" sz="1400" i="1" dirty="0" err="1" smtClean="0"/>
              <a:t>Tracker</a:t>
            </a:r>
            <a:r>
              <a:rPr lang="de-DE" sz="1400" i="1" dirty="0" smtClean="0"/>
              <a:t> Hosts</a:t>
            </a:r>
            <a:r>
              <a:rPr lang="de-DE" sz="1400" dirty="0" smtClean="0"/>
              <a:t>, Dateinamen und Prüfsummen der Segmente</a:t>
            </a:r>
          </a:p>
          <a:p>
            <a:r>
              <a:rPr lang="de-DE" sz="1600" dirty="0" err="1" smtClean="0"/>
              <a:t>Tracker</a:t>
            </a:r>
            <a:r>
              <a:rPr lang="de-DE" sz="1600" dirty="0" smtClean="0"/>
              <a:t> Host nennt Client die Peers, die die fehlenden Segmente besitzen</a:t>
            </a:r>
          </a:p>
          <a:p>
            <a:r>
              <a:rPr lang="de-DE" sz="1600" dirty="0" smtClean="0"/>
              <a:t>Client meldet Empfang eines Segments dem </a:t>
            </a:r>
            <a:r>
              <a:rPr lang="de-DE" sz="1600" i="1" dirty="0" err="1" smtClean="0"/>
              <a:t>Tracker</a:t>
            </a:r>
            <a:r>
              <a:rPr lang="de-DE" sz="1600" i="1" dirty="0" smtClean="0"/>
              <a:t> Host</a:t>
            </a:r>
          </a:p>
          <a:p>
            <a:r>
              <a:rPr lang="de-DE" sz="1600" dirty="0" smtClean="0"/>
              <a:t>Initial wird Segment von </a:t>
            </a:r>
            <a:r>
              <a:rPr lang="de-DE" sz="1600" i="1" dirty="0" err="1" smtClean="0"/>
              <a:t>Seeder</a:t>
            </a:r>
            <a:r>
              <a:rPr lang="de-DE" sz="1600" dirty="0" smtClean="0"/>
              <a:t> geladen</a:t>
            </a:r>
          </a:p>
          <a:p>
            <a:r>
              <a:rPr lang="de-DE" sz="1600" dirty="0" smtClean="0"/>
              <a:t>Anschließend tauschen die Peers Kopien der Segmente aus (der </a:t>
            </a:r>
            <a:r>
              <a:rPr lang="de-DE" sz="1600" i="1" dirty="0" err="1" smtClean="0"/>
              <a:t>Tracker</a:t>
            </a:r>
            <a:r>
              <a:rPr lang="de-DE" sz="1600" i="1" dirty="0" smtClean="0"/>
              <a:t> Host </a:t>
            </a:r>
            <a:r>
              <a:rPr lang="de-DE" sz="1600" dirty="0" smtClean="0"/>
              <a:t>schafft somit ein P2P-Netz zwischen Peers, die eine bestimmte Datei herunterladen möchten)</a:t>
            </a:r>
            <a:endParaRPr lang="de-DE" sz="1600" dirty="0"/>
          </a:p>
        </p:txBody>
      </p:sp>
      <p:pic>
        <p:nvPicPr>
          <p:cNvPr id="1674242" name="Picture 2"/>
          <p:cNvPicPr>
            <a:picLocks noChangeAspect="1" noChangeArrowheads="1"/>
          </p:cNvPicPr>
          <p:nvPr/>
        </p:nvPicPr>
        <p:blipFill>
          <a:blip r:embed="rId2" cstate="print"/>
          <a:srcRect/>
          <a:stretch>
            <a:fillRect/>
          </a:stretch>
        </p:blipFill>
        <p:spPr bwMode="auto">
          <a:xfrm>
            <a:off x="755576" y="3861048"/>
            <a:ext cx="7812360" cy="2542301"/>
          </a:xfrm>
          <a:prstGeom prst="rect">
            <a:avLst/>
          </a:prstGeom>
          <a:noFill/>
          <a:ln w="9525">
            <a:noFill/>
            <a:miter lim="800000"/>
            <a:headEnd/>
            <a:tailEnd/>
          </a:ln>
        </p:spPr>
      </p:pic>
      <p:sp>
        <p:nvSpPr>
          <p:cNvPr id="5" name="Rechteck 4"/>
          <p:cNvSpPr/>
          <p:nvPr/>
        </p:nvSpPr>
        <p:spPr>
          <a:xfrm>
            <a:off x="2722094" y="4232239"/>
            <a:ext cx="595035" cy="246221"/>
          </a:xfrm>
          <a:prstGeom prst="rect">
            <a:avLst/>
          </a:prstGeom>
        </p:spPr>
        <p:txBody>
          <a:bodyPr wrap="none">
            <a:spAutoFit/>
          </a:bodyPr>
          <a:lstStyle/>
          <a:p>
            <a:r>
              <a:rPr lang="de-DE" dirty="0" err="1" smtClean="0">
                <a:solidFill>
                  <a:srgbClr val="FF0000"/>
                </a:solidFill>
              </a:rPr>
              <a:t>Seeder</a:t>
            </a:r>
            <a:endParaRPr lang="de-DE" dirty="0">
              <a:solidFill>
                <a:srgbClr val="FF0000"/>
              </a:solidFill>
            </a:endParaRPr>
          </a:p>
        </p:txBody>
      </p:sp>
      <p:sp>
        <p:nvSpPr>
          <p:cNvPr id="6" name="Rechteck 5"/>
          <p:cNvSpPr/>
          <p:nvPr/>
        </p:nvSpPr>
        <p:spPr>
          <a:xfrm>
            <a:off x="7812360" y="6237312"/>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cxnSp>
        <p:nvCxnSpPr>
          <p:cNvPr id="8" name="Gerade Verbindung mit Pfeil 7"/>
          <p:cNvCxnSpPr/>
          <p:nvPr/>
        </p:nvCxnSpPr>
        <p:spPr bwMode="auto">
          <a:xfrm>
            <a:off x="2195736" y="3717032"/>
            <a:ext cx="3888432" cy="1224136"/>
          </a:xfrm>
          <a:prstGeom prst="straightConnector1">
            <a:avLst/>
          </a:prstGeom>
          <a:solidFill>
            <a:schemeClr val="accent1"/>
          </a:solidFill>
          <a:ln w="9525" cap="flat" cmpd="sng" algn="ctr">
            <a:solidFill>
              <a:schemeClr val="bg1">
                <a:lumMod val="65000"/>
              </a:schemeClr>
            </a:solidFill>
            <a:prstDash val="dash"/>
            <a:round/>
            <a:headEnd type="none" w="med" len="med"/>
            <a:tailEnd type="arrow"/>
          </a:ln>
          <a:effectLst/>
        </p:spPr>
      </p:cxnSp>
    </p:spTree>
    <p:extLst>
      <p:ext uri="{BB962C8B-B14F-4D97-AF65-F5344CB8AC3E}">
        <p14:creationId xmlns:p14="http://schemas.microsoft.com/office/powerpoint/2010/main" val="1417212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Architekturstile – </a:t>
            </a:r>
            <a:r>
              <a:rPr lang="de-DE" dirty="0" smtClean="0">
                <a:solidFill>
                  <a:srgbClr val="0070C0"/>
                </a:solidFill>
              </a:rPr>
              <a:t>Übersicht </a:t>
            </a:r>
            <a:endParaRPr lang="de-DE" dirty="0">
              <a:solidFill>
                <a:srgbClr val="0070C0"/>
              </a:solidFill>
            </a:endParaRPr>
          </a:p>
        </p:txBody>
      </p:sp>
      <p:pic>
        <p:nvPicPr>
          <p:cNvPr id="701443" name="Picture 3"/>
          <p:cNvPicPr>
            <a:picLocks noChangeAspect="1" noChangeArrowheads="1"/>
          </p:cNvPicPr>
          <p:nvPr/>
        </p:nvPicPr>
        <p:blipFill>
          <a:blip r:embed="rId2" cstate="print"/>
          <a:srcRect/>
          <a:stretch>
            <a:fillRect/>
          </a:stretch>
        </p:blipFill>
        <p:spPr bwMode="auto">
          <a:xfrm>
            <a:off x="179512" y="1700808"/>
            <a:ext cx="8496944" cy="4254252"/>
          </a:xfrm>
          <a:prstGeom prst="rect">
            <a:avLst/>
          </a:prstGeom>
          <a:noFill/>
          <a:ln w="9525">
            <a:noFill/>
            <a:miter lim="800000"/>
            <a:headEnd/>
            <a:tailEnd/>
          </a:ln>
        </p:spPr>
      </p:pic>
      <p:pic>
        <p:nvPicPr>
          <p:cNvPr id="701445" name="Picture 5" descr="http://www.photoschule.com/images/fotoworkshopaumburgarchitekt/NA_05_gross.jpg">
            <a:hlinkClick r:id="rId3"/>
          </p:cNvPr>
          <p:cNvPicPr>
            <a:picLocks noChangeAspect="1" noChangeArrowheads="1"/>
          </p:cNvPicPr>
          <p:nvPr/>
        </p:nvPicPr>
        <p:blipFill>
          <a:blip r:embed="rId4" cstate="print"/>
          <a:srcRect/>
          <a:stretch>
            <a:fillRect/>
          </a:stretch>
        </p:blipFill>
        <p:spPr bwMode="auto">
          <a:xfrm>
            <a:off x="6660232" y="476672"/>
            <a:ext cx="2016224" cy="1677931"/>
          </a:xfrm>
          <a:prstGeom prst="rect">
            <a:avLst/>
          </a:prstGeom>
          <a:noFill/>
        </p:spPr>
      </p:pic>
      <p:sp>
        <p:nvSpPr>
          <p:cNvPr id="5" name="Abgerundetes Rechteck 4"/>
          <p:cNvSpPr/>
          <p:nvPr/>
        </p:nvSpPr>
        <p:spPr bwMode="auto">
          <a:xfrm>
            <a:off x="3131840" y="5157192"/>
            <a:ext cx="792088" cy="330509"/>
          </a:xfrm>
          <a:prstGeom prst="roundRect">
            <a:avLst/>
          </a:prstGeom>
          <a:solidFill>
            <a:schemeClr val="accent1">
              <a:lumMod val="20000"/>
              <a:lumOff val="80000"/>
              <a:alpha val="15000"/>
            </a:schemeClr>
          </a:solid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869652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Web 2.0</a:t>
            </a:r>
            <a:endParaRPr lang="de-DE" dirty="0"/>
          </a:p>
        </p:txBody>
      </p:sp>
      <p:sp>
        <p:nvSpPr>
          <p:cNvPr id="3" name="Inhaltsplatzhalter 2"/>
          <p:cNvSpPr>
            <a:spLocks noGrp="1"/>
          </p:cNvSpPr>
          <p:nvPr>
            <p:ph idx="1"/>
          </p:nvPr>
        </p:nvSpPr>
        <p:spPr/>
        <p:txBody>
          <a:bodyPr/>
          <a:lstStyle/>
          <a:p>
            <a:r>
              <a:rPr lang="de-DE" dirty="0" smtClean="0"/>
              <a:t>Begriff ist nicht klar definiert</a:t>
            </a:r>
          </a:p>
          <a:p>
            <a:r>
              <a:rPr lang="de-DE" dirty="0" smtClean="0">
                <a:solidFill>
                  <a:srgbClr val="0066CC"/>
                </a:solidFill>
              </a:rPr>
              <a:t>Oberbegriff</a:t>
            </a:r>
            <a:r>
              <a:rPr lang="de-DE" dirty="0" smtClean="0"/>
              <a:t> für eine Reihe von Technologien und Trends, sowie der veränderten Art und Weise der Internetverwendung</a:t>
            </a:r>
          </a:p>
          <a:p>
            <a:r>
              <a:rPr lang="de-DE" b="1" dirty="0" smtClean="0"/>
              <a:t>Phase 1</a:t>
            </a:r>
          </a:p>
          <a:p>
            <a:pPr lvl="1"/>
            <a:r>
              <a:rPr lang="de-DE" dirty="0" smtClean="0"/>
              <a:t>einfache Internetpräsenzen, vornehmlich statische Inhalte (Uni- und private Homepages, Nachrichten, ...)</a:t>
            </a:r>
          </a:p>
          <a:p>
            <a:r>
              <a:rPr lang="de-DE" b="1" dirty="0" smtClean="0"/>
              <a:t>Phase 2</a:t>
            </a:r>
          </a:p>
          <a:p>
            <a:pPr lvl="1"/>
            <a:r>
              <a:rPr lang="de-DE" dirty="0" smtClean="0"/>
              <a:t>Generierung dynamischer Inhalte; Lagerbestände, Bestellungen, …</a:t>
            </a:r>
          </a:p>
          <a:p>
            <a:r>
              <a:rPr lang="de-DE" b="1" dirty="0" smtClean="0"/>
              <a:t>Phase 3</a:t>
            </a:r>
          </a:p>
          <a:p>
            <a:pPr lvl="1"/>
            <a:r>
              <a:rPr lang="de-DE" dirty="0" smtClean="0"/>
              <a:t>Starke Einbeziehung des Nutzers; Blogger, Wikipedia, FB, </a:t>
            </a:r>
            <a:r>
              <a:rPr lang="de-DE" dirty="0" err="1" smtClean="0"/>
              <a:t>Twitter</a:t>
            </a:r>
            <a:r>
              <a:rPr lang="de-DE" dirty="0" smtClean="0"/>
              <a:t>, ...</a:t>
            </a:r>
          </a:p>
          <a:p>
            <a:pPr lvl="1"/>
            <a:r>
              <a:rPr lang="de-DE" dirty="0" smtClean="0"/>
              <a:t>Wandlung vom „Konsumenten“ zum „mündigen Internetmitbürger“ mit aktiven Beiträgen</a:t>
            </a:r>
          </a:p>
          <a:p>
            <a:endParaRPr lang="de-DE" dirty="0"/>
          </a:p>
        </p:txBody>
      </p:sp>
    </p:spTree>
    <p:extLst>
      <p:ext uri="{BB962C8B-B14F-4D97-AF65-F5344CB8AC3E}">
        <p14:creationId xmlns:p14="http://schemas.microsoft.com/office/powerpoint/2010/main" val="2698346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Web 2.0 – </a:t>
            </a:r>
            <a:r>
              <a:rPr lang="de-DE" dirty="0" smtClean="0">
                <a:solidFill>
                  <a:srgbClr val="0070C0"/>
                </a:solidFill>
              </a:rPr>
              <a:t>Architekturkonzept</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Mit „Web 2.0“ assoziierte Technologien:</a:t>
            </a:r>
          </a:p>
          <a:p>
            <a:pPr lvl="1"/>
            <a:r>
              <a:rPr lang="de-DE" dirty="0" err="1" smtClean="0"/>
              <a:t>Asynchronous</a:t>
            </a:r>
            <a:r>
              <a:rPr lang="de-DE" dirty="0" smtClean="0"/>
              <a:t> JavaScript </a:t>
            </a:r>
            <a:r>
              <a:rPr lang="de-DE" dirty="0" err="1" smtClean="0"/>
              <a:t>And</a:t>
            </a:r>
            <a:r>
              <a:rPr lang="de-DE" dirty="0" smtClean="0"/>
              <a:t> XML (AJAX)</a:t>
            </a:r>
          </a:p>
          <a:p>
            <a:pPr lvl="1"/>
            <a:r>
              <a:rPr lang="de-DE" dirty="0" err="1" smtClean="0"/>
              <a:t>Representational</a:t>
            </a:r>
            <a:r>
              <a:rPr lang="de-DE" dirty="0" smtClean="0"/>
              <a:t> State Transfer (REST)</a:t>
            </a:r>
          </a:p>
          <a:p>
            <a:pPr lvl="1"/>
            <a:r>
              <a:rPr lang="de-DE" dirty="0" err="1" smtClean="0"/>
              <a:t>Mashups</a:t>
            </a:r>
            <a:endParaRPr lang="de-DE" dirty="0" smtClean="0"/>
          </a:p>
          <a:p>
            <a:pPr lvl="1"/>
            <a:r>
              <a:rPr lang="de-DE" dirty="0" smtClean="0"/>
              <a:t>Rich Site Summary (RSS)</a:t>
            </a:r>
          </a:p>
          <a:p>
            <a:pPr lvl="1"/>
            <a:r>
              <a:rPr lang="de-DE" dirty="0" smtClean="0"/>
              <a:t>…</a:t>
            </a:r>
          </a:p>
          <a:p>
            <a:r>
              <a:rPr lang="de-DE" dirty="0" smtClean="0"/>
              <a:t>Begriff im Geschäftsumfeld: </a:t>
            </a:r>
            <a:r>
              <a:rPr lang="de-DE" b="1" dirty="0" smtClean="0"/>
              <a:t>„Web-orientierte Architektur“ (WOA)</a:t>
            </a:r>
          </a:p>
          <a:p>
            <a:r>
              <a:rPr lang="de-DE" dirty="0" smtClean="0"/>
              <a:t>Grundlegendes Konzept: „Keep </a:t>
            </a:r>
            <a:r>
              <a:rPr lang="de-DE" dirty="0" err="1" smtClean="0"/>
              <a:t>it</a:t>
            </a:r>
            <a:r>
              <a:rPr lang="de-DE" dirty="0" smtClean="0"/>
              <a:t> Simple“ (KISS-Prinzip!)</a:t>
            </a:r>
          </a:p>
          <a:p>
            <a:pPr lvl="1"/>
            <a:r>
              <a:rPr lang="de-DE" dirty="0" smtClean="0"/>
              <a:t>keine neuen Standards, sonder vorhandene Mittel nutzen</a:t>
            </a:r>
          </a:p>
          <a:p>
            <a:pPr lvl="1"/>
            <a:r>
              <a:rPr lang="de-DE" dirty="0" smtClean="0"/>
              <a:t>basieren komplett auf Internetstandards (HTTP, SSL, </a:t>
            </a:r>
            <a:r>
              <a:rPr lang="de-DE" dirty="0" err="1" smtClean="0"/>
              <a:t>Proxies</a:t>
            </a:r>
            <a:r>
              <a:rPr lang="de-DE" dirty="0" smtClean="0"/>
              <a:t>, JavaScript,  XML, …)</a:t>
            </a:r>
          </a:p>
          <a:p>
            <a:r>
              <a:rPr lang="de-DE" dirty="0" smtClean="0"/>
              <a:t>Im Ggs. zu SOA: Verzicht auf andere Transportprotokolle und Mittelsmänner (da die Beobachtung gezeigt hat, dass diese nicht bzw. nur selten genutzt werden)</a:t>
            </a:r>
          </a:p>
          <a:p>
            <a:endParaRPr lang="de-DE" dirty="0"/>
          </a:p>
        </p:txBody>
      </p:sp>
    </p:spTree>
    <p:extLst>
      <p:ext uri="{BB962C8B-B14F-4D97-AF65-F5344CB8AC3E}">
        <p14:creationId xmlns:p14="http://schemas.microsoft.com/office/powerpoint/2010/main" val="2895454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Web 2.0 – </a:t>
            </a:r>
            <a:r>
              <a:rPr lang="de-DE" dirty="0" smtClean="0">
                <a:solidFill>
                  <a:srgbClr val="0070C0"/>
                </a:solidFill>
              </a:rPr>
              <a:t>REST</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Dissertation von Roy Fielding, einem der Hauptautoren von HTTP</a:t>
            </a:r>
          </a:p>
          <a:p>
            <a:r>
              <a:rPr lang="de-DE" dirty="0" smtClean="0"/>
              <a:t>REST bezeichnet den Architekturstil, der die Grundlage für das World Wide Web ist</a:t>
            </a:r>
          </a:p>
          <a:p>
            <a:pPr lvl="2"/>
            <a:endParaRPr lang="de-DE" dirty="0" smtClean="0"/>
          </a:p>
          <a:p>
            <a:endParaRPr lang="de-DE" dirty="0"/>
          </a:p>
        </p:txBody>
      </p:sp>
    </p:spTree>
    <p:extLst>
      <p:ext uri="{BB962C8B-B14F-4D97-AF65-F5344CB8AC3E}">
        <p14:creationId xmlns:p14="http://schemas.microsoft.com/office/powerpoint/2010/main" val="2087079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de-DE" smtClean="0"/>
              <a:t>Web 2.0 – </a:t>
            </a:r>
            <a:r>
              <a:rPr lang="de-DE" smtClean="0">
                <a:solidFill>
                  <a:srgbClr val="0070C0"/>
                </a:solidFill>
              </a:rPr>
              <a:t>REST Prinzipien</a:t>
            </a:r>
            <a:endParaRPr lang="de-DE" smtClean="0"/>
          </a:p>
        </p:txBody>
      </p:sp>
      <p:sp>
        <p:nvSpPr>
          <p:cNvPr id="11267" name="Rectangle 3"/>
          <p:cNvSpPr>
            <a:spLocks noGrp="1" noChangeArrowheads="1"/>
          </p:cNvSpPr>
          <p:nvPr>
            <p:ph idx="1"/>
          </p:nvPr>
        </p:nvSpPr>
        <p:spPr/>
        <p:txBody>
          <a:bodyPr/>
          <a:lstStyle/>
          <a:p>
            <a:r>
              <a:rPr lang="de-DE" dirty="0" smtClean="0"/>
              <a:t>Die Hauptabstraktion ist eine </a:t>
            </a:r>
            <a:r>
              <a:rPr lang="de-DE" b="1" dirty="0" smtClean="0"/>
              <a:t>Ressource</a:t>
            </a:r>
            <a:r>
              <a:rPr lang="de-DE" dirty="0" smtClean="0"/>
              <a:t>, die durch eine URL benannt ist. Jede Information, die benannt werden kann, kann eine Ressource sein.</a:t>
            </a:r>
          </a:p>
          <a:p>
            <a:r>
              <a:rPr lang="de-DE" dirty="0" smtClean="0"/>
              <a:t>Die Repräsentation einer Ressource ist eine Sequenz von Bytes, plus Metadaten, die diese Darstellung beschreiben. Die </a:t>
            </a:r>
            <a:r>
              <a:rPr lang="de-DE" b="1" dirty="0" smtClean="0"/>
              <a:t>konkrete Form </a:t>
            </a:r>
            <a:r>
              <a:rPr lang="de-DE" dirty="0" smtClean="0"/>
              <a:t>kann zwischen REST-Komponenten ausgehandelt werden.</a:t>
            </a:r>
          </a:p>
          <a:p>
            <a:pPr lvl="1"/>
            <a:r>
              <a:rPr lang="de-DE" dirty="0" smtClean="0"/>
              <a:t>Text vs. XML vs. JSON vs. PNG ...</a:t>
            </a:r>
          </a:p>
          <a:p>
            <a:r>
              <a:rPr lang="de-DE" dirty="0" smtClean="0"/>
              <a:t>Die Interaktionen sind </a:t>
            </a:r>
            <a:r>
              <a:rPr lang="de-DE" b="1" dirty="0" smtClean="0"/>
              <a:t>kontextfrei/zustandslos</a:t>
            </a:r>
            <a:r>
              <a:rPr lang="de-DE" dirty="0" smtClean="0"/>
              <a:t>. Jede Interaktion beinhaltet alle Informationen, die zum Verständnis der Aufrufs nötig sind.</a:t>
            </a:r>
          </a:p>
          <a:p>
            <a:pPr lvl="1"/>
            <a:r>
              <a:rPr lang="de-DE" dirty="0" smtClean="0"/>
              <a:t>die Verwendung von HTTP-Cookies ist </a:t>
            </a:r>
            <a:r>
              <a:rPr lang="de-DE" u="sng" dirty="0" smtClean="0"/>
              <a:t>nicht</a:t>
            </a:r>
            <a:r>
              <a:rPr lang="de-DE" dirty="0" smtClean="0"/>
              <a:t> REST-konform!</a:t>
            </a:r>
          </a:p>
          <a:p>
            <a:pPr marL="342900" lvl="1" indent="-342900">
              <a:buSzPct val="70000"/>
            </a:pPr>
            <a:r>
              <a:rPr lang="de-DE" sz="2000" dirty="0" smtClean="0"/>
              <a:t>REST verwendet eine Menge </a:t>
            </a:r>
            <a:r>
              <a:rPr lang="de-DE" sz="2000" b="1" dirty="0" smtClean="0"/>
              <a:t>wohldefinierter Operationen: GET, POST, PUT, DELETE </a:t>
            </a:r>
            <a:r>
              <a:rPr lang="de-DE" sz="2000" dirty="0" smtClean="0"/>
              <a:t>(im Ggs. zu RPCs)</a:t>
            </a:r>
          </a:p>
          <a:p>
            <a:pPr marL="342900" lvl="1" indent="-342900">
              <a:buSzPct val="70000"/>
            </a:pPr>
            <a:r>
              <a:rPr lang="de-DE" sz="2000" dirty="0" smtClean="0"/>
              <a:t>Operationen sollen </a:t>
            </a:r>
            <a:r>
              <a:rPr lang="de-DE" sz="2000" dirty="0" err="1" smtClean="0"/>
              <a:t>idempotent</a:t>
            </a:r>
            <a:r>
              <a:rPr lang="de-DE" sz="2000" dirty="0" smtClean="0"/>
              <a:t> sein</a:t>
            </a:r>
          </a:p>
          <a:p>
            <a:pPr marL="342900" lvl="1" indent="-342900">
              <a:buSzPct val="70000"/>
            </a:pPr>
            <a:endParaRPr lang="de-DE" sz="2000" dirty="0" smtClean="0"/>
          </a:p>
        </p:txBody>
      </p:sp>
    </p:spTree>
    <p:extLst>
      <p:ext uri="{BB962C8B-B14F-4D97-AF65-F5344CB8AC3E}">
        <p14:creationId xmlns:p14="http://schemas.microsoft.com/office/powerpoint/2010/main" val="16412164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mtClean="0">
                <a:solidFill>
                  <a:srgbClr val="000000"/>
                </a:solidFill>
              </a:rPr>
              <a:t>Dataflow-Architekturstil – </a:t>
            </a:r>
            <a:r>
              <a:rPr lang="de-DE" smtClean="0">
                <a:solidFill>
                  <a:srgbClr val="0070C0"/>
                </a:solidFill>
              </a:rPr>
              <a:t>Verschiedene Arten</a:t>
            </a:r>
            <a:endParaRPr lang="de-DE"/>
          </a:p>
        </p:txBody>
      </p:sp>
      <p:sp>
        <p:nvSpPr>
          <p:cNvPr id="9219" name="Rectangle 3"/>
          <p:cNvSpPr>
            <a:spLocks noGrp="1" noChangeArrowheads="1"/>
          </p:cNvSpPr>
          <p:nvPr>
            <p:ph idx="1"/>
          </p:nvPr>
        </p:nvSpPr>
        <p:spPr/>
        <p:txBody>
          <a:bodyPr/>
          <a:lstStyle/>
          <a:p>
            <a:r>
              <a:rPr lang="de-DE" dirty="0" smtClean="0"/>
              <a:t>Im Folgenden: drei Unterkategorien des </a:t>
            </a:r>
            <a:r>
              <a:rPr lang="de-DE" dirty="0" err="1" smtClean="0"/>
              <a:t>Dataflow</a:t>
            </a:r>
            <a:r>
              <a:rPr lang="de-DE" dirty="0" smtClean="0"/>
              <a:t>-Architekturstils</a:t>
            </a:r>
          </a:p>
          <a:p>
            <a:pPr lvl="1"/>
            <a:r>
              <a:rPr lang="de-DE" sz="2000" dirty="0" smtClean="0"/>
              <a:t>Batch Sequential</a:t>
            </a:r>
          </a:p>
          <a:p>
            <a:pPr lvl="1"/>
            <a:r>
              <a:rPr lang="de-DE" sz="2000" dirty="0" smtClean="0"/>
              <a:t>Pipe &amp; Filter</a:t>
            </a:r>
          </a:p>
          <a:p>
            <a:pPr lvl="1"/>
            <a:r>
              <a:rPr lang="de-DE" sz="2000" dirty="0" smtClean="0"/>
              <a:t>Process Control </a:t>
            </a:r>
          </a:p>
          <a:p>
            <a:endParaRPr lang="de-DE" dirty="0"/>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de-DE" dirty="0" smtClean="0"/>
              <a:t>Web 2.0 – </a:t>
            </a:r>
            <a:r>
              <a:rPr lang="de-DE" dirty="0" smtClean="0">
                <a:solidFill>
                  <a:srgbClr val="0070C0"/>
                </a:solidFill>
              </a:rPr>
              <a:t>REST vs. RPC</a:t>
            </a:r>
            <a:endParaRPr lang="de-DE" dirty="0" smtClean="0"/>
          </a:p>
        </p:txBody>
      </p:sp>
      <p:graphicFrame>
        <p:nvGraphicFramePr>
          <p:cNvPr id="5" name="Tabelle 4"/>
          <p:cNvGraphicFramePr>
            <a:graphicFrameLocks noGrp="1"/>
          </p:cNvGraphicFramePr>
          <p:nvPr>
            <p:extLst>
              <p:ext uri="{D42A27DB-BD31-4B8C-83A1-F6EECF244321}">
                <p14:modId xmlns:p14="http://schemas.microsoft.com/office/powerpoint/2010/main" val="3539612363"/>
              </p:ext>
            </p:extLst>
          </p:nvPr>
        </p:nvGraphicFramePr>
        <p:xfrm>
          <a:off x="1475656" y="1916832"/>
          <a:ext cx="6096000" cy="10109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de-DE" dirty="0" smtClean="0"/>
                        <a:t>REST</a:t>
                      </a:r>
                      <a:endParaRPr lang="de-DE" dirty="0"/>
                    </a:p>
                  </a:txBody>
                  <a:tcPr/>
                </a:tc>
                <a:tc>
                  <a:txBody>
                    <a:bodyPr/>
                    <a:lstStyle/>
                    <a:p>
                      <a:pPr algn="ctr"/>
                      <a:r>
                        <a:rPr lang="de-DE" dirty="0" smtClean="0"/>
                        <a:t>RPC, CORBA, ...</a:t>
                      </a:r>
                      <a:endParaRPr lang="de-DE" dirty="0"/>
                    </a:p>
                  </a:txBody>
                  <a:tcPr/>
                </a:tc>
              </a:tr>
              <a:tr h="370840">
                <a:tc>
                  <a:txBody>
                    <a:bodyPr/>
                    <a:lstStyle/>
                    <a:p>
                      <a:pPr algn="ctr"/>
                      <a:r>
                        <a:rPr lang="de-DE" dirty="0" smtClean="0"/>
                        <a:t>http://host.com/user,</a:t>
                      </a:r>
                      <a:br>
                        <a:rPr lang="de-DE" dirty="0" smtClean="0"/>
                      </a:br>
                      <a:r>
                        <a:rPr lang="de-DE" dirty="0" smtClean="0"/>
                        <a:t>http://host.com/order</a:t>
                      </a:r>
                      <a:endParaRPr lang="de-D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err="1" smtClean="0"/>
                        <a:t>getUser</a:t>
                      </a:r>
                      <a:r>
                        <a:rPr lang="de-DE" dirty="0" smtClean="0"/>
                        <a:t>,</a:t>
                      </a:r>
                      <a:r>
                        <a:rPr lang="de-DE" baseline="0" dirty="0" smtClean="0"/>
                        <a:t> </a:t>
                      </a:r>
                      <a:r>
                        <a:rPr lang="de-DE" baseline="0" dirty="0" err="1" smtClean="0"/>
                        <a:t>addUser</a:t>
                      </a:r>
                      <a:r>
                        <a:rPr lang="de-DE" baseline="0" dirty="0" smtClean="0"/>
                        <a:t>, </a:t>
                      </a:r>
                      <a:r>
                        <a:rPr lang="de-DE" baseline="0" dirty="0" err="1" smtClean="0"/>
                        <a:t>placeOrder</a:t>
                      </a:r>
                      <a:r>
                        <a:rPr lang="de-DE" baseline="0" dirty="0" smtClean="0"/>
                        <a:t>, …</a:t>
                      </a:r>
                      <a:endParaRPr lang="de-DE" dirty="0" smtClean="0"/>
                    </a:p>
                  </a:txBody>
                  <a:tcPr/>
                </a:tc>
              </a:tr>
            </a:tbl>
          </a:graphicData>
        </a:graphic>
      </p:graphicFrame>
    </p:spTree>
    <p:extLst>
      <p:ext uri="{BB962C8B-B14F-4D97-AF65-F5344CB8AC3E}">
        <p14:creationId xmlns:p14="http://schemas.microsoft.com/office/powerpoint/2010/main" val="3402866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Architekturstile – </a:t>
            </a:r>
            <a:r>
              <a:rPr lang="de-DE" dirty="0" smtClean="0">
                <a:solidFill>
                  <a:srgbClr val="0070C0"/>
                </a:solidFill>
              </a:rPr>
              <a:t>Übersicht </a:t>
            </a:r>
            <a:endParaRPr lang="de-DE" dirty="0">
              <a:solidFill>
                <a:srgbClr val="0070C0"/>
              </a:solidFill>
            </a:endParaRPr>
          </a:p>
        </p:txBody>
      </p:sp>
      <p:pic>
        <p:nvPicPr>
          <p:cNvPr id="701443" name="Picture 3"/>
          <p:cNvPicPr>
            <a:picLocks noChangeAspect="1" noChangeArrowheads="1"/>
          </p:cNvPicPr>
          <p:nvPr/>
        </p:nvPicPr>
        <p:blipFill>
          <a:blip r:embed="rId2" cstate="print"/>
          <a:srcRect/>
          <a:stretch>
            <a:fillRect/>
          </a:stretch>
        </p:blipFill>
        <p:spPr bwMode="auto">
          <a:xfrm>
            <a:off x="179512" y="1700808"/>
            <a:ext cx="8496944" cy="4254252"/>
          </a:xfrm>
          <a:prstGeom prst="rect">
            <a:avLst/>
          </a:prstGeom>
          <a:noFill/>
          <a:ln w="9525">
            <a:noFill/>
            <a:miter lim="800000"/>
            <a:headEnd/>
            <a:tailEnd/>
          </a:ln>
        </p:spPr>
      </p:pic>
      <p:pic>
        <p:nvPicPr>
          <p:cNvPr id="701445" name="Picture 5" descr="http://www.photoschule.com/images/fotoworkshopaumburgarchitekt/NA_05_gross.jpg">
            <a:hlinkClick r:id="rId3"/>
          </p:cNvPr>
          <p:cNvPicPr>
            <a:picLocks noChangeAspect="1" noChangeArrowheads="1"/>
          </p:cNvPicPr>
          <p:nvPr/>
        </p:nvPicPr>
        <p:blipFill>
          <a:blip r:embed="rId4" cstate="print"/>
          <a:srcRect/>
          <a:stretch>
            <a:fillRect/>
          </a:stretch>
        </p:blipFill>
        <p:spPr bwMode="auto">
          <a:xfrm>
            <a:off x="6660232" y="476672"/>
            <a:ext cx="2016224" cy="1677931"/>
          </a:xfrm>
          <a:prstGeom prst="rect">
            <a:avLst/>
          </a:prstGeom>
          <a:noFill/>
        </p:spPr>
      </p:pic>
      <p:sp>
        <p:nvSpPr>
          <p:cNvPr id="5" name="Abgerundetes Rechteck 4"/>
          <p:cNvSpPr/>
          <p:nvPr/>
        </p:nvSpPr>
        <p:spPr bwMode="auto">
          <a:xfrm>
            <a:off x="2411760" y="5589240"/>
            <a:ext cx="1584176" cy="288032"/>
          </a:xfrm>
          <a:prstGeom prst="roundRect">
            <a:avLst/>
          </a:prstGeom>
          <a:solidFill>
            <a:srgbClr val="FF0000">
              <a:alpha val="24000"/>
            </a:srgb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Abgerundetes Rechteck 5"/>
          <p:cNvSpPr/>
          <p:nvPr/>
        </p:nvSpPr>
        <p:spPr bwMode="auto">
          <a:xfrm>
            <a:off x="6300192" y="4653136"/>
            <a:ext cx="1224136" cy="288032"/>
          </a:xfrm>
          <a:prstGeom prst="roundRect">
            <a:avLst/>
          </a:prstGeom>
          <a:solidFill>
            <a:srgbClr val="FF0000">
              <a:alpha val="24000"/>
            </a:srgb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Abgerundetes Rechteck 7"/>
          <p:cNvSpPr/>
          <p:nvPr/>
        </p:nvSpPr>
        <p:spPr bwMode="auto">
          <a:xfrm>
            <a:off x="3275856" y="4797152"/>
            <a:ext cx="720080" cy="288032"/>
          </a:xfrm>
          <a:prstGeom prst="roundRect">
            <a:avLst/>
          </a:prstGeom>
          <a:solidFill>
            <a:srgbClr val="FF0000">
              <a:alpha val="24000"/>
            </a:srgb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9" name="Abgerundetes Rechteck 8"/>
          <p:cNvSpPr/>
          <p:nvPr/>
        </p:nvSpPr>
        <p:spPr bwMode="auto">
          <a:xfrm>
            <a:off x="2195736" y="5301208"/>
            <a:ext cx="792088" cy="288032"/>
          </a:xfrm>
          <a:prstGeom prst="roundRect">
            <a:avLst/>
          </a:prstGeom>
          <a:solidFill>
            <a:srgbClr val="FF0000">
              <a:alpha val="24000"/>
            </a:srgb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0" name="Abgerundetes Rechteck 9"/>
          <p:cNvSpPr/>
          <p:nvPr/>
        </p:nvSpPr>
        <p:spPr bwMode="auto">
          <a:xfrm>
            <a:off x="2483768" y="1844824"/>
            <a:ext cx="2448272" cy="1152128"/>
          </a:xfrm>
          <a:prstGeom prst="roundRect">
            <a:avLst/>
          </a:prstGeom>
          <a:solidFill>
            <a:srgbClr val="FF0000">
              <a:alpha val="24000"/>
            </a:srgb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1" name="Abgerundetes Rechteck 10"/>
          <p:cNvSpPr/>
          <p:nvPr/>
        </p:nvSpPr>
        <p:spPr bwMode="auto">
          <a:xfrm>
            <a:off x="6444208" y="4149080"/>
            <a:ext cx="2160240" cy="576064"/>
          </a:xfrm>
          <a:prstGeom prst="roundRect">
            <a:avLst/>
          </a:prstGeom>
          <a:solidFill>
            <a:srgbClr val="FF0000">
              <a:alpha val="24000"/>
            </a:srgb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 name="Rechteck 2"/>
          <p:cNvSpPr/>
          <p:nvPr/>
        </p:nvSpPr>
        <p:spPr>
          <a:xfrm>
            <a:off x="7550615" y="4725144"/>
            <a:ext cx="1593385" cy="400110"/>
          </a:xfrm>
          <a:prstGeom prst="rect">
            <a:avLst/>
          </a:prstGeom>
        </p:spPr>
        <p:txBody>
          <a:bodyPr wrap="square">
            <a:spAutoFit/>
          </a:bodyPr>
          <a:lstStyle/>
          <a:p>
            <a:r>
              <a:rPr lang="de-DE" i="1" dirty="0" smtClean="0"/>
              <a:t>Vortrag über Client-Architekturen</a:t>
            </a:r>
            <a:endParaRPr lang="de-DE" i="1" dirty="0"/>
          </a:p>
        </p:txBody>
      </p:sp>
    </p:spTree>
    <p:extLst>
      <p:ext uri="{BB962C8B-B14F-4D97-AF65-F5344CB8AC3E}">
        <p14:creationId xmlns:p14="http://schemas.microsoft.com/office/powerpoint/2010/main" val="3229112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Architekturstile – </a:t>
            </a:r>
            <a:r>
              <a:rPr lang="de-DE" dirty="0" smtClean="0">
                <a:solidFill>
                  <a:srgbClr val="0070C0"/>
                </a:solidFill>
              </a:rPr>
              <a:t>Übersicht </a:t>
            </a:r>
            <a:endParaRPr lang="de-DE" dirty="0">
              <a:solidFill>
                <a:srgbClr val="0070C0"/>
              </a:solidFill>
            </a:endParaRPr>
          </a:p>
        </p:txBody>
      </p:sp>
      <p:pic>
        <p:nvPicPr>
          <p:cNvPr id="701443" name="Picture 3"/>
          <p:cNvPicPr>
            <a:picLocks noChangeAspect="1" noChangeArrowheads="1"/>
          </p:cNvPicPr>
          <p:nvPr/>
        </p:nvPicPr>
        <p:blipFill>
          <a:blip r:embed="rId2" cstate="print"/>
          <a:srcRect/>
          <a:stretch>
            <a:fillRect/>
          </a:stretch>
        </p:blipFill>
        <p:spPr bwMode="auto">
          <a:xfrm>
            <a:off x="179512" y="1700808"/>
            <a:ext cx="8496944" cy="4254252"/>
          </a:xfrm>
          <a:prstGeom prst="rect">
            <a:avLst/>
          </a:prstGeom>
          <a:noFill/>
          <a:ln w="9525">
            <a:noFill/>
            <a:miter lim="800000"/>
            <a:headEnd/>
            <a:tailEnd/>
          </a:ln>
        </p:spPr>
      </p:pic>
      <p:pic>
        <p:nvPicPr>
          <p:cNvPr id="701445" name="Picture 5" descr="http://www.photoschule.com/images/fotoworkshopaumburgarchitekt/NA_05_gross.jpg">
            <a:hlinkClick r:id="rId3"/>
          </p:cNvPr>
          <p:cNvPicPr>
            <a:picLocks noChangeAspect="1" noChangeArrowheads="1"/>
          </p:cNvPicPr>
          <p:nvPr/>
        </p:nvPicPr>
        <p:blipFill>
          <a:blip r:embed="rId4" cstate="print"/>
          <a:srcRect/>
          <a:stretch>
            <a:fillRect/>
          </a:stretch>
        </p:blipFill>
        <p:spPr bwMode="auto">
          <a:xfrm>
            <a:off x="6660232" y="476672"/>
            <a:ext cx="2016224" cy="1677931"/>
          </a:xfrm>
          <a:prstGeom prst="rect">
            <a:avLst/>
          </a:prstGeom>
          <a:noFill/>
        </p:spPr>
      </p:pic>
    </p:spTree>
    <p:extLst>
      <p:ext uri="{BB962C8B-B14F-4D97-AF65-F5344CB8AC3E}">
        <p14:creationId xmlns:p14="http://schemas.microsoft.com/office/powerpoint/2010/main" val="264371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Literatur zum Thema Architekturstile</a:t>
            </a:r>
            <a:endParaRPr lang="de-DE" dirty="0"/>
          </a:p>
        </p:txBody>
      </p:sp>
      <p:sp>
        <p:nvSpPr>
          <p:cNvPr id="3" name="Inhaltsplatzhalter 2"/>
          <p:cNvSpPr>
            <a:spLocks noGrp="1"/>
          </p:cNvSpPr>
          <p:nvPr>
            <p:ph idx="1"/>
          </p:nvPr>
        </p:nvSpPr>
        <p:spPr/>
        <p:txBody>
          <a:bodyPr/>
          <a:lstStyle/>
          <a:p>
            <a:pPr>
              <a:buNone/>
            </a:pPr>
            <a:r>
              <a:rPr lang="en-US" sz="1600" noProof="1" smtClean="0">
                <a:solidFill>
                  <a:srgbClr val="0070C0"/>
                </a:solidFill>
              </a:rPr>
              <a:t>[Dunkel2008]</a:t>
            </a:r>
            <a:r>
              <a:rPr lang="en-US" sz="1600" noProof="1" smtClean="0"/>
              <a:t> J. Dunkel, A. Eberhart, S. Fischer, C. Kleiner, A. Koschel: </a:t>
            </a:r>
            <a:r>
              <a:rPr lang="en-US" sz="1600" b="1" noProof="1" smtClean="0"/>
              <a:t>Systemarchitekturen für verteilte Anwendungen</a:t>
            </a:r>
            <a:r>
              <a:rPr lang="en-US" sz="1600" noProof="1" smtClean="0"/>
              <a:t>, Hanser Fachbuch, 2008</a:t>
            </a:r>
          </a:p>
          <a:p>
            <a:pPr>
              <a:buNone/>
            </a:pPr>
            <a:r>
              <a:rPr lang="en-US" sz="1600" noProof="1" smtClean="0">
                <a:solidFill>
                  <a:srgbClr val="0070C0"/>
                </a:solidFill>
              </a:rPr>
              <a:t>[Qian2010] </a:t>
            </a:r>
            <a:r>
              <a:rPr lang="en-US" sz="1600" noProof="1" smtClean="0"/>
              <a:t>K. Qian (Autor), X. Fu (Autor), L. Tao: </a:t>
            </a:r>
            <a:r>
              <a:rPr lang="en-US" sz="1600" b="1" noProof="1" smtClean="0"/>
              <a:t>Software Architecture and Design Illuminated</a:t>
            </a:r>
            <a:r>
              <a:rPr lang="en-US" sz="1600" noProof="1" smtClean="0"/>
              <a:t>, Jones &amp; Bartlett, 2010</a:t>
            </a:r>
          </a:p>
          <a:p>
            <a:pPr>
              <a:buNone/>
            </a:pPr>
            <a:endParaRPr lang="en-US" sz="1600" noProof="1" smtClean="0"/>
          </a:p>
        </p:txBody>
      </p:sp>
    </p:spTree>
    <p:extLst>
      <p:ext uri="{BB962C8B-B14F-4D97-AF65-F5344CB8AC3E}">
        <p14:creationId xmlns:p14="http://schemas.microsoft.com/office/powerpoint/2010/main" val="1071836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mtClean="0">
                <a:solidFill>
                  <a:srgbClr val="000000"/>
                </a:solidFill>
              </a:rPr>
              <a:t>Dataflow-Architekturstil – </a:t>
            </a:r>
            <a:r>
              <a:rPr lang="de-DE" smtClean="0">
                <a:solidFill>
                  <a:srgbClr val="0070C0"/>
                </a:solidFill>
              </a:rPr>
              <a:t>Verschiedene Arten</a:t>
            </a:r>
            <a:endParaRPr lang="de-DE"/>
          </a:p>
        </p:txBody>
      </p:sp>
      <p:sp>
        <p:nvSpPr>
          <p:cNvPr id="9219" name="Rectangle 3"/>
          <p:cNvSpPr>
            <a:spLocks noGrp="1" noChangeArrowheads="1"/>
          </p:cNvSpPr>
          <p:nvPr>
            <p:ph idx="1"/>
          </p:nvPr>
        </p:nvSpPr>
        <p:spPr/>
        <p:txBody>
          <a:bodyPr/>
          <a:lstStyle/>
          <a:p>
            <a:r>
              <a:rPr lang="de-DE" dirty="0" smtClean="0"/>
              <a:t>Im Folgenden: drei Unterkategorien des </a:t>
            </a:r>
            <a:r>
              <a:rPr lang="de-DE" dirty="0" err="1" smtClean="0"/>
              <a:t>Dataflow</a:t>
            </a:r>
            <a:r>
              <a:rPr lang="de-DE" dirty="0" smtClean="0"/>
              <a:t>-Architekturstils</a:t>
            </a:r>
          </a:p>
          <a:p>
            <a:pPr lvl="1"/>
            <a:r>
              <a:rPr lang="de-DE" sz="2000" dirty="0" smtClean="0"/>
              <a:t>Batch Sequential</a:t>
            </a:r>
          </a:p>
          <a:p>
            <a:pPr lvl="1"/>
            <a:r>
              <a:rPr lang="de-DE" sz="2000" dirty="0" smtClean="0"/>
              <a:t>Pipe &amp; Filter</a:t>
            </a:r>
          </a:p>
          <a:p>
            <a:pPr lvl="1"/>
            <a:r>
              <a:rPr lang="de-DE" sz="2000" dirty="0" smtClean="0"/>
              <a:t>Process Control </a:t>
            </a:r>
          </a:p>
          <a:p>
            <a:endParaRPr lang="de-DE" dirty="0"/>
          </a:p>
        </p:txBody>
      </p:sp>
      <p:sp>
        <p:nvSpPr>
          <p:cNvPr id="4" name="Pfeil nach rechts 3"/>
          <p:cNvSpPr/>
          <p:nvPr/>
        </p:nvSpPr>
        <p:spPr bwMode="auto">
          <a:xfrm>
            <a:off x="611560" y="2132856"/>
            <a:ext cx="504056" cy="360040"/>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Rechteck 5"/>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7" name="Gerade Verbindung mit Pfeil 6"/>
          <p:cNvCxnSpPr>
            <a:stCxn id="5" idx="3"/>
            <a:endCxn id="6"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DE" dirty="0" smtClean="0"/>
              <a:t>Dataflow/Batch Sequential – </a:t>
            </a:r>
            <a:r>
              <a:rPr lang="de-DE" dirty="0" smtClean="0">
                <a:solidFill>
                  <a:srgbClr val="0070C0"/>
                </a:solidFill>
              </a:rPr>
              <a:t>Überblick</a:t>
            </a:r>
            <a:endParaRPr lang="de-DE" sz="4000" b="1" dirty="0"/>
          </a:p>
        </p:txBody>
      </p:sp>
      <p:sp>
        <p:nvSpPr>
          <p:cNvPr id="10243" name="Rectangle 3"/>
          <p:cNvSpPr>
            <a:spLocks noGrp="1" noChangeArrowheads="1"/>
          </p:cNvSpPr>
          <p:nvPr>
            <p:ph idx="1"/>
          </p:nvPr>
        </p:nvSpPr>
        <p:spPr/>
        <p:txBody>
          <a:bodyPr/>
          <a:lstStyle/>
          <a:p>
            <a:pPr>
              <a:lnSpc>
                <a:spcPct val="90000"/>
              </a:lnSpc>
            </a:pPr>
            <a:r>
              <a:rPr lang="de-DE" sz="2300" smtClean="0"/>
              <a:t>traditionelles Modell, verbreitet 1950 – 1970</a:t>
            </a:r>
          </a:p>
          <a:p>
            <a:pPr>
              <a:lnSpc>
                <a:spcPct val="90000"/>
              </a:lnSpc>
            </a:pPr>
            <a:r>
              <a:rPr lang="de-DE" sz="2300" smtClean="0"/>
              <a:t>Eine Komponente kann mit der Verarbeitung erst anfangen, nachdem die vorherige Komponente ihre Verarbeitung vollständig abgeschlossen hat</a:t>
            </a:r>
          </a:p>
          <a:p>
            <a:pPr>
              <a:lnSpc>
                <a:spcPct val="90000"/>
              </a:lnSpc>
            </a:pPr>
            <a:r>
              <a:rPr lang="de-DE" sz="2300" smtClean="0"/>
              <a:t>Daten wandern somit “im Ganzen” zwischen Komponenten</a:t>
            </a:r>
          </a:p>
          <a:p>
            <a:pPr>
              <a:lnSpc>
                <a:spcPct val="90000"/>
              </a:lnSpc>
            </a:pPr>
            <a:r>
              <a:rPr lang="de-DE" sz="2400" smtClean="0"/>
              <a:t>Typisches Beispiel:</a:t>
            </a:r>
            <a:endParaRPr lang="de-DE" sz="2400"/>
          </a:p>
        </p:txBody>
      </p:sp>
      <p:pic>
        <p:nvPicPr>
          <p:cNvPr id="782338" name="Picture 2"/>
          <p:cNvPicPr>
            <a:picLocks noChangeAspect="1" noChangeArrowheads="1"/>
          </p:cNvPicPr>
          <p:nvPr/>
        </p:nvPicPr>
        <p:blipFill>
          <a:blip r:embed="rId2" cstate="print"/>
          <a:srcRect b="23536"/>
          <a:stretch>
            <a:fillRect/>
          </a:stretch>
        </p:blipFill>
        <p:spPr bwMode="auto">
          <a:xfrm>
            <a:off x="410007" y="4077072"/>
            <a:ext cx="8338457" cy="2304256"/>
          </a:xfrm>
          <a:prstGeom prst="rect">
            <a:avLst/>
          </a:prstGeom>
          <a:noFill/>
          <a:ln w="9525">
            <a:noFill/>
            <a:miter lim="800000"/>
            <a:headEnd/>
            <a:tailEnd/>
          </a:ln>
          <a:effectLst/>
        </p:spPr>
      </p:pic>
      <p:sp>
        <p:nvSpPr>
          <p:cNvPr id="6" name="Rechteck 5"/>
          <p:cNvSpPr/>
          <p:nvPr/>
        </p:nvSpPr>
        <p:spPr>
          <a:xfrm>
            <a:off x="7380312" y="6021288"/>
            <a:ext cx="806632" cy="246221"/>
          </a:xfrm>
          <a:prstGeom prst="rect">
            <a:avLst/>
          </a:prstGeom>
        </p:spPr>
        <p:txBody>
          <a:bodyPr wrap="none">
            <a:spAutoFit/>
          </a:bodyPr>
          <a:lstStyle/>
          <a:p>
            <a:r>
              <a:rPr lang="de-DE" dirty="0" smtClean="0">
                <a:solidFill>
                  <a:schemeClr val="bg1">
                    <a:lumMod val="65000"/>
                  </a:schemeClr>
                </a:solidFill>
              </a:rPr>
              <a:t>[Qian2010]</a:t>
            </a:r>
            <a:endParaRPr lang="de-DE" dirty="0">
              <a:solidFill>
                <a:schemeClr val="bg1">
                  <a:lumMod val="65000"/>
                </a:schemeClr>
              </a:solidFill>
            </a:endParaRPr>
          </a:p>
        </p:txBody>
      </p:sp>
      <p:sp>
        <p:nvSpPr>
          <p:cNvPr id="7" name="Rechteck 6"/>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Rechteck 7"/>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9" name="Gerade Verbindung mit Pfeil 8"/>
          <p:cNvCxnSpPr>
            <a:stCxn id="7" idx="3"/>
            <a:endCxn id="8"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DE" dirty="0" smtClean="0"/>
              <a:t>Dataflow/Batch Sequential – </a:t>
            </a:r>
            <a:r>
              <a:rPr lang="de-DE" dirty="0" smtClean="0">
                <a:solidFill>
                  <a:srgbClr val="0070C0"/>
                </a:solidFill>
              </a:rPr>
              <a:t>Beispielablauf</a:t>
            </a:r>
            <a:endParaRPr lang="de-DE" sz="4000" b="1" dirty="0"/>
          </a:p>
        </p:txBody>
      </p:sp>
      <p:pic>
        <p:nvPicPr>
          <p:cNvPr id="820226" name="Picture 2"/>
          <p:cNvPicPr>
            <a:picLocks noChangeAspect="1" noChangeArrowheads="1"/>
          </p:cNvPicPr>
          <p:nvPr/>
        </p:nvPicPr>
        <p:blipFill>
          <a:blip r:embed="rId2" cstate="print"/>
          <a:srcRect/>
          <a:stretch>
            <a:fillRect/>
          </a:stretch>
        </p:blipFill>
        <p:spPr bwMode="auto">
          <a:xfrm>
            <a:off x="755576" y="1628800"/>
            <a:ext cx="7632848" cy="4830957"/>
          </a:xfrm>
          <a:prstGeom prst="rect">
            <a:avLst/>
          </a:prstGeom>
          <a:noFill/>
          <a:ln w="9525">
            <a:noFill/>
            <a:miter lim="800000"/>
            <a:headEnd/>
            <a:tailEnd/>
          </a:ln>
          <a:effectLst/>
        </p:spPr>
      </p:pic>
      <p:sp>
        <p:nvSpPr>
          <p:cNvPr id="7" name="Rechteck 6"/>
          <p:cNvSpPr/>
          <p:nvPr/>
        </p:nvSpPr>
        <p:spPr>
          <a:xfrm>
            <a:off x="8028384" y="6093296"/>
            <a:ext cx="806632" cy="246221"/>
          </a:xfrm>
          <a:prstGeom prst="rect">
            <a:avLst/>
          </a:prstGeom>
        </p:spPr>
        <p:txBody>
          <a:bodyPr wrap="none">
            <a:spAutoFit/>
          </a:bodyPr>
          <a:lstStyle/>
          <a:p>
            <a:r>
              <a:rPr lang="de-DE" dirty="0" smtClean="0">
                <a:solidFill>
                  <a:schemeClr val="bg1">
                    <a:lumMod val="65000"/>
                  </a:schemeClr>
                </a:solidFill>
              </a:rPr>
              <a:t>[Qian2010]</a:t>
            </a:r>
            <a:endParaRPr lang="de-DE" dirty="0">
              <a:solidFill>
                <a:schemeClr val="bg1">
                  <a:lumMod val="65000"/>
                </a:schemeClr>
              </a:solidFill>
            </a:endParaRPr>
          </a:p>
        </p:txBody>
      </p:sp>
      <p:sp>
        <p:nvSpPr>
          <p:cNvPr id="5" name="Rechteck 4"/>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Rechteck 5"/>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8" name="Gerade Verbindung mit Pfeil 7"/>
          <p:cNvCxnSpPr>
            <a:stCxn id="5" idx="3"/>
            <a:endCxn id="6"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DE" dirty="0" smtClean="0"/>
              <a:t>Dataflow/Batch Sequential – </a:t>
            </a:r>
            <a:r>
              <a:rPr lang="de-DE" dirty="0" smtClean="0">
                <a:solidFill>
                  <a:srgbClr val="0070C0"/>
                </a:solidFill>
              </a:rPr>
              <a:t>Implementierung</a:t>
            </a:r>
            <a:endParaRPr lang="de-DE" sz="4000" b="1" dirty="0"/>
          </a:p>
        </p:txBody>
      </p:sp>
      <p:sp>
        <p:nvSpPr>
          <p:cNvPr id="10243" name="Rectangle 3"/>
          <p:cNvSpPr>
            <a:spLocks noGrp="1" noChangeArrowheads="1"/>
          </p:cNvSpPr>
          <p:nvPr>
            <p:ph idx="1"/>
          </p:nvPr>
        </p:nvSpPr>
        <p:spPr/>
        <p:txBody>
          <a:bodyPr/>
          <a:lstStyle/>
          <a:p>
            <a:pPr>
              <a:lnSpc>
                <a:spcPct val="90000"/>
              </a:lnSpc>
            </a:pPr>
            <a:r>
              <a:rPr lang="de-DE" sz="2300" dirty="0" smtClean="0"/>
              <a:t>Die Kommunikation erfolgt i. d. R. durch temporäre Dateien</a:t>
            </a:r>
          </a:p>
          <a:p>
            <a:pPr>
              <a:lnSpc>
                <a:spcPct val="90000"/>
              </a:lnSpc>
            </a:pPr>
            <a:r>
              <a:rPr lang="de-DE" sz="2300" dirty="0" smtClean="0"/>
              <a:t>Implementierung möglich mit Skripten</a:t>
            </a:r>
          </a:p>
          <a:p>
            <a:pPr>
              <a:buFontTx/>
              <a:buNone/>
            </a:pPr>
            <a:r>
              <a:rPr lang="en-US" sz="1800" dirty="0" smtClean="0">
                <a:latin typeface="Courier New" pitchFamily="49" charset="0"/>
                <a:cs typeface="Courier New" pitchFamily="49" charset="0"/>
              </a:rPr>
              <a:t>	(exec) validate &lt; </a:t>
            </a:r>
            <a:r>
              <a:rPr lang="en-US" sz="1800" dirty="0" err="1" smtClean="0">
                <a:latin typeface="Courier New" pitchFamily="49" charset="0"/>
                <a:cs typeface="Courier New" pitchFamily="49" charset="0"/>
              </a:rPr>
              <a:t>inputFile</a:t>
            </a:r>
            <a:r>
              <a:rPr lang="en-US" sz="1800" dirty="0" smtClean="0">
                <a:latin typeface="Courier New" pitchFamily="49" charset="0"/>
                <a:cs typeface="Courier New" pitchFamily="49" charset="0"/>
              </a:rPr>
              <a:t>  &gt; </a:t>
            </a:r>
            <a:r>
              <a:rPr lang="en-US" sz="1800" dirty="0" err="1" smtClean="0">
                <a:latin typeface="Courier New" pitchFamily="49" charset="0"/>
                <a:cs typeface="Courier New" pitchFamily="49" charset="0"/>
              </a:rPr>
              <a:t>validatedRecords</a:t>
            </a: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2&gt; </a:t>
            </a:r>
            <a:r>
              <a:rPr lang="en-US" sz="1800" dirty="0" err="1" smtClean="0">
                <a:latin typeface="Courier New" pitchFamily="49" charset="0"/>
                <a:cs typeface="Courier New" pitchFamily="49" charset="0"/>
              </a:rPr>
              <a:t>rejectedRecords</a:t>
            </a:r>
            <a:endParaRPr lang="en-US" altLang="zh-CN" sz="1800" dirty="0" smtClean="0">
              <a:latin typeface="Courier New" pitchFamily="49" charset="0"/>
              <a:ea typeface="宋体" pitchFamily="2" charset="-122"/>
              <a:cs typeface="Courier New" pitchFamily="49" charset="0"/>
            </a:endParaRPr>
          </a:p>
          <a:p>
            <a:pPr>
              <a:buFontTx/>
              <a:buNone/>
            </a:pPr>
            <a:r>
              <a:rPr lang="en-US" altLang="zh-CN" sz="1800" dirty="0" smtClean="0">
                <a:latin typeface="Courier New" pitchFamily="49" charset="0"/>
                <a:ea typeface="宋体" pitchFamily="2" charset="-122"/>
                <a:cs typeface="Courier New" pitchFamily="49" charset="0"/>
              </a:rPr>
              <a:t>	(exec) sort &lt; </a:t>
            </a:r>
            <a:r>
              <a:rPr lang="en-US" sz="1800" dirty="0" err="1" smtClean="0">
                <a:latin typeface="Courier New" pitchFamily="49" charset="0"/>
                <a:cs typeface="Courier New" pitchFamily="49" charset="0"/>
              </a:rPr>
              <a:t>validatedRecords</a:t>
            </a:r>
            <a:r>
              <a:rPr lang="en-US" sz="1800" dirty="0" smtClean="0">
                <a:latin typeface="Courier New" pitchFamily="49" charset="0"/>
                <a:cs typeface="Courier New" pitchFamily="49" charset="0"/>
              </a:rPr>
              <a:t> </a:t>
            </a:r>
            <a:r>
              <a:rPr lang="en-US" altLang="zh-CN" sz="1800" dirty="0" smtClean="0">
                <a:latin typeface="Courier New" pitchFamily="49" charset="0"/>
                <a:ea typeface="宋体" pitchFamily="2" charset="-122"/>
                <a:cs typeface="Courier New" pitchFamily="49" charset="0"/>
              </a:rPr>
              <a:t>&gt; </a:t>
            </a:r>
            <a:r>
              <a:rPr lang="en-US" altLang="zh-CN" sz="1800" dirty="0" err="1" smtClean="0">
                <a:latin typeface="Courier New" pitchFamily="49" charset="0"/>
                <a:ea typeface="宋体" pitchFamily="2" charset="-122"/>
                <a:cs typeface="Courier New" pitchFamily="49" charset="0"/>
              </a:rPr>
              <a:t>sortedRecords</a:t>
            </a:r>
            <a:endParaRPr lang="en-US" altLang="zh-CN" sz="1800" dirty="0" smtClean="0">
              <a:latin typeface="Courier New" pitchFamily="49" charset="0"/>
              <a:ea typeface="宋体" pitchFamily="2" charset="-122"/>
              <a:cs typeface="Courier New" pitchFamily="49" charset="0"/>
            </a:endParaRPr>
          </a:p>
          <a:p>
            <a:pPr>
              <a:buFontTx/>
              <a:buNone/>
            </a:pPr>
            <a:r>
              <a:rPr lang="en-US" altLang="zh-CN" sz="1800" dirty="0" smtClean="0">
                <a:latin typeface="Courier New" pitchFamily="49" charset="0"/>
                <a:ea typeface="宋体" pitchFamily="2" charset="-122"/>
                <a:cs typeface="Courier New" pitchFamily="49" charset="0"/>
              </a:rPr>
              <a:t>	(exec) update </a:t>
            </a:r>
            <a:r>
              <a:rPr lang="en-US" altLang="zh-CN" sz="1800" dirty="0" err="1" smtClean="0">
                <a:latin typeface="Courier New" pitchFamily="49" charset="0"/>
                <a:ea typeface="宋体" pitchFamily="2" charset="-122"/>
                <a:cs typeface="Courier New" pitchFamily="49" charset="0"/>
              </a:rPr>
              <a:t>masterfile</a:t>
            </a:r>
            <a:r>
              <a:rPr lang="en-US" altLang="zh-CN" sz="1800" dirty="0" smtClean="0">
                <a:latin typeface="Courier New" pitchFamily="49" charset="0"/>
                <a:ea typeface="宋体" pitchFamily="2" charset="-122"/>
                <a:cs typeface="Courier New" pitchFamily="49" charset="0"/>
              </a:rPr>
              <a:t> &lt; </a:t>
            </a:r>
            <a:r>
              <a:rPr lang="en-US" altLang="zh-CN" sz="1800" dirty="0" err="1" smtClean="0">
                <a:latin typeface="Courier New" pitchFamily="49" charset="0"/>
                <a:ea typeface="宋体" pitchFamily="2" charset="-122"/>
                <a:cs typeface="Courier New" pitchFamily="49" charset="0"/>
              </a:rPr>
              <a:t>sortedRecords</a:t>
            </a:r>
            <a:r>
              <a:rPr lang="en-US" altLang="zh-CN" sz="1800" dirty="0" smtClean="0">
                <a:latin typeface="Courier New" pitchFamily="49" charset="0"/>
                <a:ea typeface="宋体" pitchFamily="2" charset="-122"/>
                <a:cs typeface="Courier New" pitchFamily="49" charset="0"/>
              </a:rPr>
              <a:t> &gt; </a:t>
            </a:r>
            <a:r>
              <a:rPr lang="en-US" altLang="zh-CN" sz="1800" dirty="0" err="1" smtClean="0">
                <a:latin typeface="Courier New" pitchFamily="49" charset="0"/>
                <a:ea typeface="宋体" pitchFamily="2" charset="-122"/>
                <a:cs typeface="Courier New" pitchFamily="49" charset="0"/>
              </a:rPr>
              <a:t>myReportFile</a:t>
            </a:r>
            <a:r>
              <a:rPr lang="en-US" altLang="zh-CN" sz="1800" dirty="0" smtClean="0">
                <a:latin typeface="Courier New" pitchFamily="49" charset="0"/>
                <a:ea typeface="宋体" pitchFamily="2" charset="-122"/>
                <a:cs typeface="Courier New" pitchFamily="49" charset="0"/>
              </a:rPr>
              <a:t/>
            </a:r>
            <a:br>
              <a:rPr lang="en-US" altLang="zh-CN" sz="1800" dirty="0" smtClean="0">
                <a:latin typeface="Courier New" pitchFamily="49" charset="0"/>
                <a:ea typeface="宋体" pitchFamily="2" charset="-122"/>
                <a:cs typeface="Courier New" pitchFamily="49" charset="0"/>
              </a:rPr>
            </a:br>
            <a:r>
              <a:rPr lang="en-US" altLang="zh-CN" sz="1800" dirty="0" smtClean="0">
                <a:latin typeface="Courier New" pitchFamily="49" charset="0"/>
                <a:ea typeface="宋体" pitchFamily="2" charset="-122"/>
                <a:cs typeface="Courier New" pitchFamily="49" charset="0"/>
              </a:rPr>
              <a:t>…</a:t>
            </a:r>
            <a:endParaRPr lang="en-US" sz="1800" dirty="0" smtClean="0">
              <a:latin typeface="Courier New" pitchFamily="49" charset="0"/>
              <a:cs typeface="Courier New" pitchFamily="49" charset="0"/>
            </a:endParaRPr>
          </a:p>
          <a:p>
            <a:pPr>
              <a:lnSpc>
                <a:spcPct val="90000"/>
              </a:lnSpc>
            </a:pPr>
            <a:endParaRPr lang="de-DE" sz="2300" dirty="0" smtClean="0"/>
          </a:p>
          <a:p>
            <a:pPr>
              <a:lnSpc>
                <a:spcPct val="90000"/>
              </a:lnSpc>
            </a:pPr>
            <a:endParaRPr lang="de-DE" sz="2300" dirty="0" smtClean="0"/>
          </a:p>
          <a:p>
            <a:pPr>
              <a:lnSpc>
                <a:spcPct val="90000"/>
              </a:lnSpc>
            </a:pPr>
            <a:endParaRPr lang="de-DE" sz="2400" dirty="0"/>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DE" dirty="0" smtClean="0"/>
              <a:t>Dataflow/Batch Sequential – </a:t>
            </a:r>
            <a:r>
              <a:rPr lang="de-DE" dirty="0" smtClean="0">
                <a:solidFill>
                  <a:srgbClr val="0070C0"/>
                </a:solidFill>
              </a:rPr>
              <a:t>Anwendungsgebiet</a:t>
            </a:r>
            <a:endParaRPr lang="de-DE" sz="4000" b="1" dirty="0"/>
          </a:p>
        </p:txBody>
      </p:sp>
      <p:sp>
        <p:nvSpPr>
          <p:cNvPr id="10243" name="Rectangle 3"/>
          <p:cNvSpPr>
            <a:spLocks noGrp="1" noChangeArrowheads="1"/>
          </p:cNvSpPr>
          <p:nvPr>
            <p:ph idx="1"/>
          </p:nvPr>
        </p:nvSpPr>
        <p:spPr/>
        <p:txBody>
          <a:bodyPr/>
          <a:lstStyle/>
          <a:p>
            <a:pPr>
              <a:lnSpc>
                <a:spcPct val="90000"/>
              </a:lnSpc>
            </a:pPr>
            <a:r>
              <a:rPr lang="de-DE" sz="2400" dirty="0" smtClean="0"/>
              <a:t>Datenverarbeitung erfolgt im Batch (d. h. als “Bündel)</a:t>
            </a:r>
          </a:p>
          <a:p>
            <a:pPr>
              <a:lnSpc>
                <a:spcPct val="90000"/>
              </a:lnSpc>
            </a:pPr>
            <a:r>
              <a:rPr lang="de-DE" sz="2400" dirty="0" smtClean="0"/>
              <a:t>Datenzugriff auf temporäre Dateien erfolgt sequenziell</a:t>
            </a:r>
          </a:p>
          <a:p>
            <a:pPr lvl="1">
              <a:lnSpc>
                <a:spcPct val="90000"/>
              </a:lnSpc>
            </a:pPr>
            <a:r>
              <a:rPr lang="de-DE" sz="2200" dirty="0" smtClean="0"/>
              <a:t>ansonsten </a:t>
            </a:r>
            <a:r>
              <a:rPr lang="de-DE" sz="2200" dirty="0" err="1" smtClean="0"/>
              <a:t>Performanzeinbußen</a:t>
            </a:r>
            <a:endParaRPr lang="de-DE" sz="2200" dirty="0" smtClean="0"/>
          </a:p>
          <a:p>
            <a:pPr>
              <a:lnSpc>
                <a:spcPct val="90000"/>
              </a:lnSpc>
            </a:pPr>
            <a:r>
              <a:rPr lang="de-DE" altLang="zh-CN" sz="2400" dirty="0" smtClean="0">
                <a:ea typeface="宋体" pitchFamily="2" charset="-122"/>
              </a:rPr>
              <a:t>Jede Komponente liest Eingabe- und schreibt Ausgabedatei</a:t>
            </a:r>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DE" dirty="0" smtClean="0"/>
              <a:t>Dataflow/Batch Sequential – </a:t>
            </a:r>
            <a:r>
              <a:rPr lang="de-DE" dirty="0" smtClean="0">
                <a:solidFill>
                  <a:srgbClr val="0070C0"/>
                </a:solidFill>
              </a:rPr>
              <a:t>Bewertung</a:t>
            </a:r>
            <a:endParaRPr lang="de-DE" sz="4000" b="1" dirty="0"/>
          </a:p>
        </p:txBody>
      </p:sp>
      <p:sp>
        <p:nvSpPr>
          <p:cNvPr id="10243" name="Rectangle 3"/>
          <p:cNvSpPr>
            <a:spLocks noGrp="1" noChangeArrowheads="1"/>
          </p:cNvSpPr>
          <p:nvPr>
            <p:ph idx="1"/>
          </p:nvPr>
        </p:nvSpPr>
        <p:spPr/>
        <p:txBody>
          <a:bodyPr/>
          <a:lstStyle/>
          <a:p>
            <a:pPr>
              <a:lnSpc>
                <a:spcPct val="90000"/>
              </a:lnSpc>
            </a:pPr>
            <a:r>
              <a:rPr lang="de-DE" altLang="zh-CN" sz="2400" dirty="0" smtClean="0">
                <a:solidFill>
                  <a:srgbClr val="0070C0"/>
                </a:solidFill>
                <a:ea typeface="宋体" pitchFamily="2" charset="-122"/>
              </a:rPr>
              <a:t>Vorteile</a:t>
            </a:r>
          </a:p>
          <a:p>
            <a:pPr lvl="1">
              <a:lnSpc>
                <a:spcPct val="90000"/>
              </a:lnSpc>
            </a:pPr>
            <a:r>
              <a:rPr lang="de-DE" altLang="zh-CN" sz="2200" dirty="0" smtClean="0">
                <a:ea typeface="宋体" pitchFamily="2" charset="-122"/>
              </a:rPr>
              <a:t>einfache Trennung der Komponenten</a:t>
            </a:r>
          </a:p>
          <a:p>
            <a:pPr lvl="1">
              <a:lnSpc>
                <a:spcPct val="90000"/>
              </a:lnSpc>
            </a:pPr>
            <a:r>
              <a:rPr lang="de-DE" altLang="zh-CN" sz="2200" dirty="0" smtClean="0">
                <a:ea typeface="宋体" pitchFamily="2" charset="-122"/>
              </a:rPr>
              <a:t>Jede Komponente kann als “stand-</a:t>
            </a:r>
            <a:r>
              <a:rPr lang="de-DE" altLang="zh-CN" sz="2200" dirty="0" err="1" smtClean="0">
                <a:ea typeface="宋体" pitchFamily="2" charset="-122"/>
              </a:rPr>
              <a:t>alone</a:t>
            </a:r>
            <a:r>
              <a:rPr lang="de-DE" altLang="zh-CN" sz="2200" dirty="0" smtClean="0">
                <a:ea typeface="宋体" pitchFamily="2" charset="-122"/>
              </a:rPr>
              <a:t>”-Applikation implementiert werden</a:t>
            </a:r>
          </a:p>
          <a:p>
            <a:r>
              <a:rPr lang="de-DE" altLang="zh-CN" sz="2400" dirty="0" smtClean="0">
                <a:solidFill>
                  <a:srgbClr val="0070C0"/>
                </a:solidFill>
                <a:ea typeface="宋体" pitchFamily="2" charset="-122"/>
              </a:rPr>
              <a:t>Einschränkungen</a:t>
            </a:r>
          </a:p>
          <a:p>
            <a:pPr lvl="1"/>
            <a:r>
              <a:rPr lang="de-DE" altLang="zh-CN" sz="2200" dirty="0" smtClean="0">
                <a:ea typeface="宋体" pitchFamily="2" charset="-122"/>
              </a:rPr>
              <a:t>Die Implementierung erfordert eine externe Kontrollinstanz</a:t>
            </a:r>
          </a:p>
          <a:p>
            <a:pPr lvl="1"/>
            <a:r>
              <a:rPr lang="de-DE" altLang="zh-CN" sz="2200" dirty="0" smtClean="0">
                <a:ea typeface="宋体" pitchFamily="2" charset="-122"/>
              </a:rPr>
              <a:t>Keine Interaktion mit dem Anwender möglich / sinnvoll</a:t>
            </a:r>
          </a:p>
          <a:p>
            <a:pPr lvl="1"/>
            <a:r>
              <a:rPr lang="de-DE" altLang="zh-CN" sz="2200" dirty="0" smtClean="0">
                <a:ea typeface="宋体" pitchFamily="2" charset="-122"/>
              </a:rPr>
              <a:t>Parallelität wird nicht unterstützt; dadurch relativ geringer Durchsatz und hohe Latenz</a:t>
            </a:r>
          </a:p>
          <a:p>
            <a:pPr lvl="1">
              <a:lnSpc>
                <a:spcPct val="90000"/>
              </a:lnSpc>
            </a:pPr>
            <a:endParaRPr lang="de-DE" altLang="zh-CN" sz="2200" dirty="0" smtClean="0">
              <a:ea typeface="宋体" pitchFamily="2" charset="-122"/>
            </a:endParaRPr>
          </a:p>
          <a:p>
            <a:pPr>
              <a:lnSpc>
                <a:spcPct val="90000"/>
              </a:lnSpc>
            </a:pPr>
            <a:endParaRPr lang="de-DE" sz="2300" dirty="0" smtClean="0"/>
          </a:p>
          <a:p>
            <a:pPr>
              <a:lnSpc>
                <a:spcPct val="90000"/>
              </a:lnSpc>
            </a:pPr>
            <a:endParaRPr lang="de-DE" sz="2300" dirty="0" smtClean="0"/>
          </a:p>
          <a:p>
            <a:pPr>
              <a:lnSpc>
                <a:spcPct val="90000"/>
              </a:lnSpc>
            </a:pPr>
            <a:endParaRPr lang="de-DE" sz="2400" dirty="0"/>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mtClean="0">
                <a:solidFill>
                  <a:srgbClr val="000000"/>
                </a:solidFill>
              </a:rPr>
              <a:t>Dataflow-Architekturstil – </a:t>
            </a:r>
            <a:r>
              <a:rPr lang="de-DE" smtClean="0">
                <a:solidFill>
                  <a:srgbClr val="0070C0"/>
                </a:solidFill>
              </a:rPr>
              <a:t>Verschiedene Arten</a:t>
            </a:r>
            <a:endParaRPr lang="de-DE"/>
          </a:p>
        </p:txBody>
      </p:sp>
      <p:sp>
        <p:nvSpPr>
          <p:cNvPr id="9219" name="Rectangle 3"/>
          <p:cNvSpPr>
            <a:spLocks noGrp="1" noChangeArrowheads="1"/>
          </p:cNvSpPr>
          <p:nvPr>
            <p:ph idx="1"/>
          </p:nvPr>
        </p:nvSpPr>
        <p:spPr/>
        <p:txBody>
          <a:bodyPr/>
          <a:lstStyle/>
          <a:p>
            <a:r>
              <a:rPr lang="de-DE" dirty="0" smtClean="0"/>
              <a:t>Im Folgenden: drei Unterkategorien des </a:t>
            </a:r>
            <a:r>
              <a:rPr lang="de-DE" dirty="0" err="1" smtClean="0"/>
              <a:t>Dataflow</a:t>
            </a:r>
            <a:r>
              <a:rPr lang="de-DE" dirty="0" smtClean="0"/>
              <a:t>-Architekturstils</a:t>
            </a:r>
          </a:p>
          <a:p>
            <a:pPr lvl="1"/>
            <a:r>
              <a:rPr lang="de-DE" sz="2000" dirty="0" smtClean="0">
                <a:solidFill>
                  <a:schemeClr val="bg1">
                    <a:lumMod val="50000"/>
                  </a:schemeClr>
                </a:solidFill>
              </a:rPr>
              <a:t>Batch Sequential</a:t>
            </a:r>
          </a:p>
          <a:p>
            <a:pPr lvl="1"/>
            <a:r>
              <a:rPr lang="de-DE" sz="2000" dirty="0" smtClean="0"/>
              <a:t>Pipe &amp; Filter</a:t>
            </a:r>
          </a:p>
          <a:p>
            <a:pPr lvl="1"/>
            <a:r>
              <a:rPr lang="de-DE" sz="2000" dirty="0" smtClean="0"/>
              <a:t>Process Control </a:t>
            </a:r>
          </a:p>
          <a:p>
            <a:endParaRPr lang="de-DE" dirty="0"/>
          </a:p>
        </p:txBody>
      </p:sp>
      <p:sp>
        <p:nvSpPr>
          <p:cNvPr id="4" name="Pfeil nach rechts 3"/>
          <p:cNvSpPr/>
          <p:nvPr/>
        </p:nvSpPr>
        <p:spPr bwMode="auto">
          <a:xfrm>
            <a:off x="611560" y="2492896"/>
            <a:ext cx="504056" cy="360040"/>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Rechteck 5"/>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7" name="Gerade Verbindung mit Pfeil 6"/>
          <p:cNvCxnSpPr>
            <a:stCxn id="5" idx="3"/>
            <a:endCxn id="6"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ctrTitle"/>
          </p:nvPr>
        </p:nvSpPr>
        <p:spPr>
          <a:xfrm>
            <a:off x="685800" y="642918"/>
            <a:ext cx="7772400" cy="785802"/>
          </a:xfrm>
        </p:spPr>
        <p:txBody>
          <a:bodyPr/>
          <a:lstStyle/>
          <a:p>
            <a:r>
              <a:rPr lang="de-DE" sz="3600" smtClean="0">
                <a:latin typeface="Calibri" pitchFamily="34" charset="0"/>
                <a:cs typeface="Calibri" pitchFamily="34" charset="0"/>
              </a:rPr>
              <a:t>Architektur von Informationssystemen</a:t>
            </a:r>
            <a:endParaRPr lang="de-DE" sz="3600">
              <a:latin typeface="Calibri" pitchFamily="34" charset="0"/>
              <a:cs typeface="Calibri" pitchFamily="34" charset="0"/>
            </a:endParaRPr>
          </a:p>
        </p:txBody>
      </p:sp>
      <p:sp>
        <p:nvSpPr>
          <p:cNvPr id="377859" name="Rectangle 3"/>
          <p:cNvSpPr>
            <a:spLocks noGrp="1" noChangeArrowheads="1"/>
          </p:cNvSpPr>
          <p:nvPr>
            <p:ph type="subTitle" idx="1"/>
          </p:nvPr>
        </p:nvSpPr>
        <p:spPr>
          <a:xfrm>
            <a:off x="1357290" y="1428736"/>
            <a:ext cx="6400800" cy="1928826"/>
          </a:xfrm>
        </p:spPr>
        <p:txBody>
          <a:bodyPr/>
          <a:lstStyle/>
          <a:p>
            <a:pPr marL="22225" indent="-22225" algn="ctr">
              <a:buFontTx/>
              <a:buNone/>
            </a:pPr>
            <a:r>
              <a:rPr lang="de-DE" sz="1400" dirty="0" smtClean="0">
                <a:latin typeface="Calibri" pitchFamily="34" charset="0"/>
                <a:cs typeface="Calibri" pitchFamily="34" charset="0"/>
              </a:rPr>
              <a:t>Hochschule für angewandte Wissenschaften Hamburg</a:t>
            </a:r>
          </a:p>
          <a:p>
            <a:pPr marL="22225" indent="-22225" algn="ctr">
              <a:buFontTx/>
              <a:buNone/>
            </a:pPr>
            <a:r>
              <a:rPr lang="de-DE" sz="1400" dirty="0" smtClean="0">
                <a:latin typeface="Calibri" pitchFamily="34" charset="0"/>
                <a:cs typeface="Calibri" pitchFamily="34" charset="0"/>
              </a:rPr>
              <a:t>Fachbereich Informatik</a:t>
            </a:r>
          </a:p>
          <a:p>
            <a:pPr marL="22225" indent="-22225" algn="ctr">
              <a:buFontTx/>
              <a:buNone/>
            </a:pPr>
            <a:endParaRPr lang="de-DE" sz="1400" dirty="0" smtClean="0">
              <a:latin typeface="Calibri" pitchFamily="34" charset="0"/>
              <a:cs typeface="Calibri" pitchFamily="34" charset="0"/>
            </a:endParaRPr>
          </a:p>
          <a:p>
            <a:pPr marL="22225" indent="-22225" algn="ctr">
              <a:buFontTx/>
              <a:buNone/>
            </a:pPr>
            <a:r>
              <a:rPr lang="de-DE" sz="1400" dirty="0" smtClean="0">
                <a:latin typeface="Calibri" pitchFamily="34" charset="0"/>
                <a:cs typeface="Calibri" pitchFamily="34" charset="0"/>
              </a:rPr>
              <a:t>Prof. Dr. Stefan Sarstedt</a:t>
            </a:r>
          </a:p>
          <a:p>
            <a:pPr marL="22225" indent="-22225" algn="ctr">
              <a:buFontTx/>
              <a:buNone/>
            </a:pPr>
            <a:r>
              <a:rPr lang="de-DE" sz="1400" dirty="0" smtClean="0">
                <a:latin typeface="Calibri" pitchFamily="34" charset="0"/>
                <a:cs typeface="Calibri" pitchFamily="34" charset="0"/>
              </a:rPr>
              <a:t>(stefan.sarstedt@haw-hamburg.de)</a:t>
            </a:r>
          </a:p>
          <a:p>
            <a:pPr marL="22225" indent="-22225" algn="ctr">
              <a:buFontTx/>
              <a:buNone/>
            </a:pPr>
            <a:r>
              <a:rPr lang="de-DE" sz="1400" dirty="0" smtClean="0">
                <a:latin typeface="Calibri" pitchFamily="34" charset="0"/>
                <a:cs typeface="Calibri" pitchFamily="34" charset="0"/>
              </a:rPr>
              <a:t>Raum: 10.85</a:t>
            </a:r>
          </a:p>
        </p:txBody>
      </p:sp>
      <p:pic>
        <p:nvPicPr>
          <p:cNvPr id="5" name="Picture 2" descr="http://img.archiexpo.de/images_ae/photo-g/2d-architektur-cad-software-91443.jpg"/>
          <p:cNvPicPr>
            <a:picLocks noChangeAspect="1" noChangeArrowheads="1"/>
          </p:cNvPicPr>
          <p:nvPr/>
        </p:nvPicPr>
        <p:blipFill>
          <a:blip r:embed="rId3" cstate="print"/>
          <a:srcRect/>
          <a:stretch>
            <a:fillRect/>
          </a:stretch>
        </p:blipFill>
        <p:spPr bwMode="auto">
          <a:xfrm>
            <a:off x="6372200" y="3645024"/>
            <a:ext cx="2425701" cy="2939710"/>
          </a:xfrm>
          <a:prstGeom prst="rect">
            <a:avLst/>
          </a:prstGeom>
          <a:noFill/>
        </p:spPr>
      </p:pic>
      <p:pic>
        <p:nvPicPr>
          <p:cNvPr id="3" name="Bild 2"/>
          <p:cNvPicPr>
            <a:picLocks noChangeAspect="1"/>
          </p:cNvPicPr>
          <p:nvPr/>
        </p:nvPicPr>
        <p:blipFill>
          <a:blip r:embed="rId4"/>
          <a:stretch>
            <a:fillRect/>
          </a:stretch>
        </p:blipFill>
        <p:spPr>
          <a:xfrm>
            <a:off x="251520" y="2996952"/>
            <a:ext cx="2916582" cy="3717032"/>
          </a:xfrm>
          <a:prstGeom prst="rect">
            <a:avLst/>
          </a:prstGeom>
        </p:spPr>
      </p:pic>
      <p:sp>
        <p:nvSpPr>
          <p:cNvPr id="6" name="Rechteck 5"/>
          <p:cNvSpPr/>
          <p:nvPr/>
        </p:nvSpPr>
        <p:spPr>
          <a:xfrm>
            <a:off x="2928283" y="3643314"/>
            <a:ext cx="3270447" cy="1200329"/>
          </a:xfrm>
          <a:prstGeom prst="rect">
            <a:avLst/>
          </a:prstGeom>
        </p:spPr>
        <p:txBody>
          <a:bodyPr wrap="none">
            <a:spAutoFit/>
          </a:bodyPr>
          <a:lstStyle/>
          <a:p>
            <a:r>
              <a:rPr lang="de-DE" sz="2400" dirty="0" smtClean="0">
                <a:solidFill>
                  <a:srgbClr val="0070C0"/>
                </a:solidFill>
              </a:rPr>
              <a:t>Architekturstile</a:t>
            </a:r>
            <a:br>
              <a:rPr lang="de-DE" sz="2400" dirty="0" smtClean="0">
                <a:solidFill>
                  <a:srgbClr val="0070C0"/>
                </a:solidFill>
              </a:rPr>
            </a:br>
            <a:r>
              <a:rPr lang="de-DE" sz="2400" dirty="0" smtClean="0">
                <a:solidFill>
                  <a:srgbClr val="0070C0"/>
                </a:solidFill>
              </a:rPr>
              <a:t>und</a:t>
            </a:r>
            <a:br>
              <a:rPr lang="de-DE" sz="2400" dirty="0" smtClean="0">
                <a:solidFill>
                  <a:srgbClr val="0070C0"/>
                </a:solidFill>
              </a:rPr>
            </a:br>
            <a:r>
              <a:rPr lang="de-DE" sz="2400" dirty="0" smtClean="0">
                <a:solidFill>
                  <a:srgbClr val="0070C0"/>
                </a:solidFill>
              </a:rPr>
              <a:t>Design-</a:t>
            </a:r>
            <a:r>
              <a:rPr lang="de-DE" sz="2400" dirty="0" err="1" smtClean="0">
                <a:solidFill>
                  <a:srgbClr val="0070C0"/>
                </a:solidFill>
              </a:rPr>
              <a:t>Methodologien</a:t>
            </a:r>
            <a:endParaRPr lang="de-DE" sz="2400" dirty="0" smtClean="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de-DE" smtClean="0">
                <a:solidFill>
                  <a:srgbClr val="000000"/>
                </a:solidFill>
              </a:rPr>
              <a:t>Dataflow/Pipe &amp; Filter– </a:t>
            </a:r>
            <a:r>
              <a:rPr lang="de-DE" smtClean="0">
                <a:solidFill>
                  <a:srgbClr val="0070C0"/>
                </a:solidFill>
              </a:rPr>
              <a:t>Überblick</a:t>
            </a:r>
            <a:endParaRPr lang="de-DE" sz="4000" b="1">
              <a:ea typeface="宋体" pitchFamily="2" charset="-122"/>
            </a:endParaRPr>
          </a:p>
        </p:txBody>
      </p:sp>
      <p:sp>
        <p:nvSpPr>
          <p:cNvPr id="20483" name="Rectangle 3"/>
          <p:cNvSpPr>
            <a:spLocks noGrp="1" noChangeArrowheads="1"/>
          </p:cNvSpPr>
          <p:nvPr>
            <p:ph idx="1"/>
          </p:nvPr>
        </p:nvSpPr>
        <p:spPr/>
        <p:txBody>
          <a:bodyPr/>
          <a:lstStyle/>
          <a:p>
            <a:pPr>
              <a:lnSpc>
                <a:spcPct val="80000"/>
              </a:lnSpc>
            </a:pPr>
            <a:r>
              <a:rPr lang="de-DE" b="1" dirty="0" smtClean="0"/>
              <a:t>Komponentenarten</a:t>
            </a:r>
            <a:r>
              <a:rPr lang="de-DE" dirty="0" smtClean="0"/>
              <a:t>: Datenquelle, Filter, Pipes und Datensenke</a:t>
            </a:r>
          </a:p>
          <a:p>
            <a:pPr>
              <a:lnSpc>
                <a:spcPct val="80000"/>
              </a:lnSpc>
            </a:pPr>
            <a:r>
              <a:rPr lang="de-DE" dirty="0" smtClean="0"/>
              <a:t>Die Konnektoren sind Streams</a:t>
            </a:r>
          </a:p>
          <a:p>
            <a:pPr>
              <a:lnSpc>
                <a:spcPct val="80000"/>
              </a:lnSpc>
            </a:pPr>
            <a:r>
              <a:rPr lang="de-DE" dirty="0" smtClean="0"/>
              <a:t>Die Ausführung erfolgt im Ggs. zu Batch Sequential parallel und inkrementell</a:t>
            </a:r>
          </a:p>
          <a:p>
            <a:pPr>
              <a:lnSpc>
                <a:spcPct val="90000"/>
              </a:lnSpc>
            </a:pPr>
            <a:r>
              <a:rPr lang="de-DE" dirty="0" smtClean="0"/>
              <a:t>Stream ist </a:t>
            </a:r>
            <a:r>
              <a:rPr lang="de-DE" dirty="0" err="1" smtClean="0"/>
              <a:t>FiFo</a:t>
            </a:r>
            <a:r>
              <a:rPr lang="de-DE" dirty="0" smtClean="0"/>
              <a:t> und kann verschiede Daten transportieren: Byte-Stream, </a:t>
            </a:r>
            <a:r>
              <a:rPr lang="de-DE" dirty="0" err="1" smtClean="0"/>
              <a:t>Character</a:t>
            </a:r>
            <a:r>
              <a:rPr lang="de-DE" dirty="0" smtClean="0"/>
              <a:t>-Stream, XML-</a:t>
            </a:r>
            <a:r>
              <a:rPr lang="de-DE" dirty="0" err="1" smtClean="0"/>
              <a:t>Record</a:t>
            </a:r>
            <a:r>
              <a:rPr lang="de-DE" dirty="0" smtClean="0"/>
              <a:t>-Stream, …</a:t>
            </a:r>
          </a:p>
          <a:p>
            <a:pPr>
              <a:lnSpc>
                <a:spcPct val="90000"/>
              </a:lnSpc>
            </a:pPr>
            <a:r>
              <a:rPr lang="de-DE" dirty="0" smtClean="0"/>
              <a:t>Die meisten Betriebssysteme und Programmiersprachen bieten Streams an</a:t>
            </a:r>
          </a:p>
          <a:p>
            <a:pPr>
              <a:lnSpc>
                <a:spcPct val="90000"/>
              </a:lnSpc>
            </a:pPr>
            <a:r>
              <a:rPr lang="de-DE" altLang="zh-CN" dirty="0" smtClean="0">
                <a:ea typeface="宋体" pitchFamily="2" charset="-122"/>
              </a:rPr>
              <a:t>Filter transformieren die Daten</a:t>
            </a:r>
          </a:p>
          <a:p>
            <a:pPr lvl="1">
              <a:lnSpc>
                <a:spcPct val="90000"/>
              </a:lnSpc>
            </a:pPr>
            <a:r>
              <a:rPr lang="de-DE" altLang="zh-CN" dirty="0" smtClean="0">
                <a:ea typeface="宋体" pitchFamily="2" charset="-122"/>
              </a:rPr>
              <a:t>Filter brauchen nicht auf Vollständigkeit der Daten zu warten</a:t>
            </a:r>
          </a:p>
          <a:p>
            <a:pPr lvl="1">
              <a:lnSpc>
                <a:spcPct val="90000"/>
              </a:lnSpc>
            </a:pPr>
            <a:r>
              <a:rPr lang="de-DE" altLang="zh-CN" dirty="0" smtClean="0">
                <a:ea typeface="宋体" pitchFamily="2" charset="-122"/>
              </a:rPr>
              <a:t>sie arbeiten lokal inkrementell</a:t>
            </a:r>
          </a:p>
          <a:p>
            <a:pPr>
              <a:lnSpc>
                <a:spcPct val="90000"/>
              </a:lnSpc>
            </a:pPr>
            <a:r>
              <a:rPr lang="de-DE" altLang="zh-CN" dirty="0" smtClean="0">
                <a:ea typeface="宋体" pitchFamily="2" charset="-122"/>
              </a:rPr>
              <a:t>Pipes/Streams transportieren die Daten zwischen Filtern</a:t>
            </a:r>
          </a:p>
          <a:p>
            <a:pPr lvl="1">
              <a:lnSpc>
                <a:spcPct val="80000"/>
              </a:lnSpc>
            </a:pPr>
            <a:r>
              <a:rPr lang="de-DE" altLang="zh-CN" dirty="0" smtClean="0">
                <a:ea typeface="宋体" pitchFamily="2" charset="-122"/>
              </a:rPr>
              <a:t>Objekttypen müssen zum Transport </a:t>
            </a:r>
            <a:r>
              <a:rPr lang="de-DE" altLang="zh-CN" dirty="0" err="1" smtClean="0">
                <a:ea typeface="宋体" pitchFamily="2" charset="-122"/>
              </a:rPr>
              <a:t>serialisiert</a:t>
            </a:r>
            <a:r>
              <a:rPr lang="de-DE" altLang="zh-CN" dirty="0" smtClean="0">
                <a:ea typeface="宋体" pitchFamily="2" charset="-122"/>
              </a:rPr>
              <a:t> werden</a:t>
            </a:r>
          </a:p>
          <a:p>
            <a:pPr lvl="1">
              <a:lnSpc>
                <a:spcPct val="90000"/>
              </a:lnSpc>
            </a:pPr>
            <a:endParaRPr lang="de-DE" altLang="zh-CN" dirty="0" smtClean="0">
              <a:ea typeface="宋体" pitchFamily="2" charset="-122"/>
            </a:endParaRPr>
          </a:p>
          <a:p>
            <a:pPr>
              <a:lnSpc>
                <a:spcPct val="80000"/>
              </a:lnSpc>
            </a:pPr>
            <a:endParaRPr lang="de-DE" dirty="0" smtClean="0"/>
          </a:p>
          <a:p>
            <a:pPr>
              <a:lnSpc>
                <a:spcPct val="80000"/>
              </a:lnSpc>
            </a:pPr>
            <a:endParaRPr lang="de-DE" dirty="0"/>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de-DE" sz="2400" dirty="0" err="1" smtClean="0">
                <a:solidFill>
                  <a:srgbClr val="000000"/>
                </a:solidFill>
              </a:rPr>
              <a:t>Dataflow</a:t>
            </a:r>
            <a:r>
              <a:rPr lang="de-DE" sz="2400" dirty="0" smtClean="0">
                <a:solidFill>
                  <a:srgbClr val="000000"/>
                </a:solidFill>
              </a:rPr>
              <a:t>/Pipe &amp; Filter– </a:t>
            </a:r>
            <a:r>
              <a:rPr lang="de-DE" sz="2400" dirty="0" smtClean="0">
                <a:solidFill>
                  <a:srgbClr val="0070C0"/>
                </a:solidFill>
              </a:rPr>
              <a:t>Beispiel</a:t>
            </a:r>
            <a:endParaRPr lang="en-US" sz="4000" dirty="0"/>
          </a:p>
        </p:txBody>
      </p:sp>
      <p:pic>
        <p:nvPicPr>
          <p:cNvPr id="698371" name="Picture 3"/>
          <p:cNvPicPr>
            <a:picLocks noChangeAspect="1" noChangeArrowheads="1"/>
          </p:cNvPicPr>
          <p:nvPr/>
        </p:nvPicPr>
        <p:blipFill rotWithShape="1">
          <a:blip r:embed="rId2" cstate="print"/>
          <a:srcRect l="7635" r="29106"/>
          <a:stretch/>
        </p:blipFill>
        <p:spPr bwMode="auto">
          <a:xfrm>
            <a:off x="251520" y="1988840"/>
            <a:ext cx="5967350" cy="2611943"/>
          </a:xfrm>
          <a:prstGeom prst="rect">
            <a:avLst/>
          </a:prstGeom>
          <a:noFill/>
          <a:ln w="9525">
            <a:noFill/>
            <a:miter lim="800000"/>
            <a:headEnd/>
            <a:tailEnd/>
          </a:ln>
          <a:effectLst/>
        </p:spPr>
      </p:pic>
      <p:sp>
        <p:nvSpPr>
          <p:cNvPr id="5" name="Rechteck 4"/>
          <p:cNvSpPr/>
          <p:nvPr/>
        </p:nvSpPr>
        <p:spPr bwMode="auto">
          <a:xfrm>
            <a:off x="1475656" y="1916832"/>
            <a:ext cx="4624061" cy="6702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Rechteck 5"/>
          <p:cNvSpPr/>
          <p:nvPr/>
        </p:nvSpPr>
        <p:spPr bwMode="auto">
          <a:xfrm>
            <a:off x="1403648" y="2420888"/>
            <a:ext cx="436303" cy="7126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7" name="Rechteck 6"/>
          <p:cNvSpPr/>
          <p:nvPr/>
        </p:nvSpPr>
        <p:spPr bwMode="auto">
          <a:xfrm>
            <a:off x="5724128" y="2382333"/>
            <a:ext cx="436303" cy="7126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Rechteck 7"/>
          <p:cNvSpPr/>
          <p:nvPr/>
        </p:nvSpPr>
        <p:spPr>
          <a:xfrm>
            <a:off x="5436096" y="4149080"/>
            <a:ext cx="806632" cy="246221"/>
          </a:xfrm>
          <a:prstGeom prst="rect">
            <a:avLst/>
          </a:prstGeom>
        </p:spPr>
        <p:txBody>
          <a:bodyPr wrap="none">
            <a:spAutoFit/>
          </a:bodyPr>
          <a:lstStyle/>
          <a:p>
            <a:r>
              <a:rPr lang="de-DE" dirty="0" smtClean="0">
                <a:solidFill>
                  <a:schemeClr val="bg1">
                    <a:lumMod val="65000"/>
                  </a:schemeClr>
                </a:solidFill>
              </a:rPr>
              <a:t>[Qian2010]</a:t>
            </a:r>
            <a:endParaRPr lang="de-DE" dirty="0">
              <a:solidFill>
                <a:schemeClr val="bg1">
                  <a:lumMod val="65000"/>
                </a:schemeClr>
              </a:solidFill>
            </a:endParaRPr>
          </a:p>
        </p:txBody>
      </p:sp>
      <p:sp>
        <p:nvSpPr>
          <p:cNvPr id="9" name="Rechteck 8"/>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0" name="Rechteck 9"/>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1" name="Gerade Verbindung mit Pfeil 10"/>
          <p:cNvCxnSpPr>
            <a:stCxn id="9" idx="3"/>
            <a:endCxn id="10"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de-DE" dirty="0" err="1" smtClean="0">
                <a:solidFill>
                  <a:srgbClr val="000000"/>
                </a:solidFill>
              </a:rPr>
              <a:t>Dataflow</a:t>
            </a:r>
            <a:r>
              <a:rPr lang="de-DE" dirty="0" smtClean="0">
                <a:solidFill>
                  <a:srgbClr val="000000"/>
                </a:solidFill>
              </a:rPr>
              <a:t>/Pipe &amp; Filter– </a:t>
            </a:r>
            <a:r>
              <a:rPr lang="de-DE" dirty="0" smtClean="0">
                <a:solidFill>
                  <a:srgbClr val="0070C0"/>
                </a:solidFill>
              </a:rPr>
              <a:t>Filterarten</a:t>
            </a:r>
            <a:endParaRPr lang="de-DE" sz="4000" b="1" dirty="0">
              <a:ea typeface="宋体" pitchFamily="2" charset="-122"/>
            </a:endParaRPr>
          </a:p>
        </p:txBody>
      </p:sp>
      <p:sp>
        <p:nvSpPr>
          <p:cNvPr id="20483" name="Rectangle 3"/>
          <p:cNvSpPr>
            <a:spLocks noGrp="1" noChangeArrowheads="1"/>
          </p:cNvSpPr>
          <p:nvPr>
            <p:ph idx="1"/>
          </p:nvPr>
        </p:nvSpPr>
        <p:spPr/>
        <p:txBody>
          <a:bodyPr/>
          <a:lstStyle/>
          <a:p>
            <a:pPr>
              <a:lnSpc>
                <a:spcPct val="80000"/>
              </a:lnSpc>
            </a:pPr>
            <a:r>
              <a:rPr lang="de-DE" dirty="0" smtClean="0"/>
              <a:t>Es gibt zwei Arten von Filtern</a:t>
            </a:r>
          </a:p>
          <a:p>
            <a:pPr>
              <a:lnSpc>
                <a:spcPct val="80000"/>
              </a:lnSpc>
            </a:pPr>
            <a:r>
              <a:rPr lang="de-DE" dirty="0" smtClean="0"/>
              <a:t>Ein </a:t>
            </a:r>
            <a:r>
              <a:rPr lang="de-DE" b="1" dirty="0" smtClean="0"/>
              <a:t>aktiver Filter </a:t>
            </a:r>
            <a:r>
              <a:rPr lang="de-DE" dirty="0" smtClean="0"/>
              <a:t>(„</a:t>
            </a:r>
            <a:r>
              <a:rPr lang="de-DE" dirty="0" err="1" smtClean="0"/>
              <a:t>active</a:t>
            </a:r>
            <a:r>
              <a:rPr lang="de-DE" dirty="0" smtClean="0"/>
              <a:t> filter“) arbeitet mit einer </a:t>
            </a:r>
            <a:r>
              <a:rPr lang="de-DE" b="1" dirty="0" smtClean="0"/>
              <a:t>passiven Pipe</a:t>
            </a:r>
          </a:p>
          <a:p>
            <a:pPr>
              <a:lnSpc>
                <a:spcPct val="80000"/>
              </a:lnSpc>
            </a:pPr>
            <a:endParaRPr lang="de-DE" dirty="0" smtClean="0"/>
          </a:p>
          <a:p>
            <a:pPr>
              <a:lnSpc>
                <a:spcPct val="80000"/>
              </a:lnSpc>
              <a:buNone/>
            </a:pPr>
            <a:endParaRPr lang="de-DE" dirty="0" smtClean="0"/>
          </a:p>
          <a:p>
            <a:pPr lvl="1">
              <a:lnSpc>
                <a:spcPct val="80000"/>
              </a:lnSpc>
            </a:pPr>
            <a:r>
              <a:rPr lang="de-DE" altLang="zh-CN" dirty="0" smtClean="0">
                <a:ea typeface="宋体" pitchFamily="2" charset="-122"/>
              </a:rPr>
              <a:t>In diesem Fall muss die Pipe </a:t>
            </a:r>
            <a:r>
              <a:rPr lang="de-DE" altLang="zh-CN" dirty="0" err="1" smtClean="0">
                <a:ea typeface="宋体" pitchFamily="2" charset="-122"/>
              </a:rPr>
              <a:t>read</a:t>
            </a:r>
            <a:r>
              <a:rPr lang="de-DE" altLang="zh-CN" dirty="0" smtClean="0">
                <a:ea typeface="宋体" pitchFamily="2" charset="-122"/>
              </a:rPr>
              <a:t>/</a:t>
            </a:r>
            <a:r>
              <a:rPr lang="de-DE" altLang="zh-CN" dirty="0" err="1" smtClean="0">
                <a:ea typeface="宋体" pitchFamily="2" charset="-122"/>
              </a:rPr>
              <a:t>write</a:t>
            </a:r>
            <a:r>
              <a:rPr lang="de-DE" altLang="zh-CN" dirty="0" smtClean="0">
                <a:ea typeface="宋体" pitchFamily="2" charset="-122"/>
              </a:rPr>
              <a:t>-Operationen anbieten</a:t>
            </a:r>
          </a:p>
          <a:p>
            <a:pPr lvl="1">
              <a:lnSpc>
                <a:spcPct val="80000"/>
              </a:lnSpc>
            </a:pPr>
            <a:r>
              <a:rPr lang="de-DE" dirty="0" smtClean="0"/>
              <a:t>dies ist das Pipe &amp; Filter-Modell aus Unix</a:t>
            </a:r>
          </a:p>
          <a:p>
            <a:pPr lvl="1">
              <a:lnSpc>
                <a:spcPct val="80000"/>
              </a:lnSpc>
            </a:pPr>
            <a:r>
              <a:rPr lang="de-DE" dirty="0" smtClean="0"/>
              <a:t>Die Java-Klassen </a:t>
            </a:r>
            <a:r>
              <a:rPr lang="de-DE" dirty="0" err="1" smtClean="0">
                <a:latin typeface="Courier New" pitchFamily="49" charset="0"/>
                <a:cs typeface="Courier New" pitchFamily="49" charset="0"/>
              </a:rPr>
              <a:t>PipedWriter</a:t>
            </a:r>
            <a:r>
              <a:rPr lang="de-DE" dirty="0" smtClean="0"/>
              <a:t> und </a:t>
            </a:r>
            <a:r>
              <a:rPr lang="de-DE" dirty="0" err="1" smtClean="0">
                <a:latin typeface="Courier New" pitchFamily="49" charset="0"/>
                <a:cs typeface="Courier New" pitchFamily="49" charset="0"/>
              </a:rPr>
              <a:t>PipedReader</a:t>
            </a:r>
            <a:r>
              <a:rPr lang="de-DE" dirty="0" smtClean="0"/>
              <a:t> sind passive Pipes, die mit aktiven Filtern zusammenarbeiten müssen</a:t>
            </a:r>
          </a:p>
          <a:p>
            <a:pPr>
              <a:lnSpc>
                <a:spcPct val="80000"/>
              </a:lnSpc>
            </a:pPr>
            <a:r>
              <a:rPr lang="de-DE" dirty="0" smtClean="0"/>
              <a:t>Ein </a:t>
            </a:r>
            <a:r>
              <a:rPr lang="de-DE" b="1" dirty="0" smtClean="0"/>
              <a:t>passiver Filter </a:t>
            </a:r>
            <a:r>
              <a:rPr lang="de-DE" dirty="0" smtClean="0"/>
              <a:t>(„passive filter“) arbeitet mit einer </a:t>
            </a:r>
            <a:r>
              <a:rPr lang="de-DE" b="1" dirty="0" smtClean="0"/>
              <a:t>aktiven Pipe</a:t>
            </a:r>
          </a:p>
          <a:p>
            <a:pPr>
              <a:lnSpc>
                <a:spcPct val="80000"/>
              </a:lnSpc>
            </a:pPr>
            <a:endParaRPr lang="de-DE" dirty="0" smtClean="0"/>
          </a:p>
          <a:p>
            <a:pPr>
              <a:lnSpc>
                <a:spcPct val="80000"/>
              </a:lnSpc>
              <a:buFontTx/>
              <a:buNone/>
            </a:pPr>
            <a:endParaRPr lang="de-DE" dirty="0" smtClean="0"/>
          </a:p>
          <a:p>
            <a:pPr lvl="1">
              <a:lnSpc>
                <a:spcPct val="80000"/>
              </a:lnSpc>
            </a:pPr>
            <a:r>
              <a:rPr lang="de-DE" altLang="zh-CN" dirty="0" smtClean="0">
                <a:ea typeface="宋体" pitchFamily="2" charset="-122"/>
              </a:rPr>
              <a:t>In diesem Fall muss der Filter </a:t>
            </a:r>
            <a:r>
              <a:rPr lang="de-DE" altLang="zh-CN" dirty="0" err="1" smtClean="0">
                <a:ea typeface="宋体" pitchFamily="2" charset="-122"/>
              </a:rPr>
              <a:t>read</a:t>
            </a:r>
            <a:r>
              <a:rPr lang="de-DE" altLang="zh-CN" dirty="0" smtClean="0">
                <a:ea typeface="宋体" pitchFamily="2" charset="-122"/>
              </a:rPr>
              <a:t>/</a:t>
            </a:r>
            <a:r>
              <a:rPr lang="de-DE" altLang="zh-CN" dirty="0" err="1" smtClean="0">
                <a:ea typeface="宋体" pitchFamily="2" charset="-122"/>
              </a:rPr>
              <a:t>write</a:t>
            </a:r>
            <a:r>
              <a:rPr lang="de-DE" altLang="zh-CN" dirty="0" smtClean="0">
                <a:ea typeface="宋体" pitchFamily="2" charset="-122"/>
              </a:rPr>
              <a:t>-Operationen anbieten</a:t>
            </a:r>
          </a:p>
          <a:p>
            <a:pPr>
              <a:lnSpc>
                <a:spcPct val="80000"/>
              </a:lnSpc>
            </a:pPr>
            <a:endParaRPr lang="de-DE" altLang="zh-CN" dirty="0" smtClean="0">
              <a:ea typeface="宋体" pitchFamily="2" charset="-122"/>
            </a:endParaRPr>
          </a:p>
          <a:p>
            <a:pPr>
              <a:lnSpc>
                <a:spcPct val="80000"/>
              </a:lnSpc>
            </a:pPr>
            <a:endParaRPr lang="de-DE" dirty="0" smtClean="0"/>
          </a:p>
          <a:p>
            <a:pPr>
              <a:lnSpc>
                <a:spcPct val="80000"/>
              </a:lnSpc>
            </a:pPr>
            <a:endParaRPr lang="de-DE" dirty="0"/>
          </a:p>
        </p:txBody>
      </p:sp>
      <p:sp>
        <p:nvSpPr>
          <p:cNvPr id="4" name="Rechteck 3"/>
          <p:cNvSpPr/>
          <p:nvPr/>
        </p:nvSpPr>
        <p:spPr bwMode="auto">
          <a:xfrm>
            <a:off x="2339752" y="2420888"/>
            <a:ext cx="864096" cy="432048"/>
          </a:xfrm>
          <a:prstGeom prst="rect">
            <a:avLst/>
          </a:prstGeom>
          <a:noFill/>
          <a:ln w="19050" cap="flat" cmpd="sng" algn="ctr">
            <a:solidFill>
              <a:srgbClr val="0099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smtClean="0">
                <a:ln>
                  <a:noFill/>
                </a:ln>
                <a:solidFill>
                  <a:schemeClr val="tx1"/>
                </a:solidFill>
                <a:effectLst/>
                <a:latin typeface="Arial" charset="0"/>
              </a:rPr>
              <a:t>Filter</a:t>
            </a:r>
          </a:p>
        </p:txBody>
      </p:sp>
      <p:sp>
        <p:nvSpPr>
          <p:cNvPr id="5" name="Rechteck 4"/>
          <p:cNvSpPr/>
          <p:nvPr/>
        </p:nvSpPr>
        <p:spPr bwMode="auto">
          <a:xfrm>
            <a:off x="3707904" y="2420888"/>
            <a:ext cx="864096" cy="432048"/>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smtClean="0">
                <a:ln>
                  <a:noFill/>
                </a:ln>
                <a:solidFill>
                  <a:schemeClr val="tx1"/>
                </a:solidFill>
                <a:effectLst/>
                <a:latin typeface="Arial" charset="0"/>
              </a:rPr>
              <a:t>Pipe</a:t>
            </a:r>
          </a:p>
        </p:txBody>
      </p:sp>
      <p:sp>
        <p:nvSpPr>
          <p:cNvPr id="6" name="Rechteck 5"/>
          <p:cNvSpPr/>
          <p:nvPr/>
        </p:nvSpPr>
        <p:spPr bwMode="auto">
          <a:xfrm>
            <a:off x="5148064" y="2420888"/>
            <a:ext cx="864096" cy="432048"/>
          </a:xfrm>
          <a:prstGeom prst="rect">
            <a:avLst/>
          </a:prstGeom>
          <a:noFill/>
          <a:ln w="19050" cap="flat" cmpd="sng" algn="ctr">
            <a:solidFill>
              <a:srgbClr val="0099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smtClean="0">
                <a:ln>
                  <a:noFill/>
                </a:ln>
                <a:solidFill>
                  <a:schemeClr val="tx1"/>
                </a:solidFill>
                <a:effectLst/>
                <a:latin typeface="Arial" charset="0"/>
              </a:rPr>
              <a:t>Filter</a:t>
            </a:r>
          </a:p>
        </p:txBody>
      </p:sp>
      <p:cxnSp>
        <p:nvCxnSpPr>
          <p:cNvPr id="8" name="Gerade Verbindung mit Pfeil 7"/>
          <p:cNvCxnSpPr>
            <a:endCxn id="4" idx="1"/>
          </p:cNvCxnSpPr>
          <p:nvPr/>
        </p:nvCxnSpPr>
        <p:spPr bwMode="auto">
          <a:xfrm>
            <a:off x="1835696" y="2636912"/>
            <a:ext cx="504056" cy="1588"/>
          </a:xfrm>
          <a:prstGeom prst="straightConnector1">
            <a:avLst/>
          </a:prstGeom>
          <a:solidFill>
            <a:schemeClr val="accent1"/>
          </a:solidFill>
          <a:ln w="19050" cap="flat" cmpd="sng" algn="ctr">
            <a:solidFill>
              <a:srgbClr val="009900"/>
            </a:solidFill>
            <a:prstDash val="solid"/>
            <a:round/>
            <a:headEnd type="none" w="med" len="med"/>
            <a:tailEnd type="arrow"/>
          </a:ln>
          <a:effectLst/>
        </p:spPr>
      </p:cxnSp>
      <p:cxnSp>
        <p:nvCxnSpPr>
          <p:cNvPr id="10" name="Gerade Verbindung mit Pfeil 9"/>
          <p:cNvCxnSpPr>
            <a:stCxn id="5" idx="3"/>
            <a:endCxn id="6" idx="1"/>
          </p:cNvCxnSpPr>
          <p:nvPr/>
        </p:nvCxnSpPr>
        <p:spPr bwMode="auto">
          <a:xfrm>
            <a:off x="4572000" y="2636912"/>
            <a:ext cx="576064" cy="1588"/>
          </a:xfrm>
          <a:prstGeom prst="straightConnector1">
            <a:avLst/>
          </a:prstGeom>
          <a:solidFill>
            <a:schemeClr val="accent1"/>
          </a:solidFill>
          <a:ln w="19050" cap="flat" cmpd="sng" algn="ctr">
            <a:solidFill>
              <a:srgbClr val="009900"/>
            </a:solidFill>
            <a:prstDash val="solid"/>
            <a:round/>
            <a:headEnd type="none" w="med" len="med"/>
            <a:tailEnd type="arrow"/>
          </a:ln>
          <a:effectLst/>
        </p:spPr>
      </p:cxnSp>
      <p:cxnSp>
        <p:nvCxnSpPr>
          <p:cNvPr id="13" name="Gerade Verbindung mit Pfeil 12"/>
          <p:cNvCxnSpPr>
            <a:stCxn id="4" idx="3"/>
            <a:endCxn id="5" idx="1"/>
          </p:cNvCxnSpPr>
          <p:nvPr/>
        </p:nvCxnSpPr>
        <p:spPr bwMode="auto">
          <a:xfrm>
            <a:off x="3203848" y="2636912"/>
            <a:ext cx="504056" cy="1588"/>
          </a:xfrm>
          <a:prstGeom prst="straightConnector1">
            <a:avLst/>
          </a:prstGeom>
          <a:solidFill>
            <a:schemeClr val="accent1"/>
          </a:solidFill>
          <a:ln w="19050" cap="flat" cmpd="sng" algn="ctr">
            <a:solidFill>
              <a:srgbClr val="009900"/>
            </a:solidFill>
            <a:prstDash val="solid"/>
            <a:round/>
            <a:headEnd type="none" w="med" len="med"/>
            <a:tailEnd type="arrow"/>
          </a:ln>
          <a:effectLst/>
        </p:spPr>
      </p:cxnSp>
      <p:cxnSp>
        <p:nvCxnSpPr>
          <p:cNvPr id="16" name="Gerade Verbindung mit Pfeil 15"/>
          <p:cNvCxnSpPr>
            <a:stCxn id="6" idx="3"/>
          </p:cNvCxnSpPr>
          <p:nvPr/>
        </p:nvCxnSpPr>
        <p:spPr bwMode="auto">
          <a:xfrm>
            <a:off x="6012160" y="2636912"/>
            <a:ext cx="576064" cy="1588"/>
          </a:xfrm>
          <a:prstGeom prst="straightConnector1">
            <a:avLst/>
          </a:prstGeom>
          <a:solidFill>
            <a:schemeClr val="accent1"/>
          </a:solidFill>
          <a:ln w="19050" cap="flat" cmpd="sng" algn="ctr">
            <a:solidFill>
              <a:srgbClr val="009900"/>
            </a:solidFill>
            <a:prstDash val="solid"/>
            <a:round/>
            <a:headEnd type="none" w="med" len="med"/>
            <a:tailEnd type="arrow"/>
          </a:ln>
          <a:effectLst/>
        </p:spPr>
      </p:cxnSp>
      <p:sp>
        <p:nvSpPr>
          <p:cNvPr id="18" name="Rechteck 17"/>
          <p:cNvSpPr/>
          <p:nvPr/>
        </p:nvSpPr>
        <p:spPr bwMode="auto">
          <a:xfrm>
            <a:off x="2339752" y="4365104"/>
            <a:ext cx="864096" cy="432048"/>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smtClean="0">
                <a:ln>
                  <a:noFill/>
                </a:ln>
                <a:solidFill>
                  <a:schemeClr val="tx1"/>
                </a:solidFill>
                <a:effectLst/>
                <a:latin typeface="Arial" charset="0"/>
              </a:rPr>
              <a:t>Filter</a:t>
            </a:r>
          </a:p>
        </p:txBody>
      </p:sp>
      <p:sp>
        <p:nvSpPr>
          <p:cNvPr id="19" name="Rechteck 18"/>
          <p:cNvSpPr/>
          <p:nvPr/>
        </p:nvSpPr>
        <p:spPr bwMode="auto">
          <a:xfrm>
            <a:off x="3707904" y="4365104"/>
            <a:ext cx="864096" cy="432048"/>
          </a:xfrm>
          <a:prstGeom prst="rect">
            <a:avLst/>
          </a:prstGeom>
          <a:noFill/>
          <a:ln w="19050" cap="flat" cmpd="sng" algn="ctr">
            <a:solidFill>
              <a:srgbClr val="0099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smtClean="0">
                <a:ln>
                  <a:noFill/>
                </a:ln>
                <a:solidFill>
                  <a:schemeClr val="tx1"/>
                </a:solidFill>
                <a:effectLst/>
                <a:latin typeface="Arial" charset="0"/>
              </a:rPr>
              <a:t>Pipe</a:t>
            </a:r>
          </a:p>
        </p:txBody>
      </p:sp>
      <p:sp>
        <p:nvSpPr>
          <p:cNvPr id="20" name="Rechteck 19"/>
          <p:cNvSpPr/>
          <p:nvPr/>
        </p:nvSpPr>
        <p:spPr bwMode="auto">
          <a:xfrm>
            <a:off x="5148064" y="4365104"/>
            <a:ext cx="864096" cy="432048"/>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smtClean="0">
                <a:ln>
                  <a:noFill/>
                </a:ln>
                <a:solidFill>
                  <a:schemeClr val="tx1"/>
                </a:solidFill>
                <a:effectLst/>
                <a:latin typeface="Arial" charset="0"/>
              </a:rPr>
              <a:t>Filter</a:t>
            </a:r>
          </a:p>
        </p:txBody>
      </p:sp>
      <p:cxnSp>
        <p:nvCxnSpPr>
          <p:cNvPr id="21" name="Gerade Verbindung mit Pfeil 20"/>
          <p:cNvCxnSpPr>
            <a:endCxn id="18" idx="1"/>
          </p:cNvCxnSpPr>
          <p:nvPr/>
        </p:nvCxnSpPr>
        <p:spPr bwMode="auto">
          <a:xfrm>
            <a:off x="1835696" y="4581128"/>
            <a:ext cx="504056" cy="15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2" name="Gerade Verbindung mit Pfeil 21"/>
          <p:cNvCxnSpPr>
            <a:stCxn id="19" idx="3"/>
            <a:endCxn id="20" idx="1"/>
          </p:cNvCxnSpPr>
          <p:nvPr/>
        </p:nvCxnSpPr>
        <p:spPr bwMode="auto">
          <a:xfrm>
            <a:off x="4572000" y="4581128"/>
            <a:ext cx="576064" cy="1588"/>
          </a:xfrm>
          <a:prstGeom prst="straightConnector1">
            <a:avLst/>
          </a:prstGeom>
          <a:solidFill>
            <a:schemeClr val="accent1"/>
          </a:solidFill>
          <a:ln w="19050" cap="flat" cmpd="sng" algn="ctr">
            <a:solidFill>
              <a:srgbClr val="009900"/>
            </a:solidFill>
            <a:prstDash val="solid"/>
            <a:round/>
            <a:headEnd type="none" w="med" len="med"/>
            <a:tailEnd type="arrow"/>
          </a:ln>
          <a:effectLst/>
        </p:spPr>
      </p:cxnSp>
      <p:cxnSp>
        <p:nvCxnSpPr>
          <p:cNvPr id="23" name="Gerade Verbindung mit Pfeil 22"/>
          <p:cNvCxnSpPr>
            <a:stCxn id="18" idx="3"/>
            <a:endCxn id="19" idx="1"/>
          </p:cNvCxnSpPr>
          <p:nvPr/>
        </p:nvCxnSpPr>
        <p:spPr bwMode="auto">
          <a:xfrm>
            <a:off x="3203848" y="4581128"/>
            <a:ext cx="504056" cy="1588"/>
          </a:xfrm>
          <a:prstGeom prst="straightConnector1">
            <a:avLst/>
          </a:prstGeom>
          <a:solidFill>
            <a:schemeClr val="accent1"/>
          </a:solidFill>
          <a:ln w="19050" cap="flat" cmpd="sng" algn="ctr">
            <a:solidFill>
              <a:srgbClr val="009900"/>
            </a:solidFill>
            <a:prstDash val="solid"/>
            <a:round/>
            <a:headEnd type="none" w="med" len="med"/>
            <a:tailEnd type="arrow"/>
          </a:ln>
          <a:effectLst/>
        </p:spPr>
      </p:cxnSp>
      <p:cxnSp>
        <p:nvCxnSpPr>
          <p:cNvPr id="24" name="Gerade Verbindung mit Pfeil 23"/>
          <p:cNvCxnSpPr>
            <a:stCxn id="20" idx="3"/>
          </p:cNvCxnSpPr>
          <p:nvPr/>
        </p:nvCxnSpPr>
        <p:spPr bwMode="auto">
          <a:xfrm>
            <a:off x="6012160" y="4581128"/>
            <a:ext cx="576064" cy="15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 name="Rechteck 24"/>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6" name="Rechteck 25"/>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27" name="Gerade Verbindung mit Pfeil 26"/>
          <p:cNvCxnSpPr>
            <a:stCxn id="25" idx="3"/>
            <a:endCxn id="26"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de-DE" dirty="0" err="1" smtClean="0">
                <a:solidFill>
                  <a:srgbClr val="000000"/>
                </a:solidFill>
              </a:rPr>
              <a:t>Dataflow</a:t>
            </a:r>
            <a:r>
              <a:rPr lang="de-DE" dirty="0" smtClean="0">
                <a:solidFill>
                  <a:srgbClr val="000000"/>
                </a:solidFill>
              </a:rPr>
              <a:t>/Pipe &amp; Filter– </a:t>
            </a:r>
            <a:r>
              <a:rPr lang="de-DE" dirty="0" smtClean="0">
                <a:solidFill>
                  <a:srgbClr val="0070C0"/>
                </a:solidFill>
              </a:rPr>
              <a:t>Statische Struktur</a:t>
            </a:r>
            <a:endParaRPr lang="de-DE" sz="4000" dirty="0"/>
          </a:p>
        </p:txBody>
      </p:sp>
      <p:graphicFrame>
        <p:nvGraphicFramePr>
          <p:cNvPr id="26628" name="Object 4"/>
          <p:cNvGraphicFramePr>
            <a:graphicFrameLocks noGrp="1" noChangeAspect="1"/>
          </p:cNvGraphicFramePr>
          <p:nvPr>
            <p:ph idx="1"/>
          </p:nvPr>
        </p:nvGraphicFramePr>
        <p:xfrm>
          <a:off x="1695450" y="1916113"/>
          <a:ext cx="5895975" cy="3251200"/>
        </p:xfrm>
        <a:graphic>
          <a:graphicData uri="http://schemas.openxmlformats.org/presentationml/2006/ole">
            <mc:AlternateContent xmlns:mc="http://schemas.openxmlformats.org/markup-compatibility/2006">
              <mc:Choice xmlns:v="urn:schemas-microsoft-com:vml" Requires="v">
                <p:oleObj spid="_x0000_s696451" name="Visio" r:id="rId4" imgW="4975462" imgH="2742505" progId="Visio.Drawing.11">
                  <p:embed/>
                </p:oleObj>
              </mc:Choice>
              <mc:Fallback>
                <p:oleObj name="Visio" r:id="rId4" imgW="4975462" imgH="2742505"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5450" y="1916113"/>
                        <a:ext cx="5895975" cy="325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hteck 4"/>
          <p:cNvSpPr/>
          <p:nvPr/>
        </p:nvSpPr>
        <p:spPr>
          <a:xfrm>
            <a:off x="2699792" y="5517232"/>
            <a:ext cx="3361818" cy="400110"/>
          </a:xfrm>
          <a:prstGeom prst="rect">
            <a:avLst/>
          </a:prstGeom>
        </p:spPr>
        <p:txBody>
          <a:bodyPr wrap="none">
            <a:spAutoFit/>
          </a:bodyPr>
          <a:lstStyle/>
          <a:p>
            <a:pPr algn="l">
              <a:spcBef>
                <a:spcPct val="30000"/>
              </a:spcBef>
              <a:defRPr/>
            </a:pPr>
            <a:r>
              <a:rPr lang="de-DE" sz="2000" smtClean="0">
                <a:solidFill>
                  <a:srgbClr val="0070C0"/>
                </a:solidFill>
              </a:rPr>
              <a:t>Aktiver oder passiver Filter?</a:t>
            </a:r>
          </a:p>
        </p:txBody>
      </p:sp>
      <p:sp>
        <p:nvSpPr>
          <p:cNvPr id="6" name="Rechteck 5"/>
          <p:cNvSpPr/>
          <p:nvPr/>
        </p:nvSpPr>
        <p:spPr>
          <a:xfrm>
            <a:off x="7740352" y="6021288"/>
            <a:ext cx="806632" cy="246221"/>
          </a:xfrm>
          <a:prstGeom prst="rect">
            <a:avLst/>
          </a:prstGeom>
        </p:spPr>
        <p:txBody>
          <a:bodyPr wrap="none">
            <a:spAutoFit/>
          </a:bodyPr>
          <a:lstStyle/>
          <a:p>
            <a:r>
              <a:rPr lang="de-DE" dirty="0" smtClean="0">
                <a:solidFill>
                  <a:schemeClr val="bg1">
                    <a:lumMod val="65000"/>
                  </a:schemeClr>
                </a:solidFill>
              </a:rPr>
              <a:t>[Qian2010]</a:t>
            </a:r>
            <a:endParaRPr lang="de-DE" dirty="0">
              <a:solidFill>
                <a:schemeClr val="bg1">
                  <a:lumMod val="65000"/>
                </a:schemeClr>
              </a:solidFill>
            </a:endParaRPr>
          </a:p>
        </p:txBody>
      </p:sp>
      <p:sp>
        <p:nvSpPr>
          <p:cNvPr id="7" name="Rechteck 6"/>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Rechteck 7"/>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9" name="Gerade Verbindung mit Pfeil 8"/>
          <p:cNvCxnSpPr>
            <a:stCxn id="7" idx="3"/>
            <a:endCxn id="8"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sz="2400" dirty="0" err="1" smtClean="0">
                <a:solidFill>
                  <a:srgbClr val="000000"/>
                </a:solidFill>
              </a:rPr>
              <a:t>Dataflow</a:t>
            </a:r>
            <a:r>
              <a:rPr lang="de-DE" sz="2400" dirty="0" smtClean="0">
                <a:solidFill>
                  <a:srgbClr val="000000"/>
                </a:solidFill>
              </a:rPr>
              <a:t>/Pipe &amp; Filter– </a:t>
            </a:r>
            <a:r>
              <a:rPr lang="de-DE" sz="2400" dirty="0" smtClean="0">
                <a:solidFill>
                  <a:srgbClr val="0070C0"/>
                </a:solidFill>
              </a:rPr>
              <a:t>Dynamik</a:t>
            </a:r>
            <a:endParaRPr lang="en-US" sz="2400" dirty="0"/>
          </a:p>
        </p:txBody>
      </p:sp>
      <p:pic>
        <p:nvPicPr>
          <p:cNvPr id="697347" name="Picture 3"/>
          <p:cNvPicPr>
            <a:picLocks noChangeAspect="1" noChangeArrowheads="1"/>
          </p:cNvPicPr>
          <p:nvPr/>
        </p:nvPicPr>
        <p:blipFill>
          <a:blip r:embed="rId2" cstate="print"/>
          <a:srcRect l="1159" t="6165" r="1598" b="1796"/>
          <a:stretch>
            <a:fillRect/>
          </a:stretch>
        </p:blipFill>
        <p:spPr bwMode="auto">
          <a:xfrm>
            <a:off x="539552" y="1556792"/>
            <a:ext cx="8064896" cy="4866110"/>
          </a:xfrm>
          <a:prstGeom prst="rect">
            <a:avLst/>
          </a:prstGeom>
          <a:noFill/>
          <a:ln w="9525">
            <a:noFill/>
            <a:miter lim="800000"/>
            <a:headEnd/>
            <a:tailEnd/>
          </a:ln>
          <a:effectLst/>
        </p:spPr>
      </p:pic>
      <p:sp>
        <p:nvSpPr>
          <p:cNvPr id="5" name="Rechteck 4"/>
          <p:cNvSpPr/>
          <p:nvPr/>
        </p:nvSpPr>
        <p:spPr>
          <a:xfrm rot="5400000">
            <a:off x="8252234" y="5797438"/>
            <a:ext cx="806632" cy="246221"/>
          </a:xfrm>
          <a:prstGeom prst="rect">
            <a:avLst/>
          </a:prstGeom>
        </p:spPr>
        <p:txBody>
          <a:bodyPr wrap="none">
            <a:spAutoFit/>
          </a:bodyPr>
          <a:lstStyle/>
          <a:p>
            <a:r>
              <a:rPr lang="de-DE" dirty="0" smtClean="0">
                <a:solidFill>
                  <a:schemeClr val="bg1">
                    <a:lumMod val="65000"/>
                  </a:schemeClr>
                </a:solidFill>
              </a:rPr>
              <a:t>[Qian2010]</a:t>
            </a:r>
            <a:endParaRPr lang="de-DE" dirty="0">
              <a:solidFill>
                <a:schemeClr val="bg1">
                  <a:lumMod val="65000"/>
                </a:schemeClr>
              </a:solidFill>
            </a:endParaRPr>
          </a:p>
        </p:txBody>
      </p:sp>
      <p:sp>
        <p:nvSpPr>
          <p:cNvPr id="6" name="Rechteck 5"/>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7" name="Rechteck 6"/>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8" name="Gerade Verbindung mit Pfeil 7"/>
          <p:cNvCxnSpPr>
            <a:stCxn id="6" idx="3"/>
            <a:endCxn id="7"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de-DE" sz="2400" dirty="0" err="1" smtClean="0">
                <a:solidFill>
                  <a:srgbClr val="000000"/>
                </a:solidFill>
              </a:rPr>
              <a:t>Dataflow</a:t>
            </a:r>
            <a:r>
              <a:rPr lang="de-DE" sz="2400" dirty="0" smtClean="0">
                <a:solidFill>
                  <a:srgbClr val="000000"/>
                </a:solidFill>
              </a:rPr>
              <a:t>/Pipe &amp; Filter – </a:t>
            </a:r>
            <a:r>
              <a:rPr lang="de-DE" sz="2400" dirty="0" smtClean="0">
                <a:solidFill>
                  <a:srgbClr val="0070C0"/>
                </a:solidFill>
              </a:rPr>
              <a:t>in Unix</a:t>
            </a:r>
            <a:endParaRPr lang="de-DE" b="1" dirty="0"/>
          </a:p>
        </p:txBody>
      </p:sp>
      <p:sp>
        <p:nvSpPr>
          <p:cNvPr id="37891" name="Rectangle 3"/>
          <p:cNvSpPr>
            <a:spLocks noGrp="1" noChangeArrowheads="1"/>
          </p:cNvSpPr>
          <p:nvPr>
            <p:ph idx="1"/>
          </p:nvPr>
        </p:nvSpPr>
        <p:spPr/>
        <p:txBody>
          <a:bodyPr/>
          <a:lstStyle/>
          <a:p>
            <a:r>
              <a:rPr lang="de-DE" sz="2400" smtClean="0"/>
              <a:t>Der Pipe-Operator “|” verbindet die Standardausgabe (“stdout”) des Vorgängers mit der Standardeingabe (“stdin”) des Nachfolgers</a:t>
            </a:r>
          </a:p>
          <a:p>
            <a:r>
              <a:rPr lang="de-DE" sz="2400" smtClean="0"/>
              <a:t>Beispiel: Anzahl der aktuell angemeldeten Benutzer:</a:t>
            </a:r>
          </a:p>
          <a:p>
            <a:pPr>
              <a:buFontTx/>
              <a:buNone/>
            </a:pPr>
            <a:r>
              <a:rPr lang="de-DE" sz="2400" smtClean="0"/>
              <a:t>	</a:t>
            </a:r>
            <a:r>
              <a:rPr lang="de-DE" sz="2400" smtClean="0">
                <a:latin typeface="Courier New" pitchFamily="49" charset="0"/>
                <a:cs typeface="Courier New" pitchFamily="49" charset="0"/>
              </a:rPr>
              <a:t>	who | wc –l</a:t>
            </a:r>
          </a:p>
          <a:p>
            <a:endParaRPr lang="de-DE" sz="2400"/>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de-DE" sz="2800" dirty="0" err="1" smtClean="0">
                <a:solidFill>
                  <a:srgbClr val="000000"/>
                </a:solidFill>
              </a:rPr>
              <a:t>Dataflow</a:t>
            </a:r>
            <a:r>
              <a:rPr lang="de-DE" sz="2800" dirty="0" smtClean="0">
                <a:solidFill>
                  <a:srgbClr val="000000"/>
                </a:solidFill>
              </a:rPr>
              <a:t>/Pipe &amp; Filter – </a:t>
            </a:r>
            <a:r>
              <a:rPr lang="de-DE" sz="2800" smtClean="0">
                <a:solidFill>
                  <a:srgbClr val="0070C0"/>
                </a:solidFill>
              </a:rPr>
              <a:t>in Java</a:t>
            </a:r>
            <a:endParaRPr lang="de-DE" b="1" dirty="0"/>
          </a:p>
        </p:txBody>
      </p:sp>
      <p:sp>
        <p:nvSpPr>
          <p:cNvPr id="39939" name="Rectangle 3"/>
          <p:cNvSpPr>
            <a:spLocks noGrp="1" noChangeArrowheads="1"/>
          </p:cNvSpPr>
          <p:nvPr>
            <p:ph idx="1"/>
          </p:nvPr>
        </p:nvSpPr>
        <p:spPr/>
        <p:txBody>
          <a:bodyPr/>
          <a:lstStyle/>
          <a:p>
            <a:pPr>
              <a:lnSpc>
                <a:spcPct val="80000"/>
              </a:lnSpc>
            </a:pPr>
            <a:r>
              <a:rPr lang="de-DE" sz="1800" dirty="0" smtClean="0"/>
              <a:t>Aktive Filter können die Klassen </a:t>
            </a:r>
            <a:r>
              <a:rPr lang="de-DE" sz="1800" dirty="0" err="1" smtClean="0">
                <a:latin typeface="Courier New" pitchFamily="49" charset="0"/>
                <a:cs typeface="Courier New" pitchFamily="49" charset="0"/>
              </a:rPr>
              <a:t>PipedWriter</a:t>
            </a:r>
            <a:r>
              <a:rPr lang="de-DE" sz="1800" dirty="0" smtClean="0">
                <a:latin typeface="Courier New" pitchFamily="49" charset="0"/>
                <a:cs typeface="Courier New" pitchFamily="49" charset="0"/>
              </a:rPr>
              <a:t> </a:t>
            </a:r>
            <a:r>
              <a:rPr lang="de-DE" sz="1800" dirty="0" smtClean="0"/>
              <a:t>und </a:t>
            </a:r>
            <a:r>
              <a:rPr lang="de-DE" sz="1800" dirty="0" err="1" smtClean="0">
                <a:latin typeface="Courier New" pitchFamily="49" charset="0"/>
                <a:cs typeface="Courier New" pitchFamily="49" charset="0"/>
              </a:rPr>
              <a:t>PipedReader</a:t>
            </a:r>
            <a:r>
              <a:rPr lang="de-DE" sz="1800" dirty="0" smtClean="0">
                <a:latin typeface="Courier New" pitchFamily="49" charset="0"/>
                <a:cs typeface="Courier New" pitchFamily="49" charset="0"/>
              </a:rPr>
              <a:t> </a:t>
            </a:r>
            <a:r>
              <a:rPr lang="de-DE" sz="1800" dirty="0" smtClean="0"/>
              <a:t>aus </a:t>
            </a:r>
            <a:r>
              <a:rPr lang="de-DE" sz="1800" dirty="0" smtClean="0">
                <a:latin typeface="Courier New" pitchFamily="49" charset="0"/>
                <a:cs typeface="Courier New" pitchFamily="49" charset="0"/>
              </a:rPr>
              <a:t>java.io</a:t>
            </a:r>
            <a:r>
              <a:rPr lang="de-DE" sz="1800" dirty="0" smtClean="0"/>
              <a:t> verwenden</a:t>
            </a:r>
          </a:p>
          <a:p>
            <a:pPr>
              <a:lnSpc>
                <a:spcPct val="80000"/>
              </a:lnSpc>
            </a:pPr>
            <a:r>
              <a:rPr lang="de-DE" sz="1800" dirty="0" smtClean="0"/>
              <a:t>Die Filter können in separaten Threads parallel laufen; Pipe synchronisiert</a:t>
            </a:r>
          </a:p>
          <a:p>
            <a:pPr>
              <a:lnSpc>
                <a:spcPct val="80000"/>
              </a:lnSpc>
            </a:pPr>
            <a:r>
              <a:rPr lang="de-DE" sz="1800" dirty="0" smtClean="0"/>
              <a:t>Einfaches Beispiel:</a:t>
            </a:r>
            <a:endParaRPr lang="de-DE" sz="1800" dirty="0"/>
          </a:p>
        </p:txBody>
      </p:sp>
      <p:sp>
        <p:nvSpPr>
          <p:cNvPr id="4" name="Rectangle 3"/>
          <p:cNvSpPr txBox="1">
            <a:spLocks noChangeArrowheads="1"/>
          </p:cNvSpPr>
          <p:nvPr/>
        </p:nvSpPr>
        <p:spPr bwMode="auto">
          <a:xfrm>
            <a:off x="164976" y="3140968"/>
            <a:ext cx="5343128" cy="281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package</a:t>
            </a:r>
            <a:r>
              <a:rPr kumimoji="0" lang="de-DE" altLang="zh-CN" sz="1300" b="0" i="0" u="none" strike="noStrike" kern="0" cap="none" spc="0" normalizeH="0" noProof="1" smtClean="0">
                <a:ln>
                  <a:noFill/>
                </a:ln>
                <a:solidFill>
                  <a:schemeClr val="tx1"/>
                </a:solidFill>
                <a:effectLst/>
                <a:uLnTx/>
                <a:uFillTx/>
                <a:latin typeface="Courier New" pitchFamily="49" charset="0"/>
                <a:ea typeface="宋体" pitchFamily="2" charset="-122"/>
                <a:cs typeface="Courier New" pitchFamily="49" charset="0"/>
              </a:rPr>
              <a:t> pf;</a:t>
            </a:r>
            <a:endPar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endParaRP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import java.io.*;</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public class Filter1 extends Thread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  PipedWriter myPw;</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  public Filter1(PipedWriter pw) {myPw=pw;}</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  public void run()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    int j;</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    try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      for(int j = 1; j&lt;100; j++)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a:latin typeface="Courier New" pitchFamily="49" charset="0"/>
                <a:ea typeface="宋体" pitchFamily="2" charset="-122"/>
                <a:cs typeface="Courier New" pitchFamily="49" charset="0"/>
              </a:rPr>
              <a:t> </a:t>
            </a:r>
            <a:r>
              <a:rPr lang="de-DE" altLang="zh-CN" sz="1300" kern="0" noProof="1" smtClean="0">
                <a:latin typeface="Courier New" pitchFamily="49" charset="0"/>
                <a:ea typeface="宋体" pitchFamily="2" charset="-122"/>
                <a:cs typeface="Courier New" pitchFamily="49" charset="0"/>
              </a:rPr>
              <a:t>       </a:t>
            </a: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pw.write(j);</a:t>
            </a:r>
          </a:p>
          <a:p>
            <a:pPr marL="742950" marR="0" lvl="1" indent="-285750" algn="l" defTabSz="914400" rtl="0" eaLnBrk="1" fontAlgn="base" latinLnBrk="0" hangingPunct="1">
              <a:lnSpc>
                <a:spcPct val="80000"/>
              </a:lnSpc>
              <a:spcBef>
                <a:spcPct val="20000"/>
              </a:spcBef>
              <a:spcAft>
                <a:spcPct val="0"/>
              </a:spcAft>
              <a:buClrTx/>
              <a:buSzPct val="65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 </a:t>
            </a:r>
            <a:r>
              <a:rPr lang="de-DE" altLang="zh-CN" sz="1300" kern="0" noProof="1">
                <a:latin typeface="Courier New" pitchFamily="49" charset="0"/>
                <a:ea typeface="宋体" pitchFamily="2" charset="-122"/>
                <a:cs typeface="Courier New" pitchFamily="49" charset="0"/>
              </a:rPr>
              <a:t> </a:t>
            </a: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pw.write(-1);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	   catch(Exception e){. .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de-DE" altLang="zh-CN" sz="1300" b="0" i="0" u="none" strike="noStrike" kern="0" cap="none" spc="0" normalizeH="0" baseline="0" noProof="1" smtClean="0">
                <a:ln>
                  <a:noFill/>
                </a:ln>
                <a:solidFill>
                  <a:schemeClr val="tx1"/>
                </a:solidFill>
                <a:effectLst/>
                <a:uLnTx/>
                <a:uFillTx/>
                <a:latin typeface="Courier New" pitchFamily="49" charset="0"/>
                <a:ea typeface="宋体" pitchFamily="2" charset="-122"/>
                <a:cs typeface="Courier New" pitchFamily="49" charset="0"/>
              </a:rPr>
              <a:t>}</a:t>
            </a:r>
            <a:endParaRPr kumimoji="0" lang="de-DE" sz="1300" b="0" i="0" u="none" strike="noStrike" kern="0" cap="none" spc="0" normalizeH="0" baseline="0" noProof="1">
              <a:ln>
                <a:noFill/>
              </a:ln>
              <a:solidFill>
                <a:schemeClr val="tx1"/>
              </a:solidFill>
              <a:effectLst/>
              <a:uLnTx/>
              <a:uFillTx/>
              <a:latin typeface="Courier New" pitchFamily="49" charset="0"/>
              <a:ea typeface="+mn-ea"/>
              <a:cs typeface="Courier New" pitchFamily="49" charset="0"/>
            </a:endParaRPr>
          </a:p>
        </p:txBody>
      </p:sp>
      <p:sp>
        <p:nvSpPr>
          <p:cNvPr id="5" name="Rechteck 4"/>
          <p:cNvSpPr/>
          <p:nvPr/>
        </p:nvSpPr>
        <p:spPr>
          <a:xfrm>
            <a:off x="107504" y="2852936"/>
            <a:ext cx="1059906" cy="307777"/>
          </a:xfrm>
          <a:prstGeom prst="rect">
            <a:avLst/>
          </a:prstGeom>
        </p:spPr>
        <p:txBody>
          <a:bodyPr wrap="none">
            <a:spAutoFit/>
          </a:bodyPr>
          <a:lstStyle/>
          <a:p>
            <a:r>
              <a:rPr lang="de-DE" sz="1400" dirty="0" smtClean="0">
                <a:solidFill>
                  <a:srgbClr val="0070C0"/>
                </a:solidFill>
              </a:rPr>
              <a:t>Filter1.java</a:t>
            </a:r>
            <a:endParaRPr lang="de-DE" sz="1400" dirty="0">
              <a:solidFill>
                <a:srgbClr val="0070C0"/>
              </a:solidFill>
            </a:endParaRPr>
          </a:p>
        </p:txBody>
      </p:sp>
      <p:sp>
        <p:nvSpPr>
          <p:cNvPr id="6" name="Rechteck 5"/>
          <p:cNvSpPr/>
          <p:nvPr/>
        </p:nvSpPr>
        <p:spPr>
          <a:xfrm>
            <a:off x="4572000" y="2852936"/>
            <a:ext cx="1059906" cy="307777"/>
          </a:xfrm>
          <a:prstGeom prst="rect">
            <a:avLst/>
          </a:prstGeom>
        </p:spPr>
        <p:txBody>
          <a:bodyPr wrap="none">
            <a:spAutoFit/>
          </a:bodyPr>
          <a:lstStyle/>
          <a:p>
            <a:r>
              <a:rPr lang="de-DE" sz="1400" dirty="0" smtClean="0">
                <a:solidFill>
                  <a:srgbClr val="0070C0"/>
                </a:solidFill>
              </a:rPr>
              <a:t>Filter2.java</a:t>
            </a:r>
            <a:endParaRPr lang="de-DE" sz="1400" dirty="0">
              <a:solidFill>
                <a:srgbClr val="0070C0"/>
              </a:solidFill>
            </a:endParaRPr>
          </a:p>
        </p:txBody>
      </p:sp>
      <p:sp>
        <p:nvSpPr>
          <p:cNvPr id="7" name="Rectangle 3"/>
          <p:cNvSpPr txBox="1">
            <a:spLocks noChangeArrowheads="1"/>
          </p:cNvSpPr>
          <p:nvPr/>
        </p:nvSpPr>
        <p:spPr bwMode="auto">
          <a:xfrm>
            <a:off x="4283968" y="3140968"/>
            <a:ext cx="4680520" cy="2808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gn="l">
              <a:lnSpc>
                <a:spcPct val="80000"/>
              </a:lnSpc>
              <a:spcBef>
                <a:spcPct val="20000"/>
              </a:spcBef>
              <a:buSzPct val="70000"/>
            </a:pPr>
            <a:r>
              <a:rPr lang="de-DE" altLang="zh-CN" sz="1300" kern="0" noProof="1" smtClean="0">
                <a:latin typeface="Courier New" pitchFamily="49" charset="0"/>
                <a:ea typeface="宋体" pitchFamily="2" charset="-122"/>
                <a:cs typeface="Courier New" pitchFamily="49" charset="0"/>
              </a:rPr>
              <a:t>	package pf;</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smtClean="0">
                <a:latin typeface="Courier New" pitchFamily="49" charset="0"/>
                <a:ea typeface="宋体" pitchFamily="2" charset="-122"/>
                <a:cs typeface="Courier New" pitchFamily="49" charset="0"/>
              </a:rPr>
              <a:t>	import java.io.*;</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smtClean="0">
                <a:latin typeface="Courier New" pitchFamily="49" charset="0"/>
                <a:ea typeface="宋体" pitchFamily="2" charset="-122"/>
                <a:cs typeface="Courier New" pitchFamily="49" charset="0"/>
              </a:rPr>
              <a:t>	class Filter2 extends Thread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smtClean="0">
                <a:latin typeface="Courier New" pitchFamily="49" charset="0"/>
                <a:ea typeface="宋体" pitchFamily="2" charset="-122"/>
                <a:cs typeface="Courier New" pitchFamily="49" charset="0"/>
              </a:rPr>
              <a:t>	  PipedReader myPr;</a:t>
            </a:r>
          </a:p>
          <a:p>
            <a:pPr marL="742950" marR="0" lvl="1" indent="-285750" algn="l" defTabSz="914400" rtl="0" eaLnBrk="1" fontAlgn="base" latinLnBrk="0" hangingPunct="1">
              <a:lnSpc>
                <a:spcPct val="80000"/>
              </a:lnSpc>
              <a:spcBef>
                <a:spcPct val="20000"/>
              </a:spcBef>
              <a:spcAft>
                <a:spcPct val="0"/>
              </a:spcAft>
              <a:buClrTx/>
              <a:buSzPct val="65000"/>
              <a:buFontTx/>
              <a:buNone/>
              <a:tabLst/>
              <a:defRPr/>
            </a:pPr>
            <a:r>
              <a:rPr lang="de-DE" altLang="zh-CN" sz="1300" kern="0" noProof="1" smtClean="0">
                <a:latin typeface="Courier New" pitchFamily="49" charset="0"/>
                <a:ea typeface="宋体" pitchFamily="2" charset="-122"/>
                <a:cs typeface="Courier New" pitchFamily="49" charset="0"/>
              </a:rPr>
              <a:t>public Filter2(PipedReader pr) {myPr=pr;}</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smtClean="0">
                <a:latin typeface="Courier New" pitchFamily="49" charset="0"/>
                <a:ea typeface="宋体" pitchFamily="2" charset="-122"/>
                <a:cs typeface="Courier New" pitchFamily="49" charset="0"/>
              </a:rPr>
              <a:t>	  public void run()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smtClean="0">
                <a:latin typeface="Courier New" pitchFamily="49" charset="0"/>
                <a:ea typeface="宋体" pitchFamily="2" charset="-122"/>
                <a:cs typeface="Courier New" pitchFamily="49" charset="0"/>
              </a:rPr>
              <a:t>	    int j;</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smtClean="0">
                <a:latin typeface="Courier New" pitchFamily="49" charset="0"/>
                <a:ea typeface="宋体" pitchFamily="2" charset="-122"/>
                <a:cs typeface="Courier New" pitchFamily="49" charset="0"/>
              </a:rPr>
              <a:t>	    try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smtClean="0">
                <a:latin typeface="Courier New" pitchFamily="49" charset="0"/>
                <a:ea typeface="宋体" pitchFamily="2" charset="-122"/>
                <a:cs typeface="Courier New" pitchFamily="49" charset="0"/>
              </a:rPr>
              <a:t>	      while (myPr.read()!= -1){ . . .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smtClean="0">
                <a:latin typeface="Courier New" pitchFamily="49" charset="0"/>
                <a:ea typeface="宋体" pitchFamily="2" charset="-122"/>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smtClean="0">
                <a:latin typeface="Courier New" pitchFamily="49" charset="0"/>
                <a:ea typeface="宋体" pitchFamily="2" charset="-122"/>
                <a:cs typeface="Courier New" pitchFamily="49" charset="0"/>
              </a:rPr>
              <a:t>	    catch(Exception e){. .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smtClean="0">
                <a:latin typeface="Courier New" pitchFamily="49" charset="0"/>
                <a:ea typeface="宋体" pitchFamily="2" charset="-122"/>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de-DE" altLang="zh-CN" sz="1300" kern="0" noProof="1" smtClean="0">
                <a:latin typeface="Courier New" pitchFamily="49" charset="0"/>
                <a:ea typeface="宋体" pitchFamily="2" charset="-122"/>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Pct val="70000"/>
              <a:buFontTx/>
              <a:buBlip>
                <a:blip r:embed="rId2"/>
              </a:buBlip>
              <a:tabLst/>
              <a:defRPr/>
            </a:pPr>
            <a:endParaRPr lang="de-DE" altLang="zh-CN" sz="1300" kern="0" noProof="1">
              <a:latin typeface="Courier New" pitchFamily="49" charset="0"/>
              <a:ea typeface="宋体" pitchFamily="2" charset="-122"/>
              <a:cs typeface="Courier New" pitchFamily="49" charset="0"/>
            </a:endParaRPr>
          </a:p>
        </p:txBody>
      </p:sp>
      <p:sp>
        <p:nvSpPr>
          <p:cNvPr id="8" name="Rechteck 7"/>
          <p:cNvSpPr/>
          <p:nvPr/>
        </p:nvSpPr>
        <p:spPr>
          <a:xfrm>
            <a:off x="7956376" y="6165304"/>
            <a:ext cx="806632" cy="246221"/>
          </a:xfrm>
          <a:prstGeom prst="rect">
            <a:avLst/>
          </a:prstGeom>
        </p:spPr>
        <p:txBody>
          <a:bodyPr wrap="none">
            <a:spAutoFit/>
          </a:bodyPr>
          <a:lstStyle/>
          <a:p>
            <a:r>
              <a:rPr lang="de-DE" dirty="0" smtClean="0">
                <a:solidFill>
                  <a:schemeClr val="bg1">
                    <a:lumMod val="65000"/>
                  </a:schemeClr>
                </a:solidFill>
              </a:rPr>
              <a:t>[Qian2010]</a:t>
            </a:r>
            <a:endParaRPr lang="de-DE" dirty="0">
              <a:solidFill>
                <a:schemeClr val="bg1">
                  <a:lumMod val="65000"/>
                </a:schemeClr>
              </a:solidFill>
            </a:endParaRPr>
          </a:p>
        </p:txBody>
      </p:sp>
      <p:sp>
        <p:nvSpPr>
          <p:cNvPr id="9" name="Rechteck 8"/>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0" name="Rechteck 9"/>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1" name="Gerade Verbindung mit Pfeil 10"/>
          <p:cNvCxnSpPr>
            <a:stCxn id="9" idx="3"/>
            <a:endCxn id="10"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de-DE" sz="2800" dirty="0" err="1" smtClean="0">
                <a:solidFill>
                  <a:srgbClr val="000000"/>
                </a:solidFill>
              </a:rPr>
              <a:t>Dataflow</a:t>
            </a:r>
            <a:r>
              <a:rPr lang="de-DE" sz="2800" dirty="0" smtClean="0">
                <a:solidFill>
                  <a:srgbClr val="000000"/>
                </a:solidFill>
              </a:rPr>
              <a:t>/Pipe &amp; Filter – </a:t>
            </a:r>
            <a:r>
              <a:rPr lang="de-DE" sz="2800" dirty="0" smtClean="0">
                <a:solidFill>
                  <a:srgbClr val="0070C0"/>
                </a:solidFill>
              </a:rPr>
              <a:t>in Java</a:t>
            </a:r>
            <a:endParaRPr lang="de-DE" b="1" dirty="0"/>
          </a:p>
        </p:txBody>
      </p:sp>
      <p:sp>
        <p:nvSpPr>
          <p:cNvPr id="5" name="Rechteck 4"/>
          <p:cNvSpPr/>
          <p:nvPr/>
        </p:nvSpPr>
        <p:spPr>
          <a:xfrm>
            <a:off x="539552" y="1700808"/>
            <a:ext cx="1288879" cy="307777"/>
          </a:xfrm>
          <a:prstGeom prst="rect">
            <a:avLst/>
          </a:prstGeom>
        </p:spPr>
        <p:txBody>
          <a:bodyPr wrap="none">
            <a:spAutoFit/>
          </a:bodyPr>
          <a:lstStyle/>
          <a:p>
            <a:r>
              <a:rPr lang="de-DE" sz="1400" dirty="0" smtClean="0">
                <a:solidFill>
                  <a:srgbClr val="0070C0"/>
                </a:solidFill>
              </a:rPr>
              <a:t>pipeFilter.java</a:t>
            </a:r>
            <a:endParaRPr lang="de-DE" sz="1400" dirty="0">
              <a:solidFill>
                <a:srgbClr val="0070C0"/>
              </a:solidFill>
            </a:endParaRPr>
          </a:p>
        </p:txBody>
      </p:sp>
      <p:sp>
        <p:nvSpPr>
          <p:cNvPr id="9" name="Rectangle 3"/>
          <p:cNvSpPr txBox="1">
            <a:spLocks noChangeArrowheads="1"/>
          </p:cNvSpPr>
          <p:nvPr/>
        </p:nvSpPr>
        <p:spPr bwMode="auto">
          <a:xfrm>
            <a:off x="395536" y="2060848"/>
            <a:ext cx="6984776" cy="3853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kumimoji="0" lang="en-US" altLang="zh-CN" sz="2000" b="0" i="0" u="none" strike="noStrike" kern="0" cap="none" spc="0" normalizeH="0" baseline="0" noProof="1" smtClean="0">
                <a:ln>
                  <a:noFill/>
                </a:ln>
                <a:solidFill>
                  <a:schemeClr val="tx1"/>
                </a:solidFill>
                <a:effectLst/>
                <a:uLnTx/>
                <a:uFillTx/>
                <a:latin typeface="+mn-lt"/>
                <a:ea typeface="宋体" pitchFamily="2" charset="-122"/>
                <a:cs typeface="+mn-cs"/>
              </a:rPr>
              <a:t>	</a:t>
            </a:r>
            <a:r>
              <a:rPr lang="en-US" altLang="zh-CN" sz="1600" kern="0" noProof="1" smtClean="0">
                <a:latin typeface="Courier New" pitchFamily="49" charset="0"/>
                <a:ea typeface="宋体" pitchFamily="2" charset="-122"/>
                <a:cs typeface="Courier New" pitchFamily="49" charset="0"/>
              </a:rPr>
              <a:t>import pf.*;</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import java.io.*;</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public class pipeFilter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public static void main(String[] args)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try {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PipedWriter pw = new PipedWriter();</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PipedReader pr = new PipedReader(pw);</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Filter1 f1 = new Filter1(pw);</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Filter2 f2 = new Filter2(pr);</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f2.start();</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f1.start();</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catch(Exception e){ . . .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Pct val="70000"/>
              <a:buFontTx/>
              <a:buNone/>
              <a:tabLst/>
              <a:defRPr/>
            </a:pPr>
            <a:r>
              <a:rPr lang="en-US" altLang="zh-CN" sz="1600" kern="0" noProof="1" smtClean="0">
                <a:latin typeface="Courier New" pitchFamily="49" charset="0"/>
                <a:ea typeface="宋体" pitchFamily="2" charset="-122"/>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Pct val="70000"/>
              <a:buFontTx/>
              <a:buBlip>
                <a:blip r:embed="rId2"/>
              </a:buBlip>
              <a:tabLst/>
              <a:defRPr/>
            </a:pPr>
            <a:endParaRPr lang="en-US" altLang="zh-CN" sz="1600" kern="0" noProof="1">
              <a:latin typeface="Courier New" pitchFamily="49" charset="0"/>
              <a:ea typeface="宋体" pitchFamily="2" charset="-122"/>
              <a:cs typeface="Courier New" pitchFamily="49" charset="0"/>
            </a:endParaRPr>
          </a:p>
        </p:txBody>
      </p:sp>
      <p:sp>
        <p:nvSpPr>
          <p:cNvPr id="10" name="Legende mit Linie 2 9"/>
          <p:cNvSpPr/>
          <p:nvPr/>
        </p:nvSpPr>
        <p:spPr bwMode="auto">
          <a:xfrm>
            <a:off x="3923928" y="4437112"/>
            <a:ext cx="2952328" cy="523220"/>
          </a:xfrm>
          <a:prstGeom prst="borderCallout2">
            <a:avLst>
              <a:gd name="adj1" fmla="val 3707"/>
              <a:gd name="adj2" fmla="val -1978"/>
              <a:gd name="adj3" fmla="val 2458"/>
              <a:gd name="adj4" fmla="val -13240"/>
              <a:gd name="adj5" fmla="val 22573"/>
              <a:gd name="adj6" fmla="val -27170"/>
            </a:avLst>
          </a:prstGeom>
          <a:solidFill>
            <a:schemeClr val="bg1"/>
          </a:solidFill>
          <a:ln w="19050" cap="flat" cmpd="sng" algn="ctr">
            <a:solidFill>
              <a:srgbClr val="008000"/>
            </a:solidFill>
            <a:prstDash val="solid"/>
            <a:round/>
            <a:headEnd type="none" w="med" len="med"/>
            <a:tailEnd type="none" w="med" len="med"/>
          </a:ln>
          <a:effectLst>
            <a:outerShdw blurRad="50800" dist="127000" dir="2700000" algn="tl" rotWithShape="0">
              <a:prstClr val="black">
                <a:alpha val="40000"/>
              </a:prstClr>
            </a:outerShdw>
          </a:effectLst>
        </p:spPr>
        <p:txBody>
          <a:bodyPr wrap="square">
            <a:spAutoFit/>
          </a:bodyPr>
          <a:lstStyle/>
          <a:p>
            <a:pPr>
              <a:defRPr/>
            </a:pPr>
            <a:r>
              <a:rPr lang="de-DE" sz="1400" dirty="0" smtClean="0">
                <a:latin typeface="+mj-lt"/>
              </a:rPr>
              <a:t>Ordnung unwesentlich, da die Java-Pipe hier synchronisiert</a:t>
            </a:r>
            <a:endParaRPr lang="de-DE" sz="1400" dirty="0">
              <a:latin typeface="+mj-lt"/>
            </a:endParaRPr>
          </a:p>
        </p:txBody>
      </p:sp>
      <p:sp>
        <p:nvSpPr>
          <p:cNvPr id="11" name="Rechteck 10"/>
          <p:cNvSpPr/>
          <p:nvPr/>
        </p:nvSpPr>
        <p:spPr>
          <a:xfrm>
            <a:off x="7884368" y="6165304"/>
            <a:ext cx="806632" cy="246221"/>
          </a:xfrm>
          <a:prstGeom prst="rect">
            <a:avLst/>
          </a:prstGeom>
        </p:spPr>
        <p:txBody>
          <a:bodyPr wrap="none">
            <a:spAutoFit/>
          </a:bodyPr>
          <a:lstStyle/>
          <a:p>
            <a:r>
              <a:rPr lang="de-DE" dirty="0" smtClean="0">
                <a:solidFill>
                  <a:schemeClr val="bg1">
                    <a:lumMod val="65000"/>
                  </a:schemeClr>
                </a:solidFill>
              </a:rPr>
              <a:t>[Qian2010]</a:t>
            </a:r>
            <a:endParaRPr lang="de-DE" dirty="0">
              <a:solidFill>
                <a:schemeClr val="bg1">
                  <a:lumMod val="65000"/>
                </a:schemeClr>
              </a:solidFill>
            </a:endParaRPr>
          </a:p>
        </p:txBody>
      </p:sp>
      <p:sp>
        <p:nvSpPr>
          <p:cNvPr id="7" name="Rechteck 6"/>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Rechteck 7"/>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2" name="Gerade Verbindung mit Pfeil 11"/>
          <p:cNvCxnSpPr>
            <a:stCxn id="7" idx="3"/>
            <a:endCxn id="8"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Geschweifte Klammer rechts 12"/>
          <p:cNvSpPr/>
          <p:nvPr/>
        </p:nvSpPr>
        <p:spPr bwMode="auto">
          <a:xfrm>
            <a:off x="2915816" y="4293096"/>
            <a:ext cx="216024" cy="504056"/>
          </a:xfrm>
          <a:prstGeom prst="rightBrace">
            <a:avLst/>
          </a:prstGeom>
          <a:noFill/>
          <a:ln w="9525" cap="flat" cmpd="sng" algn="ctr">
            <a:solidFill>
              <a:schemeClr val="accent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de-DE" sz="2800" smtClean="0">
                <a:solidFill>
                  <a:srgbClr val="000000"/>
                </a:solidFill>
              </a:rPr>
              <a:t>Dataflow/Pipe &amp; Filter – </a:t>
            </a:r>
            <a:r>
              <a:rPr lang="de-DE" sz="2800" smtClean="0">
                <a:solidFill>
                  <a:srgbClr val="0070C0"/>
                </a:solidFill>
              </a:rPr>
              <a:t>Anwendungsgebiet</a:t>
            </a:r>
            <a:endParaRPr lang="de-DE" sz="3600"/>
          </a:p>
        </p:txBody>
      </p:sp>
      <p:sp>
        <p:nvSpPr>
          <p:cNvPr id="45059" name="Rectangle 3"/>
          <p:cNvSpPr>
            <a:spLocks noGrp="1" noChangeArrowheads="1"/>
          </p:cNvSpPr>
          <p:nvPr>
            <p:ph idx="1"/>
          </p:nvPr>
        </p:nvSpPr>
        <p:spPr/>
        <p:txBody>
          <a:bodyPr/>
          <a:lstStyle/>
          <a:p>
            <a:pPr>
              <a:lnSpc>
                <a:spcPct val="80000"/>
              </a:lnSpc>
            </a:pPr>
            <a:r>
              <a:rPr lang="de-DE" sz="2400" dirty="0" smtClean="0"/>
              <a:t>anwendbar für “Producer-Consumer”-Aufgaben</a:t>
            </a:r>
          </a:p>
          <a:p>
            <a:pPr>
              <a:lnSpc>
                <a:spcPct val="80000"/>
              </a:lnSpc>
            </a:pPr>
            <a:r>
              <a:rPr lang="de-DE" sz="2400" dirty="0" smtClean="0"/>
              <a:t>Datenformat sollte stabil sein</a:t>
            </a:r>
          </a:p>
          <a:p>
            <a:pPr>
              <a:lnSpc>
                <a:spcPct val="80000"/>
              </a:lnSpc>
            </a:pPr>
            <a:r>
              <a:rPr lang="de-DE" sz="2400" dirty="0" err="1" smtClean="0"/>
              <a:t>Pipelining</a:t>
            </a:r>
            <a:r>
              <a:rPr lang="de-DE" sz="2400" dirty="0" smtClean="0"/>
              <a:t> bringt einen </a:t>
            </a:r>
            <a:r>
              <a:rPr lang="de-DE" sz="2400" dirty="0" err="1" smtClean="0"/>
              <a:t>Performanzgewinn</a:t>
            </a:r>
            <a:endParaRPr lang="de-DE" sz="2400" dirty="0" smtClean="0"/>
          </a:p>
          <a:p>
            <a:pPr>
              <a:lnSpc>
                <a:spcPct val="80000"/>
              </a:lnSpc>
              <a:buFontTx/>
              <a:buNone/>
            </a:pPr>
            <a:endParaRPr lang="de-DE" sz="2400" dirty="0" smtClean="0"/>
          </a:p>
          <a:p>
            <a:pPr>
              <a:lnSpc>
                <a:spcPct val="80000"/>
              </a:lnSpc>
            </a:pPr>
            <a:endParaRPr lang="de-DE" sz="2400" dirty="0"/>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de-DE" sz="2800" dirty="0" err="1" smtClean="0">
                <a:solidFill>
                  <a:srgbClr val="000000"/>
                </a:solidFill>
              </a:rPr>
              <a:t>Dataflow</a:t>
            </a:r>
            <a:r>
              <a:rPr lang="de-DE" sz="2800" dirty="0" smtClean="0">
                <a:solidFill>
                  <a:srgbClr val="000000"/>
                </a:solidFill>
              </a:rPr>
              <a:t>/Pipe &amp; Filter – </a:t>
            </a:r>
            <a:r>
              <a:rPr lang="de-DE" sz="2800" dirty="0" smtClean="0">
                <a:solidFill>
                  <a:srgbClr val="0070C0"/>
                </a:solidFill>
              </a:rPr>
              <a:t>Bewertung</a:t>
            </a:r>
            <a:endParaRPr lang="de-DE" sz="3600" dirty="0"/>
          </a:p>
        </p:txBody>
      </p:sp>
      <p:sp>
        <p:nvSpPr>
          <p:cNvPr id="45059" name="Rectangle 3"/>
          <p:cNvSpPr>
            <a:spLocks noGrp="1" noChangeArrowheads="1"/>
          </p:cNvSpPr>
          <p:nvPr>
            <p:ph idx="1"/>
          </p:nvPr>
        </p:nvSpPr>
        <p:spPr/>
        <p:txBody>
          <a:bodyPr/>
          <a:lstStyle/>
          <a:p>
            <a:pPr>
              <a:lnSpc>
                <a:spcPct val="90000"/>
              </a:lnSpc>
            </a:pPr>
            <a:r>
              <a:rPr lang="de-DE" altLang="zh-CN" sz="2400" dirty="0" smtClean="0">
                <a:solidFill>
                  <a:srgbClr val="0070C0"/>
                </a:solidFill>
                <a:ea typeface="宋体" pitchFamily="2" charset="-122"/>
              </a:rPr>
              <a:t>Vorteile</a:t>
            </a:r>
          </a:p>
          <a:p>
            <a:pPr lvl="1"/>
            <a:r>
              <a:rPr lang="de-DE" altLang="zh-CN" sz="2200" dirty="0" smtClean="0">
                <a:ea typeface="宋体" pitchFamily="2" charset="-122"/>
              </a:rPr>
              <a:t>Parallelität: hoher Durchsatz für exzessive Datenverarbeitung</a:t>
            </a:r>
          </a:p>
          <a:p>
            <a:pPr lvl="1"/>
            <a:r>
              <a:rPr lang="de-DE" altLang="zh-CN" sz="2200" dirty="0" smtClean="0">
                <a:ea typeface="宋体" pitchFamily="2" charset="-122"/>
              </a:rPr>
              <a:t>Wiederverwendbarkeit der Filter (“</a:t>
            </a:r>
            <a:r>
              <a:rPr lang="de-DE" altLang="zh-CN" sz="2200" dirty="0" err="1" smtClean="0">
                <a:ea typeface="宋体" pitchFamily="2" charset="-122"/>
              </a:rPr>
              <a:t>plug</a:t>
            </a:r>
            <a:r>
              <a:rPr lang="de-DE" altLang="zh-CN" sz="2200" dirty="0" smtClean="0">
                <a:ea typeface="宋体" pitchFamily="2" charset="-122"/>
              </a:rPr>
              <a:t> </a:t>
            </a:r>
            <a:r>
              <a:rPr lang="de-DE" altLang="zh-CN" sz="2200" dirty="0" err="1" smtClean="0">
                <a:ea typeface="宋体" pitchFamily="2" charset="-122"/>
              </a:rPr>
              <a:t>and</a:t>
            </a:r>
            <a:r>
              <a:rPr lang="de-DE" altLang="zh-CN" sz="2200" dirty="0" smtClean="0">
                <a:ea typeface="宋体" pitchFamily="2" charset="-122"/>
              </a:rPr>
              <a:t> </a:t>
            </a:r>
            <a:r>
              <a:rPr lang="de-DE" altLang="zh-CN" sz="2200" dirty="0" err="1" smtClean="0">
                <a:ea typeface="宋体" pitchFamily="2" charset="-122"/>
              </a:rPr>
              <a:t>play</a:t>
            </a:r>
            <a:r>
              <a:rPr lang="de-DE" altLang="zh-CN" sz="2200" dirty="0" smtClean="0">
                <a:ea typeface="宋体" pitchFamily="2" charset="-122"/>
              </a:rPr>
              <a:t>”)</a:t>
            </a:r>
          </a:p>
          <a:p>
            <a:pPr lvl="1"/>
            <a:r>
              <a:rPr lang="de-DE" altLang="zh-CN" sz="2200" dirty="0" smtClean="0">
                <a:ea typeface="宋体" pitchFamily="2" charset="-122"/>
              </a:rPr>
              <a:t>Leichte Veränderbarkeit der Filter-Implementierung bei stabilen I/O-Schnittstellen</a:t>
            </a:r>
          </a:p>
          <a:p>
            <a:pPr lvl="1"/>
            <a:r>
              <a:rPr lang="de-DE" altLang="zh-CN" sz="2200" dirty="0" smtClean="0">
                <a:ea typeface="宋体" pitchFamily="2" charset="-122"/>
              </a:rPr>
              <a:t>Einfachheit: Klare Trennung zwischen zwei Filtern durch explizite Pipe (-Konnektor)</a:t>
            </a:r>
          </a:p>
          <a:p>
            <a:pPr lvl="1"/>
            <a:r>
              <a:rPr lang="de-DE" altLang="zh-CN" sz="2200" dirty="0" smtClean="0">
                <a:ea typeface="宋体" pitchFamily="2" charset="-122"/>
              </a:rPr>
              <a:t>Flexibilität: Sequenzielle und parallele Verarbeitung werden unterstützt</a:t>
            </a:r>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Bild 3"/>
          <p:cNvPicPr>
            <a:picLocks noChangeAspect="1"/>
          </p:cNvPicPr>
          <p:nvPr/>
        </p:nvPicPr>
        <p:blipFill>
          <a:blip r:embed="rId2"/>
          <a:stretch>
            <a:fillRect/>
          </a:stretch>
        </p:blipFill>
        <p:spPr>
          <a:xfrm>
            <a:off x="1714500" y="0"/>
            <a:ext cx="5702328" cy="6858000"/>
          </a:xfrm>
          <a:prstGeom prst="rect">
            <a:avLst/>
          </a:prstGeom>
        </p:spPr>
      </p:pic>
    </p:spTree>
    <p:extLst>
      <p:ext uri="{BB962C8B-B14F-4D97-AF65-F5344CB8AC3E}">
        <p14:creationId xmlns:p14="http://schemas.microsoft.com/office/powerpoint/2010/main" val="2782374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de-DE" sz="2800" smtClean="0">
                <a:solidFill>
                  <a:srgbClr val="000000"/>
                </a:solidFill>
              </a:rPr>
              <a:t>Dataflow/Pipe &amp; Filter – </a:t>
            </a:r>
            <a:r>
              <a:rPr lang="de-DE" sz="2800" smtClean="0">
                <a:solidFill>
                  <a:srgbClr val="0070C0"/>
                </a:solidFill>
              </a:rPr>
              <a:t>Bewertung</a:t>
            </a:r>
            <a:endParaRPr lang="de-DE" sz="3600"/>
          </a:p>
        </p:txBody>
      </p:sp>
      <p:sp>
        <p:nvSpPr>
          <p:cNvPr id="45059" name="Rectangle 3"/>
          <p:cNvSpPr>
            <a:spLocks noGrp="1" noChangeArrowheads="1"/>
          </p:cNvSpPr>
          <p:nvPr>
            <p:ph idx="1"/>
          </p:nvPr>
        </p:nvSpPr>
        <p:spPr/>
        <p:txBody>
          <a:bodyPr/>
          <a:lstStyle/>
          <a:p>
            <a:r>
              <a:rPr lang="de-DE" altLang="zh-CN" sz="2400" dirty="0" smtClean="0">
                <a:solidFill>
                  <a:srgbClr val="0070C0"/>
                </a:solidFill>
                <a:ea typeface="宋体" pitchFamily="2" charset="-122"/>
              </a:rPr>
              <a:t>Einschränkungen</a:t>
            </a:r>
          </a:p>
          <a:p>
            <a:pPr lvl="1"/>
            <a:r>
              <a:rPr lang="de-DE" altLang="zh-CN" sz="2200" dirty="0" smtClean="0">
                <a:ea typeface="宋体" pitchFamily="2" charset="-122"/>
              </a:rPr>
              <a:t>Keine Interaktionen mit dem Anwender möglich</a:t>
            </a:r>
          </a:p>
          <a:p>
            <a:pPr lvl="1"/>
            <a:r>
              <a:rPr lang="de-DE" altLang="zh-CN" sz="2200" dirty="0" smtClean="0">
                <a:ea typeface="宋体" pitchFamily="2" charset="-122"/>
              </a:rPr>
              <a:t>Datenformat muss dem kleinsten gemeinsamen Nenner der Filter genügen (falls Flexibilität erforderlich)</a:t>
            </a:r>
          </a:p>
          <a:p>
            <a:pPr lvl="1"/>
            <a:r>
              <a:rPr lang="de-DE" altLang="zh-CN" sz="2200" dirty="0" smtClean="0">
                <a:ea typeface="宋体" pitchFamily="2" charset="-122"/>
              </a:rPr>
              <a:t>Datentransformations-Overhead; wiederholtes Parsen nötig</a:t>
            </a:r>
          </a:p>
          <a:p>
            <a:pPr lvl="1"/>
            <a:r>
              <a:rPr lang="de-DE" altLang="zh-CN" sz="2200" dirty="0" smtClean="0">
                <a:ea typeface="宋体" pitchFamily="2" charset="-122"/>
              </a:rPr>
              <a:t>Es ist schwer, ein Pipe &amp; Filter-System dynamisch zu konfigurieren</a:t>
            </a:r>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mtClean="0">
                <a:solidFill>
                  <a:srgbClr val="000000"/>
                </a:solidFill>
              </a:rPr>
              <a:t>Dataflow-Architekturstil – </a:t>
            </a:r>
            <a:r>
              <a:rPr lang="de-DE" smtClean="0">
                <a:solidFill>
                  <a:srgbClr val="0070C0"/>
                </a:solidFill>
              </a:rPr>
              <a:t>Verschiedene Arten</a:t>
            </a:r>
            <a:endParaRPr lang="de-DE"/>
          </a:p>
        </p:txBody>
      </p:sp>
      <p:sp>
        <p:nvSpPr>
          <p:cNvPr id="9219" name="Rectangle 3"/>
          <p:cNvSpPr>
            <a:spLocks noGrp="1" noChangeArrowheads="1"/>
          </p:cNvSpPr>
          <p:nvPr>
            <p:ph idx="1"/>
          </p:nvPr>
        </p:nvSpPr>
        <p:spPr/>
        <p:txBody>
          <a:bodyPr/>
          <a:lstStyle/>
          <a:p>
            <a:r>
              <a:rPr lang="de-DE" dirty="0" smtClean="0"/>
              <a:t>Im Folgenden: drei Unterkategorien des </a:t>
            </a:r>
            <a:r>
              <a:rPr lang="de-DE" dirty="0" err="1" smtClean="0"/>
              <a:t>Dataflow</a:t>
            </a:r>
            <a:r>
              <a:rPr lang="de-DE" dirty="0" smtClean="0"/>
              <a:t>-Architekturstils</a:t>
            </a:r>
          </a:p>
          <a:p>
            <a:pPr lvl="1"/>
            <a:r>
              <a:rPr lang="de-DE" sz="2000" dirty="0" smtClean="0">
                <a:solidFill>
                  <a:schemeClr val="bg1">
                    <a:lumMod val="50000"/>
                  </a:schemeClr>
                </a:solidFill>
              </a:rPr>
              <a:t>Batch Sequential</a:t>
            </a:r>
          </a:p>
          <a:p>
            <a:pPr lvl="1"/>
            <a:r>
              <a:rPr lang="de-DE" sz="2000" dirty="0" smtClean="0">
                <a:solidFill>
                  <a:schemeClr val="bg1">
                    <a:lumMod val="50000"/>
                  </a:schemeClr>
                </a:solidFill>
              </a:rPr>
              <a:t>Pipe &amp; Filter</a:t>
            </a:r>
          </a:p>
          <a:p>
            <a:pPr lvl="1"/>
            <a:r>
              <a:rPr lang="de-DE" sz="2000" dirty="0" smtClean="0"/>
              <a:t>Process Control </a:t>
            </a:r>
          </a:p>
          <a:p>
            <a:endParaRPr lang="de-DE" dirty="0"/>
          </a:p>
        </p:txBody>
      </p:sp>
      <p:sp>
        <p:nvSpPr>
          <p:cNvPr id="4" name="Pfeil nach rechts 3"/>
          <p:cNvSpPr/>
          <p:nvPr/>
        </p:nvSpPr>
        <p:spPr bwMode="auto">
          <a:xfrm>
            <a:off x="611560" y="2852936"/>
            <a:ext cx="504056" cy="360040"/>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Rechteck 5"/>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7" name="Gerade Verbindung mit Pfeil 6"/>
          <p:cNvCxnSpPr>
            <a:stCxn id="5" idx="3"/>
            <a:endCxn id="6"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de-DE" sz="2800" dirty="0" smtClean="0">
                <a:solidFill>
                  <a:srgbClr val="000000"/>
                </a:solidFill>
              </a:rPr>
              <a:t>Dataflow/Process Control – </a:t>
            </a:r>
            <a:r>
              <a:rPr lang="de-DE" sz="2800" dirty="0" smtClean="0">
                <a:solidFill>
                  <a:srgbClr val="0070C0"/>
                </a:solidFill>
              </a:rPr>
              <a:t>Überblick</a:t>
            </a:r>
            <a:endParaRPr lang="de-DE" sz="4000" b="1" dirty="0"/>
          </a:p>
        </p:txBody>
      </p:sp>
      <p:sp>
        <p:nvSpPr>
          <p:cNvPr id="49155" name="Rectangle 3"/>
          <p:cNvSpPr>
            <a:spLocks noGrp="1" noChangeArrowheads="1"/>
          </p:cNvSpPr>
          <p:nvPr>
            <p:ph idx="1"/>
          </p:nvPr>
        </p:nvSpPr>
        <p:spPr/>
        <p:txBody>
          <a:bodyPr/>
          <a:lstStyle/>
          <a:p>
            <a:pPr>
              <a:lnSpc>
                <a:spcPct val="90000"/>
              </a:lnSpc>
            </a:pPr>
            <a:r>
              <a:rPr lang="de-DE" sz="2300" dirty="0" smtClean="0"/>
              <a:t>Sinnvoll für das Design von eingebetteten Systemen, bei denen das System durch eine Prozesskontrollvariable manipuliert wird</a:t>
            </a:r>
          </a:p>
          <a:p>
            <a:pPr>
              <a:lnSpc>
                <a:spcPct val="90000"/>
              </a:lnSpc>
            </a:pPr>
            <a:r>
              <a:rPr lang="de-DE" altLang="zh-CN" sz="2300" b="1" dirty="0" smtClean="0">
                <a:ea typeface="宋体" pitchFamily="2" charset="-122"/>
              </a:rPr>
              <a:t>Komponenten</a:t>
            </a:r>
            <a:endParaRPr lang="de-DE" altLang="zh-CN" sz="2300" dirty="0" smtClean="0">
              <a:ea typeface="宋体" pitchFamily="2" charset="-122"/>
            </a:endParaRPr>
          </a:p>
          <a:p>
            <a:pPr lvl="1">
              <a:lnSpc>
                <a:spcPct val="90000"/>
              </a:lnSpc>
            </a:pPr>
            <a:r>
              <a:rPr lang="de-DE" altLang="zh-CN" sz="2100" dirty="0" smtClean="0">
                <a:ea typeface="宋体" pitchFamily="2" charset="-122"/>
              </a:rPr>
              <a:t>Controller: berechnet die Änderungen</a:t>
            </a:r>
          </a:p>
          <a:p>
            <a:pPr lvl="1">
              <a:lnSpc>
                <a:spcPct val="90000"/>
              </a:lnSpc>
            </a:pPr>
            <a:r>
              <a:rPr lang="de-DE" altLang="zh-CN" sz="2100" dirty="0" smtClean="0">
                <a:ea typeface="宋体" pitchFamily="2" charset="-122"/>
              </a:rPr>
              <a:t>Prozess/Ausführende Einheit: modifiziert die Prozesskontrollvariablen</a:t>
            </a:r>
          </a:p>
          <a:p>
            <a:pPr>
              <a:lnSpc>
                <a:spcPct val="90000"/>
              </a:lnSpc>
            </a:pPr>
            <a:r>
              <a:rPr lang="de-DE" sz="2300" b="1" dirty="0" smtClean="0"/>
              <a:t>Regelkreisansatz</a:t>
            </a:r>
            <a:r>
              <a:rPr lang="de-DE" sz="2300" dirty="0" smtClean="0"/>
              <a:t> (legt fest, welche Beziehungen der Steuerungsalgorithmus überwacht, sammelt Informationen und steuert die Prozessvariablen in Richtung von Sollwerten)</a:t>
            </a:r>
          </a:p>
          <a:p>
            <a:pPr>
              <a:lnSpc>
                <a:spcPct val="90000"/>
              </a:lnSpc>
            </a:pPr>
            <a:r>
              <a:rPr lang="de-DE" altLang="zh-CN" sz="2300" dirty="0" smtClean="0">
                <a:ea typeface="宋体" pitchFamily="2" charset="-122"/>
              </a:rPr>
              <a:t>Unterschieden werden die Prozessarten</a:t>
            </a:r>
          </a:p>
          <a:p>
            <a:pPr lvl="1">
              <a:lnSpc>
                <a:spcPct val="90000"/>
              </a:lnSpc>
            </a:pPr>
            <a:r>
              <a:rPr lang="de-DE" altLang="zh-CN" sz="2100" dirty="0" smtClean="0">
                <a:ea typeface="宋体" pitchFamily="2" charset="-122"/>
              </a:rPr>
              <a:t>Open-Loop Control</a:t>
            </a:r>
          </a:p>
          <a:p>
            <a:pPr lvl="1">
              <a:lnSpc>
                <a:spcPct val="90000"/>
              </a:lnSpc>
            </a:pPr>
            <a:r>
              <a:rPr lang="de-DE" altLang="zh-CN" sz="2100" dirty="0" smtClean="0">
                <a:ea typeface="宋体" pitchFamily="2" charset="-122"/>
              </a:rPr>
              <a:t>Closed-Loop Control</a:t>
            </a:r>
          </a:p>
          <a:p>
            <a:pPr lvl="1">
              <a:lnSpc>
                <a:spcPct val="90000"/>
              </a:lnSpc>
            </a:pPr>
            <a:endParaRPr lang="de-DE" altLang="zh-CN" sz="2100" dirty="0" smtClean="0">
              <a:ea typeface="宋体" pitchFamily="2" charset="-122"/>
            </a:endParaRPr>
          </a:p>
          <a:p>
            <a:pPr>
              <a:lnSpc>
                <a:spcPct val="90000"/>
              </a:lnSpc>
            </a:pPr>
            <a:endParaRPr lang="de-DE" sz="2400" dirty="0"/>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7" name="Picture 3" descr="C:\Dokumente und Einstellungen\Jörg Raasch\Eigene Dateien\HAW\AAVLS\AI\TransportDovre\Ohne Titel-6 Kopie.gif"/>
          <p:cNvPicPr>
            <a:picLocks noChangeAspect="1" noChangeArrowheads="1"/>
          </p:cNvPicPr>
          <p:nvPr/>
        </p:nvPicPr>
        <p:blipFill>
          <a:blip r:embed="rId3" cstate="print"/>
          <a:srcRect/>
          <a:stretch>
            <a:fillRect/>
          </a:stretch>
        </p:blipFill>
        <p:spPr bwMode="auto">
          <a:xfrm>
            <a:off x="0" y="1845840"/>
            <a:ext cx="4953000" cy="1849438"/>
          </a:xfrm>
          <a:prstGeom prst="rect">
            <a:avLst/>
          </a:prstGeom>
          <a:noFill/>
        </p:spPr>
      </p:pic>
      <p:pic>
        <p:nvPicPr>
          <p:cNvPr id="251908" name="Picture 4" descr="C:\Dokumente und Einstellungen\Jörg Raasch\Eigene Dateien\HAW\AAVLS\AI\TransportDovre\Ohne Titel-7 Kopie.gif"/>
          <p:cNvPicPr>
            <a:picLocks noChangeAspect="1" noChangeArrowheads="1"/>
          </p:cNvPicPr>
          <p:nvPr/>
        </p:nvPicPr>
        <p:blipFill>
          <a:blip r:embed="rId4" cstate="print"/>
          <a:srcRect/>
          <a:stretch>
            <a:fillRect/>
          </a:stretch>
        </p:blipFill>
        <p:spPr bwMode="auto">
          <a:xfrm>
            <a:off x="228600" y="3750840"/>
            <a:ext cx="5410200" cy="2630488"/>
          </a:xfrm>
          <a:prstGeom prst="rect">
            <a:avLst/>
          </a:prstGeom>
          <a:noFill/>
        </p:spPr>
      </p:pic>
      <p:sp>
        <p:nvSpPr>
          <p:cNvPr id="251909" name="Rectangle 5"/>
          <p:cNvSpPr>
            <a:spLocks noChangeArrowheads="1"/>
          </p:cNvSpPr>
          <p:nvPr/>
        </p:nvSpPr>
        <p:spPr bwMode="auto">
          <a:xfrm>
            <a:off x="0" y="1693440"/>
            <a:ext cx="381000" cy="2590800"/>
          </a:xfrm>
          <a:prstGeom prst="rect">
            <a:avLst/>
          </a:prstGeom>
          <a:solidFill>
            <a:schemeClr val="bg1"/>
          </a:solidFill>
          <a:ln w="9525">
            <a:noFill/>
            <a:miter lim="800000"/>
            <a:headEnd/>
            <a:tailEnd/>
          </a:ln>
          <a:effectLst/>
        </p:spPr>
        <p:txBody>
          <a:bodyPr wrap="none" anchor="ctr"/>
          <a:lstStyle/>
          <a:p>
            <a:endParaRPr lang="de-DE"/>
          </a:p>
        </p:txBody>
      </p:sp>
      <p:sp>
        <p:nvSpPr>
          <p:cNvPr id="251910" name="Text Box 6"/>
          <p:cNvSpPr txBox="1">
            <a:spLocks noChangeArrowheads="1"/>
          </p:cNvSpPr>
          <p:nvPr/>
        </p:nvSpPr>
        <p:spPr bwMode="auto">
          <a:xfrm>
            <a:off x="4904928" y="1922040"/>
            <a:ext cx="4131568" cy="193899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de-DE" sz="1600" b="1" dirty="0" smtClean="0"/>
              <a:t>Open-Loop </a:t>
            </a:r>
            <a:r>
              <a:rPr lang="de-DE" sz="1600" b="1" dirty="0"/>
              <a:t>control: (selten anwendbar)</a:t>
            </a:r>
          </a:p>
          <a:p>
            <a:pPr marL="177800" indent="-177800" algn="l">
              <a:spcBef>
                <a:spcPct val="50000"/>
              </a:spcBef>
              <a:buFont typeface="Arial" pitchFamily="34" charset="0"/>
              <a:buChar char="•"/>
            </a:pPr>
            <a:r>
              <a:rPr lang="de-DE" sz="1600" dirty="0"/>
              <a:t>Wenn der Prozess vollständig definiert ist</a:t>
            </a:r>
          </a:p>
          <a:p>
            <a:pPr marL="177800" indent="-177800" algn="l">
              <a:spcBef>
                <a:spcPct val="50000"/>
              </a:spcBef>
              <a:buFont typeface="Arial" pitchFamily="34" charset="0"/>
              <a:buChar char="•"/>
            </a:pPr>
            <a:r>
              <a:rPr lang="de-DE" sz="1600" dirty="0"/>
              <a:t>Und wenn die Operationen vollständig wiederholbar sind</a:t>
            </a:r>
          </a:p>
          <a:p>
            <a:pPr marL="177800" indent="-177800" algn="l">
              <a:spcBef>
                <a:spcPct val="50000"/>
              </a:spcBef>
              <a:buFont typeface="Arial" pitchFamily="34" charset="0"/>
              <a:buChar char="•"/>
            </a:pPr>
            <a:r>
              <a:rPr lang="de-DE" sz="1600" dirty="0"/>
              <a:t>Dann kann der Prozess ohne Steuerung laufen</a:t>
            </a:r>
          </a:p>
        </p:txBody>
      </p:sp>
      <p:sp>
        <p:nvSpPr>
          <p:cNvPr id="251911" name="Text Box 7"/>
          <p:cNvSpPr txBox="1">
            <a:spLocks noChangeArrowheads="1"/>
          </p:cNvSpPr>
          <p:nvPr/>
        </p:nvSpPr>
        <p:spPr bwMode="auto">
          <a:xfrm>
            <a:off x="5791200" y="4436640"/>
            <a:ext cx="3200400" cy="1446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de-DE" sz="1600" b="1" dirty="0" smtClean="0"/>
              <a:t>Closed-Loop </a:t>
            </a:r>
            <a:r>
              <a:rPr lang="de-DE" sz="1600" b="1" dirty="0"/>
              <a:t>control: (Normalfall)</a:t>
            </a:r>
          </a:p>
          <a:p>
            <a:pPr marL="177800" indent="-177800" algn="l">
              <a:spcBef>
                <a:spcPct val="50000"/>
              </a:spcBef>
              <a:buFont typeface="Arial" pitchFamily="34" charset="0"/>
              <a:buChar char="•"/>
            </a:pPr>
            <a:r>
              <a:rPr lang="de-DE" sz="1600" dirty="0"/>
              <a:t>Eine Steuerung kontrolliert auf Basis von Messwerten den Prozess.</a:t>
            </a:r>
          </a:p>
        </p:txBody>
      </p:sp>
      <p:sp>
        <p:nvSpPr>
          <p:cNvPr id="9" name="Titel 8"/>
          <p:cNvSpPr>
            <a:spLocks noGrp="1"/>
          </p:cNvSpPr>
          <p:nvPr>
            <p:ph type="title"/>
          </p:nvPr>
        </p:nvSpPr>
        <p:spPr/>
        <p:txBody>
          <a:bodyPr/>
          <a:lstStyle/>
          <a:p>
            <a:r>
              <a:rPr lang="de-DE" sz="2800" dirty="0" smtClean="0">
                <a:solidFill>
                  <a:srgbClr val="000000"/>
                </a:solidFill>
              </a:rPr>
              <a:t>Dataflow/Process Control – </a:t>
            </a:r>
            <a:r>
              <a:rPr lang="de-DE" sz="2800" dirty="0" smtClean="0">
                <a:solidFill>
                  <a:srgbClr val="0070C0"/>
                </a:solidFill>
              </a:rPr>
              <a:t>Open- vs. Closed-Loop</a:t>
            </a:r>
            <a:endParaRPr lang="de-DE" dirty="0"/>
          </a:p>
        </p:txBody>
      </p:sp>
      <p:sp>
        <p:nvSpPr>
          <p:cNvPr id="8" name="Rechteck 7"/>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0" name="Rechteck 9"/>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1" name="Gerade Verbindung mit Pfeil 10"/>
          <p:cNvCxnSpPr>
            <a:stCxn id="8" idx="3"/>
            <a:endCxn id="10"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Rechteck 11"/>
          <p:cNvSpPr/>
          <p:nvPr/>
        </p:nvSpPr>
        <p:spPr>
          <a:xfrm>
            <a:off x="7596336" y="6165304"/>
            <a:ext cx="1183337" cy="246221"/>
          </a:xfrm>
          <a:prstGeom prst="rect">
            <a:avLst/>
          </a:prstGeom>
        </p:spPr>
        <p:txBody>
          <a:bodyPr wrap="none">
            <a:spAutoFit/>
          </a:bodyPr>
          <a:lstStyle/>
          <a:p>
            <a:r>
              <a:rPr lang="de-DE" dirty="0" smtClean="0">
                <a:solidFill>
                  <a:schemeClr val="bg1">
                    <a:lumMod val="65000"/>
                  </a:schemeClr>
                </a:solidFill>
              </a:rPr>
              <a:t>[Raasch, Zukunft]</a:t>
            </a:r>
            <a:endParaRPr lang="de-DE" dirty="0">
              <a:solidFill>
                <a:schemeClr val="bg1">
                  <a:lumMod val="6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2400" dirty="0" smtClean="0">
                <a:solidFill>
                  <a:srgbClr val="000000"/>
                </a:solidFill>
              </a:rPr>
              <a:t>Dataflow/Process Control – </a:t>
            </a:r>
            <a:r>
              <a:rPr lang="de-DE" sz="2400" dirty="0" smtClean="0">
                <a:solidFill>
                  <a:srgbClr val="0070C0"/>
                </a:solidFill>
              </a:rPr>
              <a:t>Prozesskontrolle</a:t>
            </a:r>
            <a:endParaRPr lang="de-DE" dirty="0"/>
          </a:p>
        </p:txBody>
      </p:sp>
      <p:sp>
        <p:nvSpPr>
          <p:cNvPr id="50179" name="Rectangle 3"/>
          <p:cNvSpPr>
            <a:spLocks noGrp="1" noChangeArrowheads="1"/>
          </p:cNvSpPr>
          <p:nvPr>
            <p:ph idx="1"/>
          </p:nvPr>
        </p:nvSpPr>
        <p:spPr/>
        <p:txBody>
          <a:bodyPr/>
          <a:lstStyle/>
          <a:p>
            <a:pPr>
              <a:lnSpc>
                <a:spcPct val="90000"/>
              </a:lnSpc>
            </a:pPr>
            <a:r>
              <a:rPr lang="de-DE" dirty="0" smtClean="0"/>
              <a:t>Ein Prozesskontrollsystem arbeitet mit den folgenden Größen/Variablen:</a:t>
            </a:r>
          </a:p>
          <a:p>
            <a:pPr>
              <a:lnSpc>
                <a:spcPct val="90000"/>
              </a:lnSpc>
            </a:pPr>
            <a:r>
              <a:rPr lang="de-DE" b="1" dirty="0" smtClean="0"/>
              <a:t>Kontrollierte Variable</a:t>
            </a:r>
            <a:r>
              <a:rPr lang="de-DE" dirty="0" smtClean="0"/>
              <a:t/>
            </a:r>
            <a:br>
              <a:rPr lang="de-DE" dirty="0" smtClean="0"/>
            </a:br>
            <a:r>
              <a:rPr lang="de-DE" dirty="0" smtClean="0"/>
              <a:t>z. B. Geschwindigkeit in einem Tempomaten oder die Temperatur einer Klimaanlage. Sie hat einen sog. “Set </a:t>
            </a:r>
            <a:r>
              <a:rPr lang="de-DE" dirty="0" err="1" smtClean="0"/>
              <a:t>point</a:t>
            </a:r>
            <a:r>
              <a:rPr lang="de-DE" dirty="0" smtClean="0"/>
              <a:t>”, der die zu erreichende Zielgröße angibt</a:t>
            </a:r>
          </a:p>
          <a:p>
            <a:pPr>
              <a:lnSpc>
                <a:spcPct val="90000"/>
              </a:lnSpc>
            </a:pPr>
            <a:r>
              <a:rPr lang="de-DE" altLang="zh-CN" b="1" dirty="0" smtClean="0">
                <a:ea typeface="宋体" pitchFamily="2" charset="-122"/>
              </a:rPr>
              <a:t>Eingabevariablen</a:t>
            </a:r>
            <a:r>
              <a:rPr lang="de-DE" altLang="zh-CN" dirty="0" smtClean="0">
                <a:ea typeface="宋体" pitchFamily="2" charset="-122"/>
              </a:rPr>
              <a:t/>
            </a:r>
            <a:br>
              <a:rPr lang="de-DE" altLang="zh-CN" dirty="0" smtClean="0">
                <a:ea typeface="宋体" pitchFamily="2" charset="-122"/>
              </a:rPr>
            </a:br>
            <a:r>
              <a:rPr lang="de-DE" altLang="zh-CN" dirty="0" smtClean="0">
                <a:ea typeface="宋体" pitchFamily="2" charset="-122"/>
              </a:rPr>
              <a:t>gemessene Eingabedaten, wie z. B. die aktuelle Lufttemperatur</a:t>
            </a:r>
          </a:p>
          <a:p>
            <a:pPr>
              <a:lnSpc>
                <a:spcPct val="90000"/>
              </a:lnSpc>
            </a:pPr>
            <a:r>
              <a:rPr lang="de-DE" altLang="zh-CN" b="1" dirty="0" smtClean="0">
                <a:ea typeface="宋体" pitchFamily="2" charset="-122"/>
              </a:rPr>
              <a:t>Manipulierte Variable</a:t>
            </a:r>
            <a:r>
              <a:rPr lang="de-DE" altLang="zh-CN" dirty="0" smtClean="0">
                <a:ea typeface="宋体" pitchFamily="2" charset="-122"/>
              </a:rPr>
              <a:t/>
            </a:r>
            <a:br>
              <a:rPr lang="de-DE" altLang="zh-CN" dirty="0" smtClean="0">
                <a:ea typeface="宋体" pitchFamily="2" charset="-122"/>
              </a:rPr>
            </a:br>
            <a:r>
              <a:rPr lang="de-DE" altLang="zh-CN" dirty="0" smtClean="0">
                <a:ea typeface="宋体" pitchFamily="2" charset="-122"/>
              </a:rPr>
              <a:t>durch den Controller angepasst, um die Prozesseinheit zu steuern</a:t>
            </a:r>
          </a:p>
          <a:p>
            <a:pPr>
              <a:lnSpc>
                <a:spcPct val="90000"/>
              </a:lnSpc>
            </a:pPr>
            <a:endParaRPr lang="de-DE" dirty="0" smtClean="0"/>
          </a:p>
          <a:p>
            <a:pPr>
              <a:lnSpc>
                <a:spcPct val="90000"/>
              </a:lnSpc>
            </a:pPr>
            <a:endParaRPr lang="de-DE" dirty="0"/>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de-DE" sz="2400" dirty="0" smtClean="0">
                <a:solidFill>
                  <a:srgbClr val="000000"/>
                </a:solidFill>
              </a:rPr>
              <a:t>Dataflow/Process Control – </a:t>
            </a:r>
            <a:r>
              <a:rPr lang="de-DE" sz="2400" dirty="0" smtClean="0">
                <a:solidFill>
                  <a:srgbClr val="0070C0"/>
                </a:solidFill>
              </a:rPr>
              <a:t>Formen von Closed-Loop</a:t>
            </a:r>
            <a:endParaRPr lang="de-DE" dirty="0"/>
          </a:p>
        </p:txBody>
      </p:sp>
      <p:pic>
        <p:nvPicPr>
          <p:cNvPr id="252931" name="Picture 3" descr="C:\Dokumente und Einstellungen\Jörg Raasch\Eigene Dateien\HAW\AAVLS\AI\TransportDovre\Ohne Titel-8 Kopie.gif"/>
          <p:cNvPicPr>
            <a:picLocks noChangeAspect="1" noChangeArrowheads="1"/>
          </p:cNvPicPr>
          <p:nvPr/>
        </p:nvPicPr>
        <p:blipFill>
          <a:blip r:embed="rId3" cstate="print"/>
          <a:srcRect/>
          <a:stretch>
            <a:fillRect/>
          </a:stretch>
        </p:blipFill>
        <p:spPr bwMode="auto">
          <a:xfrm>
            <a:off x="0" y="1700808"/>
            <a:ext cx="4724400" cy="2290763"/>
          </a:xfrm>
          <a:prstGeom prst="rect">
            <a:avLst/>
          </a:prstGeom>
          <a:noFill/>
        </p:spPr>
      </p:pic>
      <p:pic>
        <p:nvPicPr>
          <p:cNvPr id="252932" name="Picture 4" descr="C:\Dokumente und Einstellungen\Jörg Raasch\Eigene Dateien\HAW\AAVLS\AI\TransportDovre\Ohne Titel-9 Kopie.gif"/>
          <p:cNvPicPr>
            <a:picLocks noChangeAspect="1" noChangeArrowheads="1"/>
          </p:cNvPicPr>
          <p:nvPr/>
        </p:nvPicPr>
        <p:blipFill>
          <a:blip r:embed="rId4" cstate="print"/>
          <a:srcRect/>
          <a:stretch>
            <a:fillRect/>
          </a:stretch>
        </p:blipFill>
        <p:spPr bwMode="auto">
          <a:xfrm>
            <a:off x="0" y="4664671"/>
            <a:ext cx="5029200" cy="1674812"/>
          </a:xfrm>
          <a:prstGeom prst="rect">
            <a:avLst/>
          </a:prstGeom>
          <a:noFill/>
        </p:spPr>
      </p:pic>
      <p:sp>
        <p:nvSpPr>
          <p:cNvPr id="252933" name="Text Box 5"/>
          <p:cNvSpPr txBox="1">
            <a:spLocks noChangeArrowheads="1"/>
          </p:cNvSpPr>
          <p:nvPr/>
        </p:nvSpPr>
        <p:spPr bwMode="auto">
          <a:xfrm>
            <a:off x="5029200" y="1853208"/>
            <a:ext cx="3962400" cy="9572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de-DE" sz="1600" b="1" dirty="0"/>
              <a:t>Feedback control:</a:t>
            </a:r>
          </a:p>
          <a:p>
            <a:pPr>
              <a:spcBef>
                <a:spcPct val="50000"/>
              </a:spcBef>
            </a:pPr>
            <a:r>
              <a:rPr lang="de-DE" sz="1600" dirty="0"/>
              <a:t>Steuert den Prozess aufgrund von Messungen der kontrollierten Größe</a:t>
            </a:r>
          </a:p>
        </p:txBody>
      </p:sp>
      <p:sp>
        <p:nvSpPr>
          <p:cNvPr id="252934" name="Text Box 6"/>
          <p:cNvSpPr txBox="1">
            <a:spLocks noChangeArrowheads="1"/>
          </p:cNvSpPr>
          <p:nvPr/>
        </p:nvSpPr>
        <p:spPr bwMode="auto">
          <a:xfrm>
            <a:off x="5029200" y="4293096"/>
            <a:ext cx="3962400" cy="16906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de-DE" sz="1600" b="1" dirty="0"/>
              <a:t>Feedforward control:</a:t>
            </a:r>
          </a:p>
          <a:p>
            <a:pPr>
              <a:spcBef>
                <a:spcPct val="50000"/>
              </a:spcBef>
            </a:pPr>
            <a:r>
              <a:rPr lang="de-DE" sz="1600" dirty="0"/>
              <a:t>Antizipiert zukünftige Effekte auf die kontrollierte Variable durch Messungen anderer Prozessvariablen, deren Werte besser zugänglich sind und steuert auf Basis dieser Werte</a:t>
            </a:r>
          </a:p>
        </p:txBody>
      </p:sp>
      <p:sp>
        <p:nvSpPr>
          <p:cNvPr id="10" name="Rechteck 9"/>
          <p:cNvSpPr/>
          <p:nvPr/>
        </p:nvSpPr>
        <p:spPr>
          <a:xfrm>
            <a:off x="2987824" y="2132856"/>
            <a:ext cx="688009" cy="246221"/>
          </a:xfrm>
          <a:prstGeom prst="rect">
            <a:avLst/>
          </a:prstGeom>
        </p:spPr>
        <p:txBody>
          <a:bodyPr wrap="none">
            <a:spAutoFit/>
          </a:bodyPr>
          <a:lstStyle/>
          <a:p>
            <a:r>
              <a:rPr lang="de-DE" i="1" dirty="0" smtClean="0">
                <a:solidFill>
                  <a:srgbClr val="FF0000"/>
                </a:solidFill>
              </a:rPr>
              <a:t>Heizofen</a:t>
            </a:r>
            <a:endParaRPr lang="de-DE" i="1" dirty="0">
              <a:solidFill>
                <a:srgbClr val="FF0000"/>
              </a:solidFill>
            </a:endParaRPr>
          </a:p>
        </p:txBody>
      </p:sp>
      <p:sp>
        <p:nvSpPr>
          <p:cNvPr id="11" name="Rechteck 10"/>
          <p:cNvSpPr/>
          <p:nvPr/>
        </p:nvSpPr>
        <p:spPr>
          <a:xfrm>
            <a:off x="395536" y="2348880"/>
            <a:ext cx="830677" cy="246221"/>
          </a:xfrm>
          <a:prstGeom prst="rect">
            <a:avLst/>
          </a:prstGeom>
        </p:spPr>
        <p:txBody>
          <a:bodyPr wrap="none">
            <a:spAutoFit/>
          </a:bodyPr>
          <a:lstStyle/>
          <a:p>
            <a:r>
              <a:rPr lang="de-DE" i="1" dirty="0" smtClean="0">
                <a:solidFill>
                  <a:srgbClr val="FF0000"/>
                </a:solidFill>
              </a:rPr>
              <a:t>Thermostat</a:t>
            </a:r>
            <a:endParaRPr lang="de-DE" i="1" dirty="0">
              <a:solidFill>
                <a:srgbClr val="FF0000"/>
              </a:solidFill>
            </a:endParaRPr>
          </a:p>
        </p:txBody>
      </p:sp>
      <p:sp>
        <p:nvSpPr>
          <p:cNvPr id="12" name="Rechteck 11"/>
          <p:cNvSpPr/>
          <p:nvPr/>
        </p:nvSpPr>
        <p:spPr>
          <a:xfrm>
            <a:off x="1691680" y="3645024"/>
            <a:ext cx="1707519" cy="246221"/>
          </a:xfrm>
          <a:prstGeom prst="rect">
            <a:avLst/>
          </a:prstGeom>
        </p:spPr>
        <p:txBody>
          <a:bodyPr wrap="none">
            <a:spAutoFit/>
          </a:bodyPr>
          <a:lstStyle/>
          <a:p>
            <a:r>
              <a:rPr lang="de-DE" i="1" dirty="0" smtClean="0">
                <a:solidFill>
                  <a:srgbClr val="FF0000"/>
                </a:solidFill>
              </a:rPr>
              <a:t>gemessene Lufttemperatur</a:t>
            </a:r>
            <a:endParaRPr lang="de-DE" i="1" dirty="0">
              <a:solidFill>
                <a:srgbClr val="FF0000"/>
              </a:solidFill>
            </a:endParaRPr>
          </a:p>
        </p:txBody>
      </p:sp>
      <p:sp>
        <p:nvSpPr>
          <p:cNvPr id="13" name="Rechteck 12"/>
          <p:cNvSpPr/>
          <p:nvPr/>
        </p:nvSpPr>
        <p:spPr>
          <a:xfrm>
            <a:off x="4153834" y="2420888"/>
            <a:ext cx="697628" cy="246221"/>
          </a:xfrm>
          <a:prstGeom prst="rect">
            <a:avLst/>
          </a:prstGeom>
        </p:spPr>
        <p:txBody>
          <a:bodyPr wrap="none">
            <a:spAutoFit/>
          </a:bodyPr>
          <a:lstStyle/>
          <a:p>
            <a:r>
              <a:rPr lang="de-DE" i="1" dirty="0" smtClean="0">
                <a:solidFill>
                  <a:srgbClr val="FF0000"/>
                </a:solidFill>
              </a:rPr>
              <a:t>Warmluft</a:t>
            </a:r>
            <a:endParaRPr lang="de-DE" i="1" dirty="0">
              <a:solidFill>
                <a:srgbClr val="FF0000"/>
              </a:solidFill>
            </a:endParaRPr>
          </a:p>
        </p:txBody>
      </p:sp>
      <p:sp>
        <p:nvSpPr>
          <p:cNvPr id="14" name="Rechteck 13"/>
          <p:cNvSpPr/>
          <p:nvPr/>
        </p:nvSpPr>
        <p:spPr>
          <a:xfrm>
            <a:off x="-55990" y="3284984"/>
            <a:ext cx="893193" cy="400110"/>
          </a:xfrm>
          <a:prstGeom prst="rect">
            <a:avLst/>
          </a:prstGeom>
        </p:spPr>
        <p:txBody>
          <a:bodyPr wrap="none">
            <a:spAutoFit/>
          </a:bodyPr>
          <a:lstStyle/>
          <a:p>
            <a:r>
              <a:rPr lang="de-DE" i="1" dirty="0" smtClean="0">
                <a:solidFill>
                  <a:srgbClr val="FF0000"/>
                </a:solidFill>
              </a:rPr>
              <a:t>Gewünschte</a:t>
            </a:r>
            <a:br>
              <a:rPr lang="de-DE" i="1" dirty="0" smtClean="0">
                <a:solidFill>
                  <a:srgbClr val="FF0000"/>
                </a:solidFill>
              </a:rPr>
            </a:br>
            <a:r>
              <a:rPr lang="de-DE" i="1" dirty="0" smtClean="0">
                <a:solidFill>
                  <a:srgbClr val="FF0000"/>
                </a:solidFill>
              </a:rPr>
              <a:t>Temperatur</a:t>
            </a:r>
            <a:endParaRPr lang="de-DE" i="1" dirty="0">
              <a:solidFill>
                <a:srgbClr val="FF0000"/>
              </a:solidFill>
            </a:endParaRPr>
          </a:p>
        </p:txBody>
      </p:sp>
      <p:sp>
        <p:nvSpPr>
          <p:cNvPr id="15" name="Rechteck 14"/>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6" name="Rechteck 15"/>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7" name="Gerade Verbindung mit Pfeil 16"/>
          <p:cNvCxnSpPr>
            <a:stCxn id="15" idx="3"/>
            <a:endCxn id="16"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Rechteck 17"/>
          <p:cNvSpPr/>
          <p:nvPr/>
        </p:nvSpPr>
        <p:spPr>
          <a:xfrm>
            <a:off x="7596336" y="6165304"/>
            <a:ext cx="1183337" cy="246221"/>
          </a:xfrm>
          <a:prstGeom prst="rect">
            <a:avLst/>
          </a:prstGeom>
        </p:spPr>
        <p:txBody>
          <a:bodyPr wrap="none">
            <a:spAutoFit/>
          </a:bodyPr>
          <a:lstStyle/>
          <a:p>
            <a:r>
              <a:rPr lang="de-DE" dirty="0" smtClean="0">
                <a:solidFill>
                  <a:schemeClr val="bg1">
                    <a:lumMod val="65000"/>
                  </a:schemeClr>
                </a:solidFill>
              </a:rPr>
              <a:t>[Raasch, Zukunft]</a:t>
            </a:r>
            <a:endParaRPr lang="de-DE" dirty="0">
              <a:solidFill>
                <a:schemeClr val="bg1">
                  <a:lumMod val="65000"/>
                </a:schemeClr>
              </a:solidFill>
            </a:endParaRPr>
          </a:p>
        </p:txBody>
      </p:sp>
      <p:sp>
        <p:nvSpPr>
          <p:cNvPr id="19" name="Rechteck 18"/>
          <p:cNvSpPr/>
          <p:nvPr/>
        </p:nvSpPr>
        <p:spPr>
          <a:xfrm>
            <a:off x="107504" y="5054987"/>
            <a:ext cx="1021434" cy="246221"/>
          </a:xfrm>
          <a:prstGeom prst="rect">
            <a:avLst/>
          </a:prstGeom>
        </p:spPr>
        <p:txBody>
          <a:bodyPr wrap="none">
            <a:spAutoFit/>
          </a:bodyPr>
          <a:lstStyle/>
          <a:p>
            <a:r>
              <a:rPr lang="de-DE" i="1" dirty="0" smtClean="0">
                <a:solidFill>
                  <a:srgbClr val="FF0000"/>
                </a:solidFill>
              </a:rPr>
              <a:t>„Fenster offen“</a:t>
            </a:r>
            <a:endParaRPr lang="de-DE" i="1"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de-DE" sz="2800" dirty="0" smtClean="0">
                <a:solidFill>
                  <a:srgbClr val="000000"/>
                </a:solidFill>
              </a:rPr>
              <a:t>Dataflow/Process Control – </a:t>
            </a:r>
            <a:r>
              <a:rPr lang="de-DE" sz="2800" dirty="0" smtClean="0">
                <a:solidFill>
                  <a:srgbClr val="0070C0"/>
                </a:solidFill>
              </a:rPr>
              <a:t>Anwendungsgebiet</a:t>
            </a:r>
            <a:endParaRPr lang="de-DE" sz="3600" dirty="0"/>
          </a:p>
        </p:txBody>
      </p:sp>
      <p:sp>
        <p:nvSpPr>
          <p:cNvPr id="45059" name="Rectangle 3"/>
          <p:cNvSpPr>
            <a:spLocks noGrp="1" noChangeArrowheads="1"/>
          </p:cNvSpPr>
          <p:nvPr>
            <p:ph idx="1"/>
          </p:nvPr>
        </p:nvSpPr>
        <p:spPr/>
        <p:txBody>
          <a:bodyPr/>
          <a:lstStyle/>
          <a:p>
            <a:r>
              <a:rPr lang="de-DE" sz="2400" smtClean="0"/>
              <a:t>Eingebettete Systeme, die kontinuierliche Aktionen erfordern</a:t>
            </a:r>
          </a:p>
          <a:p>
            <a:r>
              <a:rPr lang="de-DE" sz="2400" smtClean="0"/>
              <a:t>Wenn das System Ausgabedaten auf einem stabilen Level halten muss</a:t>
            </a:r>
          </a:p>
          <a:p>
            <a:r>
              <a:rPr lang="de-DE" sz="2400" smtClean="0"/>
              <a:t>Das System kann einen “Set point” haben, der das Ziellevel definiert</a:t>
            </a:r>
          </a:p>
          <a:p>
            <a:pPr>
              <a:lnSpc>
                <a:spcPct val="80000"/>
              </a:lnSpc>
              <a:buFontTx/>
              <a:buNone/>
            </a:pPr>
            <a:endParaRPr lang="de-DE" sz="2400" smtClean="0"/>
          </a:p>
          <a:p>
            <a:pPr>
              <a:lnSpc>
                <a:spcPct val="80000"/>
              </a:lnSpc>
            </a:pPr>
            <a:endParaRPr lang="de-DE" sz="2400"/>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de-DE" sz="2800" smtClean="0">
                <a:solidFill>
                  <a:srgbClr val="000000"/>
                </a:solidFill>
              </a:rPr>
              <a:t>Dataflow-Architekturstil – </a:t>
            </a:r>
            <a:r>
              <a:rPr lang="de-DE" sz="2800" smtClean="0">
                <a:solidFill>
                  <a:srgbClr val="0070C0"/>
                </a:solidFill>
              </a:rPr>
              <a:t>Zusammenfassung</a:t>
            </a:r>
            <a:endParaRPr lang="de-DE" sz="3600"/>
          </a:p>
        </p:txBody>
      </p:sp>
      <p:sp>
        <p:nvSpPr>
          <p:cNvPr id="45059" name="Rectangle 3"/>
          <p:cNvSpPr>
            <a:spLocks noGrp="1" noChangeArrowheads="1"/>
          </p:cNvSpPr>
          <p:nvPr>
            <p:ph idx="1"/>
          </p:nvPr>
        </p:nvSpPr>
        <p:spPr/>
        <p:txBody>
          <a:bodyPr/>
          <a:lstStyle/>
          <a:p>
            <a:pPr>
              <a:lnSpc>
                <a:spcPct val="90000"/>
              </a:lnSpc>
            </a:pPr>
            <a:r>
              <a:rPr lang="de-DE" dirty="0" smtClean="0"/>
              <a:t>Der </a:t>
            </a:r>
            <a:r>
              <a:rPr lang="de-DE" b="1" dirty="0" smtClean="0"/>
              <a:t>Dataflow-Architekturstil </a:t>
            </a:r>
            <a:r>
              <a:rPr lang="de-DE" dirty="0" smtClean="0"/>
              <a:t>zerlegt ein System in eine feste Sequenz von Transformationen und Berechnungen</a:t>
            </a:r>
          </a:p>
          <a:p>
            <a:pPr>
              <a:lnSpc>
                <a:spcPct val="90000"/>
              </a:lnSpc>
            </a:pPr>
            <a:r>
              <a:rPr lang="de-DE" dirty="0" smtClean="0"/>
              <a:t>Außer einem Datenaustausch gibt es keine direkte Interaktion zwischen zwei aufeinanderfolgenden Komponenten</a:t>
            </a:r>
          </a:p>
          <a:p>
            <a:pPr>
              <a:lnSpc>
                <a:spcPct val="90000"/>
              </a:lnSpc>
            </a:pPr>
            <a:r>
              <a:rPr lang="de-DE" dirty="0" smtClean="0"/>
              <a:t>Der Stil ist nicht für interaktive Anwendungen geeignet</a:t>
            </a:r>
          </a:p>
          <a:p>
            <a:pPr>
              <a:lnSpc>
                <a:spcPct val="90000"/>
              </a:lnSpc>
            </a:pPr>
            <a:r>
              <a:rPr lang="de-DE" dirty="0" smtClean="0"/>
              <a:t>Wir haben drei Arten von Dataflow-Architekturen diskutiert</a:t>
            </a:r>
          </a:p>
          <a:p>
            <a:pPr lvl="1">
              <a:lnSpc>
                <a:spcPct val="90000"/>
              </a:lnSpc>
            </a:pPr>
            <a:r>
              <a:rPr lang="de-DE" altLang="zh-CN" sz="2000" b="1" dirty="0" smtClean="0">
                <a:ea typeface="宋体" pitchFamily="2" charset="-122"/>
              </a:rPr>
              <a:t>Batch Sequential-Architekturen </a:t>
            </a:r>
            <a:r>
              <a:rPr lang="de-DE" altLang="zh-CN" sz="2000" dirty="0" smtClean="0">
                <a:ea typeface="宋体" pitchFamily="2" charset="-122"/>
              </a:rPr>
              <a:t>lesen und schreiben Dateien; die Verarbeitung erfolgt streng sequentiell im Batch</a:t>
            </a:r>
          </a:p>
          <a:p>
            <a:pPr lvl="1">
              <a:lnSpc>
                <a:spcPct val="90000"/>
              </a:lnSpc>
            </a:pPr>
            <a:r>
              <a:rPr lang="de-DE" altLang="zh-CN" sz="2000" b="1" dirty="0" smtClean="0">
                <a:ea typeface="宋体" pitchFamily="2" charset="-122"/>
              </a:rPr>
              <a:t>Pipe &amp; Filter-Architekturen </a:t>
            </a:r>
            <a:r>
              <a:rPr lang="de-DE" altLang="zh-CN" sz="2000" dirty="0" smtClean="0">
                <a:ea typeface="宋体" pitchFamily="2" charset="-122"/>
              </a:rPr>
              <a:t>verarbeiten Daten inkrementell und parallel</a:t>
            </a:r>
            <a:endParaRPr lang="de-DE" altLang="zh-CN" sz="2000" dirty="0">
              <a:ea typeface="宋体" pitchFamily="2" charset="-122"/>
            </a:endParaRPr>
          </a:p>
          <a:p>
            <a:pPr lvl="1">
              <a:lnSpc>
                <a:spcPct val="90000"/>
              </a:lnSpc>
            </a:pPr>
            <a:r>
              <a:rPr lang="de-DE" altLang="zh-CN" sz="2000" b="1" dirty="0" smtClean="0">
                <a:ea typeface="宋体" pitchFamily="2" charset="-122"/>
              </a:rPr>
              <a:t>Prozesskontrollarchitekturen</a:t>
            </a:r>
            <a:r>
              <a:rPr lang="de-DE" altLang="zh-CN" sz="2000" dirty="0" smtClean="0">
                <a:ea typeface="宋体" pitchFamily="2" charset="-122"/>
              </a:rPr>
              <a:t> verwenden Datenfluss-mechanismen, um über Kontrollvariablen Prozesse zu kontrollieren</a:t>
            </a:r>
          </a:p>
          <a:p>
            <a:pPr lvl="1">
              <a:lnSpc>
                <a:spcPct val="90000"/>
              </a:lnSpc>
            </a:pPr>
            <a:endParaRPr lang="de-DE" altLang="zh-CN" sz="2000" dirty="0" smtClean="0">
              <a:ea typeface="宋体" pitchFamily="2" charset="-122"/>
            </a:endParaRPr>
          </a:p>
          <a:p>
            <a:pPr>
              <a:lnSpc>
                <a:spcPct val="80000"/>
              </a:lnSpc>
              <a:buFontTx/>
              <a:buNone/>
            </a:pPr>
            <a:endParaRPr lang="de-DE" dirty="0" smtClean="0"/>
          </a:p>
          <a:p>
            <a:pPr>
              <a:lnSpc>
                <a:spcPct val="80000"/>
              </a:lnSpc>
            </a:pPr>
            <a:endParaRPr lang="de-DE" dirty="0"/>
          </a:p>
        </p:txBody>
      </p:sp>
      <p:sp>
        <p:nvSpPr>
          <p:cNvPr id="4" name="Rechteck 3"/>
          <p:cNvSpPr/>
          <p:nvPr/>
        </p:nvSpPr>
        <p:spPr bwMode="auto">
          <a:xfrm>
            <a:off x="7524328"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476672"/>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3"/>
            <a:endCxn id="5" idx="1"/>
          </p:cNvCxnSpPr>
          <p:nvPr/>
        </p:nvCxnSpPr>
        <p:spPr bwMode="auto">
          <a:xfrm>
            <a:off x="8028384" y="584684"/>
            <a:ext cx="28803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Architekturstile – </a:t>
            </a:r>
            <a:r>
              <a:rPr lang="de-DE" dirty="0" smtClean="0">
                <a:solidFill>
                  <a:srgbClr val="0070C0"/>
                </a:solidFill>
              </a:rPr>
              <a:t>Übersicht </a:t>
            </a:r>
            <a:endParaRPr lang="de-DE" dirty="0">
              <a:solidFill>
                <a:srgbClr val="0070C0"/>
              </a:solidFill>
            </a:endParaRPr>
          </a:p>
        </p:txBody>
      </p:sp>
      <p:pic>
        <p:nvPicPr>
          <p:cNvPr id="701443" name="Picture 3"/>
          <p:cNvPicPr>
            <a:picLocks noChangeAspect="1" noChangeArrowheads="1"/>
          </p:cNvPicPr>
          <p:nvPr/>
        </p:nvPicPr>
        <p:blipFill>
          <a:blip r:embed="rId2" cstate="print"/>
          <a:srcRect/>
          <a:stretch>
            <a:fillRect/>
          </a:stretch>
        </p:blipFill>
        <p:spPr bwMode="auto">
          <a:xfrm>
            <a:off x="179512" y="1700808"/>
            <a:ext cx="8496944" cy="4254252"/>
          </a:xfrm>
          <a:prstGeom prst="rect">
            <a:avLst/>
          </a:prstGeom>
          <a:noFill/>
          <a:ln w="9525">
            <a:noFill/>
            <a:miter lim="800000"/>
            <a:headEnd/>
            <a:tailEnd/>
          </a:ln>
        </p:spPr>
      </p:pic>
      <p:pic>
        <p:nvPicPr>
          <p:cNvPr id="701445" name="Picture 5" descr="http://www.photoschule.com/images/fotoworkshopaumburgarchitekt/NA_05_gross.jpg">
            <a:hlinkClick r:id="rId3"/>
          </p:cNvPr>
          <p:cNvPicPr>
            <a:picLocks noChangeAspect="1" noChangeArrowheads="1"/>
          </p:cNvPicPr>
          <p:nvPr/>
        </p:nvPicPr>
        <p:blipFill>
          <a:blip r:embed="rId4" cstate="print"/>
          <a:srcRect/>
          <a:stretch>
            <a:fillRect/>
          </a:stretch>
        </p:blipFill>
        <p:spPr bwMode="auto">
          <a:xfrm>
            <a:off x="6660232" y="476672"/>
            <a:ext cx="2016224" cy="1677931"/>
          </a:xfrm>
          <a:prstGeom prst="rect">
            <a:avLst/>
          </a:prstGeom>
          <a:noFill/>
        </p:spPr>
      </p:pic>
      <p:sp>
        <p:nvSpPr>
          <p:cNvPr id="5" name="Abgerundetes Rechteck 4"/>
          <p:cNvSpPr/>
          <p:nvPr/>
        </p:nvSpPr>
        <p:spPr bwMode="auto">
          <a:xfrm>
            <a:off x="7668344" y="3861048"/>
            <a:ext cx="1008112" cy="288032"/>
          </a:xfrm>
          <a:prstGeom prst="roundRect">
            <a:avLst/>
          </a:prstGeom>
          <a:solidFill>
            <a:schemeClr val="accent1">
              <a:lumMod val="20000"/>
              <a:lumOff val="80000"/>
              <a:alpha val="15000"/>
            </a:schemeClr>
          </a:solid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de-DE" smtClean="0"/>
              <a:t>Data-Centered</a:t>
            </a:r>
            <a:r>
              <a:rPr lang="de-DE" smtClean="0">
                <a:solidFill>
                  <a:srgbClr val="000000"/>
                </a:solidFill>
              </a:rPr>
              <a:t>-Architekturstil – </a:t>
            </a:r>
            <a:r>
              <a:rPr lang="de-DE" smtClean="0">
                <a:solidFill>
                  <a:srgbClr val="0070C0"/>
                </a:solidFill>
              </a:rPr>
              <a:t>Überblick</a:t>
            </a:r>
            <a:endParaRPr lang="de-DE" sz="4000" b="1"/>
          </a:p>
        </p:txBody>
      </p:sp>
      <p:sp>
        <p:nvSpPr>
          <p:cNvPr id="4099" name="Rectangle 3"/>
          <p:cNvSpPr>
            <a:spLocks noGrp="1" noChangeArrowheads="1"/>
          </p:cNvSpPr>
          <p:nvPr>
            <p:ph idx="1"/>
          </p:nvPr>
        </p:nvSpPr>
        <p:spPr/>
        <p:txBody>
          <a:bodyPr/>
          <a:lstStyle/>
          <a:p>
            <a:pPr>
              <a:lnSpc>
                <a:spcPct val="90000"/>
              </a:lnSpc>
            </a:pPr>
            <a:r>
              <a:rPr lang="de-DE" dirty="0" smtClean="0"/>
              <a:t>Charakterisiert durch eine zentralen Datenspeicherkomponente, der von anderen, unabhängigen, Komponenten gemeinsam genutzt wird</a:t>
            </a:r>
          </a:p>
          <a:p>
            <a:pPr>
              <a:lnSpc>
                <a:spcPct val="90000"/>
              </a:lnSpc>
            </a:pPr>
            <a:r>
              <a:rPr lang="de-DE" dirty="0" smtClean="0"/>
              <a:t>Verbindungen zwischen den Komponenten sind durch explizite oder implizite Methodenaufrufe implementiert</a:t>
            </a:r>
          </a:p>
          <a:p>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a:p>
        </p:txBody>
      </p:sp>
      <p:sp>
        <p:nvSpPr>
          <p:cNvPr id="4" name="Rechteck 3"/>
          <p:cNvSpPr/>
          <p:nvPr/>
        </p:nvSpPr>
        <p:spPr bwMode="auto">
          <a:xfrm>
            <a:off x="1835696" y="3284984"/>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dirty="0" smtClean="0">
                <a:ln>
                  <a:noFill/>
                </a:ln>
                <a:solidFill>
                  <a:schemeClr val="tx1"/>
                </a:solidFill>
                <a:effectLst/>
                <a:latin typeface="Arial" charset="0"/>
              </a:rPr>
              <a:t>Client</a:t>
            </a:r>
          </a:p>
        </p:txBody>
      </p:sp>
      <p:sp>
        <p:nvSpPr>
          <p:cNvPr id="5" name="Rechteck 4"/>
          <p:cNvSpPr/>
          <p:nvPr/>
        </p:nvSpPr>
        <p:spPr bwMode="auto">
          <a:xfrm>
            <a:off x="3707904" y="3284984"/>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de-DE" dirty="0" smtClean="0">
                <a:solidFill>
                  <a:schemeClr val="tx1"/>
                </a:solidFill>
                <a:latin typeface="Arial" charset="0"/>
              </a:rPr>
              <a:t>Client</a:t>
            </a:r>
          </a:p>
        </p:txBody>
      </p:sp>
      <p:sp>
        <p:nvSpPr>
          <p:cNvPr id="6" name="Rechteck 5"/>
          <p:cNvSpPr/>
          <p:nvPr/>
        </p:nvSpPr>
        <p:spPr bwMode="auto">
          <a:xfrm>
            <a:off x="5508104" y="3284984"/>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defTabSz="914400" eaLnBrk="1" latinLnBrk="0" hangingPunct="1">
              <a:lnSpc>
                <a:spcPct val="100000"/>
              </a:lnSpc>
              <a:buClrTx/>
              <a:buSzTx/>
              <a:buFontTx/>
              <a:buNone/>
              <a:tabLst/>
            </a:pPr>
            <a:r>
              <a:rPr lang="de-DE" dirty="0" smtClean="0">
                <a:solidFill>
                  <a:schemeClr val="tx1"/>
                </a:solidFill>
                <a:latin typeface="Arial" charset="0"/>
              </a:rPr>
              <a:t>Client</a:t>
            </a:r>
          </a:p>
        </p:txBody>
      </p:sp>
      <p:cxnSp>
        <p:nvCxnSpPr>
          <p:cNvPr id="9" name="Gerade Verbindung mit Pfeil 8"/>
          <p:cNvCxnSpPr/>
          <p:nvPr/>
        </p:nvCxnSpPr>
        <p:spPr bwMode="auto">
          <a:xfrm rot="5400000">
            <a:off x="4004536" y="4437112"/>
            <a:ext cx="864096" cy="1588"/>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10" name="Gerade Verbindung mit Pfeil 9"/>
          <p:cNvCxnSpPr>
            <a:stCxn id="6" idx="2"/>
          </p:cNvCxnSpPr>
          <p:nvPr/>
        </p:nvCxnSpPr>
        <p:spPr bwMode="auto">
          <a:xfrm rot="5400000">
            <a:off x="4950042" y="3627022"/>
            <a:ext cx="864096" cy="1620180"/>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cxnSp>
        <p:nvCxnSpPr>
          <p:cNvPr id="14" name="Gerade Verbindung mit Pfeil 13"/>
          <p:cNvCxnSpPr>
            <a:stCxn id="4" idx="2"/>
          </p:cNvCxnSpPr>
          <p:nvPr/>
        </p:nvCxnSpPr>
        <p:spPr bwMode="auto">
          <a:xfrm rot="16200000" flipH="1">
            <a:off x="2897814" y="3627022"/>
            <a:ext cx="864096" cy="1620180"/>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16" name="Gerade Verbindung mit Pfeil 15"/>
          <p:cNvCxnSpPr/>
          <p:nvPr/>
        </p:nvCxnSpPr>
        <p:spPr bwMode="auto">
          <a:xfrm rot="16200000" flipH="1">
            <a:off x="2717794" y="3627022"/>
            <a:ext cx="864096" cy="1620180"/>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cxnSp>
        <p:nvCxnSpPr>
          <p:cNvPr id="17" name="Gerade Verbindung mit Pfeil 16"/>
          <p:cNvCxnSpPr/>
          <p:nvPr/>
        </p:nvCxnSpPr>
        <p:spPr bwMode="auto">
          <a:xfrm rot="5400000">
            <a:off x="3897318" y="4436318"/>
            <a:ext cx="864096" cy="1588"/>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cxnSp>
        <p:nvCxnSpPr>
          <p:cNvPr id="18" name="Gerade Verbindung mit Pfeil 17"/>
          <p:cNvCxnSpPr/>
          <p:nvPr/>
        </p:nvCxnSpPr>
        <p:spPr bwMode="auto">
          <a:xfrm rot="5400000">
            <a:off x="5166066" y="3627022"/>
            <a:ext cx="864096" cy="1620180"/>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0" name="Gerade Verbindung mit Pfeil 19"/>
          <p:cNvCxnSpPr/>
          <p:nvPr/>
        </p:nvCxnSpPr>
        <p:spPr bwMode="auto">
          <a:xfrm rot="10800000">
            <a:off x="6516216" y="5085184"/>
            <a:ext cx="648072" cy="1588"/>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cxnSp>
        <p:nvCxnSpPr>
          <p:cNvPr id="23" name="Gerade Verbindung mit Pfeil 22"/>
          <p:cNvCxnSpPr/>
          <p:nvPr/>
        </p:nvCxnSpPr>
        <p:spPr bwMode="auto">
          <a:xfrm rot="10800000">
            <a:off x="6516216" y="5373216"/>
            <a:ext cx="648072" cy="1588"/>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sp>
        <p:nvSpPr>
          <p:cNvPr id="24" name="Rechteck 23"/>
          <p:cNvSpPr/>
          <p:nvPr/>
        </p:nvSpPr>
        <p:spPr>
          <a:xfrm>
            <a:off x="7191622" y="4963470"/>
            <a:ext cx="880369" cy="246221"/>
          </a:xfrm>
          <a:prstGeom prst="rect">
            <a:avLst/>
          </a:prstGeom>
        </p:spPr>
        <p:txBody>
          <a:bodyPr wrap="none">
            <a:spAutoFit/>
          </a:bodyPr>
          <a:lstStyle/>
          <a:p>
            <a:r>
              <a:rPr lang="de-DE" dirty="0" smtClean="0"/>
              <a:t>Kontrollfluss</a:t>
            </a:r>
            <a:endParaRPr lang="de-DE" dirty="0"/>
          </a:p>
        </p:txBody>
      </p:sp>
      <p:sp>
        <p:nvSpPr>
          <p:cNvPr id="25" name="Rechteck 24"/>
          <p:cNvSpPr/>
          <p:nvPr/>
        </p:nvSpPr>
        <p:spPr>
          <a:xfrm>
            <a:off x="7238181" y="5256604"/>
            <a:ext cx="787395" cy="246221"/>
          </a:xfrm>
          <a:prstGeom prst="rect">
            <a:avLst/>
          </a:prstGeom>
        </p:spPr>
        <p:txBody>
          <a:bodyPr wrap="none">
            <a:spAutoFit/>
          </a:bodyPr>
          <a:lstStyle/>
          <a:p>
            <a:r>
              <a:rPr lang="de-DE" dirty="0" smtClean="0"/>
              <a:t>Datenfluss</a:t>
            </a:r>
            <a:endParaRPr lang="de-DE" dirty="0"/>
          </a:p>
        </p:txBody>
      </p:sp>
      <p:sp>
        <p:nvSpPr>
          <p:cNvPr id="26" name="Rechteck 25"/>
          <p:cNvSpPr/>
          <p:nvPr/>
        </p:nvSpPr>
        <p:spPr bwMode="auto">
          <a:xfrm>
            <a:off x="6300192" y="4869160"/>
            <a:ext cx="1872208" cy="79208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7" name="Rechteck 26"/>
          <p:cNvSpPr/>
          <p:nvPr/>
        </p:nvSpPr>
        <p:spPr bwMode="auto">
          <a:xfrm>
            <a:off x="3707904" y="4869160"/>
            <a:ext cx="1368152" cy="72008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dirty="0" smtClean="0">
                <a:ln>
                  <a:noFill/>
                </a:ln>
                <a:solidFill>
                  <a:schemeClr val="tx1"/>
                </a:solidFill>
                <a:effectLst/>
                <a:latin typeface="Arial" charset="0"/>
              </a:rPr>
              <a:t>Datastore</a:t>
            </a:r>
          </a:p>
        </p:txBody>
      </p:sp>
      <p:sp>
        <p:nvSpPr>
          <p:cNvPr id="28" name="Rechteck 27"/>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9" name="Rechteck 28"/>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30" name="Gerade Verbindung mit Pfeil 29"/>
          <p:cNvCxnSpPr>
            <a:stCxn id="28"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31" name="Zylinder 30"/>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32" name="Gerade Verbindung mit Pfeil 31"/>
          <p:cNvCxnSpPr>
            <a:stCxn id="29"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Aufbau der Vorlesung (Planung)</a:t>
            </a:r>
            <a:endParaRPr lang="de-DE" dirty="0"/>
          </a:p>
        </p:txBody>
      </p:sp>
      <p:sp>
        <p:nvSpPr>
          <p:cNvPr id="3" name="Abgerundetes Rechteck 2"/>
          <p:cNvSpPr/>
          <p:nvPr/>
        </p:nvSpPr>
        <p:spPr bwMode="auto">
          <a:xfrm>
            <a:off x="1115616" y="4509120"/>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Vorgehen bei der Architekturentwicklung</a:t>
            </a:r>
          </a:p>
        </p:txBody>
      </p:sp>
      <p:sp>
        <p:nvSpPr>
          <p:cNvPr id="4" name="Abgerundetes Rechteck 3"/>
          <p:cNvSpPr/>
          <p:nvPr/>
        </p:nvSpPr>
        <p:spPr bwMode="auto">
          <a:xfrm>
            <a:off x="1115616" y="5157192"/>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de-DE" sz="1600" dirty="0" smtClean="0">
                <a:solidFill>
                  <a:schemeClr val="tx1"/>
                </a:solidFill>
                <a:latin typeface="Arial" charset="0"/>
              </a:rPr>
              <a:t>Architektur und Architekten</a:t>
            </a:r>
            <a:endParaRPr kumimoji="0" lang="de-DE" sz="1600" i="0" u="none" strike="noStrike" cap="none" normalizeH="0" baseline="0" dirty="0" smtClean="0">
              <a:ln>
                <a:noFill/>
              </a:ln>
              <a:solidFill>
                <a:schemeClr val="tx1"/>
              </a:solidFill>
              <a:effectLst/>
              <a:latin typeface="Arial" charset="0"/>
            </a:endParaRPr>
          </a:p>
        </p:txBody>
      </p:sp>
      <p:sp>
        <p:nvSpPr>
          <p:cNvPr id="5" name="Abgerundetes Rechteck 4"/>
          <p:cNvSpPr/>
          <p:nvPr/>
        </p:nvSpPr>
        <p:spPr bwMode="auto">
          <a:xfrm>
            <a:off x="1115616" y="3212976"/>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Strukturen entwerfen, Muster und </a:t>
            </a:r>
            <a:r>
              <a:rPr kumimoji="0" lang="de-DE" sz="1600" i="0" u="none" strike="noStrike" cap="none" normalizeH="0" baseline="0" dirty="0" err="1" smtClean="0">
                <a:ln>
                  <a:noFill/>
                </a:ln>
                <a:solidFill>
                  <a:schemeClr val="tx1"/>
                </a:solidFill>
                <a:effectLst/>
                <a:latin typeface="Arial" charset="0"/>
              </a:rPr>
              <a:t>Heuristiken</a:t>
            </a:r>
            <a:endParaRPr kumimoji="0" lang="de-DE" sz="1600" i="0" u="none" strike="noStrike" cap="none" normalizeH="0" baseline="0" dirty="0" smtClean="0">
              <a:ln>
                <a:noFill/>
              </a:ln>
              <a:solidFill>
                <a:schemeClr val="tx1"/>
              </a:solidFill>
              <a:effectLst/>
              <a:latin typeface="Arial" charset="0"/>
            </a:endParaRPr>
          </a:p>
        </p:txBody>
      </p:sp>
      <p:sp>
        <p:nvSpPr>
          <p:cNvPr id="6" name="Abgerundetes Rechteck 5"/>
          <p:cNvSpPr/>
          <p:nvPr/>
        </p:nvSpPr>
        <p:spPr bwMode="auto">
          <a:xfrm>
            <a:off x="1115616" y="2564904"/>
            <a:ext cx="6120680" cy="57606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Ausgewählte Architekturstile für die Praxis</a:t>
            </a:r>
          </a:p>
        </p:txBody>
      </p:sp>
      <p:sp>
        <p:nvSpPr>
          <p:cNvPr id="7" name="Abgerundetes Rechteck 6"/>
          <p:cNvSpPr/>
          <p:nvPr/>
        </p:nvSpPr>
        <p:spPr bwMode="auto">
          <a:xfrm>
            <a:off x="7308304" y="2564904"/>
            <a:ext cx="1224136" cy="316835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200" i="0" u="none" strike="noStrike" cap="none" normalizeH="0" baseline="0" dirty="0" smtClean="0">
                <a:ln>
                  <a:noFill/>
                </a:ln>
                <a:solidFill>
                  <a:schemeClr val="tx1"/>
                </a:solidFill>
                <a:effectLst/>
                <a:latin typeface="Arial" charset="0"/>
              </a:rPr>
              <a:t>Ausgewählte technische Konzepte: </a:t>
            </a:r>
            <a:r>
              <a:rPr kumimoji="0" lang="de-DE" sz="1200" i="0" u="none" strike="noStrike" cap="none" normalizeH="0" baseline="0" dirty="0" err="1" smtClean="0">
                <a:ln>
                  <a:noFill/>
                </a:ln>
                <a:solidFill>
                  <a:schemeClr val="tx1"/>
                </a:solidFill>
                <a:effectLst/>
                <a:latin typeface="Arial" charset="0"/>
              </a:rPr>
              <a:t>Hibernate</a:t>
            </a:r>
            <a:r>
              <a:rPr kumimoji="0" lang="de-DE" sz="1200" i="0" u="none" strike="noStrike" cap="none" normalizeH="0" baseline="0" dirty="0" smtClean="0">
                <a:ln>
                  <a:noFill/>
                </a:ln>
                <a:solidFill>
                  <a:schemeClr val="tx1"/>
                </a:solidFill>
                <a:effectLst/>
                <a:latin typeface="Arial" charset="0"/>
              </a:rPr>
              <a:t>, </a:t>
            </a:r>
            <a:r>
              <a:rPr kumimoji="0" lang="de-DE" sz="1200" i="0" u="none" strike="noStrike" cap="none" normalizeH="0" baseline="0" dirty="0" err="1" smtClean="0">
                <a:ln>
                  <a:noFill/>
                </a:ln>
                <a:solidFill>
                  <a:schemeClr val="tx1"/>
                </a:solidFill>
                <a:effectLst/>
                <a:latin typeface="Arial" charset="0"/>
              </a:rPr>
              <a:t>NoSQL</a:t>
            </a:r>
            <a:r>
              <a:rPr kumimoji="0" lang="de-DE" sz="1200" i="0" u="none" strike="noStrike" cap="none" normalizeH="0" baseline="0" dirty="0" smtClean="0">
                <a:ln>
                  <a:noFill/>
                </a:ln>
                <a:solidFill>
                  <a:schemeClr val="tx1"/>
                </a:solidFill>
                <a:effectLst/>
                <a:latin typeface="Arial" charset="0"/>
              </a:rPr>
              <a:t>, ...</a:t>
            </a:r>
          </a:p>
        </p:txBody>
      </p:sp>
      <p:sp>
        <p:nvSpPr>
          <p:cNvPr id="8" name="Abgerundetes Rechteck 7"/>
          <p:cNvSpPr/>
          <p:nvPr/>
        </p:nvSpPr>
        <p:spPr bwMode="auto">
          <a:xfrm>
            <a:off x="1115616" y="3861048"/>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Sichten und UML2</a:t>
            </a:r>
          </a:p>
        </p:txBody>
      </p:sp>
      <p:sp>
        <p:nvSpPr>
          <p:cNvPr id="9" name="Abgerundetes Rechteck 8"/>
          <p:cNvSpPr/>
          <p:nvPr/>
        </p:nvSpPr>
        <p:spPr bwMode="auto">
          <a:xfrm>
            <a:off x="1115616" y="1916832"/>
            <a:ext cx="7416824"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de-DE" sz="1600" dirty="0" smtClean="0">
                <a:solidFill>
                  <a:schemeClr val="tx1"/>
                </a:solidFill>
                <a:latin typeface="Arial" charset="0"/>
              </a:rPr>
              <a:t>Firmenvorträge</a:t>
            </a:r>
            <a:endParaRPr kumimoji="0" lang="de-DE" sz="160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2574473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de-DE" smtClean="0"/>
              <a:t>Data-Centered</a:t>
            </a:r>
            <a:r>
              <a:rPr lang="de-DE" smtClean="0">
                <a:solidFill>
                  <a:srgbClr val="000000"/>
                </a:solidFill>
              </a:rPr>
              <a:t>-Architekturstil – </a:t>
            </a:r>
            <a:r>
              <a:rPr lang="de-DE" smtClean="0">
                <a:solidFill>
                  <a:srgbClr val="0070C0"/>
                </a:solidFill>
              </a:rPr>
              <a:t>Überblick</a:t>
            </a:r>
            <a:endParaRPr lang="de-DE" sz="4000" b="1"/>
          </a:p>
        </p:txBody>
      </p:sp>
      <p:sp>
        <p:nvSpPr>
          <p:cNvPr id="4099" name="Rectangle 3"/>
          <p:cNvSpPr>
            <a:spLocks noGrp="1" noChangeArrowheads="1"/>
          </p:cNvSpPr>
          <p:nvPr>
            <p:ph idx="1"/>
          </p:nvPr>
        </p:nvSpPr>
        <p:spPr/>
        <p:txBody>
          <a:bodyPr/>
          <a:lstStyle/>
          <a:p>
            <a:pPr>
              <a:lnSpc>
                <a:spcPct val="90000"/>
              </a:lnSpc>
            </a:pPr>
            <a:r>
              <a:rPr lang="de-DE" dirty="0" smtClean="0"/>
              <a:t>Charakterisiert durch eine zentralen Datenspeicherkomponente, der von anderen, unabhängigen, Komponenten gemeinsam genutzt wird</a:t>
            </a:r>
          </a:p>
          <a:p>
            <a:pPr>
              <a:lnSpc>
                <a:spcPct val="90000"/>
              </a:lnSpc>
            </a:pPr>
            <a:r>
              <a:rPr lang="de-DE" dirty="0" smtClean="0"/>
              <a:t>Verbindungen zwischen den Komponenten sind durch explizite oder implizite Methodenaufrufe implementiert</a:t>
            </a:r>
          </a:p>
          <a:p>
            <a:r>
              <a:rPr lang="de-DE" dirty="0" smtClean="0"/>
              <a:t>Die zwei Kategorien </a:t>
            </a:r>
            <a:r>
              <a:rPr lang="de-DE" b="1" dirty="0" smtClean="0"/>
              <a:t>Repository</a:t>
            </a:r>
            <a:r>
              <a:rPr lang="de-DE" dirty="0" smtClean="0"/>
              <a:t> und </a:t>
            </a:r>
            <a:r>
              <a:rPr lang="de-DE" b="1" dirty="0" smtClean="0"/>
              <a:t>Blackboard</a:t>
            </a:r>
            <a:r>
              <a:rPr lang="de-DE" dirty="0" smtClean="0"/>
              <a:t> unterscheiden sich durch die Kontrollflussstrategie</a:t>
            </a:r>
          </a:p>
          <a:p>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a:p>
        </p:txBody>
      </p:sp>
      <p:sp>
        <p:nvSpPr>
          <p:cNvPr id="4" name="Rechteck 3"/>
          <p:cNvSpPr/>
          <p:nvPr/>
        </p:nvSpPr>
        <p:spPr bwMode="auto">
          <a:xfrm>
            <a:off x="1619672" y="3933056"/>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dirty="0" smtClean="0">
                <a:ln>
                  <a:noFill/>
                </a:ln>
                <a:solidFill>
                  <a:schemeClr val="tx1"/>
                </a:solidFill>
                <a:effectLst/>
                <a:latin typeface="Arial" charset="0"/>
              </a:rPr>
              <a:t>Client</a:t>
            </a:r>
          </a:p>
        </p:txBody>
      </p:sp>
      <p:sp>
        <p:nvSpPr>
          <p:cNvPr id="5" name="Rechteck 4"/>
          <p:cNvSpPr/>
          <p:nvPr/>
        </p:nvSpPr>
        <p:spPr bwMode="auto">
          <a:xfrm>
            <a:off x="3491880" y="3933056"/>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de-DE" dirty="0" smtClean="0">
                <a:solidFill>
                  <a:schemeClr val="tx1"/>
                </a:solidFill>
                <a:latin typeface="Arial" charset="0"/>
              </a:rPr>
              <a:t>Client</a:t>
            </a:r>
          </a:p>
        </p:txBody>
      </p:sp>
      <p:sp>
        <p:nvSpPr>
          <p:cNvPr id="6" name="Rechteck 5"/>
          <p:cNvSpPr/>
          <p:nvPr/>
        </p:nvSpPr>
        <p:spPr bwMode="auto">
          <a:xfrm>
            <a:off x="5292080" y="3933056"/>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defTabSz="914400" eaLnBrk="1" latinLnBrk="0" hangingPunct="1">
              <a:lnSpc>
                <a:spcPct val="100000"/>
              </a:lnSpc>
              <a:buClrTx/>
              <a:buSzTx/>
              <a:buFontTx/>
              <a:buNone/>
              <a:tabLst/>
            </a:pPr>
            <a:r>
              <a:rPr lang="de-DE" dirty="0" smtClean="0">
                <a:solidFill>
                  <a:schemeClr val="tx1"/>
                </a:solidFill>
                <a:latin typeface="Arial" charset="0"/>
              </a:rPr>
              <a:t>Client</a:t>
            </a:r>
          </a:p>
        </p:txBody>
      </p:sp>
      <p:cxnSp>
        <p:nvCxnSpPr>
          <p:cNvPr id="9" name="Gerade Verbindung mit Pfeil 8"/>
          <p:cNvCxnSpPr/>
          <p:nvPr/>
        </p:nvCxnSpPr>
        <p:spPr bwMode="auto">
          <a:xfrm rot="5400000">
            <a:off x="3788512" y="5085184"/>
            <a:ext cx="864096" cy="1588"/>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10" name="Gerade Verbindung mit Pfeil 9"/>
          <p:cNvCxnSpPr>
            <a:stCxn id="6" idx="2"/>
          </p:cNvCxnSpPr>
          <p:nvPr/>
        </p:nvCxnSpPr>
        <p:spPr bwMode="auto">
          <a:xfrm rot="5400000">
            <a:off x="4734018" y="4275094"/>
            <a:ext cx="864096" cy="1620180"/>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cxnSp>
        <p:nvCxnSpPr>
          <p:cNvPr id="14" name="Gerade Verbindung mit Pfeil 13"/>
          <p:cNvCxnSpPr>
            <a:stCxn id="4" idx="2"/>
          </p:cNvCxnSpPr>
          <p:nvPr/>
        </p:nvCxnSpPr>
        <p:spPr bwMode="auto">
          <a:xfrm rot="16200000" flipH="1">
            <a:off x="2681790" y="4275094"/>
            <a:ext cx="864096" cy="1620180"/>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16" name="Gerade Verbindung mit Pfeil 15"/>
          <p:cNvCxnSpPr/>
          <p:nvPr/>
        </p:nvCxnSpPr>
        <p:spPr bwMode="auto">
          <a:xfrm rot="16200000" flipH="1">
            <a:off x="2501770" y="4275094"/>
            <a:ext cx="864096" cy="1620180"/>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cxnSp>
        <p:nvCxnSpPr>
          <p:cNvPr id="17" name="Gerade Verbindung mit Pfeil 16"/>
          <p:cNvCxnSpPr/>
          <p:nvPr/>
        </p:nvCxnSpPr>
        <p:spPr bwMode="auto">
          <a:xfrm rot="5400000">
            <a:off x="3681294" y="5084390"/>
            <a:ext cx="864096" cy="1588"/>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cxnSp>
        <p:nvCxnSpPr>
          <p:cNvPr id="18" name="Gerade Verbindung mit Pfeil 17"/>
          <p:cNvCxnSpPr/>
          <p:nvPr/>
        </p:nvCxnSpPr>
        <p:spPr bwMode="auto">
          <a:xfrm rot="5400000">
            <a:off x="4950042" y="4275094"/>
            <a:ext cx="864096" cy="1620180"/>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0" name="Gerade Verbindung mit Pfeil 19"/>
          <p:cNvCxnSpPr/>
          <p:nvPr/>
        </p:nvCxnSpPr>
        <p:spPr bwMode="auto">
          <a:xfrm rot="10800000">
            <a:off x="6300192" y="5733256"/>
            <a:ext cx="648072" cy="1588"/>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cxnSp>
        <p:nvCxnSpPr>
          <p:cNvPr id="23" name="Gerade Verbindung mit Pfeil 22"/>
          <p:cNvCxnSpPr/>
          <p:nvPr/>
        </p:nvCxnSpPr>
        <p:spPr bwMode="auto">
          <a:xfrm rot="10800000">
            <a:off x="6300192" y="6021288"/>
            <a:ext cx="648072" cy="1588"/>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sp>
        <p:nvSpPr>
          <p:cNvPr id="24" name="Rechteck 23"/>
          <p:cNvSpPr/>
          <p:nvPr/>
        </p:nvSpPr>
        <p:spPr>
          <a:xfrm>
            <a:off x="6975598" y="5611542"/>
            <a:ext cx="880369" cy="246221"/>
          </a:xfrm>
          <a:prstGeom prst="rect">
            <a:avLst/>
          </a:prstGeom>
        </p:spPr>
        <p:txBody>
          <a:bodyPr wrap="none">
            <a:spAutoFit/>
          </a:bodyPr>
          <a:lstStyle/>
          <a:p>
            <a:r>
              <a:rPr lang="de-DE" dirty="0" smtClean="0"/>
              <a:t>Kontrollfluss</a:t>
            </a:r>
            <a:endParaRPr lang="de-DE" dirty="0"/>
          </a:p>
        </p:txBody>
      </p:sp>
      <p:sp>
        <p:nvSpPr>
          <p:cNvPr id="25" name="Rechteck 24"/>
          <p:cNvSpPr/>
          <p:nvPr/>
        </p:nvSpPr>
        <p:spPr>
          <a:xfrm>
            <a:off x="7022157" y="5904676"/>
            <a:ext cx="787395" cy="246221"/>
          </a:xfrm>
          <a:prstGeom prst="rect">
            <a:avLst/>
          </a:prstGeom>
        </p:spPr>
        <p:txBody>
          <a:bodyPr wrap="none">
            <a:spAutoFit/>
          </a:bodyPr>
          <a:lstStyle/>
          <a:p>
            <a:r>
              <a:rPr lang="de-DE" dirty="0" smtClean="0"/>
              <a:t>Datenfluss</a:t>
            </a:r>
            <a:endParaRPr lang="de-DE" dirty="0"/>
          </a:p>
        </p:txBody>
      </p:sp>
      <p:sp>
        <p:nvSpPr>
          <p:cNvPr id="26" name="Rechteck 25"/>
          <p:cNvSpPr/>
          <p:nvPr/>
        </p:nvSpPr>
        <p:spPr bwMode="auto">
          <a:xfrm>
            <a:off x="6084168" y="5517232"/>
            <a:ext cx="1872208" cy="79208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7" name="Rechteck 26"/>
          <p:cNvSpPr/>
          <p:nvPr/>
        </p:nvSpPr>
        <p:spPr bwMode="auto">
          <a:xfrm>
            <a:off x="3491880" y="5517232"/>
            <a:ext cx="1368152" cy="72008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dirty="0" smtClean="0">
                <a:ln>
                  <a:noFill/>
                </a:ln>
                <a:solidFill>
                  <a:schemeClr val="tx1"/>
                </a:solidFill>
                <a:effectLst/>
                <a:latin typeface="Arial" charset="0"/>
              </a:rPr>
              <a:t>Datastore</a:t>
            </a:r>
          </a:p>
        </p:txBody>
      </p:sp>
      <p:sp>
        <p:nvSpPr>
          <p:cNvPr id="28" name="Rechteck 27"/>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9" name="Rechteck 28"/>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30" name="Gerade Verbindung mit Pfeil 29"/>
          <p:cNvCxnSpPr>
            <a:stCxn id="28"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31" name="Zylinder 30"/>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32" name="Gerade Verbindung mit Pfeil 31"/>
          <p:cNvCxnSpPr>
            <a:stCxn id="29"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extLst>
      <p:ext uri="{BB962C8B-B14F-4D97-AF65-F5344CB8AC3E}">
        <p14:creationId xmlns:p14="http://schemas.microsoft.com/office/powerpoint/2010/main" val="1758257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de-DE" dirty="0" smtClean="0"/>
              <a:t>Data-</a:t>
            </a:r>
            <a:r>
              <a:rPr lang="de-DE" dirty="0" err="1" smtClean="0"/>
              <a:t>Centered</a:t>
            </a:r>
            <a:r>
              <a:rPr lang="de-DE" dirty="0" smtClean="0"/>
              <a:t>/Repository</a:t>
            </a:r>
            <a:r>
              <a:rPr lang="de-DE" dirty="0" smtClean="0">
                <a:solidFill>
                  <a:srgbClr val="000000"/>
                </a:solidFill>
              </a:rPr>
              <a:t> – </a:t>
            </a:r>
            <a:r>
              <a:rPr lang="de-DE" dirty="0" smtClean="0">
                <a:solidFill>
                  <a:srgbClr val="0070C0"/>
                </a:solidFill>
              </a:rPr>
              <a:t>Überblick</a:t>
            </a:r>
            <a:endParaRPr lang="de-DE" sz="4000" b="1" dirty="0"/>
          </a:p>
        </p:txBody>
      </p:sp>
      <p:sp>
        <p:nvSpPr>
          <p:cNvPr id="4099" name="Rectangle 3"/>
          <p:cNvSpPr>
            <a:spLocks noGrp="1" noChangeArrowheads="1"/>
          </p:cNvSpPr>
          <p:nvPr>
            <p:ph idx="1"/>
          </p:nvPr>
        </p:nvSpPr>
        <p:spPr/>
        <p:txBody>
          <a:bodyPr/>
          <a:lstStyle/>
          <a:p>
            <a:r>
              <a:rPr lang="de-DE" smtClean="0"/>
              <a:t>Der Repository-Architekturstil unterstützt Benutzerinteraktion</a:t>
            </a:r>
          </a:p>
          <a:p>
            <a:r>
              <a:rPr lang="de-DE" smtClean="0"/>
              <a:t>Der Datenspeicher ist hierbei passiv; die Klienten (andere Softwarekomponenten) kontrollieren den Kontrollfluss</a:t>
            </a:r>
          </a:p>
          <a:p>
            <a:endParaRPr lang="de-DE" smtClean="0"/>
          </a:p>
          <a:p>
            <a:pPr>
              <a:lnSpc>
                <a:spcPct val="90000"/>
              </a:lnSpc>
            </a:pPr>
            <a:endParaRPr lang="de-DE" smtClean="0"/>
          </a:p>
          <a:p>
            <a:pPr>
              <a:lnSpc>
                <a:spcPct val="90000"/>
              </a:lnSpc>
            </a:pPr>
            <a:endParaRPr lang="de-DE" smtClean="0"/>
          </a:p>
          <a:p>
            <a:pPr>
              <a:lnSpc>
                <a:spcPct val="90000"/>
              </a:lnSpc>
            </a:pPr>
            <a:endParaRPr lang="de-DE" smtClean="0"/>
          </a:p>
          <a:p>
            <a:pPr>
              <a:lnSpc>
                <a:spcPct val="90000"/>
              </a:lnSpc>
            </a:pPr>
            <a:endParaRPr lang="de-DE" smtClean="0"/>
          </a:p>
          <a:p>
            <a:pPr>
              <a:lnSpc>
                <a:spcPct val="90000"/>
              </a:lnSpc>
            </a:pPr>
            <a:endParaRPr lang="de-DE"/>
          </a:p>
        </p:txBody>
      </p:sp>
      <p:sp>
        <p:nvSpPr>
          <p:cNvPr id="4" name="Rechteck 3"/>
          <p:cNvSpPr/>
          <p:nvPr/>
        </p:nvSpPr>
        <p:spPr bwMode="auto">
          <a:xfrm>
            <a:off x="1619672" y="3933056"/>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de-DE" smtClean="0">
                <a:solidFill>
                  <a:schemeClr val="tx1"/>
                </a:solidFill>
                <a:latin typeface="Arial" charset="0"/>
              </a:rPr>
              <a:t>Client</a:t>
            </a:r>
          </a:p>
        </p:txBody>
      </p:sp>
      <p:sp>
        <p:nvSpPr>
          <p:cNvPr id="5" name="Rechteck 4"/>
          <p:cNvSpPr/>
          <p:nvPr/>
        </p:nvSpPr>
        <p:spPr bwMode="auto">
          <a:xfrm>
            <a:off x="3491880" y="3933056"/>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defTabSz="914400" eaLnBrk="1" latinLnBrk="0" hangingPunct="1">
              <a:lnSpc>
                <a:spcPct val="100000"/>
              </a:lnSpc>
              <a:buClrTx/>
              <a:buSzTx/>
              <a:buFontTx/>
              <a:buNone/>
              <a:tabLst/>
            </a:pPr>
            <a:r>
              <a:rPr lang="de-DE" smtClean="0">
                <a:solidFill>
                  <a:schemeClr val="tx1"/>
                </a:solidFill>
                <a:latin typeface="Arial" charset="0"/>
              </a:rPr>
              <a:t>Client</a:t>
            </a:r>
          </a:p>
        </p:txBody>
      </p:sp>
      <p:sp>
        <p:nvSpPr>
          <p:cNvPr id="6" name="Rechteck 5"/>
          <p:cNvSpPr/>
          <p:nvPr/>
        </p:nvSpPr>
        <p:spPr bwMode="auto">
          <a:xfrm>
            <a:off x="5292080" y="3933056"/>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de-DE" smtClean="0">
                <a:solidFill>
                  <a:schemeClr val="tx1"/>
                </a:solidFill>
                <a:latin typeface="Arial" charset="0"/>
              </a:rPr>
              <a:t>Client</a:t>
            </a:r>
          </a:p>
        </p:txBody>
      </p:sp>
      <p:sp>
        <p:nvSpPr>
          <p:cNvPr id="7" name="Rechteck 6"/>
          <p:cNvSpPr/>
          <p:nvPr/>
        </p:nvSpPr>
        <p:spPr bwMode="auto">
          <a:xfrm>
            <a:off x="3491880" y="5517232"/>
            <a:ext cx="1368152" cy="72008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smtClean="0">
                <a:ln>
                  <a:noFill/>
                </a:ln>
                <a:solidFill>
                  <a:schemeClr val="tx1"/>
                </a:solidFill>
                <a:effectLst/>
                <a:latin typeface="Arial" charset="0"/>
              </a:rPr>
              <a:t>Datastore</a:t>
            </a:r>
          </a:p>
        </p:txBody>
      </p:sp>
      <p:cxnSp>
        <p:nvCxnSpPr>
          <p:cNvPr id="9" name="Gerade Verbindung mit Pfeil 8"/>
          <p:cNvCxnSpPr/>
          <p:nvPr/>
        </p:nvCxnSpPr>
        <p:spPr bwMode="auto">
          <a:xfrm rot="5400000">
            <a:off x="3788512" y="5085184"/>
            <a:ext cx="864096" cy="1588"/>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10" name="Gerade Verbindung mit Pfeil 9"/>
          <p:cNvCxnSpPr>
            <a:stCxn id="6" idx="2"/>
          </p:cNvCxnSpPr>
          <p:nvPr/>
        </p:nvCxnSpPr>
        <p:spPr bwMode="auto">
          <a:xfrm rot="5400000">
            <a:off x="4734018" y="4275094"/>
            <a:ext cx="864096" cy="1620180"/>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cxnSp>
        <p:nvCxnSpPr>
          <p:cNvPr id="14" name="Gerade Verbindung mit Pfeil 13"/>
          <p:cNvCxnSpPr>
            <a:stCxn id="4" idx="2"/>
          </p:cNvCxnSpPr>
          <p:nvPr/>
        </p:nvCxnSpPr>
        <p:spPr bwMode="auto">
          <a:xfrm rot="16200000" flipH="1">
            <a:off x="2681790" y="4275094"/>
            <a:ext cx="864096" cy="1620180"/>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16" name="Gerade Verbindung mit Pfeil 15"/>
          <p:cNvCxnSpPr/>
          <p:nvPr/>
        </p:nvCxnSpPr>
        <p:spPr bwMode="auto">
          <a:xfrm rot="16200000" flipH="1">
            <a:off x="2501770" y="4275094"/>
            <a:ext cx="864096" cy="1620180"/>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cxnSp>
        <p:nvCxnSpPr>
          <p:cNvPr id="17" name="Gerade Verbindung mit Pfeil 16"/>
          <p:cNvCxnSpPr/>
          <p:nvPr/>
        </p:nvCxnSpPr>
        <p:spPr bwMode="auto">
          <a:xfrm rot="5400000">
            <a:off x="3681294" y="5084390"/>
            <a:ext cx="864096" cy="1588"/>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cxnSp>
        <p:nvCxnSpPr>
          <p:cNvPr id="18" name="Gerade Verbindung mit Pfeil 17"/>
          <p:cNvCxnSpPr/>
          <p:nvPr/>
        </p:nvCxnSpPr>
        <p:spPr bwMode="auto">
          <a:xfrm rot="5400000">
            <a:off x="4950042" y="4275094"/>
            <a:ext cx="864096" cy="1620180"/>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0" name="Gerade Verbindung mit Pfeil 19"/>
          <p:cNvCxnSpPr/>
          <p:nvPr/>
        </p:nvCxnSpPr>
        <p:spPr bwMode="auto">
          <a:xfrm rot="10800000">
            <a:off x="6300192" y="5733256"/>
            <a:ext cx="648072" cy="1588"/>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cxnSp>
        <p:nvCxnSpPr>
          <p:cNvPr id="23" name="Gerade Verbindung mit Pfeil 22"/>
          <p:cNvCxnSpPr/>
          <p:nvPr/>
        </p:nvCxnSpPr>
        <p:spPr bwMode="auto">
          <a:xfrm rot="10800000">
            <a:off x="6300192" y="6021288"/>
            <a:ext cx="648072" cy="1588"/>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sp>
        <p:nvSpPr>
          <p:cNvPr id="24" name="Rechteck 23"/>
          <p:cNvSpPr/>
          <p:nvPr/>
        </p:nvSpPr>
        <p:spPr>
          <a:xfrm>
            <a:off x="6975598" y="5611542"/>
            <a:ext cx="880369" cy="246221"/>
          </a:xfrm>
          <a:prstGeom prst="rect">
            <a:avLst/>
          </a:prstGeom>
        </p:spPr>
        <p:txBody>
          <a:bodyPr wrap="none">
            <a:spAutoFit/>
          </a:bodyPr>
          <a:lstStyle/>
          <a:p>
            <a:r>
              <a:rPr lang="de-DE" smtClean="0"/>
              <a:t>Kontrollfluss</a:t>
            </a:r>
            <a:endParaRPr lang="de-DE"/>
          </a:p>
        </p:txBody>
      </p:sp>
      <p:sp>
        <p:nvSpPr>
          <p:cNvPr id="25" name="Rechteck 24"/>
          <p:cNvSpPr/>
          <p:nvPr/>
        </p:nvSpPr>
        <p:spPr>
          <a:xfrm>
            <a:off x="7022157" y="5904676"/>
            <a:ext cx="787395" cy="246221"/>
          </a:xfrm>
          <a:prstGeom prst="rect">
            <a:avLst/>
          </a:prstGeom>
        </p:spPr>
        <p:txBody>
          <a:bodyPr wrap="none">
            <a:spAutoFit/>
          </a:bodyPr>
          <a:lstStyle/>
          <a:p>
            <a:r>
              <a:rPr lang="de-DE" smtClean="0"/>
              <a:t>Datenfluss</a:t>
            </a:r>
            <a:endParaRPr lang="de-DE"/>
          </a:p>
        </p:txBody>
      </p:sp>
      <p:sp>
        <p:nvSpPr>
          <p:cNvPr id="26" name="Rechteck 25"/>
          <p:cNvSpPr/>
          <p:nvPr/>
        </p:nvSpPr>
        <p:spPr bwMode="auto">
          <a:xfrm>
            <a:off x="6084168" y="5517232"/>
            <a:ext cx="1872208" cy="79208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9" name="Rechteck 18"/>
          <p:cNvSpPr/>
          <p:nvPr/>
        </p:nvSpPr>
        <p:spPr bwMode="auto">
          <a:xfrm>
            <a:off x="3491880" y="2852936"/>
            <a:ext cx="1368152" cy="720080"/>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smtClean="0">
                <a:ln>
                  <a:noFill/>
                </a:ln>
                <a:solidFill>
                  <a:schemeClr val="bg1"/>
                </a:solidFill>
                <a:effectLst/>
                <a:latin typeface="Arial" charset="0"/>
              </a:rPr>
              <a:t>Bootstrap</a:t>
            </a:r>
          </a:p>
        </p:txBody>
      </p:sp>
      <p:cxnSp>
        <p:nvCxnSpPr>
          <p:cNvPr id="22" name="Gewinkelte Verbindung 21"/>
          <p:cNvCxnSpPr>
            <a:stCxn id="4" idx="0"/>
            <a:endCxn id="6" idx="0"/>
          </p:cNvCxnSpPr>
          <p:nvPr/>
        </p:nvCxnSpPr>
        <p:spPr bwMode="auto">
          <a:xfrm rot="5400000" flipH="1" flipV="1">
            <a:off x="4139952" y="2096852"/>
            <a:ext cx="1588" cy="3672408"/>
          </a:xfrm>
          <a:prstGeom prst="bentConnector3">
            <a:avLst>
              <a:gd name="adj1" fmla="val 14395466"/>
            </a:avLst>
          </a:prstGeom>
          <a:solidFill>
            <a:schemeClr val="accent1"/>
          </a:solidFill>
          <a:ln w="9525" cap="flat" cmpd="sng" algn="ctr">
            <a:solidFill>
              <a:schemeClr val="tx1"/>
            </a:solidFill>
            <a:prstDash val="dash"/>
            <a:round/>
            <a:headEnd type="arrow" w="med" len="med"/>
            <a:tailEnd type="arrow" w="med" len="med"/>
          </a:ln>
          <a:effectLst/>
        </p:spPr>
      </p:cxnSp>
      <p:cxnSp>
        <p:nvCxnSpPr>
          <p:cNvPr id="28" name="Gerade Verbindung mit Pfeil 27"/>
          <p:cNvCxnSpPr>
            <a:stCxn id="19" idx="2"/>
            <a:endCxn id="5" idx="0"/>
          </p:cNvCxnSpPr>
          <p:nvPr/>
        </p:nvCxnSpPr>
        <p:spPr bwMode="auto">
          <a:xfrm rot="5400000">
            <a:off x="3995936" y="3753036"/>
            <a:ext cx="360040" cy="1588"/>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29" name="Rechteck 28"/>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0" name="Rechteck 29"/>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31" name="Gerade Verbindung mit Pfeil 30"/>
          <p:cNvCxnSpPr>
            <a:stCxn id="29"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32" name="Zylinder 31"/>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33" name="Gerade Verbindung mit Pfeil 32"/>
          <p:cNvCxnSpPr>
            <a:stCxn id="30"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Data-</a:t>
            </a:r>
            <a:r>
              <a:rPr lang="de-DE" dirty="0" err="1" smtClean="0"/>
              <a:t>Centered</a:t>
            </a:r>
            <a:r>
              <a:rPr lang="de-DE" dirty="0" smtClean="0"/>
              <a:t>/Repository</a:t>
            </a:r>
            <a:r>
              <a:rPr lang="de-DE" dirty="0" smtClean="0">
                <a:solidFill>
                  <a:srgbClr val="000000"/>
                </a:solidFill>
              </a:rPr>
              <a:t> – </a:t>
            </a:r>
            <a:r>
              <a:rPr lang="de-DE" dirty="0" smtClean="0">
                <a:solidFill>
                  <a:srgbClr val="0070C0"/>
                </a:solidFill>
              </a:rPr>
              <a:t>Beispiel Compiler</a:t>
            </a:r>
            <a:endParaRPr lang="de-DE" dirty="0"/>
          </a:p>
        </p:txBody>
      </p:sp>
      <p:pic>
        <p:nvPicPr>
          <p:cNvPr id="12292" name="Picture 4"/>
          <p:cNvPicPr>
            <a:picLocks noGrp="1" noChangeAspect="1" noChangeArrowheads="1"/>
          </p:cNvPicPr>
          <p:nvPr>
            <p:ph idx="1"/>
          </p:nvPr>
        </p:nvPicPr>
        <p:blipFill>
          <a:blip r:embed="rId2" cstate="print"/>
          <a:srcRect l="4578" r="4098" b="22023"/>
          <a:stretch>
            <a:fillRect/>
          </a:stretch>
        </p:blipFill>
        <p:spPr>
          <a:xfrm>
            <a:off x="251520" y="1556792"/>
            <a:ext cx="6537298" cy="4464496"/>
          </a:xfrm>
          <a:noFill/>
          <a:ln/>
        </p:spPr>
      </p:pic>
      <p:sp>
        <p:nvSpPr>
          <p:cNvPr id="4" name="Rechteck 3"/>
          <p:cNvSpPr/>
          <p:nvPr/>
        </p:nvSpPr>
        <p:spPr>
          <a:xfrm>
            <a:off x="3064143" y="6093296"/>
            <a:ext cx="1003801" cy="338554"/>
          </a:xfrm>
          <a:prstGeom prst="rect">
            <a:avLst/>
          </a:prstGeom>
        </p:spPr>
        <p:txBody>
          <a:bodyPr wrap="none">
            <a:spAutoFit/>
          </a:bodyPr>
          <a:lstStyle/>
          <a:p>
            <a:r>
              <a:rPr lang="de-DE" sz="1600" dirty="0" smtClean="0">
                <a:solidFill>
                  <a:srgbClr val="0070C0"/>
                </a:solidFill>
              </a:rPr>
              <a:t>Compiler</a:t>
            </a:r>
            <a:endParaRPr lang="de-DE" sz="1600" dirty="0"/>
          </a:p>
        </p:txBody>
      </p:sp>
      <p:sp>
        <p:nvSpPr>
          <p:cNvPr id="5" name="Rechteck 4"/>
          <p:cNvSpPr/>
          <p:nvPr/>
        </p:nvSpPr>
        <p:spPr>
          <a:xfrm>
            <a:off x="7884368" y="6165304"/>
            <a:ext cx="806632" cy="246221"/>
          </a:xfrm>
          <a:prstGeom prst="rect">
            <a:avLst/>
          </a:prstGeom>
        </p:spPr>
        <p:txBody>
          <a:bodyPr wrap="none">
            <a:spAutoFit/>
          </a:bodyPr>
          <a:lstStyle/>
          <a:p>
            <a:r>
              <a:rPr lang="de-DE" dirty="0" smtClean="0">
                <a:solidFill>
                  <a:schemeClr val="bg1">
                    <a:lumMod val="65000"/>
                  </a:schemeClr>
                </a:solidFill>
              </a:rPr>
              <a:t>[Qian2010]</a:t>
            </a:r>
            <a:endParaRPr lang="de-DE" dirty="0">
              <a:solidFill>
                <a:schemeClr val="bg1">
                  <a:lumMod val="65000"/>
                </a:schemeClr>
              </a:solidFill>
            </a:endParaRPr>
          </a:p>
        </p:txBody>
      </p:sp>
      <p:sp>
        <p:nvSpPr>
          <p:cNvPr id="6" name="Rechteck 5"/>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7" name="Rechteck 6"/>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8" name="Gerade Verbindung mit Pfeil 7"/>
          <p:cNvCxnSpPr>
            <a:stCxn id="6"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9" name="Zylinder 8"/>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0" name="Gerade Verbindung mit Pfeil 9"/>
          <p:cNvCxnSpPr>
            <a:stCxn id="7"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de-DE" smtClean="0"/>
              <a:t>Data-Centered/Repository</a:t>
            </a:r>
            <a:r>
              <a:rPr lang="de-DE" smtClean="0">
                <a:solidFill>
                  <a:srgbClr val="000000"/>
                </a:solidFill>
              </a:rPr>
              <a:t> – </a:t>
            </a:r>
            <a:r>
              <a:rPr lang="de-DE" smtClean="0">
                <a:solidFill>
                  <a:srgbClr val="0070C0"/>
                </a:solidFill>
              </a:rPr>
              <a:t>Anwendungsfelder</a:t>
            </a:r>
            <a:endParaRPr lang="de-DE" sz="4000" b="1"/>
          </a:p>
        </p:txBody>
      </p:sp>
      <p:sp>
        <p:nvSpPr>
          <p:cNvPr id="4099" name="Rectangle 3"/>
          <p:cNvSpPr>
            <a:spLocks noGrp="1" noChangeArrowheads="1"/>
          </p:cNvSpPr>
          <p:nvPr>
            <p:ph idx="1"/>
          </p:nvPr>
        </p:nvSpPr>
        <p:spPr/>
        <p:txBody>
          <a:bodyPr/>
          <a:lstStyle/>
          <a:p>
            <a:pPr>
              <a:lnSpc>
                <a:spcPct val="90000"/>
              </a:lnSpc>
            </a:pPr>
            <a:r>
              <a:rPr lang="de-DE" dirty="0" smtClean="0"/>
              <a:t>Große, komplexe Informationssysteme mit vielen zugreifenden Klienten</a:t>
            </a:r>
          </a:p>
          <a:p>
            <a:pPr>
              <a:lnSpc>
                <a:spcPct val="90000"/>
              </a:lnSpc>
            </a:pPr>
            <a:r>
              <a:rPr lang="de-DE" dirty="0" smtClean="0"/>
              <a:t>Transaktionen steuern den Kontrollfluss</a:t>
            </a:r>
          </a:p>
          <a:p>
            <a:pPr>
              <a:lnSpc>
                <a:spcPct val="90000"/>
              </a:lnSpc>
            </a:pPr>
            <a:r>
              <a:rPr lang="de-DE" dirty="0" smtClean="0"/>
              <a:t>Unser Quasar-Verwalter („</a:t>
            </a:r>
            <a:r>
              <a:rPr lang="de-DE" dirty="0" err="1" smtClean="0"/>
              <a:t>KundeVerwalter</a:t>
            </a:r>
            <a:r>
              <a:rPr lang="de-DE" dirty="0" smtClean="0"/>
              <a:t>“) agiert als Repository</a:t>
            </a:r>
          </a:p>
          <a:p>
            <a:pPr lvl="1">
              <a:lnSpc>
                <a:spcPct val="90000"/>
              </a:lnSpc>
            </a:pPr>
            <a:r>
              <a:rPr lang="de-DE" dirty="0" smtClean="0"/>
              <a:t>andere Namen:</a:t>
            </a:r>
          </a:p>
          <a:p>
            <a:pPr lvl="2">
              <a:lnSpc>
                <a:spcPct val="90000"/>
              </a:lnSpc>
            </a:pPr>
            <a:r>
              <a:rPr lang="de-DE" dirty="0" smtClean="0"/>
              <a:t>„</a:t>
            </a:r>
            <a:r>
              <a:rPr lang="de-DE" dirty="0" err="1" smtClean="0"/>
              <a:t>KundeRepository</a:t>
            </a:r>
            <a:r>
              <a:rPr lang="de-DE" dirty="0" smtClean="0"/>
              <a:t>“</a:t>
            </a:r>
          </a:p>
          <a:p>
            <a:pPr lvl="2">
              <a:lnSpc>
                <a:spcPct val="90000"/>
              </a:lnSpc>
            </a:pPr>
            <a:r>
              <a:rPr lang="de-DE" dirty="0" smtClean="0"/>
              <a:t>„</a:t>
            </a:r>
            <a:r>
              <a:rPr lang="de-DE" dirty="0" err="1" smtClean="0"/>
              <a:t>KundeDAO</a:t>
            </a:r>
            <a:r>
              <a:rPr lang="de-DE" dirty="0" smtClean="0"/>
              <a:t>“ („</a:t>
            </a:r>
            <a:r>
              <a:rPr lang="de-DE" dirty="0" err="1" smtClean="0"/>
              <a:t>data</a:t>
            </a:r>
            <a:r>
              <a:rPr lang="de-DE" dirty="0" smtClean="0"/>
              <a:t> </a:t>
            </a:r>
            <a:r>
              <a:rPr lang="de-DE" dirty="0" err="1" smtClean="0"/>
              <a:t>access</a:t>
            </a:r>
            <a:r>
              <a:rPr lang="de-DE" dirty="0" smtClean="0"/>
              <a:t> </a:t>
            </a:r>
            <a:r>
              <a:rPr lang="de-DE" dirty="0" err="1" smtClean="0"/>
              <a:t>object</a:t>
            </a:r>
            <a:r>
              <a:rPr lang="de-DE" dirty="0" smtClean="0"/>
              <a:t>“)</a:t>
            </a:r>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a:p>
        </p:txBody>
      </p:sp>
      <p:sp>
        <p:nvSpPr>
          <p:cNvPr id="27" name="Rechteck 26"/>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9" name="Rechteck 28"/>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30" name="Gerade Verbindung mit Pfeil 29"/>
          <p:cNvCxnSpPr>
            <a:stCxn id="27"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31" name="Zylinder 30"/>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32" name="Gerade Verbindung mit Pfeil 31"/>
          <p:cNvCxnSpPr>
            <a:stCxn id="29"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de-DE" smtClean="0"/>
              <a:t>Data-Centered/Repository</a:t>
            </a:r>
            <a:r>
              <a:rPr lang="de-DE" smtClean="0">
                <a:solidFill>
                  <a:srgbClr val="000000"/>
                </a:solidFill>
              </a:rPr>
              <a:t> – </a:t>
            </a:r>
            <a:r>
              <a:rPr lang="de-DE" smtClean="0">
                <a:solidFill>
                  <a:srgbClr val="0070C0"/>
                </a:solidFill>
              </a:rPr>
              <a:t>Vorteile</a:t>
            </a:r>
            <a:endParaRPr lang="de-DE" sz="4000" b="1"/>
          </a:p>
        </p:txBody>
      </p:sp>
      <p:sp>
        <p:nvSpPr>
          <p:cNvPr id="4099" name="Rectangle 3"/>
          <p:cNvSpPr>
            <a:spLocks noGrp="1" noChangeArrowheads="1"/>
          </p:cNvSpPr>
          <p:nvPr>
            <p:ph idx="1"/>
          </p:nvPr>
        </p:nvSpPr>
        <p:spPr/>
        <p:txBody>
          <a:bodyPr/>
          <a:lstStyle/>
          <a:p>
            <a:pPr>
              <a:lnSpc>
                <a:spcPct val="90000"/>
              </a:lnSpc>
            </a:pPr>
            <a:r>
              <a:rPr lang="de-DE" smtClean="0"/>
              <a:t>Datenintegrität: Backup/Wiederherstellung einfach</a:t>
            </a:r>
          </a:p>
          <a:p>
            <a:pPr>
              <a:lnSpc>
                <a:spcPct val="90000"/>
              </a:lnSpc>
            </a:pPr>
            <a:r>
              <a:rPr lang="de-DE" smtClean="0"/>
              <a:t>Skalierbarkeit und Wiederverwendbarkeit der Agenten</a:t>
            </a:r>
          </a:p>
          <a:p>
            <a:pPr>
              <a:lnSpc>
                <a:spcPct val="90000"/>
              </a:lnSpc>
            </a:pPr>
            <a:r>
              <a:rPr lang="de-DE" smtClean="0"/>
              <a:t>Reduzieren den Datenoverhead zwischen Softwarekomponenten</a:t>
            </a:r>
          </a:p>
          <a:p>
            <a:endParaRPr lang="de-DE" smtClean="0"/>
          </a:p>
          <a:p>
            <a:pPr>
              <a:lnSpc>
                <a:spcPct val="90000"/>
              </a:lnSpc>
            </a:pPr>
            <a:endParaRPr lang="de-DE" smtClean="0"/>
          </a:p>
          <a:p>
            <a:pPr>
              <a:lnSpc>
                <a:spcPct val="90000"/>
              </a:lnSpc>
            </a:pPr>
            <a:endParaRPr lang="de-DE" smtClean="0"/>
          </a:p>
          <a:p>
            <a:pPr>
              <a:lnSpc>
                <a:spcPct val="90000"/>
              </a:lnSpc>
            </a:pPr>
            <a:endParaRPr lang="de-DE" smtClean="0"/>
          </a:p>
          <a:p>
            <a:pPr>
              <a:lnSpc>
                <a:spcPct val="90000"/>
              </a:lnSpc>
            </a:pPr>
            <a:endParaRPr lang="de-DE" smtClean="0"/>
          </a:p>
          <a:p>
            <a:pPr>
              <a:lnSpc>
                <a:spcPct val="90000"/>
              </a:lnSpc>
            </a:pPr>
            <a:endParaRPr lang="de-DE"/>
          </a:p>
        </p:txBody>
      </p:sp>
      <p:sp>
        <p:nvSpPr>
          <p:cNvPr id="4" name="Rechteck 3"/>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7" name="Zylinder 6"/>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8" name="Gerade Verbindung mit Pfeil 7"/>
          <p:cNvCxnSpPr>
            <a:stCxn id="5"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de-DE" smtClean="0"/>
              <a:t>Data-Centered/Repository</a:t>
            </a:r>
            <a:r>
              <a:rPr lang="de-DE" smtClean="0">
                <a:solidFill>
                  <a:srgbClr val="000000"/>
                </a:solidFill>
              </a:rPr>
              <a:t> – </a:t>
            </a:r>
            <a:r>
              <a:rPr lang="de-DE" smtClean="0">
                <a:solidFill>
                  <a:srgbClr val="0070C0"/>
                </a:solidFill>
              </a:rPr>
              <a:t>Beschränkungen</a:t>
            </a:r>
            <a:endParaRPr lang="de-DE" sz="4000" b="1"/>
          </a:p>
        </p:txBody>
      </p:sp>
      <p:sp>
        <p:nvSpPr>
          <p:cNvPr id="4099" name="Rectangle 3"/>
          <p:cNvSpPr>
            <a:spLocks noGrp="1" noChangeArrowheads="1"/>
          </p:cNvSpPr>
          <p:nvPr>
            <p:ph idx="1"/>
          </p:nvPr>
        </p:nvSpPr>
        <p:spPr/>
        <p:txBody>
          <a:bodyPr/>
          <a:lstStyle/>
          <a:p>
            <a:pPr>
              <a:lnSpc>
                <a:spcPct val="90000"/>
              </a:lnSpc>
            </a:pPr>
            <a:r>
              <a:rPr lang="de-DE" altLang="zh-CN" dirty="0" smtClean="0">
                <a:ea typeface="SimSun" pitchFamily="2" charset="-122"/>
              </a:rPr>
              <a:t>Zuverlässigkeit und Verfügbarkeit des Datenspeichers ist wichtig; ein zentrales Repository ist für Ausfälle anfälliger als ein verteiltes Repository mit Replikation</a:t>
            </a:r>
          </a:p>
          <a:p>
            <a:pPr>
              <a:lnSpc>
                <a:spcPct val="90000"/>
              </a:lnSpc>
            </a:pPr>
            <a:r>
              <a:rPr lang="de-DE" altLang="zh-CN" dirty="0" smtClean="0">
                <a:ea typeface="SimSun" pitchFamily="2" charset="-122"/>
              </a:rPr>
              <a:t>Hohe Abhängigkeit zwischen den Datenstrukturen der Datenspeicher und anderen Komponenten (Kopplung!); die Datenstruktur-Evolution ist schwer und teuer</a:t>
            </a:r>
          </a:p>
          <a:p>
            <a:pPr>
              <a:lnSpc>
                <a:spcPct val="90000"/>
              </a:lnSpc>
            </a:pPr>
            <a:r>
              <a:rPr lang="de-DE" altLang="zh-CN" dirty="0" smtClean="0">
                <a:ea typeface="SimSun" pitchFamily="2" charset="-122"/>
              </a:rPr>
              <a:t>bei verteilten Komponenten Overhead der Kommunikation/Verteilung</a:t>
            </a:r>
          </a:p>
          <a:p>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a:p>
        </p:txBody>
      </p:sp>
      <p:sp>
        <p:nvSpPr>
          <p:cNvPr id="4" name="Rechteck 3"/>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7" name="Zylinder 6"/>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8" name="Gerade Verbindung mit Pfeil 7"/>
          <p:cNvCxnSpPr>
            <a:stCxn id="5"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de-DE" smtClean="0"/>
              <a:t>Data-Centered/Blackboard</a:t>
            </a:r>
            <a:r>
              <a:rPr lang="de-DE" smtClean="0">
                <a:solidFill>
                  <a:srgbClr val="000000"/>
                </a:solidFill>
              </a:rPr>
              <a:t> – </a:t>
            </a:r>
            <a:r>
              <a:rPr lang="de-DE" smtClean="0">
                <a:solidFill>
                  <a:srgbClr val="0070C0"/>
                </a:solidFill>
              </a:rPr>
              <a:t>Überblick</a:t>
            </a:r>
            <a:endParaRPr lang="de-DE" sz="4000" b="1"/>
          </a:p>
        </p:txBody>
      </p:sp>
      <p:sp>
        <p:nvSpPr>
          <p:cNvPr id="4099" name="Rectangle 3"/>
          <p:cNvSpPr>
            <a:spLocks noGrp="1" noChangeArrowheads="1"/>
          </p:cNvSpPr>
          <p:nvPr>
            <p:ph idx="1"/>
          </p:nvPr>
        </p:nvSpPr>
        <p:spPr/>
        <p:txBody>
          <a:bodyPr/>
          <a:lstStyle/>
          <a:p>
            <a:pPr>
              <a:lnSpc>
                <a:spcPct val="90000"/>
              </a:lnSpc>
            </a:pPr>
            <a:r>
              <a:rPr lang="de-DE" dirty="0" smtClean="0"/>
              <a:t>In Anlehnung an die kollaborative Lösungsstrategie von Lehrern und Schülern an einer Tafel</a:t>
            </a:r>
          </a:p>
          <a:p>
            <a:pPr>
              <a:lnSpc>
                <a:spcPct val="90000"/>
              </a:lnSpc>
            </a:pPr>
            <a:r>
              <a:rPr lang="de-DE" dirty="0" smtClean="0"/>
              <a:t>Lehrer und Schüler agieren als „Agenten“ und können parallel und unabhängig voneinander an einem gemeinsamen Problem arbeiten</a:t>
            </a:r>
          </a:p>
          <a:p>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90000"/>
              </a:lnSpc>
            </a:pPr>
            <a:endParaRPr lang="de-DE" dirty="0"/>
          </a:p>
        </p:txBody>
      </p:sp>
      <p:pic>
        <p:nvPicPr>
          <p:cNvPr id="1126402" name="Picture 2" descr="C:\Users\sarstedt\AppData\Local\Microsoft\Windows\Temporary Internet Files\Content.IE5\LB8MSJBX\MP900438690[1].jpg"/>
          <p:cNvPicPr>
            <a:picLocks noChangeAspect="1" noChangeArrowheads="1"/>
          </p:cNvPicPr>
          <p:nvPr/>
        </p:nvPicPr>
        <p:blipFill>
          <a:blip r:embed="rId2" cstate="print"/>
          <a:srcRect/>
          <a:stretch>
            <a:fillRect/>
          </a:stretch>
        </p:blipFill>
        <p:spPr bwMode="auto">
          <a:xfrm>
            <a:off x="5724128" y="3068960"/>
            <a:ext cx="2912368" cy="2010921"/>
          </a:xfrm>
          <a:prstGeom prst="rect">
            <a:avLst/>
          </a:prstGeom>
          <a:noFill/>
        </p:spPr>
      </p:pic>
      <p:sp>
        <p:nvSpPr>
          <p:cNvPr id="27" name="Rechteck 26"/>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9" name="Rechteck 28"/>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30" name="Gerade Verbindung mit Pfeil 29"/>
          <p:cNvCxnSpPr>
            <a:stCxn id="27"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31" name="Zylinder 30"/>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32" name="Gerade Verbindung mit Pfeil 31"/>
          <p:cNvCxnSpPr>
            <a:stCxn id="29"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de-DE" dirty="0" smtClean="0"/>
              <a:t>Data-</a:t>
            </a:r>
            <a:r>
              <a:rPr lang="de-DE" dirty="0" err="1" smtClean="0"/>
              <a:t>Centered</a:t>
            </a:r>
            <a:r>
              <a:rPr lang="de-DE" dirty="0" smtClean="0"/>
              <a:t>/Blackboard</a:t>
            </a:r>
            <a:r>
              <a:rPr lang="de-DE" dirty="0" smtClean="0">
                <a:solidFill>
                  <a:srgbClr val="000000"/>
                </a:solidFill>
              </a:rPr>
              <a:t> – </a:t>
            </a:r>
            <a:r>
              <a:rPr lang="de-DE" dirty="0" smtClean="0">
                <a:solidFill>
                  <a:srgbClr val="0070C0"/>
                </a:solidFill>
              </a:rPr>
              <a:t>Überblick</a:t>
            </a:r>
            <a:endParaRPr lang="de-DE" sz="4000" b="1" dirty="0"/>
          </a:p>
        </p:txBody>
      </p:sp>
      <p:sp>
        <p:nvSpPr>
          <p:cNvPr id="4099" name="Rectangle 3"/>
          <p:cNvSpPr>
            <a:spLocks noGrp="1" noChangeArrowheads="1"/>
          </p:cNvSpPr>
          <p:nvPr>
            <p:ph idx="1"/>
          </p:nvPr>
        </p:nvSpPr>
        <p:spPr/>
        <p:txBody>
          <a:bodyPr/>
          <a:lstStyle/>
          <a:p>
            <a:pPr>
              <a:lnSpc>
                <a:spcPct val="80000"/>
              </a:lnSpc>
            </a:pPr>
            <a:r>
              <a:rPr lang="de-DE" sz="2800" dirty="0" smtClean="0"/>
              <a:t>Die Blackboard-Architektur ist datengesteuert</a:t>
            </a:r>
          </a:p>
          <a:p>
            <a:pPr>
              <a:lnSpc>
                <a:spcPct val="80000"/>
              </a:lnSpc>
            </a:pPr>
            <a:r>
              <a:rPr lang="de-DE" sz="2800" dirty="0" smtClean="0"/>
              <a:t>Das System teilt sich in drei Partitionen auf:</a:t>
            </a:r>
          </a:p>
          <a:p>
            <a:pPr lvl="1">
              <a:lnSpc>
                <a:spcPct val="80000"/>
              </a:lnSpc>
            </a:pPr>
            <a:r>
              <a:rPr lang="de-DE" sz="2400" dirty="0" smtClean="0">
                <a:solidFill>
                  <a:srgbClr val="0070C0"/>
                </a:solidFill>
              </a:rPr>
              <a:t>Blackboard</a:t>
            </a:r>
            <a:r>
              <a:rPr lang="de-DE" sz="2400" dirty="0" smtClean="0"/>
              <a:t/>
            </a:r>
            <a:br>
              <a:rPr lang="de-DE" sz="2400" dirty="0" smtClean="0"/>
            </a:br>
            <a:r>
              <a:rPr lang="de-DE" sz="2400" dirty="0" smtClean="0"/>
              <a:t>benutzt, um Daten (Hypothesen und Fakten) zu speichern</a:t>
            </a:r>
          </a:p>
          <a:p>
            <a:pPr lvl="1">
              <a:lnSpc>
                <a:spcPct val="80000"/>
              </a:lnSpc>
            </a:pPr>
            <a:r>
              <a:rPr lang="de-DE" sz="2400" dirty="0" smtClean="0">
                <a:solidFill>
                  <a:srgbClr val="0070C0"/>
                </a:solidFill>
              </a:rPr>
              <a:t>Knowledge Sources/Wissensbasen</a:t>
            </a:r>
            <a:r>
              <a:rPr lang="de-DE" sz="2400" dirty="0" smtClean="0"/>
              <a:t/>
            </a:r>
            <a:br>
              <a:rPr lang="de-DE" sz="2400" dirty="0" smtClean="0"/>
            </a:br>
            <a:r>
              <a:rPr lang="de-DE" sz="2400" dirty="0" smtClean="0"/>
              <a:t>enthält das anwendungsspezifische Wissen / Regeln</a:t>
            </a:r>
          </a:p>
          <a:p>
            <a:pPr lvl="1">
              <a:lnSpc>
                <a:spcPct val="80000"/>
              </a:lnSpc>
            </a:pPr>
            <a:r>
              <a:rPr lang="de-DE" sz="2400" dirty="0" smtClean="0">
                <a:solidFill>
                  <a:srgbClr val="0070C0"/>
                </a:solidFill>
              </a:rPr>
              <a:t>Controller (optional)</a:t>
            </a:r>
            <a:r>
              <a:rPr lang="de-DE" sz="2400" dirty="0" smtClean="0"/>
              <a:t/>
            </a:r>
            <a:br>
              <a:rPr lang="de-DE" sz="2400" dirty="0" smtClean="0"/>
            </a:br>
            <a:r>
              <a:rPr lang="de-DE" sz="2400" dirty="0" smtClean="0"/>
              <a:t>agiert als Initiator/Bootstrapper</a:t>
            </a:r>
          </a:p>
          <a:p>
            <a:pPr lvl="1">
              <a:lnSpc>
                <a:spcPct val="80000"/>
              </a:lnSpc>
            </a:pPr>
            <a:endParaRPr lang="de-DE" sz="2400" dirty="0" smtClean="0"/>
          </a:p>
          <a:p>
            <a:endParaRPr lang="de-DE" sz="2800" dirty="0" smtClean="0"/>
          </a:p>
          <a:p>
            <a:pPr>
              <a:lnSpc>
                <a:spcPct val="90000"/>
              </a:lnSpc>
            </a:pPr>
            <a:endParaRPr lang="de-DE" sz="2800" dirty="0" smtClean="0"/>
          </a:p>
          <a:p>
            <a:pPr>
              <a:lnSpc>
                <a:spcPct val="90000"/>
              </a:lnSpc>
            </a:pPr>
            <a:endParaRPr lang="de-DE" sz="2800" dirty="0" smtClean="0"/>
          </a:p>
          <a:p>
            <a:pPr>
              <a:lnSpc>
                <a:spcPct val="90000"/>
              </a:lnSpc>
            </a:pPr>
            <a:endParaRPr lang="de-DE" sz="2800" dirty="0" smtClean="0"/>
          </a:p>
          <a:p>
            <a:pPr>
              <a:lnSpc>
                <a:spcPct val="90000"/>
              </a:lnSpc>
            </a:pPr>
            <a:endParaRPr lang="de-DE" sz="2800" dirty="0" smtClean="0"/>
          </a:p>
          <a:p>
            <a:pPr>
              <a:lnSpc>
                <a:spcPct val="90000"/>
              </a:lnSpc>
            </a:pPr>
            <a:endParaRPr lang="de-DE" sz="2800" dirty="0"/>
          </a:p>
        </p:txBody>
      </p:sp>
      <p:sp>
        <p:nvSpPr>
          <p:cNvPr id="5" name="Rechteck 4"/>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Rechteck 5"/>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7" name="Gerade Verbindung mit Pfeil 6"/>
          <p:cNvCxnSpPr>
            <a:stCxn id="5"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8" name="Zylinder 7"/>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9" name="Gerade Verbindung mit Pfeil 8"/>
          <p:cNvCxnSpPr>
            <a:stCxn id="6"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a:t>
            </a:r>
            <a:r>
              <a:rPr lang="de-DE" dirty="0" err="1" smtClean="0"/>
              <a:t>Centered</a:t>
            </a:r>
            <a:r>
              <a:rPr lang="de-DE" dirty="0" smtClean="0"/>
              <a:t>/Blackboard</a:t>
            </a:r>
            <a:r>
              <a:rPr lang="de-DE" dirty="0" smtClean="0">
                <a:solidFill>
                  <a:srgbClr val="000000"/>
                </a:solidFill>
              </a:rPr>
              <a:t> – </a:t>
            </a:r>
            <a:r>
              <a:rPr lang="de-DE" dirty="0" smtClean="0">
                <a:solidFill>
                  <a:srgbClr val="0070C0"/>
                </a:solidFill>
              </a:rPr>
              <a:t>Funktionsweise </a:t>
            </a:r>
            <a:endParaRPr lang="de-DE" dirty="0">
              <a:solidFill>
                <a:srgbClr val="0070C0"/>
              </a:solidFill>
            </a:endParaRPr>
          </a:p>
        </p:txBody>
      </p:sp>
      <p:sp>
        <p:nvSpPr>
          <p:cNvPr id="3" name="Inhaltsplatzhalter 2"/>
          <p:cNvSpPr>
            <a:spLocks noGrp="1"/>
          </p:cNvSpPr>
          <p:nvPr>
            <p:ph idx="1"/>
          </p:nvPr>
        </p:nvSpPr>
        <p:spPr>
          <a:xfrm>
            <a:off x="304800" y="4005064"/>
            <a:ext cx="8458200" cy="2160662"/>
          </a:xfrm>
        </p:spPr>
        <p:txBody>
          <a:bodyPr/>
          <a:lstStyle/>
          <a:p>
            <a:pPr>
              <a:lnSpc>
                <a:spcPct val="90000"/>
              </a:lnSpc>
            </a:pPr>
            <a:r>
              <a:rPr lang="de-DE" sz="1600" dirty="0" smtClean="0"/>
              <a:t>Datenänderungen im Blackboard initiieren Aufrufe an Knowledge Sources, damit diese mit der Verarbeitung fortfahren</a:t>
            </a:r>
          </a:p>
          <a:p>
            <a:pPr>
              <a:lnSpc>
                <a:spcPct val="90000"/>
              </a:lnSpc>
            </a:pPr>
            <a:r>
              <a:rPr lang="de-DE" sz="1600" dirty="0" smtClean="0"/>
              <a:t>Datenänderungen können durch neue Informationen oder Hypothesen-Resultate von Knowledge Sources zustande kommen</a:t>
            </a:r>
          </a:p>
          <a:p>
            <a:pPr>
              <a:lnSpc>
                <a:spcPct val="90000"/>
              </a:lnSpc>
            </a:pPr>
            <a:r>
              <a:rPr lang="de-DE" altLang="zh-CN" sz="1600" dirty="0" smtClean="0">
                <a:ea typeface="SimSun" pitchFamily="2" charset="-122"/>
              </a:rPr>
              <a:t>Die Verbindung kann durch das </a:t>
            </a:r>
            <a:r>
              <a:rPr lang="de-DE" altLang="zh-CN" sz="1600" dirty="0" err="1" smtClean="0">
                <a:ea typeface="SimSun" pitchFamily="2" charset="-122"/>
              </a:rPr>
              <a:t>Publish</a:t>
            </a:r>
            <a:r>
              <a:rPr lang="de-DE" altLang="zh-CN" sz="1600" dirty="0" smtClean="0">
                <a:ea typeface="SimSun" pitchFamily="2" charset="-122"/>
              </a:rPr>
              <a:t>/Subscribe-Pattern implementiert werden</a:t>
            </a:r>
          </a:p>
          <a:p>
            <a:pPr>
              <a:lnSpc>
                <a:spcPct val="90000"/>
              </a:lnSpc>
            </a:pPr>
            <a:r>
              <a:rPr lang="de-DE" sz="1600" dirty="0" smtClean="0"/>
              <a:t>Jede Knowledge Source ist relativ unabhängig und arbeitet an einem bestimmten Aspekt des Problems – trägt somit eine Teillösung zur Gesamtlösung des Problems bei</a:t>
            </a:r>
          </a:p>
          <a:p>
            <a:pPr>
              <a:lnSpc>
                <a:spcPct val="90000"/>
              </a:lnSpc>
            </a:pPr>
            <a:endParaRPr lang="de-DE" altLang="zh-CN" sz="1600" dirty="0" smtClean="0">
              <a:ea typeface="SimSun" pitchFamily="2" charset="-122"/>
            </a:endParaRPr>
          </a:p>
          <a:p>
            <a:endParaRPr lang="de-DE" sz="1600" dirty="0"/>
          </a:p>
        </p:txBody>
      </p:sp>
      <p:sp>
        <p:nvSpPr>
          <p:cNvPr id="4" name="Rechteck 3"/>
          <p:cNvSpPr/>
          <p:nvPr/>
        </p:nvSpPr>
        <p:spPr bwMode="auto">
          <a:xfrm>
            <a:off x="539552" y="1556792"/>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dirty="0" smtClean="0">
                <a:ln>
                  <a:noFill/>
                </a:ln>
                <a:solidFill>
                  <a:schemeClr val="tx1"/>
                </a:solidFill>
                <a:effectLst/>
                <a:latin typeface="Arial" charset="0"/>
              </a:rPr>
              <a:t>Knowledge</a:t>
            </a:r>
            <a:r>
              <a:rPr kumimoji="0" lang="de-DE" sz="1000" b="0" i="0" u="none" strike="noStrike" cap="none" normalizeH="0" dirty="0" smtClean="0">
                <a:ln>
                  <a:noFill/>
                </a:ln>
                <a:solidFill>
                  <a:schemeClr val="tx1"/>
                </a:solidFill>
                <a:effectLst/>
                <a:latin typeface="Arial" charset="0"/>
              </a:rPr>
              <a:t> Source</a:t>
            </a:r>
            <a:endParaRPr kumimoji="0" lang="de-DE" sz="1000" b="0" i="0" u="none" strike="noStrike" cap="none" normalizeH="0" baseline="0" dirty="0" smtClean="0">
              <a:ln>
                <a:noFill/>
              </a:ln>
              <a:solidFill>
                <a:schemeClr val="tx1"/>
              </a:solidFill>
              <a:effectLst/>
              <a:latin typeface="Arial" charset="0"/>
            </a:endParaRPr>
          </a:p>
        </p:txBody>
      </p:sp>
      <p:sp>
        <p:nvSpPr>
          <p:cNvPr id="5" name="Rechteck 4"/>
          <p:cNvSpPr/>
          <p:nvPr/>
        </p:nvSpPr>
        <p:spPr bwMode="auto">
          <a:xfrm>
            <a:off x="2411760" y="1556792"/>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de-DE" dirty="0" smtClean="0">
                <a:solidFill>
                  <a:schemeClr val="tx1"/>
                </a:solidFill>
                <a:latin typeface="Arial" charset="0"/>
              </a:rPr>
              <a:t>Knowledge Source</a:t>
            </a:r>
          </a:p>
        </p:txBody>
      </p:sp>
      <p:sp>
        <p:nvSpPr>
          <p:cNvPr id="6" name="Rechteck 5"/>
          <p:cNvSpPr/>
          <p:nvPr/>
        </p:nvSpPr>
        <p:spPr bwMode="auto">
          <a:xfrm>
            <a:off x="4211960" y="1556792"/>
            <a:ext cx="1368152"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de-DE" dirty="0" smtClean="0">
                <a:solidFill>
                  <a:schemeClr val="tx1"/>
                </a:solidFill>
                <a:latin typeface="Arial" charset="0"/>
              </a:rPr>
              <a:t>Knowledge Source</a:t>
            </a:r>
          </a:p>
        </p:txBody>
      </p:sp>
      <p:cxnSp>
        <p:nvCxnSpPr>
          <p:cNvPr id="7" name="Gerade Verbindung mit Pfeil 6"/>
          <p:cNvCxnSpPr/>
          <p:nvPr/>
        </p:nvCxnSpPr>
        <p:spPr bwMode="auto">
          <a:xfrm rot="5400000">
            <a:off x="2708392" y="2708920"/>
            <a:ext cx="864096" cy="1588"/>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cxnSp>
        <p:nvCxnSpPr>
          <p:cNvPr id="8" name="Gerade Verbindung mit Pfeil 7"/>
          <p:cNvCxnSpPr>
            <a:stCxn id="6" idx="2"/>
          </p:cNvCxnSpPr>
          <p:nvPr/>
        </p:nvCxnSpPr>
        <p:spPr bwMode="auto">
          <a:xfrm rot="5400000">
            <a:off x="3653898" y="1898830"/>
            <a:ext cx="864096" cy="1620180"/>
          </a:xfrm>
          <a:prstGeom prst="straightConnector1">
            <a:avLst/>
          </a:prstGeom>
          <a:solidFill>
            <a:schemeClr val="accent1"/>
          </a:solidFill>
          <a:ln w="9525" cap="flat" cmpd="sng" algn="ctr">
            <a:solidFill>
              <a:schemeClr val="tx1"/>
            </a:solidFill>
            <a:prstDash val="dash"/>
            <a:round/>
            <a:headEnd type="arrow" w="med" len="med"/>
            <a:tailEnd type="none" w="med" len="med"/>
          </a:ln>
          <a:effectLst/>
        </p:spPr>
      </p:cxnSp>
      <p:cxnSp>
        <p:nvCxnSpPr>
          <p:cNvPr id="9" name="Gerade Verbindung mit Pfeil 8"/>
          <p:cNvCxnSpPr>
            <a:stCxn id="4" idx="2"/>
          </p:cNvCxnSpPr>
          <p:nvPr/>
        </p:nvCxnSpPr>
        <p:spPr bwMode="auto">
          <a:xfrm rot="16200000" flipH="1">
            <a:off x="1601670" y="1898830"/>
            <a:ext cx="864096" cy="1620180"/>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cxnSp>
        <p:nvCxnSpPr>
          <p:cNvPr id="10" name="Gerade Verbindung mit Pfeil 9"/>
          <p:cNvCxnSpPr/>
          <p:nvPr/>
        </p:nvCxnSpPr>
        <p:spPr bwMode="auto">
          <a:xfrm rot="16200000" flipH="1">
            <a:off x="1421650" y="1898830"/>
            <a:ext cx="864096" cy="1620180"/>
          </a:xfrm>
          <a:prstGeom prst="straightConnector1">
            <a:avLst/>
          </a:prstGeom>
          <a:solidFill>
            <a:schemeClr val="accent1"/>
          </a:solidFill>
          <a:ln w="9525" cap="flat" cmpd="sng" algn="ctr">
            <a:solidFill>
              <a:schemeClr val="tx1"/>
            </a:solidFill>
            <a:prstDash val="dash"/>
            <a:round/>
            <a:headEnd type="arrow" w="med" len="med"/>
            <a:tailEnd type="none" w="med" len="med"/>
          </a:ln>
          <a:effectLst/>
        </p:spPr>
      </p:cxnSp>
      <p:cxnSp>
        <p:nvCxnSpPr>
          <p:cNvPr id="11" name="Gerade Verbindung mit Pfeil 10"/>
          <p:cNvCxnSpPr/>
          <p:nvPr/>
        </p:nvCxnSpPr>
        <p:spPr bwMode="auto">
          <a:xfrm rot="5400000">
            <a:off x="2601174" y="2708126"/>
            <a:ext cx="864096" cy="1588"/>
          </a:xfrm>
          <a:prstGeom prst="straightConnector1">
            <a:avLst/>
          </a:prstGeom>
          <a:solidFill>
            <a:schemeClr val="accent1"/>
          </a:solidFill>
          <a:ln w="9525" cap="flat" cmpd="sng" algn="ctr">
            <a:solidFill>
              <a:schemeClr val="tx1"/>
            </a:solidFill>
            <a:prstDash val="dash"/>
            <a:round/>
            <a:headEnd type="arrow" w="med" len="med"/>
            <a:tailEnd type="none" w="med" len="med"/>
          </a:ln>
          <a:effectLst/>
        </p:spPr>
      </p:cxnSp>
      <p:cxnSp>
        <p:nvCxnSpPr>
          <p:cNvPr id="12" name="Gerade Verbindung mit Pfeil 11"/>
          <p:cNvCxnSpPr/>
          <p:nvPr/>
        </p:nvCxnSpPr>
        <p:spPr bwMode="auto">
          <a:xfrm rot="5400000">
            <a:off x="3869922" y="1898830"/>
            <a:ext cx="864096" cy="1620180"/>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cxnSp>
        <p:nvCxnSpPr>
          <p:cNvPr id="13" name="Gerade Verbindung mit Pfeil 12"/>
          <p:cNvCxnSpPr/>
          <p:nvPr/>
        </p:nvCxnSpPr>
        <p:spPr bwMode="auto">
          <a:xfrm rot="10800000">
            <a:off x="5220072" y="3356992"/>
            <a:ext cx="648072" cy="1588"/>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cxnSp>
        <p:nvCxnSpPr>
          <p:cNvPr id="14" name="Gerade Verbindung mit Pfeil 13"/>
          <p:cNvCxnSpPr/>
          <p:nvPr/>
        </p:nvCxnSpPr>
        <p:spPr bwMode="auto">
          <a:xfrm rot="10800000">
            <a:off x="5220072" y="3645024"/>
            <a:ext cx="648072" cy="1588"/>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sp>
        <p:nvSpPr>
          <p:cNvPr id="15" name="Rechteck 14"/>
          <p:cNvSpPr/>
          <p:nvPr/>
        </p:nvSpPr>
        <p:spPr>
          <a:xfrm>
            <a:off x="5895478" y="3235278"/>
            <a:ext cx="880369" cy="246221"/>
          </a:xfrm>
          <a:prstGeom prst="rect">
            <a:avLst/>
          </a:prstGeom>
        </p:spPr>
        <p:txBody>
          <a:bodyPr wrap="none">
            <a:spAutoFit/>
          </a:bodyPr>
          <a:lstStyle/>
          <a:p>
            <a:r>
              <a:rPr lang="de-DE" smtClean="0"/>
              <a:t>Kontrollfluss</a:t>
            </a:r>
            <a:endParaRPr lang="de-DE"/>
          </a:p>
        </p:txBody>
      </p:sp>
      <p:sp>
        <p:nvSpPr>
          <p:cNvPr id="16" name="Rechteck 15"/>
          <p:cNvSpPr/>
          <p:nvPr/>
        </p:nvSpPr>
        <p:spPr>
          <a:xfrm>
            <a:off x="5942037" y="3528412"/>
            <a:ext cx="787395" cy="246221"/>
          </a:xfrm>
          <a:prstGeom prst="rect">
            <a:avLst/>
          </a:prstGeom>
        </p:spPr>
        <p:txBody>
          <a:bodyPr wrap="none">
            <a:spAutoFit/>
          </a:bodyPr>
          <a:lstStyle/>
          <a:p>
            <a:r>
              <a:rPr lang="de-DE" smtClean="0"/>
              <a:t>Datenfluss</a:t>
            </a:r>
            <a:endParaRPr lang="de-DE"/>
          </a:p>
        </p:txBody>
      </p:sp>
      <p:sp>
        <p:nvSpPr>
          <p:cNvPr id="17" name="Rechteck 16"/>
          <p:cNvSpPr/>
          <p:nvPr/>
        </p:nvSpPr>
        <p:spPr bwMode="auto">
          <a:xfrm>
            <a:off x="5004048" y="3140968"/>
            <a:ext cx="1872208" cy="79208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8" name="Rechteck 17"/>
          <p:cNvSpPr/>
          <p:nvPr/>
        </p:nvSpPr>
        <p:spPr bwMode="auto">
          <a:xfrm>
            <a:off x="2411760" y="3140968"/>
            <a:ext cx="1368152" cy="72008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000" b="0" i="0" u="none" strike="noStrike" cap="none" normalizeH="0" baseline="0" smtClean="0">
                <a:ln>
                  <a:noFill/>
                </a:ln>
                <a:solidFill>
                  <a:schemeClr val="tx1"/>
                </a:solidFill>
                <a:effectLst/>
                <a:latin typeface="Arial" charset="0"/>
              </a:rPr>
              <a:t>Blackboard</a:t>
            </a:r>
          </a:p>
        </p:txBody>
      </p:sp>
      <p:sp>
        <p:nvSpPr>
          <p:cNvPr id="19" name="Rechteck 18"/>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20" name="Rechteck 19"/>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21" name="Gerade Verbindung mit Pfeil 20"/>
          <p:cNvCxnSpPr>
            <a:stCxn id="19"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22" name="Zylinder 21"/>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23" name="Gerade Verbindung mit Pfeil 22"/>
          <p:cNvCxnSpPr>
            <a:stCxn id="20"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539552" y="3933056"/>
            <a:ext cx="7848872" cy="18002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 name="Titel 2"/>
          <p:cNvSpPr>
            <a:spLocks noGrp="1"/>
          </p:cNvSpPr>
          <p:nvPr>
            <p:ph type="title"/>
          </p:nvPr>
        </p:nvSpPr>
        <p:spPr/>
        <p:txBody>
          <a:bodyPr/>
          <a:lstStyle/>
          <a:p>
            <a:r>
              <a:rPr lang="de-DE" smtClean="0"/>
              <a:t>Data-Centered/Blackboard</a:t>
            </a:r>
            <a:r>
              <a:rPr lang="de-DE" smtClean="0">
                <a:solidFill>
                  <a:srgbClr val="000000"/>
                </a:solidFill>
              </a:rPr>
              <a:t> – </a:t>
            </a:r>
            <a:r>
              <a:rPr lang="de-DE" smtClean="0">
                <a:solidFill>
                  <a:srgbClr val="0070C0"/>
                </a:solidFill>
              </a:rPr>
              <a:t>Beispiel</a:t>
            </a:r>
            <a:endParaRPr lang="de-DE"/>
          </a:p>
        </p:txBody>
      </p:sp>
      <p:sp>
        <p:nvSpPr>
          <p:cNvPr id="4" name="Rechteck 3"/>
          <p:cNvSpPr/>
          <p:nvPr/>
        </p:nvSpPr>
        <p:spPr>
          <a:xfrm>
            <a:off x="7884368" y="6165304"/>
            <a:ext cx="806632" cy="246221"/>
          </a:xfrm>
          <a:prstGeom prst="rect">
            <a:avLst/>
          </a:prstGeom>
        </p:spPr>
        <p:txBody>
          <a:bodyPr wrap="none">
            <a:spAutoFit/>
          </a:bodyPr>
          <a:lstStyle/>
          <a:p>
            <a:r>
              <a:rPr lang="de-DE" smtClean="0">
                <a:solidFill>
                  <a:schemeClr val="bg1">
                    <a:lumMod val="65000"/>
                  </a:schemeClr>
                </a:solidFill>
              </a:rPr>
              <a:t>[Qian2010]</a:t>
            </a:r>
            <a:endParaRPr lang="de-DE">
              <a:solidFill>
                <a:schemeClr val="bg1">
                  <a:lumMod val="65000"/>
                </a:schemeClr>
              </a:solidFill>
            </a:endParaRPr>
          </a:p>
        </p:txBody>
      </p:sp>
      <p:sp>
        <p:nvSpPr>
          <p:cNvPr id="9" name="Rectangle 3"/>
          <p:cNvSpPr>
            <a:spLocks noGrp="1" noChangeArrowheads="1"/>
          </p:cNvSpPr>
          <p:nvPr>
            <p:ph idx="1"/>
          </p:nvPr>
        </p:nvSpPr>
        <p:spPr/>
        <p:txBody>
          <a:bodyPr/>
          <a:lstStyle/>
          <a:p>
            <a:r>
              <a:rPr lang="de-DE" dirty="0" smtClean="0"/>
              <a:t>“</a:t>
            </a:r>
            <a:r>
              <a:rPr lang="de-DE" dirty="0" err="1" smtClean="0"/>
              <a:t>Animal</a:t>
            </a:r>
            <a:r>
              <a:rPr lang="de-DE" dirty="0" smtClean="0"/>
              <a:t> </a:t>
            </a:r>
            <a:r>
              <a:rPr lang="de-DE" dirty="0" err="1" smtClean="0"/>
              <a:t>identification</a:t>
            </a:r>
            <a:r>
              <a:rPr lang="de-DE" dirty="0" smtClean="0"/>
              <a:t> </a:t>
            </a:r>
            <a:r>
              <a:rPr lang="de-DE" dirty="0" err="1" smtClean="0"/>
              <a:t>knowledge</a:t>
            </a:r>
            <a:r>
              <a:rPr lang="de-DE" dirty="0" smtClean="0"/>
              <a:t> </a:t>
            </a:r>
            <a:r>
              <a:rPr lang="de-DE" dirty="0" err="1" smtClean="0"/>
              <a:t>based</a:t>
            </a:r>
            <a:r>
              <a:rPr lang="de-DE" dirty="0" smtClean="0"/>
              <a:t> </a:t>
            </a:r>
            <a:r>
              <a:rPr lang="de-DE" dirty="0" err="1" smtClean="0"/>
              <a:t>system</a:t>
            </a:r>
            <a:r>
              <a:rPr lang="de-DE" dirty="0" smtClean="0"/>
              <a:t>”</a:t>
            </a:r>
          </a:p>
          <a:p>
            <a:r>
              <a:rPr lang="de-DE" dirty="0" smtClean="0"/>
              <a:t>Das Wissen ist in Form von Produktionsregeln in den Knowledge Sources niedergelegt</a:t>
            </a:r>
          </a:p>
          <a:p>
            <a:pPr lvl="1"/>
            <a:r>
              <a:rPr lang="de-DE" sz="2000" dirty="0" smtClean="0"/>
              <a:t>WENN Voraussetzung erfüllt, DANN führe Aktion durch</a:t>
            </a:r>
          </a:p>
          <a:p>
            <a:pPr lvl="1"/>
            <a:r>
              <a:rPr lang="de-DE" sz="2000" dirty="0" smtClean="0"/>
              <a:t>Aktionen können neue Fakten in das Blackboard schreiben</a:t>
            </a:r>
          </a:p>
        </p:txBody>
      </p:sp>
      <p:sp>
        <p:nvSpPr>
          <p:cNvPr id="10" name="Rechteck 9"/>
          <p:cNvSpPr/>
          <p:nvPr/>
        </p:nvSpPr>
        <p:spPr>
          <a:xfrm>
            <a:off x="611560" y="4005064"/>
            <a:ext cx="7776864" cy="1569660"/>
          </a:xfrm>
          <a:prstGeom prst="rect">
            <a:avLst/>
          </a:prstGeom>
        </p:spPr>
        <p:txBody>
          <a:bodyPr wrap="square">
            <a:spAutoFit/>
          </a:bodyPr>
          <a:lstStyle/>
          <a:p>
            <a:pPr algn="l">
              <a:lnSpc>
                <a:spcPct val="90000"/>
              </a:lnSpc>
              <a:buFontTx/>
              <a:buNone/>
            </a:pPr>
            <a:r>
              <a:rPr lang="de-DE" sz="1600" b="1" dirty="0" smtClean="0"/>
              <a:t>Regelmenge</a:t>
            </a:r>
          </a:p>
          <a:p>
            <a:pPr algn="l">
              <a:lnSpc>
                <a:spcPct val="90000"/>
              </a:lnSpc>
              <a:buFontTx/>
              <a:buNone/>
            </a:pPr>
            <a:r>
              <a:rPr lang="de-DE" sz="1600" dirty="0" smtClean="0"/>
              <a:t>R1:  WENN das Tier Milch gibt, DANN ist es ein Säugetier</a:t>
            </a:r>
          </a:p>
          <a:p>
            <a:pPr algn="l">
              <a:lnSpc>
                <a:spcPct val="90000"/>
              </a:lnSpc>
              <a:buFontTx/>
              <a:buNone/>
            </a:pPr>
            <a:r>
              <a:rPr lang="de-DE" sz="1600" dirty="0" smtClean="0"/>
              <a:t>R2:  WENN das Tier Fleisch isst, DANN ist es ein Fleischfresser</a:t>
            </a:r>
          </a:p>
          <a:p>
            <a:pPr algn="l">
              <a:lnSpc>
                <a:spcPct val="90000"/>
              </a:lnSpc>
              <a:buFontTx/>
              <a:buNone/>
            </a:pPr>
            <a:r>
              <a:rPr lang="de-DE" sz="1600" dirty="0" smtClean="0"/>
              <a:t>R3: </a:t>
            </a:r>
            <a:r>
              <a:rPr lang="de-DE" altLang="zh-CN" sz="1600" dirty="0" smtClean="0">
                <a:ea typeface="SimSun" pitchFamily="2" charset="-122"/>
              </a:rPr>
              <a:t> WENN das Tier Säugetier und Fleischfresser ist UND das Tier eine gelbbraune </a:t>
            </a:r>
            <a:br>
              <a:rPr lang="de-DE" altLang="zh-CN" sz="1600" dirty="0" smtClean="0">
                <a:ea typeface="SimSun" pitchFamily="2" charset="-122"/>
              </a:rPr>
            </a:br>
            <a:r>
              <a:rPr lang="de-DE" altLang="zh-CN" sz="1600" dirty="0" smtClean="0">
                <a:ea typeface="SimSun" pitchFamily="2" charset="-122"/>
              </a:rPr>
              <a:t>        Farbe und schwarze Streifen hat, DANN ist das Tier ein Tiger</a:t>
            </a:r>
            <a:endParaRPr lang="de-DE" altLang="zh-CN" sz="1600" dirty="0">
              <a:ea typeface="SimSun" pitchFamily="2" charset="-122"/>
            </a:endParaRPr>
          </a:p>
        </p:txBody>
      </p:sp>
      <p:sp>
        <p:nvSpPr>
          <p:cNvPr id="12" name="Rechteck 11"/>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3" name="Rechteck 12"/>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4" name="Gerade Verbindung mit Pfeil 13"/>
          <p:cNvCxnSpPr>
            <a:stCxn id="12"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15" name="Zylinder 14"/>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6" name="Gerade Verbindung mit Pfeil 15"/>
          <p:cNvCxnSpPr>
            <a:stCxn id="13"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1772816"/>
            <a:ext cx="8424936" cy="4464496"/>
          </a:xfrm>
        </p:spPr>
        <p:txBody>
          <a:bodyPr/>
          <a:lstStyle/>
          <a:p>
            <a:r>
              <a:rPr lang="de-DE" dirty="0" smtClean="0">
                <a:cs typeface="Times New Roman" pitchFamily="18" charset="0"/>
              </a:rPr>
              <a:t>Manche Entwurfsentscheidungen resultieren in Lösungen mit „besseren“ Eigenschaften</a:t>
            </a:r>
          </a:p>
          <a:p>
            <a:r>
              <a:rPr lang="de-DE" dirty="0" smtClean="0">
                <a:cs typeface="Times New Roman" pitchFamily="18" charset="0"/>
              </a:rPr>
              <a:t>Verglichen mit anderen Alternativen sind diese Lösungen eleganter, effektiver, effizienter, </a:t>
            </a:r>
            <a:r>
              <a:rPr lang="de-DE" dirty="0" err="1" smtClean="0">
                <a:cs typeface="Times New Roman" pitchFamily="18" charset="0"/>
              </a:rPr>
              <a:t>evolvierbarer</a:t>
            </a:r>
            <a:r>
              <a:rPr lang="de-DE" dirty="0" smtClean="0">
                <a:cs typeface="Times New Roman" pitchFamily="18" charset="0"/>
              </a:rPr>
              <a:t>, skalierbarer, usw.</a:t>
            </a: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r>
              <a:rPr lang="de-DE" dirty="0" smtClean="0">
                <a:cs typeface="Times New Roman" pitchFamily="18" charset="0"/>
              </a:rPr>
              <a:t>In Architekturen können </a:t>
            </a:r>
            <a:r>
              <a:rPr lang="de-DE" i="1" dirty="0" smtClean="0">
                <a:cs typeface="Times New Roman" pitchFamily="18" charset="0"/>
              </a:rPr>
              <a:t>gleichzeitig mehrere </a:t>
            </a:r>
            <a:r>
              <a:rPr lang="de-DE" dirty="0" smtClean="0">
                <a:cs typeface="Times New Roman" pitchFamily="18" charset="0"/>
              </a:rPr>
              <a:t>Stile zum Einsatz kommen – dies ist auch eher die Regel als eine Ausnahme</a:t>
            </a: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endParaRPr lang="de-DE" dirty="0" smtClean="0">
              <a:cs typeface="Times New Roman" pitchFamily="18" charset="0"/>
            </a:endParaRPr>
          </a:p>
          <a:p>
            <a:pPr>
              <a:lnSpc>
                <a:spcPct val="90000"/>
              </a:lnSpc>
            </a:pPr>
            <a:endParaRPr lang="de-DE" dirty="0" smtClean="0">
              <a:cs typeface="Times New Roman" pitchFamily="18" charset="0"/>
            </a:endParaRPr>
          </a:p>
          <a:p>
            <a:pPr>
              <a:lnSpc>
                <a:spcPct val="90000"/>
              </a:lnSpc>
            </a:pPr>
            <a:endParaRPr lang="de-DE" dirty="0" smtClean="0">
              <a:cs typeface="Times New Roman" pitchFamily="18" charset="0"/>
            </a:endParaRPr>
          </a:p>
        </p:txBody>
      </p:sp>
      <p:sp>
        <p:nvSpPr>
          <p:cNvPr id="2" name="Titel 1"/>
          <p:cNvSpPr>
            <a:spLocks noGrp="1"/>
          </p:cNvSpPr>
          <p:nvPr>
            <p:ph type="title"/>
          </p:nvPr>
        </p:nvSpPr>
        <p:spPr/>
        <p:txBody>
          <a:bodyPr/>
          <a:lstStyle/>
          <a:p>
            <a:r>
              <a:rPr lang="de-DE" dirty="0" smtClean="0">
                <a:solidFill>
                  <a:srgbClr val="0070C0"/>
                </a:solidFill>
              </a:rPr>
              <a:t>Definition</a:t>
            </a:r>
            <a:r>
              <a:rPr lang="de-DE" dirty="0" smtClean="0"/>
              <a:t>: Architekturstil</a:t>
            </a:r>
            <a:endParaRPr lang="de-DE" dirty="0"/>
          </a:p>
        </p:txBody>
      </p:sp>
      <p:sp>
        <p:nvSpPr>
          <p:cNvPr id="5" name="Rechteck 4"/>
          <p:cNvSpPr/>
          <p:nvPr/>
        </p:nvSpPr>
        <p:spPr>
          <a:xfrm>
            <a:off x="1259632" y="3212976"/>
            <a:ext cx="7000924" cy="1446550"/>
          </a:xfrm>
          <a:prstGeom prst="rect">
            <a:avLst/>
          </a:prstGeom>
          <a:solidFill>
            <a:srgbClr val="FFD08B"/>
          </a:solidFill>
        </p:spPr>
        <p:txBody>
          <a:bodyPr wrap="square">
            <a:spAutoFit/>
          </a:bodyPr>
          <a:lstStyle/>
          <a:p>
            <a:pPr marL="0" lvl="1" algn="l"/>
            <a:r>
              <a:rPr lang="de-DE" sz="1600" i="1" dirty="0" smtClean="0"/>
              <a:t>Ein Architekturstil (auch: „Architekturpattern“) abstrahiert die gemeinsamen Eigenschaften einer Familie von ähnlichen Entwürfen. Er enthält eine Menge von Regeln, Einschränkungen und Muster zur Strukturierung eines Systems in Komponenten und Konnektoren.</a:t>
            </a:r>
          </a:p>
          <a:p>
            <a:pPr marL="0" lvl="1" algn="l"/>
            <a:r>
              <a:rPr lang="de-DE" sz="1600" i="1" dirty="0" smtClean="0"/>
              <a:t>			[Qian2010]</a:t>
            </a:r>
            <a:endParaRPr lang="de-DE" sz="1600" i="1"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Data-</a:t>
            </a:r>
            <a:r>
              <a:rPr lang="de-DE" dirty="0" err="1" smtClean="0"/>
              <a:t>Centered</a:t>
            </a:r>
            <a:r>
              <a:rPr lang="de-DE" dirty="0" smtClean="0"/>
              <a:t>/Blackboard</a:t>
            </a:r>
            <a:r>
              <a:rPr lang="de-DE" dirty="0" smtClean="0">
                <a:solidFill>
                  <a:srgbClr val="000000"/>
                </a:solidFill>
              </a:rPr>
              <a:t> – </a:t>
            </a:r>
            <a:r>
              <a:rPr lang="de-DE" dirty="0" err="1" smtClean="0">
                <a:solidFill>
                  <a:srgbClr val="0070C0"/>
                </a:solidFill>
              </a:rPr>
              <a:t>Inferenzsstrategien</a:t>
            </a:r>
            <a:endParaRPr lang="de-DE" dirty="0"/>
          </a:p>
        </p:txBody>
      </p:sp>
      <p:sp>
        <p:nvSpPr>
          <p:cNvPr id="9" name="Rectangle 3"/>
          <p:cNvSpPr>
            <a:spLocks noGrp="1" noChangeArrowheads="1"/>
          </p:cNvSpPr>
          <p:nvPr>
            <p:ph idx="1"/>
          </p:nvPr>
        </p:nvSpPr>
        <p:spPr/>
        <p:txBody>
          <a:bodyPr/>
          <a:lstStyle/>
          <a:p>
            <a:pPr>
              <a:lnSpc>
                <a:spcPct val="90000"/>
              </a:lnSpc>
            </a:pPr>
            <a:r>
              <a:rPr lang="de-DE" smtClean="0"/>
              <a:t>Forward-Reasoning: Startet in einem Anfangszustand und arbeitet auf einen Zielzustand hin</a:t>
            </a:r>
          </a:p>
          <a:p>
            <a:pPr lvl="1">
              <a:lnSpc>
                <a:spcPct val="90000"/>
              </a:lnSpc>
            </a:pPr>
            <a:r>
              <a:rPr lang="de-DE" smtClean="0"/>
              <a:t>die Zielerreichung kann auch fehlschlagen</a:t>
            </a:r>
          </a:p>
          <a:p>
            <a:pPr lvl="1">
              <a:lnSpc>
                <a:spcPct val="90000"/>
              </a:lnSpc>
            </a:pPr>
            <a:r>
              <a:rPr lang="de-DE" smtClean="0"/>
              <a:t>wenn kein Ziel gegeben ist, kann das System bis zu einem Fixpunkt arbeiten, in dem keine neue Fakten mehr entstehen</a:t>
            </a:r>
          </a:p>
          <a:p>
            <a:pPr>
              <a:lnSpc>
                <a:spcPct val="90000"/>
              </a:lnSpc>
            </a:pPr>
            <a:r>
              <a:rPr lang="de-DE" smtClean="0"/>
              <a:t>Backward-Reasoning: startet im Zielzustand und arbeitet in die entgegengesetzte Richtung (wer hätte es gedacht…)</a:t>
            </a:r>
          </a:p>
        </p:txBody>
      </p:sp>
      <p:sp>
        <p:nvSpPr>
          <p:cNvPr id="8" name="Rechteck 7"/>
          <p:cNvSpPr/>
          <p:nvPr/>
        </p:nvSpPr>
        <p:spPr bwMode="auto">
          <a:xfrm>
            <a:off x="539552" y="3933056"/>
            <a:ext cx="7848872" cy="216024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2" name="Rechteck 11"/>
          <p:cNvSpPr/>
          <p:nvPr/>
        </p:nvSpPr>
        <p:spPr>
          <a:xfrm>
            <a:off x="611560" y="4005064"/>
            <a:ext cx="7776864" cy="2037481"/>
          </a:xfrm>
          <a:prstGeom prst="rect">
            <a:avLst/>
          </a:prstGeom>
        </p:spPr>
        <p:txBody>
          <a:bodyPr wrap="square">
            <a:spAutoFit/>
          </a:bodyPr>
          <a:lstStyle/>
          <a:p>
            <a:pPr algn="l">
              <a:lnSpc>
                <a:spcPct val="90000"/>
              </a:lnSpc>
              <a:buFontTx/>
              <a:buNone/>
            </a:pPr>
            <a:r>
              <a:rPr lang="de-DE" sz="1600" b="1" dirty="0" smtClean="0"/>
              <a:t>Gegebene Faktenmenge</a:t>
            </a:r>
          </a:p>
          <a:p>
            <a:pPr algn="l">
              <a:lnSpc>
                <a:spcPct val="90000"/>
              </a:lnSpc>
              <a:buFontTx/>
              <a:buNone/>
            </a:pPr>
            <a:r>
              <a:rPr lang="de-DE" sz="1600" dirty="0" smtClean="0"/>
              <a:t>Fakt 1: das Tier isst Fleisch</a:t>
            </a:r>
          </a:p>
          <a:p>
            <a:pPr algn="l">
              <a:lnSpc>
                <a:spcPct val="90000"/>
              </a:lnSpc>
              <a:buFontTx/>
              <a:buNone/>
            </a:pPr>
            <a:r>
              <a:rPr lang="de-DE" sz="1600" dirty="0" smtClean="0"/>
              <a:t>Fakt 2: das Tier gibt Milch</a:t>
            </a:r>
          </a:p>
          <a:p>
            <a:pPr algn="l">
              <a:lnSpc>
                <a:spcPct val="90000"/>
              </a:lnSpc>
              <a:buFontTx/>
              <a:buNone/>
            </a:pPr>
            <a:r>
              <a:rPr lang="de-DE" sz="1600" dirty="0" smtClean="0"/>
              <a:t>Fakt 3: das Tier hat schwarze Streifen</a:t>
            </a:r>
          </a:p>
          <a:p>
            <a:pPr algn="l">
              <a:lnSpc>
                <a:spcPct val="90000"/>
              </a:lnSpc>
              <a:buFontTx/>
              <a:buNone/>
            </a:pPr>
            <a:r>
              <a:rPr lang="de-DE" sz="1600" dirty="0" smtClean="0"/>
              <a:t>Fakt 4: das Tier hat eine gelbbraune Farbe</a:t>
            </a:r>
          </a:p>
          <a:p>
            <a:pPr algn="l">
              <a:lnSpc>
                <a:spcPct val="90000"/>
              </a:lnSpc>
              <a:buFontTx/>
              <a:buNone/>
            </a:pPr>
            <a:r>
              <a:rPr lang="de-DE" sz="1600" dirty="0" smtClean="0"/>
              <a:t>Ziel: Herausfinden, um welches Tier es sich handelt. </a:t>
            </a:r>
          </a:p>
        </p:txBody>
      </p:sp>
      <p:sp>
        <p:nvSpPr>
          <p:cNvPr id="13" name="Rechteck 12"/>
          <p:cNvSpPr/>
          <p:nvPr/>
        </p:nvSpPr>
        <p:spPr>
          <a:xfrm rot="1350788">
            <a:off x="5023744" y="4648201"/>
            <a:ext cx="2678940" cy="400110"/>
          </a:xfrm>
          <a:prstGeom prst="rect">
            <a:avLst/>
          </a:prstGeom>
        </p:spPr>
        <p:txBody>
          <a:bodyPr wrap="none">
            <a:spAutoFit/>
          </a:bodyPr>
          <a:lstStyle/>
          <a:p>
            <a:r>
              <a:rPr lang="de-DE" sz="2000" i="1" dirty="0" smtClean="0">
                <a:solidFill>
                  <a:srgbClr val="0070C0"/>
                </a:solidFill>
              </a:rPr>
              <a:t>Hausaufgabe: einfach</a:t>
            </a:r>
            <a:endParaRPr lang="de-DE" sz="2000" i="1" dirty="0"/>
          </a:p>
        </p:txBody>
      </p:sp>
      <p:sp>
        <p:nvSpPr>
          <p:cNvPr id="14" name="Rechteck 13"/>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5" name="Rechteck 14"/>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6" name="Gerade Verbindung mit Pfeil 15"/>
          <p:cNvCxnSpPr>
            <a:stCxn id="14"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17" name="Zylinder 16"/>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8" name="Gerade Verbindung mit Pfeil 17"/>
          <p:cNvCxnSpPr>
            <a:stCxn id="15"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28" name="Picture 4"/>
          <p:cNvPicPr>
            <a:picLocks noGrp="1" noChangeAspect="1" noChangeArrowheads="1"/>
          </p:cNvPicPr>
          <p:nvPr>
            <p:ph idx="1"/>
          </p:nvPr>
        </p:nvPicPr>
        <p:blipFill>
          <a:blip r:embed="rId2" cstate="print"/>
          <a:srcRect b="12388"/>
          <a:stretch>
            <a:fillRect/>
          </a:stretch>
        </p:blipFill>
        <p:spPr>
          <a:xfrm>
            <a:off x="0" y="1628800"/>
            <a:ext cx="5333413" cy="4309255"/>
          </a:xfrm>
          <a:noFill/>
          <a:ln/>
        </p:spPr>
      </p:pic>
      <p:sp>
        <p:nvSpPr>
          <p:cNvPr id="3" name="Titel 2"/>
          <p:cNvSpPr>
            <a:spLocks noGrp="1"/>
          </p:cNvSpPr>
          <p:nvPr>
            <p:ph type="title"/>
          </p:nvPr>
        </p:nvSpPr>
        <p:spPr/>
        <p:txBody>
          <a:bodyPr/>
          <a:lstStyle/>
          <a:p>
            <a:r>
              <a:rPr lang="de-DE" dirty="0" smtClean="0"/>
              <a:t>Data-</a:t>
            </a:r>
            <a:r>
              <a:rPr lang="de-DE" dirty="0" err="1" smtClean="0"/>
              <a:t>Centered</a:t>
            </a:r>
            <a:r>
              <a:rPr lang="de-DE" dirty="0" smtClean="0"/>
              <a:t>/Blackboard</a:t>
            </a:r>
            <a:r>
              <a:rPr lang="de-DE" dirty="0" smtClean="0">
                <a:solidFill>
                  <a:srgbClr val="000000"/>
                </a:solidFill>
              </a:rPr>
              <a:t> – </a:t>
            </a:r>
            <a:r>
              <a:rPr lang="de-DE" dirty="0" smtClean="0">
                <a:solidFill>
                  <a:srgbClr val="0070C0"/>
                </a:solidFill>
              </a:rPr>
              <a:t>UML-Diagramme</a:t>
            </a:r>
            <a:endParaRPr lang="de-DE" dirty="0"/>
          </a:p>
        </p:txBody>
      </p:sp>
      <p:sp>
        <p:nvSpPr>
          <p:cNvPr id="4" name="Rechteck 3"/>
          <p:cNvSpPr/>
          <p:nvPr/>
        </p:nvSpPr>
        <p:spPr>
          <a:xfrm>
            <a:off x="7884368" y="6165304"/>
            <a:ext cx="806632" cy="246221"/>
          </a:xfrm>
          <a:prstGeom prst="rect">
            <a:avLst/>
          </a:prstGeom>
        </p:spPr>
        <p:txBody>
          <a:bodyPr wrap="none">
            <a:spAutoFit/>
          </a:bodyPr>
          <a:lstStyle/>
          <a:p>
            <a:r>
              <a:rPr lang="de-DE" dirty="0" smtClean="0">
                <a:solidFill>
                  <a:schemeClr val="bg1">
                    <a:lumMod val="65000"/>
                  </a:schemeClr>
                </a:solidFill>
              </a:rPr>
              <a:t>[Qian2010]</a:t>
            </a:r>
            <a:endParaRPr lang="de-DE" dirty="0">
              <a:solidFill>
                <a:schemeClr val="bg1">
                  <a:lumMod val="65000"/>
                </a:schemeClr>
              </a:solidFill>
            </a:endParaRPr>
          </a:p>
        </p:txBody>
      </p:sp>
      <p:pic>
        <p:nvPicPr>
          <p:cNvPr id="878593" name="Picture 1"/>
          <p:cNvPicPr>
            <a:picLocks noChangeAspect="1" noChangeArrowheads="1"/>
          </p:cNvPicPr>
          <p:nvPr/>
        </p:nvPicPr>
        <p:blipFill>
          <a:blip r:embed="rId3" cstate="print"/>
          <a:srcRect/>
          <a:stretch>
            <a:fillRect/>
          </a:stretch>
        </p:blipFill>
        <p:spPr bwMode="auto">
          <a:xfrm>
            <a:off x="4962922" y="2636912"/>
            <a:ext cx="4181078" cy="2675627"/>
          </a:xfrm>
          <a:prstGeom prst="rect">
            <a:avLst/>
          </a:prstGeom>
          <a:noFill/>
          <a:ln w="9525">
            <a:noFill/>
            <a:miter lim="800000"/>
            <a:headEnd/>
            <a:tailEnd/>
          </a:ln>
          <a:effectLst/>
        </p:spPr>
      </p:pic>
      <p:sp>
        <p:nvSpPr>
          <p:cNvPr id="7" name="Legende mit Linie 2 6"/>
          <p:cNvSpPr/>
          <p:nvPr/>
        </p:nvSpPr>
        <p:spPr bwMode="auto">
          <a:xfrm>
            <a:off x="5796136" y="2060848"/>
            <a:ext cx="2232248" cy="261610"/>
          </a:xfrm>
          <a:prstGeom prst="borderCallout2">
            <a:avLst>
              <a:gd name="adj1" fmla="val 118796"/>
              <a:gd name="adj2" fmla="val 86443"/>
              <a:gd name="adj3" fmla="val 202797"/>
              <a:gd name="adj4" fmla="val 86670"/>
              <a:gd name="adj5" fmla="val 546865"/>
              <a:gd name="adj6" fmla="val 117761"/>
            </a:avLst>
          </a:prstGeom>
          <a:solidFill>
            <a:schemeClr val="bg1"/>
          </a:solidFill>
          <a:ln w="19050" cap="flat" cmpd="sng" algn="ctr">
            <a:solidFill>
              <a:srgbClr val="008000"/>
            </a:solidFill>
            <a:prstDash val="solid"/>
            <a:round/>
            <a:headEnd type="none" w="med" len="med"/>
            <a:tailEnd type="none" w="med" len="med"/>
          </a:ln>
          <a:effectLst>
            <a:outerShdw blurRad="50800" dist="127000" dir="2700000" algn="tl" rotWithShape="0">
              <a:prstClr val="black">
                <a:alpha val="40000"/>
              </a:prstClr>
            </a:outerShdw>
          </a:effectLst>
        </p:spPr>
        <p:txBody>
          <a:bodyPr wrap="square">
            <a:spAutoFit/>
          </a:bodyPr>
          <a:lstStyle/>
          <a:p>
            <a:pPr>
              <a:defRPr/>
            </a:pPr>
            <a:r>
              <a:rPr lang="de-DE" sz="1100" dirty="0" smtClean="0">
                <a:latin typeface="+mj-lt"/>
              </a:rPr>
              <a:t>Datenänderung </a:t>
            </a:r>
            <a:r>
              <a:rPr lang="de-DE" sz="1100" dirty="0" err="1" smtClean="0">
                <a:latin typeface="+mj-lt"/>
              </a:rPr>
              <a:t>triggert</a:t>
            </a:r>
            <a:r>
              <a:rPr lang="de-DE" sz="1100" dirty="0" smtClean="0">
                <a:latin typeface="+mj-lt"/>
              </a:rPr>
              <a:t> Kontrolle</a:t>
            </a:r>
            <a:endParaRPr lang="de-DE" sz="1100" dirty="0">
              <a:latin typeface="+mj-lt"/>
            </a:endParaRPr>
          </a:p>
        </p:txBody>
      </p:sp>
      <p:sp>
        <p:nvSpPr>
          <p:cNvPr id="8" name="Legende mit Linie 2 7"/>
          <p:cNvSpPr/>
          <p:nvPr/>
        </p:nvSpPr>
        <p:spPr bwMode="auto">
          <a:xfrm>
            <a:off x="5292080" y="5445224"/>
            <a:ext cx="2232248" cy="261610"/>
          </a:xfrm>
          <a:prstGeom prst="borderCallout2">
            <a:avLst>
              <a:gd name="adj1" fmla="val -17606"/>
              <a:gd name="adj2" fmla="val 30993"/>
              <a:gd name="adj3" fmla="val -342808"/>
              <a:gd name="adj4" fmla="val 30220"/>
              <a:gd name="adj5" fmla="val -697796"/>
              <a:gd name="adj6" fmla="val 1366"/>
            </a:avLst>
          </a:prstGeom>
          <a:solidFill>
            <a:schemeClr val="bg1"/>
          </a:solidFill>
          <a:ln w="19050" cap="flat" cmpd="sng" algn="ctr">
            <a:solidFill>
              <a:srgbClr val="008000"/>
            </a:solidFill>
            <a:prstDash val="solid"/>
            <a:round/>
            <a:headEnd type="none" w="med" len="med"/>
            <a:tailEnd type="none" w="med" len="med"/>
          </a:ln>
          <a:effectLst>
            <a:outerShdw blurRad="50800" dist="127000" dir="2700000" algn="tl" rotWithShape="0">
              <a:prstClr val="black">
                <a:alpha val="40000"/>
              </a:prstClr>
            </a:outerShdw>
          </a:effectLst>
        </p:spPr>
        <p:txBody>
          <a:bodyPr wrap="square">
            <a:spAutoFit/>
          </a:bodyPr>
          <a:lstStyle/>
          <a:p>
            <a:pPr>
              <a:defRPr/>
            </a:pPr>
            <a:r>
              <a:rPr lang="de-DE" sz="1100" dirty="0" smtClean="0">
                <a:latin typeface="+mj-lt"/>
              </a:rPr>
              <a:t>Aktualisierung der Fakten</a:t>
            </a:r>
            <a:endParaRPr lang="de-DE" sz="1100" dirty="0">
              <a:latin typeface="+mj-lt"/>
            </a:endParaRPr>
          </a:p>
        </p:txBody>
      </p:sp>
      <p:sp>
        <p:nvSpPr>
          <p:cNvPr id="9" name="Rechteck 8"/>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10" name="Rechteck 9"/>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1" name="Gerade Verbindung mit Pfeil 10"/>
          <p:cNvCxnSpPr>
            <a:stCxn id="9"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12" name="Zylinder 11"/>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3" name="Gerade Verbindung mit Pfeil 12"/>
          <p:cNvCxnSpPr>
            <a:stCxn id="10"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mtClean="0"/>
              <a:t>Data-Centered/Blackboard</a:t>
            </a:r>
            <a:r>
              <a:rPr lang="de-DE" smtClean="0">
                <a:solidFill>
                  <a:srgbClr val="000000"/>
                </a:solidFill>
              </a:rPr>
              <a:t> – </a:t>
            </a:r>
            <a:r>
              <a:rPr lang="de-DE" smtClean="0">
                <a:solidFill>
                  <a:srgbClr val="0070C0"/>
                </a:solidFill>
              </a:rPr>
              <a:t>Anwendungsfelder</a:t>
            </a:r>
            <a:endParaRPr lang="de-DE"/>
          </a:p>
        </p:txBody>
      </p:sp>
      <p:sp>
        <p:nvSpPr>
          <p:cNvPr id="9" name="Rectangle 3"/>
          <p:cNvSpPr>
            <a:spLocks noGrp="1" noChangeArrowheads="1"/>
          </p:cNvSpPr>
          <p:nvPr>
            <p:ph idx="1"/>
          </p:nvPr>
        </p:nvSpPr>
        <p:spPr/>
        <p:txBody>
          <a:bodyPr/>
          <a:lstStyle/>
          <a:p>
            <a:r>
              <a:rPr lang="de-DE" smtClean="0"/>
              <a:t>Geeignet für komplexe Problemlösung mit offenem Ergebnis, wie z. B. Probleme aus der KI (Künstliche Intelligenz), bei denen keine deterministischen Lösungen existieren</a:t>
            </a:r>
          </a:p>
          <a:p>
            <a:r>
              <a:rPr lang="de-DE" altLang="zh-CN" smtClean="0">
                <a:ea typeface="SimSun" pitchFamily="2" charset="-122"/>
              </a:rPr>
              <a:t>Wenn das Problem mehrere Disziplinen umfasst, die unterschiedliche Expertisen haben und verschiedene Lösungsparadigmen verfolgen</a:t>
            </a:r>
          </a:p>
          <a:p>
            <a:pPr lvl="1"/>
            <a:r>
              <a:rPr lang="de-DE" altLang="zh-CN" smtClean="0">
                <a:ea typeface="SimSun" pitchFamily="2" charset="-122"/>
              </a:rPr>
              <a:t>Kooperation ist damit unbedingt zur Lösungsfindung erforderlich</a:t>
            </a:r>
          </a:p>
          <a:p>
            <a:r>
              <a:rPr lang="de-DE" altLang="zh-CN" smtClean="0">
                <a:ea typeface="SimSun" pitchFamily="2" charset="-122"/>
              </a:rPr>
              <a:t>Wenn partielle Lösungen oder Näherungen akzeptabel sind</a:t>
            </a:r>
          </a:p>
          <a:p>
            <a:r>
              <a:rPr lang="de-DE" altLang="zh-CN" smtClean="0">
                <a:ea typeface="SimSun" pitchFamily="2" charset="-122"/>
              </a:rPr>
              <a:t>Wenn vollständige Suche unmöglich oder nicht praktiabel ist</a:t>
            </a:r>
          </a:p>
          <a:p>
            <a:endParaRPr lang="de-DE" altLang="zh-CN" smtClean="0">
              <a:ea typeface="SimSun" pitchFamily="2" charset="-122"/>
            </a:endParaRPr>
          </a:p>
        </p:txBody>
      </p:sp>
      <p:sp>
        <p:nvSpPr>
          <p:cNvPr id="4" name="Rechteck 3"/>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7" name="Zylinder 6"/>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8" name="Gerade Verbindung mit Pfeil 7"/>
          <p:cNvCxnSpPr>
            <a:stCxn id="5"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mtClean="0"/>
              <a:t>Data-Centered/Blackboard</a:t>
            </a:r>
            <a:r>
              <a:rPr lang="de-DE" smtClean="0">
                <a:solidFill>
                  <a:srgbClr val="000000"/>
                </a:solidFill>
              </a:rPr>
              <a:t> – </a:t>
            </a:r>
            <a:r>
              <a:rPr lang="de-DE" smtClean="0">
                <a:solidFill>
                  <a:srgbClr val="0070C0"/>
                </a:solidFill>
              </a:rPr>
              <a:t>Vorteile</a:t>
            </a:r>
            <a:endParaRPr lang="de-DE"/>
          </a:p>
        </p:txBody>
      </p:sp>
      <p:sp>
        <p:nvSpPr>
          <p:cNvPr id="9" name="Rectangle 3"/>
          <p:cNvSpPr>
            <a:spLocks noGrp="1" noChangeArrowheads="1"/>
          </p:cNvSpPr>
          <p:nvPr>
            <p:ph idx="1"/>
          </p:nvPr>
        </p:nvSpPr>
        <p:spPr/>
        <p:txBody>
          <a:bodyPr/>
          <a:lstStyle/>
          <a:p>
            <a:pPr>
              <a:lnSpc>
                <a:spcPct val="90000"/>
              </a:lnSpc>
            </a:pPr>
            <a:r>
              <a:rPr lang="de-DE" b="1" dirty="0" smtClean="0"/>
              <a:t>Skalierbarkeit</a:t>
            </a:r>
            <a:r>
              <a:rPr lang="de-DE" dirty="0" smtClean="0"/>
              <a:t>: es ist einfach, neue </a:t>
            </a:r>
            <a:r>
              <a:rPr lang="de-DE" dirty="0" err="1" smtClean="0"/>
              <a:t>Knowledge</a:t>
            </a:r>
            <a:r>
              <a:rPr lang="de-DE" dirty="0" smtClean="0"/>
              <a:t> </a:t>
            </a:r>
            <a:r>
              <a:rPr lang="de-DE" dirty="0" err="1" smtClean="0"/>
              <a:t>Sources</a:t>
            </a:r>
            <a:r>
              <a:rPr lang="de-DE" dirty="0" smtClean="0"/>
              <a:t> hinzuzufügen oder vorhandene anzupassen</a:t>
            </a:r>
          </a:p>
          <a:p>
            <a:pPr>
              <a:lnSpc>
                <a:spcPct val="90000"/>
              </a:lnSpc>
            </a:pPr>
            <a:r>
              <a:rPr lang="de-DE" b="1" dirty="0" smtClean="0"/>
              <a:t>Parallelität</a:t>
            </a:r>
            <a:r>
              <a:rPr lang="de-DE" dirty="0" smtClean="0"/>
              <a:t>: alle </a:t>
            </a:r>
            <a:r>
              <a:rPr lang="de-DE" dirty="0" err="1" smtClean="0"/>
              <a:t>Knowledge</a:t>
            </a:r>
            <a:r>
              <a:rPr lang="de-DE" dirty="0" smtClean="0"/>
              <a:t> </a:t>
            </a:r>
            <a:r>
              <a:rPr lang="de-DE" dirty="0" err="1" smtClean="0"/>
              <a:t>Sources</a:t>
            </a:r>
            <a:r>
              <a:rPr lang="de-DE" dirty="0" smtClean="0"/>
              <a:t> können parallel arbeiten, da sie unabhängig voneinander sind</a:t>
            </a:r>
          </a:p>
          <a:p>
            <a:pPr>
              <a:lnSpc>
                <a:spcPct val="90000"/>
              </a:lnSpc>
            </a:pPr>
            <a:r>
              <a:rPr lang="de-DE" altLang="zh-CN" b="1" dirty="0" smtClean="0">
                <a:ea typeface="SimSun" pitchFamily="2" charset="-122"/>
              </a:rPr>
              <a:t>Wiederverwendbarkeit</a:t>
            </a:r>
            <a:r>
              <a:rPr lang="de-DE" altLang="zh-CN" dirty="0" smtClean="0">
                <a:ea typeface="SimSun" pitchFamily="2" charset="-122"/>
              </a:rPr>
              <a:t> von </a:t>
            </a:r>
            <a:r>
              <a:rPr lang="de-DE" altLang="zh-CN" dirty="0" err="1" smtClean="0">
                <a:ea typeface="SimSun" pitchFamily="2" charset="-122"/>
              </a:rPr>
              <a:t>Knowledge</a:t>
            </a:r>
            <a:r>
              <a:rPr lang="de-DE" altLang="zh-CN" dirty="0" smtClean="0">
                <a:ea typeface="SimSun" pitchFamily="2" charset="-122"/>
              </a:rPr>
              <a:t> Source Agenten</a:t>
            </a:r>
          </a:p>
          <a:p>
            <a:endParaRPr lang="de-DE" altLang="zh-CN" dirty="0" smtClean="0">
              <a:ea typeface="SimSun" pitchFamily="2" charset="-122"/>
            </a:endParaRPr>
          </a:p>
        </p:txBody>
      </p:sp>
      <p:sp>
        <p:nvSpPr>
          <p:cNvPr id="4" name="Rechteck 3"/>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7" name="Zylinder 6"/>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8" name="Gerade Verbindung mit Pfeil 7"/>
          <p:cNvCxnSpPr>
            <a:stCxn id="5"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Data-</a:t>
            </a:r>
            <a:r>
              <a:rPr lang="de-DE" dirty="0" err="1" smtClean="0"/>
              <a:t>Centered</a:t>
            </a:r>
            <a:r>
              <a:rPr lang="de-DE" dirty="0" smtClean="0"/>
              <a:t>/Blackboard</a:t>
            </a:r>
            <a:r>
              <a:rPr lang="de-DE" dirty="0" smtClean="0">
                <a:solidFill>
                  <a:srgbClr val="000000"/>
                </a:solidFill>
              </a:rPr>
              <a:t> – </a:t>
            </a:r>
            <a:r>
              <a:rPr lang="de-DE" dirty="0" smtClean="0">
                <a:solidFill>
                  <a:srgbClr val="0070C0"/>
                </a:solidFill>
              </a:rPr>
              <a:t>Beschränkungen</a:t>
            </a:r>
            <a:endParaRPr lang="de-DE" dirty="0"/>
          </a:p>
        </p:txBody>
      </p:sp>
      <p:sp>
        <p:nvSpPr>
          <p:cNvPr id="9" name="Rectangle 3"/>
          <p:cNvSpPr>
            <a:spLocks noGrp="1" noChangeArrowheads="1"/>
          </p:cNvSpPr>
          <p:nvPr>
            <p:ph idx="1"/>
          </p:nvPr>
        </p:nvSpPr>
        <p:spPr/>
        <p:txBody>
          <a:bodyPr/>
          <a:lstStyle/>
          <a:p>
            <a:pPr>
              <a:lnSpc>
                <a:spcPct val="90000"/>
              </a:lnSpc>
            </a:pPr>
            <a:r>
              <a:rPr lang="de-DE" smtClean="0"/>
              <a:t>Enge Kopplung zwischen Blackboard und Knowledge Sources; Änderungen an den Datenstrukturen haben signifikante Auswirkungen auf die Agenten</a:t>
            </a:r>
          </a:p>
          <a:p>
            <a:pPr>
              <a:lnSpc>
                <a:spcPct val="90000"/>
              </a:lnSpc>
            </a:pPr>
            <a:r>
              <a:rPr lang="de-DE" smtClean="0"/>
              <a:t>Es ist schwer zu entscheiden, wann die Suche beendet werden soll, falls nur Näherungslösungen erwartet werden</a:t>
            </a:r>
          </a:p>
          <a:p>
            <a:pPr>
              <a:lnSpc>
                <a:spcPct val="90000"/>
              </a:lnSpc>
            </a:pPr>
            <a:r>
              <a:rPr lang="de-DE" smtClean="0"/>
              <a:t>Synchronisierung mehrerer Agenten ist zu beachten (paralleler Update des Blackboards); Prioritäten der Agenten sind u. U. einzubeziehen</a:t>
            </a:r>
          </a:p>
          <a:p>
            <a:pPr>
              <a:lnSpc>
                <a:spcPct val="90000"/>
              </a:lnSpc>
            </a:pPr>
            <a:r>
              <a:rPr lang="de-DE" smtClean="0"/>
              <a:t>Debugging und das Testen eines solchen Systems sind eine Herausforderung</a:t>
            </a:r>
          </a:p>
          <a:p>
            <a:pPr>
              <a:lnSpc>
                <a:spcPct val="90000"/>
              </a:lnSpc>
              <a:buFontTx/>
              <a:buNone/>
            </a:pPr>
            <a:endParaRPr lang="de-DE" smtClean="0"/>
          </a:p>
          <a:p>
            <a:pPr>
              <a:lnSpc>
                <a:spcPct val="90000"/>
              </a:lnSpc>
              <a:buFontTx/>
              <a:buNone/>
            </a:pPr>
            <a:endParaRPr lang="de-DE" smtClean="0"/>
          </a:p>
          <a:p>
            <a:pPr>
              <a:lnSpc>
                <a:spcPct val="90000"/>
              </a:lnSpc>
            </a:pPr>
            <a:endParaRPr lang="de-DE"/>
          </a:p>
        </p:txBody>
      </p:sp>
      <p:sp>
        <p:nvSpPr>
          <p:cNvPr id="4" name="Rechteck 3"/>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6" name="Gerade Verbindung mit Pfeil 5"/>
          <p:cNvCxnSpPr>
            <a:stCxn id="4"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7" name="Zylinder 6"/>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8" name="Gerade Verbindung mit Pfeil 7"/>
          <p:cNvCxnSpPr>
            <a:stCxn id="5"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de-DE" sz="2800" smtClean="0">
                <a:solidFill>
                  <a:srgbClr val="000000"/>
                </a:solidFill>
              </a:rPr>
              <a:t>Data-Centered-Architekturstil – </a:t>
            </a:r>
            <a:r>
              <a:rPr lang="de-DE" sz="2800" smtClean="0">
                <a:solidFill>
                  <a:srgbClr val="0070C0"/>
                </a:solidFill>
              </a:rPr>
              <a:t>Zusammenfassung</a:t>
            </a:r>
            <a:endParaRPr lang="de-DE" sz="3600"/>
          </a:p>
        </p:txBody>
      </p:sp>
      <p:sp>
        <p:nvSpPr>
          <p:cNvPr id="45059" name="Rectangle 3"/>
          <p:cNvSpPr>
            <a:spLocks noGrp="1" noChangeArrowheads="1"/>
          </p:cNvSpPr>
          <p:nvPr>
            <p:ph idx="1"/>
          </p:nvPr>
        </p:nvSpPr>
        <p:spPr/>
        <p:txBody>
          <a:bodyPr/>
          <a:lstStyle/>
          <a:p>
            <a:pPr>
              <a:lnSpc>
                <a:spcPct val="90000"/>
              </a:lnSpc>
            </a:pPr>
            <a:r>
              <a:rPr lang="de-DE" dirty="0" smtClean="0"/>
              <a:t>Die </a:t>
            </a:r>
            <a:r>
              <a:rPr lang="de-DE" b="1" dirty="0" smtClean="0"/>
              <a:t>Repository</a:t>
            </a:r>
            <a:r>
              <a:rPr lang="de-DE" dirty="0" smtClean="0"/>
              <a:t>-Architektur ist eine der populärsten Architekturstile, da die meisten Anwendungen einen Datenspeicher erfordern</a:t>
            </a:r>
          </a:p>
          <a:p>
            <a:pPr lvl="1">
              <a:lnSpc>
                <a:spcPct val="90000"/>
              </a:lnSpc>
            </a:pPr>
            <a:r>
              <a:rPr lang="de-DE" dirty="0" err="1" smtClean="0"/>
              <a:t>Repositories</a:t>
            </a:r>
            <a:r>
              <a:rPr lang="de-DE" dirty="0" smtClean="0"/>
              <a:t> werden oft in Schichtenarchitekturen/Client-Server-Systemen u. a. verwendet; Sie entkoppeln den Datenzugriff von der Fachlogik</a:t>
            </a:r>
          </a:p>
          <a:p>
            <a:pPr lvl="1">
              <a:lnSpc>
                <a:spcPct val="90000"/>
              </a:lnSpc>
            </a:pPr>
            <a:r>
              <a:rPr lang="de-DE" dirty="0" smtClean="0"/>
              <a:t>Der Datenspeicher ist bei </a:t>
            </a:r>
            <a:r>
              <a:rPr lang="de-DE" dirty="0" err="1" smtClean="0"/>
              <a:t>Repositories</a:t>
            </a:r>
            <a:r>
              <a:rPr lang="de-DE" dirty="0" smtClean="0"/>
              <a:t> passiv, die Agenten steuern den Kontrollfluss</a:t>
            </a:r>
          </a:p>
          <a:p>
            <a:pPr>
              <a:lnSpc>
                <a:spcPct val="90000"/>
              </a:lnSpc>
            </a:pPr>
            <a:r>
              <a:rPr lang="de-DE" dirty="0" smtClean="0"/>
              <a:t>Die </a:t>
            </a:r>
            <a:r>
              <a:rPr lang="de-DE" b="1" dirty="0" err="1" smtClean="0"/>
              <a:t>Blackboard</a:t>
            </a:r>
            <a:r>
              <a:rPr lang="de-DE" dirty="0" smtClean="0"/>
              <a:t>-Architektur ist eine Wissensbasierte Architektur, bei der Datenänderungen die Operationen anstoßen</a:t>
            </a:r>
          </a:p>
          <a:p>
            <a:pPr lvl="1">
              <a:lnSpc>
                <a:spcPct val="90000"/>
              </a:lnSpc>
            </a:pPr>
            <a:r>
              <a:rPr lang="de-DE" dirty="0" smtClean="0"/>
              <a:t>Der Datenspeicher ist bei </a:t>
            </a:r>
            <a:r>
              <a:rPr lang="de-DE" dirty="0" err="1" smtClean="0"/>
              <a:t>Blackboard</a:t>
            </a:r>
            <a:r>
              <a:rPr lang="de-DE" dirty="0" smtClean="0"/>
              <a:t> somit aktiv; der Aufrufmechanismus erfolgt implizit (</a:t>
            </a:r>
            <a:r>
              <a:rPr lang="de-DE" dirty="0" err="1" smtClean="0"/>
              <a:t>callback</a:t>
            </a:r>
            <a:r>
              <a:rPr lang="de-DE" dirty="0" smtClean="0"/>
              <a:t>; </a:t>
            </a:r>
            <a:r>
              <a:rPr lang="de-DE" dirty="0" err="1" smtClean="0"/>
              <a:t>publish-subscribe</a:t>
            </a:r>
            <a:r>
              <a:rPr lang="de-DE" dirty="0" smtClean="0"/>
              <a:t>)</a:t>
            </a:r>
          </a:p>
          <a:p>
            <a:pPr lvl="1">
              <a:lnSpc>
                <a:spcPct val="90000"/>
              </a:lnSpc>
            </a:pPr>
            <a:r>
              <a:rPr lang="de-DE" dirty="0" smtClean="0"/>
              <a:t>Es gibt Expertensysteme zur Muster- oder Stimmenerkennung mit einer </a:t>
            </a:r>
            <a:r>
              <a:rPr lang="de-DE" dirty="0" err="1" smtClean="0"/>
              <a:t>Blackboard</a:t>
            </a:r>
            <a:r>
              <a:rPr lang="de-DE" dirty="0" smtClean="0"/>
              <a:t>-Architektur</a:t>
            </a:r>
          </a:p>
          <a:p>
            <a:pPr>
              <a:lnSpc>
                <a:spcPct val="90000"/>
              </a:lnSpc>
            </a:pPr>
            <a:endParaRPr lang="de-DE" dirty="0" smtClean="0"/>
          </a:p>
          <a:p>
            <a:pPr lvl="1">
              <a:lnSpc>
                <a:spcPct val="90000"/>
              </a:lnSpc>
            </a:pPr>
            <a:endParaRPr lang="de-DE" altLang="zh-CN" sz="2000" dirty="0" smtClean="0">
              <a:ea typeface="宋体" pitchFamily="2" charset="-122"/>
            </a:endParaRPr>
          </a:p>
          <a:p>
            <a:pPr>
              <a:lnSpc>
                <a:spcPct val="80000"/>
              </a:lnSpc>
              <a:buFontTx/>
              <a:buNone/>
            </a:pPr>
            <a:endParaRPr lang="de-DE" dirty="0" smtClean="0"/>
          </a:p>
          <a:p>
            <a:pPr>
              <a:lnSpc>
                <a:spcPct val="80000"/>
              </a:lnSpc>
            </a:pPr>
            <a:endParaRPr lang="de-DE" dirty="0"/>
          </a:p>
        </p:txBody>
      </p:sp>
      <p:sp>
        <p:nvSpPr>
          <p:cNvPr id="7" name="Rechteck 6"/>
          <p:cNvSpPr/>
          <p:nvPr/>
        </p:nvSpPr>
        <p:spPr bwMode="auto">
          <a:xfrm>
            <a:off x="7524328"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Rechteck 7"/>
          <p:cNvSpPr/>
          <p:nvPr/>
        </p:nvSpPr>
        <p:spPr bwMode="auto">
          <a:xfrm>
            <a:off x="8316416" y="150085"/>
            <a:ext cx="504056" cy="216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9" name="Gerade Verbindung mit Pfeil 8"/>
          <p:cNvCxnSpPr>
            <a:stCxn id="7" idx="2"/>
          </p:cNvCxnSpPr>
          <p:nvPr/>
        </p:nvCxnSpPr>
        <p:spPr bwMode="auto">
          <a:xfrm rot="16200000" flipH="1">
            <a:off x="7878899" y="263566"/>
            <a:ext cx="141746" cy="34683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10" name="Zylinder 9"/>
          <p:cNvSpPr/>
          <p:nvPr/>
        </p:nvSpPr>
        <p:spPr bwMode="auto">
          <a:xfrm>
            <a:off x="7884368" y="438117"/>
            <a:ext cx="576064" cy="288032"/>
          </a:xfrm>
          <a:prstGeom prst="can">
            <a:avLst>
              <a:gd name="adj" fmla="val 4822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1" name="Gerade Verbindung mit Pfeil 10"/>
          <p:cNvCxnSpPr>
            <a:stCxn id="8" idx="2"/>
          </p:cNvCxnSpPr>
          <p:nvPr/>
        </p:nvCxnSpPr>
        <p:spPr bwMode="auto">
          <a:xfrm rot="5400000">
            <a:off x="8330700" y="281261"/>
            <a:ext cx="152897" cy="322592"/>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Architekturstile – </a:t>
            </a:r>
            <a:r>
              <a:rPr lang="de-DE" dirty="0" smtClean="0">
                <a:solidFill>
                  <a:srgbClr val="0070C0"/>
                </a:solidFill>
              </a:rPr>
              <a:t>Übersicht </a:t>
            </a:r>
            <a:endParaRPr lang="de-DE" dirty="0">
              <a:solidFill>
                <a:srgbClr val="0070C0"/>
              </a:solidFill>
            </a:endParaRPr>
          </a:p>
        </p:txBody>
      </p:sp>
      <p:pic>
        <p:nvPicPr>
          <p:cNvPr id="701443" name="Picture 3"/>
          <p:cNvPicPr>
            <a:picLocks noChangeAspect="1" noChangeArrowheads="1"/>
          </p:cNvPicPr>
          <p:nvPr/>
        </p:nvPicPr>
        <p:blipFill>
          <a:blip r:embed="rId2" cstate="print"/>
          <a:srcRect/>
          <a:stretch>
            <a:fillRect/>
          </a:stretch>
        </p:blipFill>
        <p:spPr bwMode="auto">
          <a:xfrm>
            <a:off x="179512" y="1700808"/>
            <a:ext cx="8496944" cy="4254252"/>
          </a:xfrm>
          <a:prstGeom prst="rect">
            <a:avLst/>
          </a:prstGeom>
          <a:noFill/>
          <a:ln w="9525">
            <a:noFill/>
            <a:miter lim="800000"/>
            <a:headEnd/>
            <a:tailEnd/>
          </a:ln>
        </p:spPr>
      </p:pic>
      <p:pic>
        <p:nvPicPr>
          <p:cNvPr id="701445" name="Picture 5" descr="http://www.photoschule.com/images/fotoworkshopaumburgarchitekt/NA_05_gross.jpg">
            <a:hlinkClick r:id="rId3"/>
          </p:cNvPr>
          <p:cNvPicPr>
            <a:picLocks noChangeAspect="1" noChangeArrowheads="1"/>
          </p:cNvPicPr>
          <p:nvPr/>
        </p:nvPicPr>
        <p:blipFill>
          <a:blip r:embed="rId4" cstate="print"/>
          <a:srcRect/>
          <a:stretch>
            <a:fillRect/>
          </a:stretch>
        </p:blipFill>
        <p:spPr bwMode="auto">
          <a:xfrm>
            <a:off x="6660232" y="476672"/>
            <a:ext cx="2016224" cy="1677931"/>
          </a:xfrm>
          <a:prstGeom prst="rect">
            <a:avLst/>
          </a:prstGeom>
          <a:noFill/>
        </p:spPr>
      </p:pic>
      <p:sp>
        <p:nvSpPr>
          <p:cNvPr id="5" name="Abgerundetes Rechteck 4"/>
          <p:cNvSpPr/>
          <p:nvPr/>
        </p:nvSpPr>
        <p:spPr bwMode="auto">
          <a:xfrm>
            <a:off x="251520" y="3212976"/>
            <a:ext cx="1944216" cy="288032"/>
          </a:xfrm>
          <a:prstGeom prst="roundRect">
            <a:avLst/>
          </a:prstGeom>
          <a:solidFill>
            <a:schemeClr val="accent1">
              <a:lumMod val="20000"/>
              <a:lumOff val="80000"/>
              <a:alpha val="15000"/>
            </a:schemeClr>
          </a:solid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de-DE" sz="2400" smtClean="0"/>
              <a:t>Implicit Asynchronous Communication-Architekturstil – </a:t>
            </a:r>
            <a:r>
              <a:rPr lang="de-DE" sz="2400" smtClean="0">
                <a:solidFill>
                  <a:srgbClr val="0070C0"/>
                </a:solidFill>
              </a:rPr>
              <a:t>Überblick</a:t>
            </a:r>
            <a:endParaRPr lang="de-DE" sz="2400">
              <a:solidFill>
                <a:srgbClr val="0070C0"/>
              </a:solidFill>
            </a:endParaRPr>
          </a:p>
        </p:txBody>
      </p:sp>
      <p:sp>
        <p:nvSpPr>
          <p:cNvPr id="62467" name="Rectangle 3"/>
          <p:cNvSpPr>
            <a:spLocks noGrp="1" noChangeArrowheads="1"/>
          </p:cNvSpPr>
          <p:nvPr>
            <p:ph idx="1"/>
          </p:nvPr>
        </p:nvSpPr>
        <p:spPr/>
        <p:txBody>
          <a:bodyPr/>
          <a:lstStyle/>
          <a:p>
            <a:pPr>
              <a:lnSpc>
                <a:spcPct val="80000"/>
              </a:lnSpc>
            </a:pPr>
            <a:r>
              <a:rPr lang="de-DE" dirty="0" smtClean="0"/>
              <a:t>Andere Architekturstile (z. B. Blackboard) wenden das </a:t>
            </a:r>
            <a:r>
              <a:rPr lang="de-DE" b="1" dirty="0" err="1" smtClean="0"/>
              <a:t>Publish</a:t>
            </a:r>
            <a:r>
              <a:rPr lang="de-DE" b="1" dirty="0" smtClean="0"/>
              <a:t>-Subscribe</a:t>
            </a:r>
            <a:r>
              <a:rPr lang="de-DE" dirty="0" smtClean="0"/>
              <a:t>-Pattern an, bei denen bestimmte Komponenten an Ereignissen anderer Komponenten interessiert sind</a:t>
            </a:r>
          </a:p>
          <a:p>
            <a:pPr>
              <a:lnSpc>
                <a:spcPct val="80000"/>
              </a:lnSpc>
            </a:pPr>
            <a:r>
              <a:rPr lang="de-DE" altLang="zh-CN" dirty="0" smtClean="0">
                <a:ea typeface="宋体" pitchFamily="2" charset="-122"/>
              </a:rPr>
              <a:t>Wenn ein Ereignis stattfindet, werden alle registrierten Subscriber benachrichtigt; diese können dann Aktionen ausführen</a:t>
            </a:r>
          </a:p>
          <a:p>
            <a:pPr>
              <a:lnSpc>
                <a:spcPct val="80000"/>
              </a:lnSpc>
            </a:pPr>
            <a:r>
              <a:rPr lang="de-DE" altLang="zh-CN" dirty="0" smtClean="0">
                <a:ea typeface="宋体" pitchFamily="2" charset="-122"/>
              </a:rPr>
              <a:t>Andere Bezeichnungen:</a:t>
            </a:r>
          </a:p>
          <a:p>
            <a:pPr lvl="1">
              <a:lnSpc>
                <a:spcPct val="80000"/>
              </a:lnSpc>
            </a:pPr>
            <a:r>
              <a:rPr lang="de-DE" altLang="zh-CN" sz="2000" dirty="0" err="1" smtClean="0">
                <a:ea typeface="宋体" pitchFamily="2" charset="-122"/>
              </a:rPr>
              <a:t>Observer</a:t>
            </a:r>
            <a:r>
              <a:rPr lang="de-DE" altLang="zh-CN" sz="2000" dirty="0" smtClean="0">
                <a:ea typeface="宋体" pitchFamily="2" charset="-122"/>
              </a:rPr>
              <a:t>-Pattern</a:t>
            </a:r>
          </a:p>
          <a:p>
            <a:pPr lvl="1">
              <a:lnSpc>
                <a:spcPct val="80000"/>
              </a:lnSpc>
            </a:pPr>
            <a:r>
              <a:rPr lang="de-DE" altLang="zh-CN" sz="2000" dirty="0" smtClean="0">
                <a:ea typeface="宋体" pitchFamily="2" charset="-122"/>
              </a:rPr>
              <a:t>Producer-Consumer</a:t>
            </a:r>
          </a:p>
          <a:p>
            <a:pPr marL="0" indent="0">
              <a:lnSpc>
                <a:spcPct val="80000"/>
              </a:lnSpc>
              <a:buNone/>
            </a:pPr>
            <a:endParaRPr lang="de-DE" dirty="0" smtClean="0">
              <a:ea typeface="宋体" pitchFamily="2" charset="-122"/>
            </a:endParaRPr>
          </a:p>
          <a:p>
            <a:pPr>
              <a:lnSpc>
                <a:spcPct val="90000"/>
              </a:lnSpc>
            </a:pPr>
            <a:endParaRPr lang="de-DE"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de-DE" sz="2400" smtClean="0"/>
              <a:t>Implicit Asynchronous Communication-Architekturstil – </a:t>
            </a:r>
            <a:r>
              <a:rPr lang="de-DE" sz="2400" smtClean="0">
                <a:solidFill>
                  <a:srgbClr val="0070C0"/>
                </a:solidFill>
              </a:rPr>
              <a:t>Überblick</a:t>
            </a:r>
            <a:endParaRPr lang="de-DE" sz="2400">
              <a:solidFill>
                <a:srgbClr val="0070C0"/>
              </a:solidFill>
            </a:endParaRPr>
          </a:p>
        </p:txBody>
      </p:sp>
      <p:sp>
        <p:nvSpPr>
          <p:cNvPr id="62467" name="Rectangle 3"/>
          <p:cNvSpPr>
            <a:spLocks noGrp="1" noChangeArrowheads="1"/>
          </p:cNvSpPr>
          <p:nvPr>
            <p:ph idx="1"/>
          </p:nvPr>
        </p:nvSpPr>
        <p:spPr/>
        <p:txBody>
          <a:bodyPr/>
          <a:lstStyle/>
          <a:p>
            <a:pPr>
              <a:lnSpc>
                <a:spcPct val="80000"/>
              </a:lnSpc>
            </a:pPr>
            <a:r>
              <a:rPr lang="de-DE" dirty="0" smtClean="0"/>
              <a:t>Andere Architekturstile (z. B. Blackboard) wenden das </a:t>
            </a:r>
            <a:r>
              <a:rPr lang="de-DE" b="1" dirty="0" err="1" smtClean="0"/>
              <a:t>Publish</a:t>
            </a:r>
            <a:r>
              <a:rPr lang="de-DE" b="1" dirty="0" smtClean="0"/>
              <a:t>-Subscribe</a:t>
            </a:r>
            <a:r>
              <a:rPr lang="de-DE" dirty="0" smtClean="0"/>
              <a:t>-Pattern an, bei denen bestimmte Komponenten an Ereignissen anderer Komponenten interessiert sind</a:t>
            </a:r>
          </a:p>
          <a:p>
            <a:pPr>
              <a:lnSpc>
                <a:spcPct val="80000"/>
              </a:lnSpc>
            </a:pPr>
            <a:r>
              <a:rPr lang="de-DE" altLang="zh-CN" dirty="0" smtClean="0">
                <a:ea typeface="宋体" pitchFamily="2" charset="-122"/>
              </a:rPr>
              <a:t>Wenn ein Ereignis stattfindet, werden alle registrierten Subscriber benachrichtigt; diese können dann Aktionen ausführen</a:t>
            </a:r>
          </a:p>
          <a:p>
            <a:pPr>
              <a:lnSpc>
                <a:spcPct val="80000"/>
              </a:lnSpc>
            </a:pPr>
            <a:r>
              <a:rPr lang="de-DE" altLang="zh-CN" dirty="0" smtClean="0">
                <a:ea typeface="宋体" pitchFamily="2" charset="-122"/>
              </a:rPr>
              <a:t>Andere Bezeichnungen:</a:t>
            </a:r>
          </a:p>
          <a:p>
            <a:pPr lvl="1">
              <a:lnSpc>
                <a:spcPct val="80000"/>
              </a:lnSpc>
            </a:pPr>
            <a:r>
              <a:rPr lang="de-DE" altLang="zh-CN" sz="2000" dirty="0" err="1" smtClean="0">
                <a:ea typeface="宋体" pitchFamily="2" charset="-122"/>
              </a:rPr>
              <a:t>Observer</a:t>
            </a:r>
            <a:r>
              <a:rPr lang="de-DE" altLang="zh-CN" sz="2000" dirty="0" smtClean="0">
                <a:ea typeface="宋体" pitchFamily="2" charset="-122"/>
              </a:rPr>
              <a:t>-Pattern</a:t>
            </a:r>
          </a:p>
          <a:p>
            <a:pPr lvl="1">
              <a:lnSpc>
                <a:spcPct val="80000"/>
              </a:lnSpc>
            </a:pPr>
            <a:r>
              <a:rPr lang="de-DE" altLang="zh-CN" sz="2000" dirty="0" smtClean="0">
                <a:ea typeface="宋体" pitchFamily="2" charset="-122"/>
              </a:rPr>
              <a:t>Producer-Consumer</a:t>
            </a:r>
          </a:p>
          <a:p>
            <a:pPr>
              <a:lnSpc>
                <a:spcPct val="80000"/>
              </a:lnSpc>
            </a:pPr>
            <a:r>
              <a:rPr lang="de-DE" altLang="zh-CN" dirty="0" smtClean="0">
                <a:ea typeface="宋体" pitchFamily="2" charset="-122"/>
              </a:rPr>
              <a:t>Im Folgenden: Unterscheidung zwischen</a:t>
            </a:r>
          </a:p>
          <a:p>
            <a:pPr lvl="1">
              <a:lnSpc>
                <a:spcPct val="80000"/>
              </a:lnSpc>
            </a:pPr>
            <a:r>
              <a:rPr lang="de-DE" altLang="zh-CN" dirty="0" smtClean="0">
                <a:solidFill>
                  <a:srgbClr val="0070C0"/>
                </a:solidFill>
                <a:ea typeface="宋体" pitchFamily="2" charset="-122"/>
              </a:rPr>
              <a:t>non-</a:t>
            </a:r>
            <a:r>
              <a:rPr lang="de-DE" altLang="zh-CN" dirty="0" err="1" smtClean="0">
                <a:solidFill>
                  <a:srgbClr val="0070C0"/>
                </a:solidFill>
                <a:ea typeface="宋体" pitchFamily="2" charset="-122"/>
              </a:rPr>
              <a:t>buffered</a:t>
            </a:r>
            <a:r>
              <a:rPr lang="de-DE" altLang="zh-CN" dirty="0" smtClean="0">
                <a:solidFill>
                  <a:srgbClr val="0070C0"/>
                </a:solidFill>
                <a:ea typeface="宋体" pitchFamily="2" charset="-122"/>
              </a:rPr>
              <a:t> </a:t>
            </a:r>
            <a:r>
              <a:rPr lang="de-DE" altLang="zh-CN" dirty="0" err="1" smtClean="0">
                <a:solidFill>
                  <a:srgbClr val="0070C0"/>
                </a:solidFill>
                <a:ea typeface="宋体" pitchFamily="2" charset="-122"/>
              </a:rPr>
              <a:t>event-based</a:t>
            </a:r>
            <a:endParaRPr lang="de-DE" altLang="zh-CN" dirty="0" smtClean="0">
              <a:solidFill>
                <a:srgbClr val="0070C0"/>
              </a:solidFill>
              <a:ea typeface="宋体" pitchFamily="2" charset="-122"/>
            </a:endParaRPr>
          </a:p>
          <a:p>
            <a:pPr lvl="1">
              <a:lnSpc>
                <a:spcPct val="80000"/>
              </a:lnSpc>
            </a:pPr>
            <a:r>
              <a:rPr lang="de-DE" altLang="zh-CN" dirty="0" err="1" smtClean="0">
                <a:solidFill>
                  <a:srgbClr val="0070C0"/>
                </a:solidFill>
                <a:ea typeface="宋体" pitchFamily="2" charset="-122"/>
              </a:rPr>
              <a:t>buffered</a:t>
            </a:r>
            <a:r>
              <a:rPr lang="de-DE" altLang="zh-CN" dirty="0" smtClean="0">
                <a:solidFill>
                  <a:srgbClr val="0070C0"/>
                </a:solidFill>
                <a:ea typeface="宋体" pitchFamily="2" charset="-122"/>
              </a:rPr>
              <a:t> </a:t>
            </a:r>
            <a:r>
              <a:rPr lang="de-DE" altLang="zh-CN" dirty="0" err="1" smtClean="0">
                <a:solidFill>
                  <a:srgbClr val="0070C0"/>
                </a:solidFill>
                <a:ea typeface="宋体" pitchFamily="2" charset="-122"/>
              </a:rPr>
              <a:t>message-based</a:t>
            </a:r>
            <a:endParaRPr lang="de-DE" altLang="zh-CN" dirty="0" smtClean="0">
              <a:solidFill>
                <a:srgbClr val="0070C0"/>
              </a:solidFill>
              <a:ea typeface="宋体" pitchFamily="2" charset="-122"/>
            </a:endParaRPr>
          </a:p>
          <a:p>
            <a:pPr>
              <a:lnSpc>
                <a:spcPct val="80000"/>
              </a:lnSpc>
            </a:pPr>
            <a:endParaRPr lang="de-DE" dirty="0" smtClean="0">
              <a:ea typeface="宋体" pitchFamily="2" charset="-122"/>
            </a:endParaRPr>
          </a:p>
          <a:p>
            <a:pPr>
              <a:lnSpc>
                <a:spcPct val="90000"/>
              </a:lnSpc>
            </a:pPr>
            <a:endParaRPr lang="de-DE" dirty="0">
              <a:ea typeface="宋体" pitchFamily="2" charset="-122"/>
            </a:endParaRPr>
          </a:p>
        </p:txBody>
      </p:sp>
    </p:spTree>
    <p:extLst>
      <p:ext uri="{BB962C8B-B14F-4D97-AF65-F5344CB8AC3E}">
        <p14:creationId xmlns:p14="http://schemas.microsoft.com/office/powerpoint/2010/main" val="2465383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de-DE" sz="2400" dirty="0" err="1" smtClean="0"/>
              <a:t>Implicit</a:t>
            </a:r>
            <a:r>
              <a:rPr lang="de-DE" sz="2400" dirty="0" smtClean="0"/>
              <a:t> </a:t>
            </a:r>
            <a:r>
              <a:rPr lang="de-DE" sz="2400" dirty="0" err="1" smtClean="0"/>
              <a:t>Asynchronous</a:t>
            </a:r>
            <a:r>
              <a:rPr lang="de-DE" sz="2400" dirty="0" smtClean="0"/>
              <a:t> Communication /</a:t>
            </a:r>
            <a:br>
              <a:rPr lang="de-DE" sz="2400" dirty="0" smtClean="0"/>
            </a:br>
            <a:r>
              <a:rPr lang="de-DE" sz="2400" dirty="0" smtClean="0"/>
              <a:t>Non-</a:t>
            </a:r>
            <a:r>
              <a:rPr lang="de-DE" sz="2400" dirty="0" err="1" smtClean="0"/>
              <a:t>Buffered</a:t>
            </a:r>
            <a:r>
              <a:rPr lang="de-DE" sz="2400" dirty="0" smtClean="0"/>
              <a:t> Event </a:t>
            </a:r>
            <a:r>
              <a:rPr lang="de-DE" sz="2400" dirty="0" err="1" smtClean="0"/>
              <a:t>Based</a:t>
            </a:r>
            <a:endParaRPr lang="de-DE" sz="2400" dirty="0">
              <a:solidFill>
                <a:srgbClr val="0070C0"/>
              </a:solidFill>
            </a:endParaRPr>
          </a:p>
        </p:txBody>
      </p:sp>
      <p:sp>
        <p:nvSpPr>
          <p:cNvPr id="62467" name="Rectangle 3"/>
          <p:cNvSpPr>
            <a:spLocks noGrp="1" noChangeArrowheads="1"/>
          </p:cNvSpPr>
          <p:nvPr>
            <p:ph idx="1"/>
          </p:nvPr>
        </p:nvSpPr>
        <p:spPr/>
        <p:txBody>
          <a:bodyPr/>
          <a:lstStyle/>
          <a:p>
            <a:r>
              <a:rPr lang="de-DE" sz="2400" dirty="0" smtClean="0"/>
              <a:t>“non-</a:t>
            </a:r>
            <a:r>
              <a:rPr lang="de-DE" sz="2400" dirty="0" err="1" smtClean="0"/>
              <a:t>buffered</a:t>
            </a:r>
            <a:r>
              <a:rPr lang="de-DE" sz="2400" dirty="0" smtClean="0"/>
              <a:t> </a:t>
            </a:r>
            <a:r>
              <a:rPr lang="de-DE" sz="2400" dirty="0" err="1" smtClean="0"/>
              <a:t>event-based</a:t>
            </a:r>
            <a:r>
              <a:rPr lang="de-DE" sz="2400" dirty="0" smtClean="0"/>
              <a:t> </a:t>
            </a:r>
            <a:r>
              <a:rPr lang="de-DE" sz="2400" dirty="0" err="1" smtClean="0"/>
              <a:t>implicit</a:t>
            </a:r>
            <a:r>
              <a:rPr lang="de-DE" sz="2400" dirty="0" smtClean="0"/>
              <a:t> </a:t>
            </a:r>
            <a:r>
              <a:rPr lang="de-DE" sz="2400" dirty="0" err="1" smtClean="0"/>
              <a:t>invocation</a:t>
            </a:r>
            <a:r>
              <a:rPr lang="de-DE" sz="2400" dirty="0" smtClean="0"/>
              <a:t>”</a:t>
            </a:r>
          </a:p>
          <a:p>
            <a:r>
              <a:rPr lang="de-DE" sz="2400" dirty="0" smtClean="0"/>
              <a:t>Diese Architektur zerlegt das System in zwei Partitionen</a:t>
            </a:r>
          </a:p>
          <a:p>
            <a:pPr lvl="1"/>
            <a:r>
              <a:rPr lang="de-DE" sz="2200" dirty="0" smtClean="0"/>
              <a:t>Event </a:t>
            </a:r>
            <a:r>
              <a:rPr lang="de-DE" sz="2200" dirty="0" err="1" smtClean="0"/>
              <a:t>sources</a:t>
            </a:r>
            <a:endParaRPr lang="de-DE" sz="2200" dirty="0" smtClean="0"/>
          </a:p>
          <a:p>
            <a:pPr lvl="1"/>
            <a:r>
              <a:rPr lang="de-DE" sz="2200" dirty="0" smtClean="0"/>
              <a:t>Event </a:t>
            </a:r>
            <a:r>
              <a:rPr lang="de-DE" sz="2200" dirty="0" err="1" smtClean="0"/>
              <a:t>listener</a:t>
            </a:r>
            <a:endParaRPr lang="de-DE" sz="2200" dirty="0" smtClean="0"/>
          </a:p>
          <a:p>
            <a:r>
              <a:rPr lang="de-DE" sz="2400" dirty="0" smtClean="0"/>
              <a:t>Ein Registrierungsprozess verbindet dieses Partitionen</a:t>
            </a:r>
          </a:p>
          <a:p>
            <a:r>
              <a:rPr lang="de-DE" sz="2400" dirty="0" smtClean="0"/>
              <a:t>Es existiert kein (bzw. nur ein sehr kurzer, transienter) Puffer zwischen den Partitionen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Design </a:t>
            </a:r>
            <a:r>
              <a:rPr lang="de-DE" dirty="0" err="1" smtClean="0"/>
              <a:t>Methodologien</a:t>
            </a:r>
            <a:r>
              <a:rPr lang="de-DE" dirty="0" smtClean="0"/>
              <a:t> / Programmierparadigmen</a:t>
            </a:r>
            <a:endParaRPr lang="de-DE" dirty="0"/>
          </a:p>
        </p:txBody>
      </p:sp>
      <p:sp>
        <p:nvSpPr>
          <p:cNvPr id="3" name="Inhaltsplatzhalter 2"/>
          <p:cNvSpPr>
            <a:spLocks noGrp="1"/>
          </p:cNvSpPr>
          <p:nvPr>
            <p:ph idx="1"/>
          </p:nvPr>
        </p:nvSpPr>
        <p:spPr/>
        <p:txBody>
          <a:bodyPr/>
          <a:lstStyle/>
          <a:p>
            <a:r>
              <a:rPr lang="de-DE" dirty="0" smtClean="0"/>
              <a:t>Objektorientierung, Komponentenorientierung usw. sind keine Architekturstile, sondern Programmierparadigmen</a:t>
            </a:r>
          </a:p>
          <a:p>
            <a:endParaRPr lang="de-DE" dirty="0" smtClean="0"/>
          </a:p>
          <a:p>
            <a:endParaRPr lang="de-DE" dirty="0" smtClean="0"/>
          </a:p>
          <a:p>
            <a:endParaRPr lang="de-DE" dirty="0" smtClean="0"/>
          </a:p>
          <a:p>
            <a:endParaRPr lang="de-DE" dirty="0" smtClean="0"/>
          </a:p>
          <a:p>
            <a:endParaRPr lang="de-DE" dirty="0" smtClean="0"/>
          </a:p>
          <a:p>
            <a:r>
              <a:rPr lang="de-DE" dirty="0" smtClean="0"/>
              <a:t>Architekturstile lassen sich mit verschiedenen Programmierparadigmen umsetzen</a:t>
            </a:r>
          </a:p>
          <a:p>
            <a:r>
              <a:rPr lang="de-DE" dirty="0" smtClean="0"/>
              <a:t>Es gibt auch Beziehungen zwischen den Paradigmen</a:t>
            </a:r>
          </a:p>
          <a:p>
            <a:pPr lvl="1"/>
            <a:r>
              <a:rPr lang="de-DE" dirty="0" smtClean="0"/>
              <a:t>bspw. kann man in OO komponentenorientiert entwickeln, allerdings gibt es dafür keine expliziten Abstraktionen in der Programmiersprache</a:t>
            </a:r>
          </a:p>
          <a:p>
            <a:endParaRPr lang="de-DE" dirty="0" smtClean="0"/>
          </a:p>
          <a:p>
            <a:endParaRPr lang="de-DE" sz="1800" dirty="0" smtClean="0"/>
          </a:p>
          <a:p>
            <a:pPr lvl="2"/>
            <a:endParaRPr lang="de-DE" sz="1400" dirty="0"/>
          </a:p>
        </p:txBody>
      </p:sp>
      <p:sp>
        <p:nvSpPr>
          <p:cNvPr id="7" name="Rechteck 6"/>
          <p:cNvSpPr/>
          <p:nvPr/>
        </p:nvSpPr>
        <p:spPr>
          <a:xfrm>
            <a:off x="1115616" y="2492896"/>
            <a:ext cx="7000924" cy="1692771"/>
          </a:xfrm>
          <a:prstGeom prst="rect">
            <a:avLst/>
          </a:prstGeom>
          <a:solidFill>
            <a:srgbClr val="FFD08B"/>
          </a:solidFill>
        </p:spPr>
        <p:txBody>
          <a:bodyPr wrap="square">
            <a:spAutoFit/>
          </a:bodyPr>
          <a:lstStyle/>
          <a:p>
            <a:pPr marL="0" lvl="1" algn="l"/>
            <a:r>
              <a:rPr lang="de-DE" sz="1600" i="1" dirty="0" smtClean="0"/>
              <a:t>Ein </a:t>
            </a:r>
            <a:r>
              <a:rPr lang="de-DE" sz="1600" b="1" i="1" dirty="0" smtClean="0"/>
              <a:t>Programmierparadigma</a:t>
            </a:r>
            <a:r>
              <a:rPr lang="de-DE" sz="1600" i="1" dirty="0" smtClean="0"/>
              <a:t> ist ein fundamentaler Programmierstil. Programmierparadigmen unterscheiden sich durch ihre Konzepte für die Repräsentation von statischen (wie beispielsweise Objekte, Methoden, Variablen, Konstanten) und dynamischen (wie beispielsweise Zuweisungen, Kontrollfluss, Datenfluss) Programmelementen.</a:t>
            </a:r>
          </a:p>
          <a:p>
            <a:pPr marL="0" lvl="1" algn="l"/>
            <a:r>
              <a:rPr lang="de-DE" sz="1600" i="1" dirty="0" smtClean="0"/>
              <a:t>			[Wikipedia]</a:t>
            </a:r>
            <a:endParaRPr lang="de-DE" sz="1600" i="1"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de-DE" sz="2400" dirty="0" err="1" smtClean="0"/>
              <a:t>Implicit</a:t>
            </a:r>
            <a:r>
              <a:rPr lang="de-DE" sz="2400" dirty="0" smtClean="0"/>
              <a:t> </a:t>
            </a:r>
            <a:r>
              <a:rPr lang="de-DE" sz="2400" dirty="0" err="1" smtClean="0"/>
              <a:t>Asynchronous</a:t>
            </a:r>
            <a:r>
              <a:rPr lang="de-DE" sz="2400" dirty="0" smtClean="0"/>
              <a:t> Communication /</a:t>
            </a:r>
            <a:br>
              <a:rPr lang="de-DE" sz="2400" dirty="0" smtClean="0"/>
            </a:br>
            <a:r>
              <a:rPr lang="de-DE" sz="2400" dirty="0" smtClean="0"/>
              <a:t>Non-</a:t>
            </a:r>
            <a:r>
              <a:rPr lang="de-DE" sz="2400" dirty="0" err="1" smtClean="0"/>
              <a:t>Buffered</a:t>
            </a:r>
            <a:r>
              <a:rPr lang="de-DE" sz="2400" dirty="0" smtClean="0"/>
              <a:t> Event </a:t>
            </a:r>
            <a:r>
              <a:rPr lang="de-DE" sz="2400" dirty="0" err="1" smtClean="0"/>
              <a:t>Based</a:t>
            </a:r>
            <a:r>
              <a:rPr lang="de-DE" sz="2400" dirty="0" smtClean="0"/>
              <a:t> – </a:t>
            </a:r>
            <a:r>
              <a:rPr lang="de-DE" sz="2400" dirty="0" smtClean="0">
                <a:solidFill>
                  <a:srgbClr val="0070C0"/>
                </a:solidFill>
              </a:rPr>
              <a:t>UML Klassendiagramm</a:t>
            </a:r>
            <a:endParaRPr lang="en-US" sz="3200" dirty="0"/>
          </a:p>
        </p:txBody>
      </p:sp>
      <p:sp>
        <p:nvSpPr>
          <p:cNvPr id="4813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de-DE"/>
          </a:p>
        </p:txBody>
      </p:sp>
      <p:pic>
        <p:nvPicPr>
          <p:cNvPr id="1128451" name="Picture 3"/>
          <p:cNvPicPr>
            <a:picLocks noChangeAspect="1" noChangeArrowheads="1"/>
          </p:cNvPicPr>
          <p:nvPr/>
        </p:nvPicPr>
        <p:blipFill>
          <a:blip r:embed="rId2" cstate="print"/>
          <a:srcRect/>
          <a:stretch>
            <a:fillRect/>
          </a:stretch>
        </p:blipFill>
        <p:spPr bwMode="auto">
          <a:xfrm>
            <a:off x="1475656" y="1556792"/>
            <a:ext cx="6858000" cy="4648200"/>
          </a:xfrm>
          <a:prstGeom prst="rect">
            <a:avLst/>
          </a:prstGeom>
          <a:noFill/>
          <a:ln w="9525">
            <a:noFill/>
            <a:miter lim="800000"/>
            <a:headEnd/>
            <a:tailEnd/>
          </a:ln>
          <a:effectLst/>
        </p:spPr>
      </p:pic>
      <p:sp>
        <p:nvSpPr>
          <p:cNvPr id="8" name="Rechteck 7"/>
          <p:cNvSpPr/>
          <p:nvPr/>
        </p:nvSpPr>
        <p:spPr>
          <a:xfrm>
            <a:off x="7884368" y="6165304"/>
            <a:ext cx="806632" cy="246221"/>
          </a:xfrm>
          <a:prstGeom prst="rect">
            <a:avLst/>
          </a:prstGeom>
        </p:spPr>
        <p:txBody>
          <a:bodyPr wrap="none">
            <a:spAutoFit/>
          </a:bodyPr>
          <a:lstStyle/>
          <a:p>
            <a:r>
              <a:rPr lang="de-DE" dirty="0" smtClean="0">
                <a:solidFill>
                  <a:schemeClr val="bg1">
                    <a:lumMod val="65000"/>
                  </a:schemeClr>
                </a:solidFill>
              </a:rPr>
              <a:t>[Qian2010]</a:t>
            </a:r>
            <a:endParaRPr lang="de-DE" dirty="0">
              <a:solidFill>
                <a:schemeClr val="bg1">
                  <a:lumMod val="6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980728"/>
            <a:ext cx="8458200" cy="457200"/>
          </a:xfrm>
        </p:spPr>
        <p:txBody>
          <a:bodyPr/>
          <a:lstStyle/>
          <a:p>
            <a:r>
              <a:rPr lang="de-DE" sz="2000" dirty="0" err="1" smtClean="0"/>
              <a:t>Implicit</a:t>
            </a:r>
            <a:r>
              <a:rPr lang="de-DE" sz="2000" dirty="0" smtClean="0"/>
              <a:t> </a:t>
            </a:r>
            <a:r>
              <a:rPr lang="de-DE" sz="2000" dirty="0" err="1" smtClean="0"/>
              <a:t>Asynchronous</a:t>
            </a:r>
            <a:r>
              <a:rPr lang="de-DE" sz="2000" dirty="0" smtClean="0"/>
              <a:t> Communication /</a:t>
            </a:r>
            <a:br>
              <a:rPr lang="de-DE" sz="2000" dirty="0" smtClean="0"/>
            </a:br>
            <a:r>
              <a:rPr lang="de-DE" sz="2000" dirty="0" smtClean="0"/>
              <a:t>Non-</a:t>
            </a:r>
            <a:r>
              <a:rPr lang="de-DE" sz="2000" dirty="0" err="1" smtClean="0"/>
              <a:t>Buffered</a:t>
            </a:r>
            <a:r>
              <a:rPr lang="de-DE" sz="2000" dirty="0" smtClean="0"/>
              <a:t> Event </a:t>
            </a:r>
            <a:r>
              <a:rPr lang="de-DE" sz="2000" dirty="0" err="1" smtClean="0"/>
              <a:t>Based</a:t>
            </a:r>
            <a:r>
              <a:rPr lang="de-DE" sz="2000" dirty="0" smtClean="0"/>
              <a:t> – </a:t>
            </a:r>
            <a:r>
              <a:rPr lang="de-DE" sz="2000" dirty="0" smtClean="0">
                <a:solidFill>
                  <a:srgbClr val="0070C0"/>
                </a:solidFill>
              </a:rPr>
              <a:t>Beispiel: Java Swing</a:t>
            </a:r>
            <a:endParaRPr lang="de-DE" sz="2000" b="1" dirty="0"/>
          </a:p>
        </p:txBody>
      </p:sp>
      <p:sp>
        <p:nvSpPr>
          <p:cNvPr id="9" name="Rectangle 3"/>
          <p:cNvSpPr txBox="1">
            <a:spLocks noChangeArrowheads="1"/>
          </p:cNvSpPr>
          <p:nvPr/>
        </p:nvSpPr>
        <p:spPr bwMode="auto">
          <a:xfrm>
            <a:off x="107504" y="1484784"/>
            <a:ext cx="6984776" cy="3853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import javax.swings.*;</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import java.awt.event.*;</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public class EventTest extends JFrame</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JButton b;</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public static void main (String arg[])</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EventTest et = new EventTest ();</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a:t>
            </a:r>
          </a:p>
          <a:p>
            <a:pPr marL="342900" lvl="0" indent="-342900" algn="l">
              <a:lnSpc>
                <a:spcPct val="80000"/>
              </a:lnSpc>
              <a:spcBef>
                <a:spcPct val="20000"/>
              </a:spcBef>
              <a:buSzPct val="70000"/>
              <a:defRPr/>
            </a:pPr>
            <a:endParaRPr lang="en-US" altLang="zh-CN" sz="1200" kern="0" noProof="1" smtClean="0">
              <a:latin typeface="Courier New" pitchFamily="49" charset="0"/>
              <a:ea typeface="宋体" pitchFamily="2" charset="-122"/>
              <a:cs typeface="Courier New" pitchFamily="49" charset="0"/>
            </a:endParaRP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public EventTest()</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b = new JButton(“click me!”);</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ButtonListener listener = new ButtonListener();</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b.addActionListener(listener);</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	}</a:t>
            </a:r>
          </a:p>
          <a:p>
            <a:pPr marL="342900" lvl="0" indent="-342900" algn="l">
              <a:lnSpc>
                <a:spcPct val="80000"/>
              </a:lnSpc>
              <a:spcBef>
                <a:spcPct val="20000"/>
              </a:spcBef>
              <a:buSzPct val="70000"/>
              <a:defRPr/>
            </a:pPr>
            <a:r>
              <a:rPr lang="en-US" altLang="zh-CN" sz="1200" kern="0" noProof="1" smtClean="0">
                <a:latin typeface="Courier New" pitchFamily="49" charset="0"/>
                <a:ea typeface="宋体" pitchFamily="2" charset="-122"/>
                <a:cs typeface="Courier New" pitchFamily="49" charset="0"/>
              </a:rPr>
              <a:t>}</a:t>
            </a:r>
          </a:p>
        </p:txBody>
      </p:sp>
      <p:sp>
        <p:nvSpPr>
          <p:cNvPr id="10" name="Legende mit Linie 2 9"/>
          <p:cNvSpPr/>
          <p:nvPr/>
        </p:nvSpPr>
        <p:spPr bwMode="auto">
          <a:xfrm>
            <a:off x="4283968" y="4509120"/>
            <a:ext cx="2232248" cy="523220"/>
          </a:xfrm>
          <a:prstGeom prst="borderCallout2">
            <a:avLst>
              <a:gd name="adj1" fmla="val 3707"/>
              <a:gd name="adj2" fmla="val -1978"/>
              <a:gd name="adj3" fmla="val 2458"/>
              <a:gd name="adj4" fmla="val -13240"/>
              <a:gd name="adj5" fmla="val -43111"/>
              <a:gd name="adj6" fmla="val -51125"/>
            </a:avLst>
          </a:prstGeom>
          <a:solidFill>
            <a:schemeClr val="bg1"/>
          </a:solidFill>
          <a:ln w="19050" cap="flat" cmpd="sng" algn="ctr">
            <a:solidFill>
              <a:srgbClr val="008000"/>
            </a:solidFill>
            <a:prstDash val="solid"/>
            <a:round/>
            <a:headEnd type="none" w="med" len="med"/>
            <a:tailEnd type="none" w="med" len="med"/>
          </a:ln>
          <a:effectLst>
            <a:outerShdw blurRad="50800" dist="127000" dir="2700000" algn="tl" rotWithShape="0">
              <a:prstClr val="black">
                <a:alpha val="40000"/>
              </a:prstClr>
            </a:outerShdw>
          </a:effectLst>
        </p:spPr>
        <p:txBody>
          <a:bodyPr wrap="square">
            <a:spAutoFit/>
          </a:bodyPr>
          <a:lstStyle/>
          <a:p>
            <a:pPr>
              <a:defRPr/>
            </a:pPr>
            <a:r>
              <a:rPr lang="de-DE" sz="1400" dirty="0" smtClean="0">
                <a:latin typeface="+mj-lt"/>
              </a:rPr>
              <a:t>Registrierung des</a:t>
            </a:r>
            <a:r>
              <a:rPr lang="de-DE" sz="1400" dirty="0">
                <a:latin typeface="+mj-lt"/>
              </a:rPr>
              <a:t/>
            </a:r>
            <a:br>
              <a:rPr lang="de-DE" sz="1400" dirty="0">
                <a:latin typeface="+mj-lt"/>
              </a:rPr>
            </a:br>
            <a:r>
              <a:rPr lang="de-DE" sz="1400" dirty="0" err="1" smtClean="0">
                <a:latin typeface="+mj-lt"/>
              </a:rPr>
              <a:t>event</a:t>
            </a:r>
            <a:r>
              <a:rPr lang="de-DE" sz="1400" dirty="0" smtClean="0">
                <a:latin typeface="+mj-lt"/>
              </a:rPr>
              <a:t> </a:t>
            </a:r>
            <a:r>
              <a:rPr lang="de-DE" sz="1400" dirty="0" err="1" smtClean="0">
                <a:latin typeface="+mj-lt"/>
              </a:rPr>
              <a:t>listeners</a:t>
            </a:r>
            <a:endParaRPr lang="de-DE" sz="1400" dirty="0" smtClean="0">
              <a:latin typeface="+mj-lt"/>
            </a:endParaRPr>
          </a:p>
        </p:txBody>
      </p:sp>
      <p:sp>
        <p:nvSpPr>
          <p:cNvPr id="13" name="Rectangle 3"/>
          <p:cNvSpPr txBox="1">
            <a:spLocks noChangeArrowheads="1"/>
          </p:cNvSpPr>
          <p:nvPr/>
        </p:nvSpPr>
        <p:spPr bwMode="auto">
          <a:xfrm>
            <a:off x="107504" y="5013176"/>
            <a:ext cx="4572000" cy="125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80000"/>
              </a:lnSpc>
              <a:spcBef>
                <a:spcPct val="20000"/>
              </a:spcBef>
              <a:buSzPct val="70000"/>
              <a:defRPr/>
            </a:pPr>
            <a:r>
              <a:rPr lang="en-US" altLang="zh-CN" sz="1100" kern="0" noProof="1" smtClean="0">
                <a:latin typeface="Courier New" pitchFamily="49" charset="0"/>
                <a:ea typeface="宋体" pitchFamily="2" charset="-122"/>
                <a:cs typeface="Courier New" pitchFamily="49" charset="0"/>
              </a:rPr>
              <a:t>class ButtonListener implements ActionListener</a:t>
            </a:r>
          </a:p>
          <a:p>
            <a:pPr marL="342900" lvl="0" indent="-342900" algn="l">
              <a:lnSpc>
                <a:spcPct val="80000"/>
              </a:lnSpc>
              <a:spcBef>
                <a:spcPct val="20000"/>
              </a:spcBef>
              <a:buSzPct val="70000"/>
              <a:defRPr/>
            </a:pPr>
            <a:r>
              <a:rPr lang="en-US" altLang="zh-CN" sz="1100" kern="0" noProof="1" smtClean="0">
                <a:latin typeface="Courier New" pitchFamily="49" charset="0"/>
                <a:ea typeface="宋体" pitchFamily="2" charset="-122"/>
                <a:cs typeface="Courier New" pitchFamily="49" charset="0"/>
              </a:rPr>
              <a:t>{</a:t>
            </a:r>
          </a:p>
          <a:p>
            <a:pPr marL="342900" lvl="0" indent="-342900" algn="l">
              <a:lnSpc>
                <a:spcPct val="80000"/>
              </a:lnSpc>
              <a:spcBef>
                <a:spcPct val="20000"/>
              </a:spcBef>
              <a:buSzPct val="70000"/>
              <a:defRPr/>
            </a:pPr>
            <a:r>
              <a:rPr lang="en-US" altLang="zh-CN" sz="1100" kern="0" noProof="1" smtClean="0">
                <a:latin typeface="Courier New" pitchFamily="49" charset="0"/>
                <a:ea typeface="宋体" pitchFamily="2" charset="-122"/>
                <a:cs typeface="Courier New" pitchFamily="49" charset="0"/>
              </a:rPr>
              <a:t>	public void ActionPerformed(ActionEvent evt)</a:t>
            </a:r>
          </a:p>
          <a:p>
            <a:pPr marL="342900" lvl="0" indent="-342900" algn="l">
              <a:lnSpc>
                <a:spcPct val="80000"/>
              </a:lnSpc>
              <a:spcBef>
                <a:spcPct val="20000"/>
              </a:spcBef>
              <a:buSzPct val="70000"/>
              <a:defRPr/>
            </a:pPr>
            <a:r>
              <a:rPr lang="en-US" altLang="zh-CN" sz="1100" kern="0" noProof="1" smtClean="0">
                <a:latin typeface="Courier New" pitchFamily="49" charset="0"/>
                <a:ea typeface="宋体" pitchFamily="2" charset="-122"/>
                <a:cs typeface="Courier New" pitchFamily="49" charset="0"/>
              </a:rPr>
              <a:t>	{</a:t>
            </a:r>
          </a:p>
          <a:p>
            <a:pPr marL="342900" lvl="0" indent="-342900" algn="l">
              <a:lnSpc>
                <a:spcPct val="80000"/>
              </a:lnSpc>
              <a:spcBef>
                <a:spcPct val="20000"/>
              </a:spcBef>
              <a:buSzPct val="70000"/>
              <a:defRPr/>
            </a:pPr>
            <a:r>
              <a:rPr lang="en-US" altLang="zh-CN" sz="1100" kern="0" noProof="1" smtClean="0">
                <a:latin typeface="Courier New" pitchFamily="49" charset="0"/>
                <a:ea typeface="宋体" pitchFamily="2" charset="-122"/>
                <a:cs typeface="Courier New" pitchFamily="49" charset="0"/>
              </a:rPr>
              <a:t>		JButton source = (JButton)evt.getSource();</a:t>
            </a:r>
          </a:p>
          <a:p>
            <a:pPr marL="342900" lvl="0" indent="-342900" algn="l">
              <a:lnSpc>
                <a:spcPct val="80000"/>
              </a:lnSpc>
              <a:spcBef>
                <a:spcPct val="20000"/>
              </a:spcBef>
              <a:buSzPct val="70000"/>
              <a:defRPr/>
            </a:pPr>
            <a:r>
              <a:rPr lang="en-US" altLang="zh-CN" sz="1100" kern="0" noProof="1" smtClean="0">
                <a:latin typeface="Courier New" pitchFamily="49" charset="0"/>
                <a:ea typeface="宋体" pitchFamily="2" charset="-122"/>
                <a:cs typeface="Courier New" pitchFamily="49" charset="0"/>
              </a:rPr>
              <a:t>		source.setText(“Button Has Been Clicked”);</a:t>
            </a:r>
          </a:p>
          <a:p>
            <a:pPr marL="342900" lvl="0" indent="-342900" algn="l">
              <a:lnSpc>
                <a:spcPct val="80000"/>
              </a:lnSpc>
              <a:spcBef>
                <a:spcPct val="20000"/>
              </a:spcBef>
              <a:buSzPct val="70000"/>
              <a:defRPr/>
            </a:pPr>
            <a:r>
              <a:rPr lang="en-US" altLang="zh-CN" sz="1100" kern="0" noProof="1" smtClean="0">
                <a:latin typeface="Courier New" pitchFamily="49" charset="0"/>
                <a:ea typeface="宋体" pitchFamily="2" charset="-122"/>
                <a:cs typeface="Courier New" pitchFamily="49" charset="0"/>
              </a:rPr>
              <a:t>	}</a:t>
            </a:r>
          </a:p>
          <a:p>
            <a:pPr marL="342900" lvl="0" indent="-342900" algn="l">
              <a:lnSpc>
                <a:spcPct val="80000"/>
              </a:lnSpc>
              <a:spcBef>
                <a:spcPct val="20000"/>
              </a:spcBef>
              <a:buSzPct val="70000"/>
              <a:defRPr/>
            </a:pPr>
            <a:r>
              <a:rPr lang="en-US" altLang="zh-CN" sz="1100" kern="0" noProof="1" smtClean="0">
                <a:latin typeface="Courier New" pitchFamily="49" charset="0"/>
                <a:ea typeface="宋体" pitchFamily="2" charset="-122"/>
                <a:cs typeface="Courier New" pitchFamily="49" charset="0"/>
              </a:rPr>
              <a:t>}</a:t>
            </a:r>
          </a:p>
          <a:p>
            <a:pPr marL="342900" lvl="0" indent="-342900" algn="l">
              <a:lnSpc>
                <a:spcPct val="80000"/>
              </a:lnSpc>
              <a:spcBef>
                <a:spcPct val="20000"/>
              </a:spcBef>
              <a:buSzPct val="70000"/>
              <a:defRPr/>
            </a:pPr>
            <a:endParaRPr lang="en-US" altLang="zh-CN" sz="1100" kern="0" noProof="1" smtClean="0">
              <a:latin typeface="Courier New" pitchFamily="49" charset="0"/>
              <a:ea typeface="宋体" pitchFamily="2" charset="-122"/>
              <a:cs typeface="Courier New" pitchFamily="49" charset="0"/>
            </a:endParaRPr>
          </a:p>
        </p:txBody>
      </p:sp>
      <p:sp>
        <p:nvSpPr>
          <p:cNvPr id="14" name="Legende mit Linie 2 13"/>
          <p:cNvSpPr/>
          <p:nvPr/>
        </p:nvSpPr>
        <p:spPr bwMode="auto">
          <a:xfrm>
            <a:off x="4499992" y="3212976"/>
            <a:ext cx="1656184" cy="523220"/>
          </a:xfrm>
          <a:prstGeom prst="borderCallout2">
            <a:avLst>
              <a:gd name="adj1" fmla="val 3707"/>
              <a:gd name="adj2" fmla="val -1978"/>
              <a:gd name="adj3" fmla="val 2458"/>
              <a:gd name="adj4" fmla="val -13240"/>
              <a:gd name="adj5" fmla="val 95036"/>
              <a:gd name="adj6" fmla="val -93549"/>
            </a:avLst>
          </a:prstGeom>
          <a:solidFill>
            <a:schemeClr val="bg1"/>
          </a:solidFill>
          <a:ln w="19050" cap="flat" cmpd="sng" algn="ctr">
            <a:solidFill>
              <a:srgbClr val="008000"/>
            </a:solidFill>
            <a:prstDash val="solid"/>
            <a:round/>
            <a:headEnd type="none" w="med" len="med"/>
            <a:tailEnd type="none" w="med" len="med"/>
          </a:ln>
          <a:effectLst>
            <a:outerShdw blurRad="50800" dist="127000" dir="2700000" algn="tl" rotWithShape="0">
              <a:prstClr val="black">
                <a:alpha val="40000"/>
              </a:prstClr>
            </a:outerShdw>
          </a:effectLst>
        </p:spPr>
        <p:txBody>
          <a:bodyPr wrap="square">
            <a:spAutoFit/>
          </a:bodyPr>
          <a:lstStyle/>
          <a:p>
            <a:pPr>
              <a:defRPr/>
            </a:pPr>
            <a:r>
              <a:rPr lang="de-DE" sz="1400" dirty="0" smtClean="0">
                <a:latin typeface="+mj-lt"/>
              </a:rPr>
              <a:t>Der </a:t>
            </a:r>
            <a:r>
              <a:rPr lang="de-DE" sz="1400" dirty="0" err="1" smtClean="0">
                <a:latin typeface="+mj-lt"/>
              </a:rPr>
              <a:t>JButton</a:t>
            </a:r>
            <a:r>
              <a:rPr lang="de-DE" sz="1400" dirty="0" smtClean="0">
                <a:latin typeface="+mj-lt"/>
              </a:rPr>
              <a:t> ist eine </a:t>
            </a:r>
            <a:r>
              <a:rPr lang="de-DE" sz="1400" dirty="0" err="1" smtClean="0">
                <a:latin typeface="+mj-lt"/>
              </a:rPr>
              <a:t>event</a:t>
            </a:r>
            <a:r>
              <a:rPr lang="de-DE" sz="1400" dirty="0" smtClean="0">
                <a:latin typeface="+mj-lt"/>
              </a:rPr>
              <a:t> </a:t>
            </a:r>
            <a:r>
              <a:rPr lang="de-DE" sz="1400" dirty="0" err="1" smtClean="0">
                <a:latin typeface="+mj-lt"/>
              </a:rPr>
              <a:t>source</a:t>
            </a:r>
            <a:endParaRPr lang="de-DE" sz="1400" dirty="0" smtClean="0">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2000" dirty="0" err="1" smtClean="0"/>
              <a:t>Implicit</a:t>
            </a:r>
            <a:r>
              <a:rPr lang="de-DE" sz="2000" dirty="0" smtClean="0"/>
              <a:t> </a:t>
            </a:r>
            <a:r>
              <a:rPr lang="de-DE" sz="2000" dirty="0" err="1" smtClean="0"/>
              <a:t>Asynchronous</a:t>
            </a:r>
            <a:r>
              <a:rPr lang="de-DE" sz="2000" dirty="0" smtClean="0"/>
              <a:t> Communication /</a:t>
            </a:r>
            <a:br>
              <a:rPr lang="de-DE" sz="2000" dirty="0" smtClean="0"/>
            </a:br>
            <a:r>
              <a:rPr lang="de-DE" sz="2000" dirty="0" smtClean="0"/>
              <a:t>Non-</a:t>
            </a:r>
            <a:r>
              <a:rPr lang="de-DE" sz="2000" dirty="0" err="1" smtClean="0"/>
              <a:t>Buffered</a:t>
            </a:r>
            <a:r>
              <a:rPr lang="de-DE" sz="2000" dirty="0" smtClean="0"/>
              <a:t> Event </a:t>
            </a:r>
            <a:r>
              <a:rPr lang="de-DE" sz="2000" dirty="0" err="1" smtClean="0"/>
              <a:t>Based</a:t>
            </a:r>
            <a:r>
              <a:rPr lang="de-DE" sz="2400" dirty="0" smtClean="0">
                <a:solidFill>
                  <a:srgbClr val="000000"/>
                </a:solidFill>
              </a:rPr>
              <a:t> – </a:t>
            </a:r>
            <a:r>
              <a:rPr lang="de-DE" sz="2000" dirty="0" smtClean="0">
                <a:solidFill>
                  <a:srgbClr val="0070C0"/>
                </a:solidFill>
              </a:rPr>
              <a:t>Anwendungsfelder</a:t>
            </a:r>
            <a:endParaRPr lang="de-DE" sz="2000" dirty="0"/>
          </a:p>
        </p:txBody>
      </p:sp>
      <p:sp>
        <p:nvSpPr>
          <p:cNvPr id="9" name="Rectangle 3"/>
          <p:cNvSpPr>
            <a:spLocks noGrp="1" noChangeArrowheads="1"/>
          </p:cNvSpPr>
          <p:nvPr>
            <p:ph idx="1"/>
          </p:nvPr>
        </p:nvSpPr>
        <p:spPr/>
        <p:txBody>
          <a:bodyPr/>
          <a:lstStyle/>
          <a:p>
            <a:pPr>
              <a:lnSpc>
                <a:spcPct val="80000"/>
              </a:lnSpc>
            </a:pPr>
            <a:r>
              <a:rPr lang="de-DE" dirty="0" smtClean="0"/>
              <a:t>Geeignet für die Kommunikation interaktiver GUI-Komponenten</a:t>
            </a:r>
          </a:p>
          <a:p>
            <a:pPr>
              <a:lnSpc>
                <a:spcPct val="80000"/>
              </a:lnSpc>
            </a:pPr>
            <a:r>
              <a:rPr lang="de-DE" altLang="zh-CN" dirty="0" smtClean="0">
                <a:ea typeface="宋体" pitchFamily="2" charset="-122"/>
              </a:rPr>
              <a:t>Geeignet für Anwendungen, die lose Kopplung zwischen Komponenten benötigen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2400" dirty="0" err="1" smtClean="0"/>
              <a:t>Implicit</a:t>
            </a:r>
            <a:r>
              <a:rPr lang="de-DE" sz="2400" dirty="0" smtClean="0"/>
              <a:t> </a:t>
            </a:r>
            <a:r>
              <a:rPr lang="de-DE" sz="2400" dirty="0" err="1" smtClean="0"/>
              <a:t>Asynchronous</a:t>
            </a:r>
            <a:r>
              <a:rPr lang="de-DE" sz="2400" dirty="0" smtClean="0"/>
              <a:t> Communication /</a:t>
            </a:r>
            <a:br>
              <a:rPr lang="de-DE" sz="2400" dirty="0" smtClean="0"/>
            </a:br>
            <a:r>
              <a:rPr lang="de-DE" sz="2400" dirty="0" smtClean="0"/>
              <a:t>Non-</a:t>
            </a:r>
            <a:r>
              <a:rPr lang="de-DE" sz="2400" dirty="0" err="1" smtClean="0"/>
              <a:t>Buffered</a:t>
            </a:r>
            <a:r>
              <a:rPr lang="de-DE" sz="2400" dirty="0" smtClean="0"/>
              <a:t> Event </a:t>
            </a:r>
            <a:r>
              <a:rPr lang="de-DE" sz="2400" dirty="0" err="1" smtClean="0"/>
              <a:t>Based</a:t>
            </a:r>
            <a:r>
              <a:rPr lang="de-DE" dirty="0" smtClean="0">
                <a:solidFill>
                  <a:srgbClr val="000000"/>
                </a:solidFill>
              </a:rPr>
              <a:t> – </a:t>
            </a:r>
            <a:r>
              <a:rPr lang="de-DE" sz="2400" dirty="0" smtClean="0">
                <a:solidFill>
                  <a:srgbClr val="0070C0"/>
                </a:solidFill>
              </a:rPr>
              <a:t>Vorteile</a:t>
            </a:r>
            <a:endParaRPr lang="de-DE" dirty="0"/>
          </a:p>
        </p:txBody>
      </p:sp>
      <p:sp>
        <p:nvSpPr>
          <p:cNvPr id="9" name="Rectangle 3"/>
          <p:cNvSpPr>
            <a:spLocks noGrp="1" noChangeArrowheads="1"/>
          </p:cNvSpPr>
          <p:nvPr>
            <p:ph idx="1"/>
          </p:nvPr>
        </p:nvSpPr>
        <p:spPr/>
        <p:txBody>
          <a:bodyPr/>
          <a:lstStyle/>
          <a:p>
            <a:pPr>
              <a:lnSpc>
                <a:spcPct val="90000"/>
              </a:lnSpc>
            </a:pPr>
            <a:r>
              <a:rPr lang="de-DE" dirty="0" smtClean="0"/>
              <a:t>Verfügbarkeit in vielen Frameworks (Java, .NET, C++, …)</a:t>
            </a:r>
          </a:p>
          <a:p>
            <a:pPr>
              <a:lnSpc>
                <a:spcPct val="90000"/>
              </a:lnSpc>
            </a:pPr>
            <a:r>
              <a:rPr lang="de-DE" dirty="0" smtClean="0"/>
              <a:t>Wiederverwendbarkeit von Komponenten: neue Eventhandler können hinzugefügt werden, ohne den Rest des Systems zu beeinträchtigen</a:t>
            </a:r>
          </a:p>
          <a:p>
            <a:pPr>
              <a:lnSpc>
                <a:spcPct val="90000"/>
              </a:lnSpc>
            </a:pPr>
            <a:r>
              <a:rPr lang="de-DE" altLang="zh-CN" dirty="0" smtClean="0">
                <a:ea typeface="宋体" pitchFamily="2" charset="-122"/>
              </a:rPr>
              <a:t>Evolution: es ist einfach die Komponenten anzupassen</a:t>
            </a:r>
          </a:p>
          <a:p>
            <a:pPr>
              <a:lnSpc>
                <a:spcPct val="90000"/>
              </a:lnSpc>
            </a:pPr>
            <a:r>
              <a:rPr lang="de-DE" altLang="zh-CN" dirty="0" smtClean="0">
                <a:ea typeface="宋体" pitchFamily="2" charset="-122"/>
              </a:rPr>
              <a:t>Flexibilität: Die Registrierung von </a:t>
            </a:r>
            <a:r>
              <a:rPr lang="de-DE" altLang="zh-CN" dirty="0" err="1" smtClean="0">
                <a:ea typeface="宋体" pitchFamily="2" charset="-122"/>
              </a:rPr>
              <a:t>event</a:t>
            </a:r>
            <a:r>
              <a:rPr lang="de-DE" altLang="zh-CN" dirty="0" smtClean="0">
                <a:ea typeface="宋体" pitchFamily="2" charset="-122"/>
              </a:rPr>
              <a:t> </a:t>
            </a:r>
            <a:r>
              <a:rPr lang="de-DE" altLang="zh-CN" dirty="0" err="1" smtClean="0">
                <a:ea typeface="宋体" pitchFamily="2" charset="-122"/>
              </a:rPr>
              <a:t>listenern</a:t>
            </a:r>
            <a:r>
              <a:rPr lang="de-DE" altLang="zh-CN" dirty="0" smtClean="0">
                <a:ea typeface="宋体" pitchFamily="2" charset="-122"/>
              </a:rPr>
              <a:t> kann dynamisch zur Laufzeit erfolgen</a:t>
            </a:r>
          </a:p>
          <a:p>
            <a:pPr>
              <a:lnSpc>
                <a:spcPct val="90000"/>
              </a:lnSpc>
            </a:pPr>
            <a:r>
              <a:rPr lang="de-DE" altLang="zh-CN" dirty="0" smtClean="0">
                <a:ea typeface="宋体" pitchFamily="2" charset="-122"/>
              </a:rPr>
              <a:t>Es ist möglich, die Event-Bearbeitung zu parallelisieren</a:t>
            </a:r>
          </a:p>
          <a:p>
            <a:pPr>
              <a:lnSpc>
                <a:spcPct val="80000"/>
              </a:lnSpc>
            </a:pPr>
            <a:endParaRPr lang="de-DE" altLang="zh-CN" dirty="0" smtClean="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2400" dirty="0" err="1" smtClean="0"/>
              <a:t>Implicit</a:t>
            </a:r>
            <a:r>
              <a:rPr lang="de-DE" sz="2400" dirty="0" smtClean="0"/>
              <a:t> </a:t>
            </a:r>
            <a:r>
              <a:rPr lang="de-DE" sz="2400" dirty="0" err="1" smtClean="0"/>
              <a:t>Asynchronous</a:t>
            </a:r>
            <a:r>
              <a:rPr lang="de-DE" sz="2400" dirty="0" smtClean="0"/>
              <a:t> Communication /</a:t>
            </a:r>
            <a:br>
              <a:rPr lang="de-DE" sz="2400" dirty="0" smtClean="0"/>
            </a:br>
            <a:r>
              <a:rPr lang="de-DE" sz="2400" dirty="0" smtClean="0"/>
              <a:t>Non-</a:t>
            </a:r>
            <a:r>
              <a:rPr lang="de-DE" sz="2400" dirty="0" err="1" smtClean="0"/>
              <a:t>Buffered</a:t>
            </a:r>
            <a:r>
              <a:rPr lang="de-DE" sz="2400" dirty="0" smtClean="0"/>
              <a:t> Event </a:t>
            </a:r>
            <a:r>
              <a:rPr lang="de-DE" sz="2400" dirty="0" err="1" smtClean="0"/>
              <a:t>Based</a:t>
            </a:r>
            <a:r>
              <a:rPr lang="de-DE" dirty="0" smtClean="0">
                <a:solidFill>
                  <a:srgbClr val="000000"/>
                </a:solidFill>
              </a:rPr>
              <a:t> – </a:t>
            </a:r>
            <a:r>
              <a:rPr lang="de-DE" sz="2400" dirty="0" smtClean="0">
                <a:solidFill>
                  <a:srgbClr val="0070C0"/>
                </a:solidFill>
              </a:rPr>
              <a:t>Beschränkungen</a:t>
            </a:r>
            <a:endParaRPr lang="de-DE" dirty="0"/>
          </a:p>
        </p:txBody>
      </p:sp>
      <p:sp>
        <p:nvSpPr>
          <p:cNvPr id="9" name="Rectangle 3"/>
          <p:cNvSpPr>
            <a:spLocks noGrp="1" noChangeArrowheads="1"/>
          </p:cNvSpPr>
          <p:nvPr>
            <p:ph idx="1"/>
          </p:nvPr>
        </p:nvSpPr>
        <p:spPr/>
        <p:txBody>
          <a:bodyPr/>
          <a:lstStyle/>
          <a:p>
            <a:r>
              <a:rPr lang="de-DE" dirty="0" smtClean="0"/>
              <a:t>Debugging und Testen ist schwer, da Antworten auf Events schwer vorhersehbar und verifizierbar sind; ebenso die Reihenfolgen der Antworten</a:t>
            </a:r>
          </a:p>
          <a:p>
            <a:r>
              <a:rPr lang="de-DE" dirty="0" smtClean="0"/>
              <a:t>Die Kopplung zwischen </a:t>
            </a:r>
            <a:r>
              <a:rPr lang="de-DE" dirty="0" err="1" smtClean="0"/>
              <a:t>event</a:t>
            </a:r>
            <a:r>
              <a:rPr lang="de-DE" dirty="0" smtClean="0"/>
              <a:t> </a:t>
            </a:r>
            <a:r>
              <a:rPr lang="de-DE" dirty="0" err="1" smtClean="0"/>
              <a:t>sources</a:t>
            </a:r>
            <a:r>
              <a:rPr lang="de-DE" dirty="0" smtClean="0"/>
              <a:t> und </a:t>
            </a:r>
            <a:r>
              <a:rPr lang="de-DE" dirty="0" err="1" smtClean="0"/>
              <a:t>event</a:t>
            </a:r>
            <a:r>
              <a:rPr lang="de-DE" dirty="0" smtClean="0"/>
              <a:t> </a:t>
            </a:r>
            <a:r>
              <a:rPr lang="de-DE" dirty="0" err="1" smtClean="0"/>
              <a:t>listener</a:t>
            </a:r>
            <a:r>
              <a:rPr lang="de-DE" dirty="0" smtClean="0"/>
              <a:t> ist enger als ins Message-Queue-Systemen (im Folgenden)</a:t>
            </a:r>
          </a:p>
          <a:p>
            <a:endParaRPr lang="de-DE" dirty="0" smtClean="0"/>
          </a:p>
          <a:p>
            <a:endParaRPr lang="de-DE" dirty="0" smtClean="0">
              <a:ea typeface="宋体" pitchFamily="2" charset="-122"/>
            </a:endParaRPr>
          </a:p>
          <a:p>
            <a:pPr>
              <a:lnSpc>
                <a:spcPct val="80000"/>
              </a:lnSpc>
            </a:pPr>
            <a:endParaRPr lang="de-DE" altLang="zh-CN" dirty="0" smtClean="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de-DE" sz="2400" dirty="0" err="1" smtClean="0"/>
              <a:t>Implicit</a:t>
            </a:r>
            <a:r>
              <a:rPr lang="de-DE" sz="2400" dirty="0" smtClean="0"/>
              <a:t> </a:t>
            </a:r>
            <a:r>
              <a:rPr lang="de-DE" sz="2400" dirty="0" err="1" smtClean="0"/>
              <a:t>Asynchronous</a:t>
            </a:r>
            <a:r>
              <a:rPr lang="de-DE" sz="2400" dirty="0" smtClean="0"/>
              <a:t> Communication/</a:t>
            </a:r>
            <a:br>
              <a:rPr lang="de-DE" sz="2400" dirty="0" smtClean="0"/>
            </a:br>
            <a:r>
              <a:rPr lang="de-DE" sz="2400" dirty="0" err="1" smtClean="0"/>
              <a:t>Buffered</a:t>
            </a:r>
            <a:r>
              <a:rPr lang="de-DE" sz="2400" dirty="0" smtClean="0"/>
              <a:t> Message </a:t>
            </a:r>
            <a:r>
              <a:rPr lang="de-DE" sz="2400" dirty="0" err="1" smtClean="0"/>
              <a:t>Based</a:t>
            </a:r>
            <a:endParaRPr lang="de-DE" sz="2400" dirty="0">
              <a:solidFill>
                <a:srgbClr val="0070C0"/>
              </a:solidFill>
            </a:endParaRPr>
          </a:p>
        </p:txBody>
      </p:sp>
      <p:sp>
        <p:nvSpPr>
          <p:cNvPr id="62467" name="Rectangle 3"/>
          <p:cNvSpPr>
            <a:spLocks noGrp="1" noChangeArrowheads="1"/>
          </p:cNvSpPr>
          <p:nvPr>
            <p:ph idx="1"/>
          </p:nvPr>
        </p:nvSpPr>
        <p:spPr/>
        <p:txBody>
          <a:bodyPr/>
          <a:lstStyle/>
          <a:p>
            <a:r>
              <a:rPr lang="de-DE" dirty="0" smtClean="0"/>
              <a:t>Der </a:t>
            </a:r>
            <a:r>
              <a:rPr lang="de-DE" dirty="0" err="1" smtClean="0"/>
              <a:t>Buffered</a:t>
            </a:r>
            <a:r>
              <a:rPr lang="de-DE" dirty="0" smtClean="0"/>
              <a:t>-Message-</a:t>
            </a:r>
            <a:r>
              <a:rPr lang="de-DE" dirty="0" err="1" smtClean="0"/>
              <a:t>Based</a:t>
            </a:r>
            <a:r>
              <a:rPr lang="de-DE" dirty="0" smtClean="0"/>
              <a:t> Architekturstil unterscheidet zwischen</a:t>
            </a:r>
          </a:p>
          <a:p>
            <a:pPr lvl="1"/>
            <a:r>
              <a:rPr lang="de-DE" sz="2000" dirty="0" smtClean="0">
                <a:solidFill>
                  <a:srgbClr val="0070C0"/>
                </a:solidFill>
              </a:rPr>
              <a:t>Message Producer</a:t>
            </a:r>
          </a:p>
          <a:p>
            <a:pPr lvl="1"/>
            <a:r>
              <a:rPr lang="de-DE" sz="2000" dirty="0" smtClean="0">
                <a:solidFill>
                  <a:srgbClr val="0070C0"/>
                </a:solidFill>
              </a:rPr>
              <a:t>Message Consumer</a:t>
            </a:r>
          </a:p>
          <a:p>
            <a:pPr lvl="1"/>
            <a:r>
              <a:rPr lang="de-DE" sz="2000" dirty="0" smtClean="0">
                <a:solidFill>
                  <a:srgbClr val="0070C0"/>
                </a:solidFill>
              </a:rPr>
              <a:t>Message Service Provider</a:t>
            </a:r>
          </a:p>
          <a:p>
            <a:r>
              <a:rPr lang="de-DE" dirty="0" smtClean="0"/>
              <a:t>Die Verbindung erfolgt asynchron über eine Nachrichtenschlange (“</a:t>
            </a:r>
            <a:r>
              <a:rPr lang="de-DE" b="1" dirty="0" err="1" smtClean="0"/>
              <a:t>message</a:t>
            </a:r>
            <a:r>
              <a:rPr lang="de-DE" b="1" dirty="0" smtClean="0"/>
              <a:t> </a:t>
            </a:r>
            <a:r>
              <a:rPr lang="de-DE" b="1" dirty="0" err="1" smtClean="0"/>
              <a:t>queue</a:t>
            </a:r>
            <a:r>
              <a:rPr lang="de-DE" dirty="0" smtClean="0"/>
              <a:t>”) oder ein Nachrichtenthema (“</a:t>
            </a:r>
            <a:r>
              <a:rPr lang="de-DE" b="1" dirty="0" err="1" smtClean="0"/>
              <a:t>message</a:t>
            </a:r>
            <a:r>
              <a:rPr lang="de-DE" b="1" dirty="0" smtClean="0"/>
              <a:t> </a:t>
            </a:r>
            <a:r>
              <a:rPr lang="de-DE" b="1" dirty="0" err="1" smtClean="0"/>
              <a:t>topic</a:t>
            </a:r>
            <a:r>
              <a:rPr lang="de-DE" dirty="0" smtClean="0"/>
              <a:t>”)</a:t>
            </a:r>
          </a:p>
          <a:p>
            <a:r>
              <a:rPr lang="de-DE" dirty="0" smtClean="0"/>
              <a:t>Die Architektur wird auch als datenzentriert betrachtet</a:t>
            </a:r>
          </a:p>
          <a:p>
            <a:r>
              <a:rPr lang="de-DE" dirty="0" smtClean="0"/>
              <a:t>auch: </a:t>
            </a:r>
            <a:r>
              <a:rPr lang="de-DE" b="1" dirty="0" err="1" smtClean="0"/>
              <a:t>Fire</a:t>
            </a:r>
            <a:r>
              <a:rPr lang="de-DE" b="1" dirty="0" smtClean="0"/>
              <a:t> &amp; Forget</a:t>
            </a:r>
            <a:r>
              <a:rPr lang="de-DE" dirty="0" smtClean="0"/>
              <a:t>; der Sender schickt eine Nachricht und kümmert sich nicht mehr darum; die Nachrichtenlieferung erfolgt </a:t>
            </a:r>
            <a:r>
              <a:rPr lang="de-DE" b="1" dirty="0" smtClean="0"/>
              <a:t>zuverlässig</a:t>
            </a:r>
          </a:p>
          <a:p>
            <a:r>
              <a:rPr lang="de-DE" altLang="zh-CN" dirty="0" smtClean="0">
                <a:ea typeface="宋体" pitchFamily="2" charset="-122"/>
              </a:rPr>
              <a:t>typischerweise durch  Message-</a:t>
            </a:r>
            <a:r>
              <a:rPr lang="de-DE" altLang="zh-CN" dirty="0" err="1" smtClean="0">
                <a:ea typeface="宋体" pitchFamily="2" charset="-122"/>
              </a:rPr>
              <a:t>Oriented</a:t>
            </a:r>
            <a:r>
              <a:rPr lang="de-DE" altLang="zh-CN" dirty="0" smtClean="0">
                <a:ea typeface="宋体" pitchFamily="2" charset="-122"/>
              </a:rPr>
              <a:t> Middleware (“MOM”) implementiert, das einen zuverlässigen Nachrichtenaustausch in verteilten Systemen bietet.</a:t>
            </a:r>
          </a:p>
          <a:p>
            <a:pPr lvl="1"/>
            <a:r>
              <a:rPr lang="de-DE" dirty="0" smtClean="0">
                <a:ea typeface="宋体" pitchFamily="2" charset="-122"/>
              </a:rPr>
              <a:t>Produkte: IBM MQSeries, Microsoft MSMQ, Apache ActiveMQ, </a:t>
            </a:r>
            <a:r>
              <a:rPr lang="de-DE" dirty="0" err="1" smtClean="0">
                <a:ea typeface="宋体" pitchFamily="2" charset="-122"/>
              </a:rPr>
              <a:t>RabbitMQ</a:t>
            </a:r>
            <a:r>
              <a:rPr lang="de-DE" dirty="0" smtClean="0">
                <a:ea typeface="宋体" pitchFamily="2" charset="-122"/>
              </a:rPr>
              <a:t>, …</a:t>
            </a:r>
            <a:endParaRPr lang="de-DE" dirty="0" smtClean="0"/>
          </a:p>
          <a:p>
            <a:endParaRPr lang="de-DE" dirty="0" smtClean="0"/>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de-DE" sz="2400" smtClean="0"/>
              <a:t>Implicit Asynchronous Communication/</a:t>
            </a:r>
            <a:br>
              <a:rPr lang="de-DE" sz="2400" smtClean="0"/>
            </a:br>
            <a:r>
              <a:rPr lang="de-DE" sz="2400" smtClean="0"/>
              <a:t>Buffered Message Based – </a:t>
            </a:r>
            <a:r>
              <a:rPr lang="de-DE" sz="2400" smtClean="0">
                <a:solidFill>
                  <a:srgbClr val="0070C0"/>
                </a:solidFill>
              </a:rPr>
              <a:t>Überblick</a:t>
            </a:r>
            <a:endParaRPr lang="de-DE" sz="2400">
              <a:solidFill>
                <a:srgbClr val="0070C0"/>
              </a:solidFill>
            </a:endParaRPr>
          </a:p>
        </p:txBody>
      </p:sp>
      <p:sp>
        <p:nvSpPr>
          <p:cNvPr id="62467" name="Rectangle 3"/>
          <p:cNvSpPr>
            <a:spLocks noGrp="1" noChangeArrowheads="1"/>
          </p:cNvSpPr>
          <p:nvPr>
            <p:ph idx="1"/>
          </p:nvPr>
        </p:nvSpPr>
        <p:spPr/>
        <p:txBody>
          <a:bodyPr/>
          <a:lstStyle/>
          <a:p>
            <a:pPr>
              <a:lnSpc>
                <a:spcPct val="90000"/>
              </a:lnSpc>
            </a:pPr>
            <a:r>
              <a:rPr lang="de-DE" dirty="0" smtClean="0"/>
              <a:t>Subscriber registrieren sich bei </a:t>
            </a:r>
            <a:r>
              <a:rPr lang="de-DE" dirty="0" err="1" smtClean="0"/>
              <a:t>message</a:t>
            </a:r>
            <a:r>
              <a:rPr lang="de-DE" dirty="0" smtClean="0"/>
              <a:t> </a:t>
            </a:r>
            <a:r>
              <a:rPr lang="de-DE" dirty="0" err="1" smtClean="0"/>
              <a:t>queues</a:t>
            </a:r>
            <a:r>
              <a:rPr lang="de-DE" dirty="0" smtClean="0"/>
              <a:t> oder </a:t>
            </a:r>
            <a:r>
              <a:rPr lang="de-DE" dirty="0" err="1" smtClean="0"/>
              <a:t>message</a:t>
            </a:r>
            <a:r>
              <a:rPr lang="de-DE" dirty="0" smtClean="0"/>
              <a:t> </a:t>
            </a:r>
            <a:r>
              <a:rPr lang="de-DE" dirty="0" err="1" smtClean="0"/>
              <a:t>topics</a:t>
            </a:r>
            <a:endParaRPr lang="de-DE" dirty="0" smtClean="0"/>
          </a:p>
          <a:p>
            <a:pPr>
              <a:lnSpc>
                <a:spcPct val="90000"/>
              </a:lnSpc>
            </a:pPr>
            <a:r>
              <a:rPr lang="de-DE" b="1" dirty="0" smtClean="0"/>
              <a:t>Message</a:t>
            </a:r>
            <a:r>
              <a:rPr lang="de-DE" dirty="0" smtClean="0"/>
              <a:t>: Strukturierte Daten mit </a:t>
            </a:r>
            <a:r>
              <a:rPr lang="de-DE" dirty="0" err="1" smtClean="0"/>
              <a:t>Id</a:t>
            </a:r>
            <a:r>
              <a:rPr lang="de-DE" dirty="0" smtClean="0"/>
              <a:t>, Header, Property, und Body</a:t>
            </a:r>
          </a:p>
          <a:p>
            <a:pPr>
              <a:lnSpc>
                <a:spcPct val="90000"/>
              </a:lnSpc>
            </a:pPr>
            <a:r>
              <a:rPr lang="de-DE" altLang="zh-CN" dirty="0" smtClean="0">
                <a:ea typeface="宋体" pitchFamily="2" charset="-122"/>
              </a:rPr>
              <a:t>Jeder Client registriert sich bei einem Message Service Provider (z. B. Apache ActiveMQ) in einer </a:t>
            </a:r>
            <a:r>
              <a:rPr lang="de-DE" altLang="zh-CN" b="1" dirty="0" smtClean="0">
                <a:ea typeface="宋体" pitchFamily="2" charset="-122"/>
              </a:rPr>
              <a:t>Session</a:t>
            </a:r>
            <a:r>
              <a:rPr lang="de-DE" altLang="zh-CN" dirty="0" smtClean="0">
                <a:ea typeface="宋体" pitchFamily="2" charset="-122"/>
              </a:rPr>
              <a:t>, um Nachrichten zu senden und/oder zu empfangen</a:t>
            </a:r>
          </a:p>
          <a:p>
            <a:pPr>
              <a:lnSpc>
                <a:spcPct val="90000"/>
              </a:lnSpc>
            </a:pPr>
            <a:r>
              <a:rPr lang="de-DE" altLang="zh-CN" dirty="0" smtClean="0">
                <a:ea typeface="宋体" pitchFamily="2" charset="-122"/>
              </a:rPr>
              <a:t>Unterscheidung zwischen:</a:t>
            </a:r>
          </a:p>
          <a:p>
            <a:pPr marL="800100" lvl="1" indent="-342900">
              <a:lnSpc>
                <a:spcPct val="90000"/>
              </a:lnSpc>
              <a:buFont typeface="+mj-lt"/>
              <a:buAutoNum type="arabicPeriod"/>
            </a:pPr>
            <a:r>
              <a:rPr lang="de-DE" b="1" dirty="0" err="1" smtClean="0"/>
              <a:t>message</a:t>
            </a:r>
            <a:r>
              <a:rPr lang="de-DE" b="1" dirty="0" smtClean="0"/>
              <a:t> </a:t>
            </a:r>
            <a:r>
              <a:rPr lang="de-DE" b="1" dirty="0" err="1" smtClean="0"/>
              <a:t>queue</a:t>
            </a:r>
            <a:r>
              <a:rPr lang="de-DE" dirty="0" smtClean="0"/>
              <a:t>: Punkt-zu-Punkt-Architektur zwischen Sendern und Empfängern</a:t>
            </a:r>
          </a:p>
          <a:p>
            <a:pPr marL="800100" lvl="1" indent="-342900">
              <a:lnSpc>
                <a:spcPct val="90000"/>
              </a:lnSpc>
              <a:buFont typeface="+mj-lt"/>
              <a:buAutoNum type="arabicPeriod"/>
            </a:pPr>
            <a:r>
              <a:rPr lang="de-DE" b="1" dirty="0" err="1" smtClean="0"/>
              <a:t>message</a:t>
            </a:r>
            <a:r>
              <a:rPr lang="de-DE" b="1" dirty="0" smtClean="0"/>
              <a:t> </a:t>
            </a:r>
            <a:r>
              <a:rPr lang="de-DE" b="1" dirty="0" err="1" smtClean="0"/>
              <a:t>topic</a:t>
            </a:r>
            <a:r>
              <a:rPr lang="de-DE" dirty="0" smtClean="0"/>
              <a:t>: Eins-zu-N-Architektur</a:t>
            </a:r>
          </a:p>
          <a:p>
            <a:pPr>
              <a:lnSpc>
                <a:spcPct val="90000"/>
              </a:lnSpc>
            </a:pPr>
            <a:endParaRPr lang="de-DE" dirty="0" smtClean="0"/>
          </a:p>
          <a:p>
            <a:pPr>
              <a:lnSpc>
                <a:spcPct val="90000"/>
              </a:lnSpc>
            </a:pPr>
            <a:endParaRPr lang="de-DE" dirty="0" smtClean="0"/>
          </a:p>
          <a:p>
            <a:pPr>
              <a:lnSpc>
                <a:spcPct val="80000"/>
              </a:lnSpc>
            </a:pPr>
            <a:endParaRPr lang="de-DE" dirty="0" smtClean="0">
              <a:ea typeface="宋体" pitchFamily="2" charset="-122"/>
            </a:endParaRPr>
          </a:p>
          <a:p>
            <a:pPr>
              <a:lnSpc>
                <a:spcPct val="90000"/>
              </a:lnSpc>
            </a:pPr>
            <a:endParaRPr lang="de-DE"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de-DE" sz="2400" dirty="0" err="1" smtClean="0"/>
              <a:t>Implicit</a:t>
            </a:r>
            <a:r>
              <a:rPr lang="de-DE" sz="2400" dirty="0" smtClean="0"/>
              <a:t> </a:t>
            </a:r>
            <a:r>
              <a:rPr lang="de-DE" sz="2400" dirty="0" err="1" smtClean="0"/>
              <a:t>Asynchronous</a:t>
            </a:r>
            <a:r>
              <a:rPr lang="de-DE" sz="2400" dirty="0" smtClean="0"/>
              <a:t> Communication/</a:t>
            </a:r>
            <a:br>
              <a:rPr lang="de-DE" sz="2400" dirty="0" smtClean="0"/>
            </a:br>
            <a:r>
              <a:rPr lang="de-DE" sz="2400" dirty="0" err="1" smtClean="0"/>
              <a:t>Buffered</a:t>
            </a:r>
            <a:r>
              <a:rPr lang="de-DE" sz="2400" dirty="0" smtClean="0"/>
              <a:t> Message </a:t>
            </a:r>
            <a:r>
              <a:rPr lang="de-DE" sz="2400" dirty="0" err="1" smtClean="0"/>
              <a:t>Based</a:t>
            </a:r>
            <a:r>
              <a:rPr lang="de-DE" sz="2400" dirty="0" smtClean="0"/>
              <a:t> – </a:t>
            </a:r>
            <a:r>
              <a:rPr lang="de-DE" sz="2400" dirty="0" smtClean="0">
                <a:solidFill>
                  <a:srgbClr val="0070C0"/>
                </a:solidFill>
              </a:rPr>
              <a:t>Point-</a:t>
            </a:r>
            <a:r>
              <a:rPr lang="de-DE" sz="2400" dirty="0" err="1" smtClean="0">
                <a:solidFill>
                  <a:srgbClr val="0070C0"/>
                </a:solidFill>
              </a:rPr>
              <a:t>to</a:t>
            </a:r>
            <a:r>
              <a:rPr lang="de-DE" sz="2400" dirty="0" smtClean="0">
                <a:solidFill>
                  <a:srgbClr val="0070C0"/>
                </a:solidFill>
              </a:rPr>
              <a:t>-Point (P2P)</a:t>
            </a:r>
            <a:endParaRPr lang="de-DE" sz="2400" dirty="0">
              <a:solidFill>
                <a:srgbClr val="0070C0"/>
              </a:solidFill>
            </a:endParaRPr>
          </a:p>
        </p:txBody>
      </p:sp>
      <p:sp>
        <p:nvSpPr>
          <p:cNvPr id="62467" name="Rectangle 3"/>
          <p:cNvSpPr>
            <a:spLocks noGrp="1" noChangeArrowheads="1"/>
          </p:cNvSpPr>
          <p:nvPr>
            <p:ph idx="1"/>
          </p:nvPr>
        </p:nvSpPr>
        <p:spPr/>
        <p:txBody>
          <a:bodyPr/>
          <a:lstStyle/>
          <a:p>
            <a:pPr>
              <a:lnSpc>
                <a:spcPct val="90000"/>
              </a:lnSpc>
            </a:pPr>
            <a:r>
              <a:rPr lang="de-DE" dirty="0" smtClean="0">
                <a:solidFill>
                  <a:schemeClr val="bg1">
                    <a:lumMod val="50000"/>
                  </a:schemeClr>
                </a:solidFill>
              </a:rPr>
              <a:t>Vorsicht: P2P auch Abkürzung für „Peer-</a:t>
            </a:r>
            <a:r>
              <a:rPr lang="de-DE" dirty="0" err="1" smtClean="0">
                <a:solidFill>
                  <a:schemeClr val="bg1">
                    <a:lumMod val="50000"/>
                  </a:schemeClr>
                </a:solidFill>
              </a:rPr>
              <a:t>to</a:t>
            </a:r>
            <a:r>
              <a:rPr lang="de-DE" dirty="0" smtClean="0">
                <a:solidFill>
                  <a:schemeClr val="bg1">
                    <a:lumMod val="50000"/>
                  </a:schemeClr>
                </a:solidFill>
              </a:rPr>
              <a:t>-Peer“</a:t>
            </a:r>
          </a:p>
          <a:p>
            <a:r>
              <a:rPr lang="de-DE" dirty="0" smtClean="0"/>
              <a:t>Eine </a:t>
            </a:r>
            <a:r>
              <a:rPr lang="de-DE" b="1" dirty="0" smtClean="0"/>
              <a:t>Message-Queue</a:t>
            </a:r>
            <a:r>
              <a:rPr lang="de-DE" dirty="0" smtClean="0"/>
              <a:t>-Architektur ist eine Punkt-zu-Punkt-Verbindung zwischen Produzent und Konsument</a:t>
            </a:r>
          </a:p>
          <a:p>
            <a:r>
              <a:rPr lang="de-DE" altLang="zh-CN" dirty="0" smtClean="0">
                <a:ea typeface="宋体" pitchFamily="2" charset="-122"/>
              </a:rPr>
              <a:t>Jede Nachricht für an eine bestimmte Queue geschickt; Konsumenten lesen Nachrichten aus dieser Queue</a:t>
            </a:r>
          </a:p>
          <a:p>
            <a:pPr>
              <a:lnSpc>
                <a:spcPct val="90000"/>
              </a:lnSpc>
            </a:pPr>
            <a:r>
              <a:rPr lang="de-DE" altLang="zh-CN" dirty="0" smtClean="0">
                <a:ea typeface="宋体" pitchFamily="2" charset="-122"/>
              </a:rPr>
              <a:t>Die Queue verwahrt alle Nachrichten (u.U. persistent) bis diese konsumiert wurden oder die Verwahrzeit abgelaufen ist</a:t>
            </a:r>
          </a:p>
          <a:p>
            <a:pPr>
              <a:lnSpc>
                <a:spcPct val="90000"/>
              </a:lnSpc>
            </a:pPr>
            <a:r>
              <a:rPr lang="de-DE" altLang="zh-CN" dirty="0" smtClean="0">
                <a:ea typeface="宋体" pitchFamily="2" charset="-122"/>
              </a:rPr>
              <a:t>Mehrere Empfänger an einer Queue sind erlaubt, jede Nachricht kann jedoch nur von einen Konsumenten konsumiert werden</a:t>
            </a:r>
          </a:p>
          <a:p>
            <a:pPr>
              <a:lnSpc>
                <a:spcPct val="90000"/>
              </a:lnSpc>
            </a:pPr>
            <a:r>
              <a:rPr lang="de-DE" altLang="zh-CN" dirty="0" smtClean="0">
                <a:ea typeface="宋体" pitchFamily="2" charset="-122"/>
              </a:rPr>
              <a:t>Es gibt keine Verfügbarkeitsabhängigkeiten zwischen Versender und Empfänger</a:t>
            </a:r>
          </a:p>
          <a:p>
            <a:pPr>
              <a:lnSpc>
                <a:spcPct val="90000"/>
              </a:lnSpc>
            </a:pPr>
            <a:r>
              <a:rPr lang="de-DE" altLang="zh-CN" dirty="0" smtClean="0">
                <a:ea typeface="宋体" pitchFamily="2" charset="-122"/>
              </a:rPr>
              <a:t>Die Zuverlässigkeit ist wesentlich höher als bei der zuvor diskutierten „non-</a:t>
            </a:r>
            <a:r>
              <a:rPr lang="de-DE" altLang="zh-CN" dirty="0" err="1" smtClean="0">
                <a:ea typeface="宋体" pitchFamily="2" charset="-122"/>
              </a:rPr>
              <a:t>buffered</a:t>
            </a:r>
            <a:r>
              <a:rPr lang="de-DE" altLang="zh-CN" dirty="0" smtClean="0">
                <a:ea typeface="宋体" pitchFamily="2" charset="-122"/>
              </a:rPr>
              <a:t> </a:t>
            </a:r>
            <a:r>
              <a:rPr lang="de-DE" altLang="zh-CN" dirty="0" err="1" smtClean="0">
                <a:ea typeface="宋体" pitchFamily="2" charset="-122"/>
              </a:rPr>
              <a:t>event-based</a:t>
            </a:r>
            <a:r>
              <a:rPr lang="de-DE" altLang="zh-CN" dirty="0" smtClean="0">
                <a:ea typeface="宋体" pitchFamily="2" charset="-122"/>
              </a:rPr>
              <a:t>“-Architektur</a:t>
            </a:r>
          </a:p>
          <a:p>
            <a:endParaRPr lang="de-DE" altLang="zh-CN" dirty="0" smtClean="0">
              <a:ea typeface="宋体" pitchFamily="2" charset="-122"/>
            </a:endParaRPr>
          </a:p>
          <a:p>
            <a:pPr>
              <a:lnSpc>
                <a:spcPct val="90000"/>
              </a:lnSpc>
            </a:pPr>
            <a:endParaRPr lang="de-DE" altLang="zh-CN" dirty="0" smtClean="0">
              <a:ea typeface="宋体" pitchFamily="2" charset="-122"/>
            </a:endParaRPr>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80000"/>
              </a:lnSpc>
            </a:pPr>
            <a:endParaRPr lang="de-DE" dirty="0" smtClean="0">
              <a:ea typeface="宋体" pitchFamily="2" charset="-122"/>
            </a:endParaRPr>
          </a:p>
          <a:p>
            <a:pPr>
              <a:lnSpc>
                <a:spcPct val="90000"/>
              </a:lnSpc>
            </a:pPr>
            <a:endParaRPr lang="de-DE"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980728"/>
            <a:ext cx="8458200" cy="457200"/>
          </a:xfrm>
        </p:spPr>
        <p:txBody>
          <a:bodyPr/>
          <a:lstStyle/>
          <a:p>
            <a:r>
              <a:rPr lang="de-DE" sz="1800" dirty="0" err="1" smtClean="0"/>
              <a:t>Implicit</a:t>
            </a:r>
            <a:r>
              <a:rPr lang="de-DE" sz="1800" dirty="0" smtClean="0"/>
              <a:t> </a:t>
            </a:r>
            <a:r>
              <a:rPr lang="de-DE" sz="1800" dirty="0" err="1" smtClean="0"/>
              <a:t>Asynchronous</a:t>
            </a:r>
            <a:r>
              <a:rPr lang="de-DE" sz="1800" dirty="0" smtClean="0"/>
              <a:t> Communication/</a:t>
            </a:r>
            <a:br>
              <a:rPr lang="de-DE" sz="1800" dirty="0" smtClean="0"/>
            </a:br>
            <a:r>
              <a:rPr lang="de-DE" sz="1800" dirty="0" err="1" smtClean="0"/>
              <a:t>Buffered</a:t>
            </a:r>
            <a:r>
              <a:rPr lang="de-DE" sz="1800" dirty="0" smtClean="0"/>
              <a:t> Message </a:t>
            </a:r>
            <a:r>
              <a:rPr lang="de-DE" sz="1800" dirty="0" err="1" smtClean="0"/>
              <a:t>Based</a:t>
            </a:r>
            <a:r>
              <a:rPr lang="de-DE" sz="1800" dirty="0" smtClean="0"/>
              <a:t> – </a:t>
            </a:r>
            <a:r>
              <a:rPr lang="de-DE" sz="1800" dirty="0" smtClean="0">
                <a:solidFill>
                  <a:srgbClr val="0070C0"/>
                </a:solidFill>
              </a:rPr>
              <a:t>Beispiel: JMS („Java Messaging System“) mit P2P</a:t>
            </a:r>
            <a:endParaRPr lang="de-DE" sz="1800" b="1" dirty="0"/>
          </a:p>
        </p:txBody>
      </p:sp>
      <p:sp>
        <p:nvSpPr>
          <p:cNvPr id="7" name="Rechteck 6"/>
          <p:cNvSpPr/>
          <p:nvPr/>
        </p:nvSpPr>
        <p:spPr>
          <a:xfrm>
            <a:off x="323528" y="6093296"/>
            <a:ext cx="7920880" cy="630942"/>
          </a:xfrm>
          <a:prstGeom prst="rect">
            <a:avLst/>
          </a:prstGeom>
        </p:spPr>
        <p:txBody>
          <a:bodyPr wrap="square">
            <a:spAutoFit/>
          </a:bodyPr>
          <a:lstStyle/>
          <a:p>
            <a:pPr algn="l"/>
            <a:r>
              <a:rPr lang="de-DE" sz="1400" dirty="0" err="1" smtClean="0">
                <a:solidFill>
                  <a:srgbClr val="0070C0"/>
                </a:solidFill>
              </a:rPr>
              <a:t>Tutorial</a:t>
            </a:r>
            <a:r>
              <a:rPr lang="de-DE" sz="1400" dirty="0">
                <a:solidFill>
                  <a:srgbClr val="0070C0"/>
                </a:solidFill>
              </a:rPr>
              <a:t>: </a:t>
            </a:r>
            <a:r>
              <a:rPr lang="de-DE" sz="1400" dirty="0">
                <a:solidFill>
                  <a:srgbClr val="0070C0"/>
                </a:solidFill>
                <a:hlinkClick r:id="rId2"/>
              </a:rPr>
              <a:t>http://docs.oracle.com/javaee/1.3/jms/tutorial/1_3_1-fcs/doc/</a:t>
            </a:r>
            <a:r>
              <a:rPr lang="de-DE" sz="1400" dirty="0" smtClean="0">
                <a:solidFill>
                  <a:srgbClr val="0070C0"/>
                </a:solidFill>
                <a:hlinkClick r:id="rId2"/>
              </a:rPr>
              <a:t>jms_tutorialTOC.html</a:t>
            </a:r>
            <a:endParaRPr lang="de-DE" sz="1400" dirty="0" smtClean="0">
              <a:solidFill>
                <a:srgbClr val="0070C0"/>
              </a:solidFill>
            </a:endParaRPr>
          </a:p>
          <a:p>
            <a:pPr algn="l"/>
            <a:endParaRPr lang="de-DE" sz="1400" dirty="0" smtClean="0">
              <a:solidFill>
                <a:srgbClr val="0070C0"/>
              </a:solidFill>
            </a:endParaRPr>
          </a:p>
        </p:txBody>
      </p:sp>
      <p:pic>
        <p:nvPicPr>
          <p:cNvPr id="1130498" name="Picture 2"/>
          <p:cNvPicPr>
            <a:picLocks noChangeAspect="1" noChangeArrowheads="1"/>
          </p:cNvPicPr>
          <p:nvPr/>
        </p:nvPicPr>
        <p:blipFill>
          <a:blip r:embed="rId3" cstate="print"/>
          <a:srcRect l="2977" t="22944" b="19798"/>
          <a:stretch>
            <a:fillRect/>
          </a:stretch>
        </p:blipFill>
        <p:spPr bwMode="auto">
          <a:xfrm>
            <a:off x="35496" y="1556792"/>
            <a:ext cx="4798225" cy="4320480"/>
          </a:xfrm>
          <a:prstGeom prst="rect">
            <a:avLst/>
          </a:prstGeom>
          <a:noFill/>
          <a:ln w="9525">
            <a:noFill/>
            <a:miter lim="800000"/>
            <a:headEnd/>
            <a:tailEnd/>
          </a:ln>
        </p:spPr>
      </p:pic>
      <p:pic>
        <p:nvPicPr>
          <p:cNvPr id="1130499" name="Picture 3"/>
          <p:cNvPicPr>
            <a:picLocks noChangeAspect="1" noChangeArrowheads="1"/>
          </p:cNvPicPr>
          <p:nvPr/>
        </p:nvPicPr>
        <p:blipFill>
          <a:blip r:embed="rId4" cstate="print"/>
          <a:srcRect/>
          <a:stretch>
            <a:fillRect/>
          </a:stretch>
        </p:blipFill>
        <p:spPr bwMode="auto">
          <a:xfrm>
            <a:off x="4499992" y="1700808"/>
            <a:ext cx="4457700" cy="3810000"/>
          </a:xfrm>
          <a:prstGeom prst="rect">
            <a:avLst/>
          </a:prstGeom>
          <a:noFill/>
          <a:ln w="9525">
            <a:solidFill>
              <a:schemeClr val="tx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de-DE" sz="2400" dirty="0" err="1" smtClean="0"/>
              <a:t>Implicit</a:t>
            </a:r>
            <a:r>
              <a:rPr lang="de-DE" sz="2400" dirty="0" smtClean="0"/>
              <a:t> </a:t>
            </a:r>
            <a:r>
              <a:rPr lang="de-DE" sz="2400" dirty="0" err="1" smtClean="0"/>
              <a:t>Asynchronous</a:t>
            </a:r>
            <a:r>
              <a:rPr lang="de-DE" sz="2400" dirty="0" smtClean="0"/>
              <a:t> Communication/</a:t>
            </a:r>
            <a:br>
              <a:rPr lang="de-DE" sz="2400" dirty="0" smtClean="0"/>
            </a:br>
            <a:r>
              <a:rPr lang="de-DE" sz="2400" dirty="0" err="1" smtClean="0"/>
              <a:t>Buffered</a:t>
            </a:r>
            <a:r>
              <a:rPr lang="de-DE" sz="2400" dirty="0" smtClean="0"/>
              <a:t> Message </a:t>
            </a:r>
            <a:r>
              <a:rPr lang="de-DE" sz="2400" dirty="0" err="1" smtClean="0"/>
              <a:t>Based</a:t>
            </a:r>
            <a:r>
              <a:rPr lang="de-DE" sz="2400" dirty="0" smtClean="0"/>
              <a:t> – </a:t>
            </a:r>
            <a:r>
              <a:rPr lang="de-DE" sz="2400" dirty="0" err="1" smtClean="0">
                <a:solidFill>
                  <a:srgbClr val="0070C0"/>
                </a:solidFill>
              </a:rPr>
              <a:t>Publish</a:t>
            </a:r>
            <a:r>
              <a:rPr lang="de-DE" sz="2400" dirty="0" smtClean="0">
                <a:solidFill>
                  <a:srgbClr val="0070C0"/>
                </a:solidFill>
              </a:rPr>
              <a:t>-Subscribe (P&amp;S)</a:t>
            </a:r>
            <a:endParaRPr lang="de-DE" sz="2400" dirty="0">
              <a:solidFill>
                <a:srgbClr val="0070C0"/>
              </a:solidFill>
            </a:endParaRPr>
          </a:p>
        </p:txBody>
      </p:sp>
      <p:sp>
        <p:nvSpPr>
          <p:cNvPr id="62467" name="Rectangle 3"/>
          <p:cNvSpPr>
            <a:spLocks noGrp="1" noChangeArrowheads="1"/>
          </p:cNvSpPr>
          <p:nvPr>
            <p:ph idx="1"/>
          </p:nvPr>
        </p:nvSpPr>
        <p:spPr/>
        <p:txBody>
          <a:bodyPr/>
          <a:lstStyle/>
          <a:p>
            <a:pPr>
              <a:lnSpc>
                <a:spcPct val="90000"/>
              </a:lnSpc>
            </a:pPr>
            <a:r>
              <a:rPr lang="de-DE" dirty="0" smtClean="0"/>
              <a:t>Eine Architektur mit </a:t>
            </a:r>
            <a:r>
              <a:rPr lang="de-DE" b="1" dirty="0" smtClean="0"/>
              <a:t>Message Topics </a:t>
            </a:r>
            <a:r>
              <a:rPr lang="de-DE" dirty="0" smtClean="0"/>
              <a:t>funktioniert nach dem </a:t>
            </a:r>
            <a:r>
              <a:rPr lang="de-DE" dirty="0" err="1" smtClean="0"/>
              <a:t>Publish</a:t>
            </a:r>
            <a:r>
              <a:rPr lang="de-DE" dirty="0" smtClean="0"/>
              <a:t>-Subscribe-Prinzip</a:t>
            </a:r>
          </a:p>
          <a:p>
            <a:pPr>
              <a:lnSpc>
                <a:spcPct val="90000"/>
              </a:lnSpc>
            </a:pPr>
            <a:r>
              <a:rPr lang="de-DE" altLang="zh-CN" dirty="0" smtClean="0">
                <a:ea typeface="宋体" pitchFamily="2" charset="-122"/>
              </a:rPr>
              <a:t>Der einzige Unterschied zu P2P besteht darin, dass jede Nachricht mehrere Konsumenten haben kann</a:t>
            </a:r>
          </a:p>
          <a:p>
            <a:r>
              <a:rPr lang="de-DE" altLang="zh-CN" dirty="0" smtClean="0">
                <a:ea typeface="宋体" pitchFamily="2" charset="-122"/>
              </a:rPr>
              <a:t>Bei einer sog. „</a:t>
            </a:r>
            <a:r>
              <a:rPr lang="de-DE" altLang="zh-CN" i="1" dirty="0" smtClean="0">
                <a:ea typeface="宋体" pitchFamily="2" charset="-122"/>
              </a:rPr>
              <a:t>durable </a:t>
            </a:r>
            <a:r>
              <a:rPr lang="de-DE" altLang="zh-CN" i="1" dirty="0" err="1" smtClean="0">
                <a:ea typeface="宋体" pitchFamily="2" charset="-122"/>
              </a:rPr>
              <a:t>subscription</a:t>
            </a:r>
            <a:r>
              <a:rPr lang="de-DE" altLang="zh-CN" dirty="0" smtClean="0">
                <a:ea typeface="宋体" pitchFamily="2" charset="-122"/>
              </a:rPr>
              <a:t>“ kann ein Konsument auch alle Topic-Nachrichten erhalten, bei denen er noch nicht aktiv war</a:t>
            </a:r>
          </a:p>
          <a:p>
            <a:pPr>
              <a:lnSpc>
                <a:spcPct val="90000"/>
              </a:lnSpc>
            </a:pPr>
            <a:endParaRPr lang="de-DE" altLang="zh-CN" dirty="0" smtClean="0">
              <a:ea typeface="宋体" pitchFamily="2" charset="-122"/>
            </a:endParaRPr>
          </a:p>
          <a:p>
            <a:endParaRPr lang="de-DE" altLang="zh-CN" dirty="0" smtClean="0">
              <a:ea typeface="宋体" pitchFamily="2" charset="-122"/>
            </a:endParaRPr>
          </a:p>
          <a:p>
            <a:pPr>
              <a:lnSpc>
                <a:spcPct val="90000"/>
              </a:lnSpc>
            </a:pPr>
            <a:endParaRPr lang="de-DE" altLang="zh-CN" dirty="0" smtClean="0">
              <a:ea typeface="宋体" pitchFamily="2" charset="-122"/>
            </a:endParaRPr>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80000"/>
              </a:lnSpc>
            </a:pPr>
            <a:endParaRPr lang="de-DE" dirty="0" smtClean="0">
              <a:ea typeface="宋体" pitchFamily="2" charset="-122"/>
            </a:endParaRPr>
          </a:p>
          <a:p>
            <a:pPr>
              <a:lnSpc>
                <a:spcPct val="90000"/>
              </a:lnSpc>
            </a:pPr>
            <a:endParaRPr lang="de-DE"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Design </a:t>
            </a:r>
            <a:r>
              <a:rPr lang="de-DE" dirty="0" err="1" smtClean="0"/>
              <a:t>Methodologien</a:t>
            </a:r>
            <a:r>
              <a:rPr lang="de-DE" dirty="0" smtClean="0"/>
              <a:t> / Programmierparadigmen</a:t>
            </a:r>
            <a:endParaRPr lang="de-DE" dirty="0"/>
          </a:p>
        </p:txBody>
      </p:sp>
      <p:sp>
        <p:nvSpPr>
          <p:cNvPr id="3" name="Inhaltsplatzhalter 2"/>
          <p:cNvSpPr>
            <a:spLocks noGrp="1"/>
          </p:cNvSpPr>
          <p:nvPr>
            <p:ph idx="1"/>
          </p:nvPr>
        </p:nvSpPr>
        <p:spPr/>
        <p:txBody>
          <a:bodyPr/>
          <a:lstStyle/>
          <a:p>
            <a:r>
              <a:rPr lang="de-DE" sz="1800" dirty="0" smtClean="0">
                <a:solidFill>
                  <a:srgbClr val="0070C0"/>
                </a:solidFill>
              </a:rPr>
              <a:t>Prozedurale Programmierung</a:t>
            </a:r>
          </a:p>
          <a:p>
            <a:pPr lvl="1"/>
            <a:r>
              <a:rPr lang="de-DE" sz="1600" dirty="0" smtClean="0"/>
              <a:t>Prozeduren ermöglichen die Abstraktion und Zerlegung ausführbaren Codes</a:t>
            </a:r>
          </a:p>
          <a:p>
            <a:r>
              <a:rPr lang="de-DE" sz="1800" dirty="0" smtClean="0">
                <a:solidFill>
                  <a:srgbClr val="0070C0"/>
                </a:solidFill>
              </a:rPr>
              <a:t>Modulare Programmierung</a:t>
            </a:r>
          </a:p>
          <a:p>
            <a:pPr lvl="1"/>
            <a:r>
              <a:rPr lang="de-DE" sz="1600" dirty="0" smtClean="0"/>
              <a:t>Erweiterung von Prozeduraler Programmierung um Module</a:t>
            </a:r>
          </a:p>
          <a:p>
            <a:r>
              <a:rPr lang="de-DE" sz="1800" dirty="0" smtClean="0">
                <a:solidFill>
                  <a:srgbClr val="0070C0"/>
                </a:solidFill>
              </a:rPr>
              <a:t>Objektorientierte Programmierung</a:t>
            </a:r>
          </a:p>
          <a:p>
            <a:pPr lvl="1"/>
            <a:r>
              <a:rPr lang="de-DE" sz="1600" dirty="0" smtClean="0"/>
              <a:t>Daten und Code werden in logischen Einheiten zusammenfasst</a:t>
            </a:r>
          </a:p>
          <a:p>
            <a:pPr lvl="1"/>
            <a:r>
              <a:rPr lang="de-DE" sz="1600" dirty="0" smtClean="0"/>
              <a:t>Prinzipien: Kapselung mit Klassen, Vererbung und Polymorphismus</a:t>
            </a:r>
            <a:endParaRPr lang="de-DE" sz="1400" dirty="0" smtClean="0"/>
          </a:p>
          <a:p>
            <a:r>
              <a:rPr lang="de-DE" sz="1800" dirty="0" smtClean="0">
                <a:solidFill>
                  <a:srgbClr val="0070C0"/>
                </a:solidFill>
              </a:rPr>
              <a:t>Komponentenorientierte Programmierung</a:t>
            </a:r>
          </a:p>
          <a:p>
            <a:pPr lvl="1"/>
            <a:r>
              <a:rPr lang="de-DE" sz="1600" dirty="0" smtClean="0"/>
              <a:t>Kapselung von Systemfunktionalität und/oder Daten in größeren Einheiten</a:t>
            </a:r>
          </a:p>
          <a:p>
            <a:pPr lvl="1"/>
            <a:r>
              <a:rPr lang="de-DE" sz="1600" dirty="0" smtClean="0"/>
              <a:t>Bieten Dienste über Schnittstellen an (“</a:t>
            </a:r>
            <a:r>
              <a:rPr lang="en-US" sz="1600" dirty="0" smtClean="0"/>
              <a:t>provided interfaces</a:t>
            </a:r>
            <a:r>
              <a:rPr lang="de-DE" sz="1600" dirty="0" smtClean="0"/>
              <a:t>”)</a:t>
            </a:r>
          </a:p>
          <a:p>
            <a:pPr lvl="1"/>
            <a:r>
              <a:rPr lang="de-DE" sz="1600" dirty="0" smtClean="0"/>
              <a:t>Abhängigkeiten zur Umgebung sind explizit (“</a:t>
            </a:r>
            <a:r>
              <a:rPr lang="en-US" sz="1600" dirty="0" smtClean="0"/>
              <a:t>required interfaces</a:t>
            </a:r>
            <a:r>
              <a:rPr lang="de-DE" sz="1600" dirty="0" smtClean="0"/>
              <a:t>”)</a:t>
            </a:r>
          </a:p>
          <a:p>
            <a:pPr lvl="0"/>
            <a:r>
              <a:rPr lang="de-DE" sz="1800" dirty="0" smtClean="0">
                <a:solidFill>
                  <a:srgbClr val="0070C0"/>
                </a:solidFill>
              </a:rPr>
              <a:t>Domänenspezifische Programmiersprachen („</a:t>
            </a:r>
            <a:r>
              <a:rPr lang="de-DE" sz="1800" dirty="0" err="1" smtClean="0">
                <a:solidFill>
                  <a:srgbClr val="0070C0"/>
                </a:solidFill>
              </a:rPr>
              <a:t>domain</a:t>
            </a:r>
            <a:r>
              <a:rPr lang="de-DE" sz="1800" dirty="0" smtClean="0">
                <a:solidFill>
                  <a:srgbClr val="0070C0"/>
                </a:solidFill>
              </a:rPr>
              <a:t> </a:t>
            </a:r>
            <a:r>
              <a:rPr lang="de-DE" sz="1800" dirty="0" err="1" smtClean="0">
                <a:solidFill>
                  <a:srgbClr val="0070C0"/>
                </a:solidFill>
              </a:rPr>
              <a:t>specific</a:t>
            </a:r>
            <a:r>
              <a:rPr lang="de-DE" sz="1800" dirty="0" smtClean="0">
                <a:solidFill>
                  <a:srgbClr val="0070C0"/>
                </a:solidFill>
              </a:rPr>
              <a:t> </a:t>
            </a:r>
            <a:r>
              <a:rPr lang="de-DE" sz="1800" dirty="0" err="1" smtClean="0">
                <a:solidFill>
                  <a:srgbClr val="0070C0"/>
                </a:solidFill>
              </a:rPr>
              <a:t>languages</a:t>
            </a:r>
            <a:r>
              <a:rPr lang="de-DE" sz="1800" dirty="0" smtClean="0">
                <a:solidFill>
                  <a:srgbClr val="0070C0"/>
                </a:solidFill>
              </a:rPr>
              <a:t>“)</a:t>
            </a:r>
          </a:p>
          <a:p>
            <a:pPr lvl="1"/>
            <a:r>
              <a:rPr lang="de-DE" sz="1600" dirty="0" smtClean="0"/>
              <a:t>Abstraktionen selber festlegen</a:t>
            </a:r>
          </a:p>
          <a:p>
            <a:pPr lvl="1"/>
            <a:endParaRPr lang="de-DE" sz="1600" dirty="0" smtClean="0"/>
          </a:p>
          <a:p>
            <a:pPr>
              <a:buNone/>
            </a:pPr>
            <a:endParaRPr lang="de-DE" dirty="0" smtClean="0"/>
          </a:p>
          <a:p>
            <a:endParaRPr lang="de-DE" sz="1800" dirty="0" smtClean="0"/>
          </a:p>
          <a:p>
            <a:pPr lvl="2"/>
            <a:endParaRPr lang="de-DE" sz="1400" dirty="0"/>
          </a:p>
        </p:txBody>
      </p:sp>
      <p:sp>
        <p:nvSpPr>
          <p:cNvPr id="4" name="Pfeil nach unten 3"/>
          <p:cNvSpPr/>
          <p:nvPr/>
        </p:nvSpPr>
        <p:spPr bwMode="auto">
          <a:xfrm>
            <a:off x="8337902" y="1844824"/>
            <a:ext cx="432048" cy="3816424"/>
          </a:xfrm>
          <a:prstGeom prst="downArrow">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a:xfrm rot="5400000">
            <a:off x="7634349" y="3556489"/>
            <a:ext cx="2465740" cy="338554"/>
          </a:xfrm>
          <a:prstGeom prst="rect">
            <a:avLst/>
          </a:prstGeom>
        </p:spPr>
        <p:txBody>
          <a:bodyPr wrap="none">
            <a:spAutoFit/>
          </a:bodyPr>
          <a:lstStyle/>
          <a:p>
            <a:r>
              <a:rPr lang="de-DE" sz="1600" dirty="0" smtClean="0">
                <a:solidFill>
                  <a:schemeClr val="bg1">
                    <a:lumMod val="50000"/>
                  </a:schemeClr>
                </a:solidFill>
              </a:rPr>
              <a:t>Komplexität / Mächtigkeit</a:t>
            </a:r>
            <a:endParaRPr lang="de-DE" sz="1600" dirty="0">
              <a:solidFill>
                <a:schemeClr val="bg1">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980728"/>
            <a:ext cx="8458200" cy="457200"/>
          </a:xfrm>
        </p:spPr>
        <p:txBody>
          <a:bodyPr/>
          <a:lstStyle/>
          <a:p>
            <a:r>
              <a:rPr lang="de-DE" sz="1800" dirty="0" err="1" smtClean="0"/>
              <a:t>Implicit</a:t>
            </a:r>
            <a:r>
              <a:rPr lang="de-DE" sz="1800" dirty="0" smtClean="0"/>
              <a:t> </a:t>
            </a:r>
            <a:r>
              <a:rPr lang="de-DE" sz="1800" dirty="0" err="1" smtClean="0"/>
              <a:t>Asynchronous</a:t>
            </a:r>
            <a:r>
              <a:rPr lang="de-DE" sz="1800" dirty="0" smtClean="0"/>
              <a:t> Communication/</a:t>
            </a:r>
            <a:br>
              <a:rPr lang="de-DE" sz="1800" dirty="0" smtClean="0"/>
            </a:br>
            <a:r>
              <a:rPr lang="de-DE" sz="1800" dirty="0" err="1" smtClean="0"/>
              <a:t>Buffered</a:t>
            </a:r>
            <a:r>
              <a:rPr lang="de-DE" sz="1800" dirty="0" smtClean="0"/>
              <a:t> Message </a:t>
            </a:r>
            <a:r>
              <a:rPr lang="de-DE" sz="1800" dirty="0" err="1" smtClean="0"/>
              <a:t>Based</a:t>
            </a:r>
            <a:r>
              <a:rPr lang="de-DE" sz="1800" dirty="0" smtClean="0"/>
              <a:t> – </a:t>
            </a:r>
            <a:r>
              <a:rPr lang="de-DE" sz="1800" dirty="0" smtClean="0">
                <a:solidFill>
                  <a:srgbClr val="0070C0"/>
                </a:solidFill>
              </a:rPr>
              <a:t>Beispiel: JMS („Java Messaging System“) mit P&amp;S</a:t>
            </a:r>
            <a:endParaRPr lang="de-DE" sz="1800" b="1" dirty="0"/>
          </a:p>
        </p:txBody>
      </p:sp>
      <p:pic>
        <p:nvPicPr>
          <p:cNvPr id="1131522" name="Picture 2"/>
          <p:cNvPicPr>
            <a:picLocks noChangeAspect="1" noChangeArrowheads="1"/>
          </p:cNvPicPr>
          <p:nvPr/>
        </p:nvPicPr>
        <p:blipFill>
          <a:blip r:embed="rId2" cstate="print"/>
          <a:srcRect/>
          <a:stretch>
            <a:fillRect/>
          </a:stretch>
        </p:blipFill>
        <p:spPr bwMode="auto">
          <a:xfrm>
            <a:off x="-1" y="1844824"/>
            <a:ext cx="5056773" cy="3168352"/>
          </a:xfrm>
          <a:prstGeom prst="rect">
            <a:avLst/>
          </a:prstGeom>
          <a:noFill/>
          <a:ln w="9525">
            <a:noFill/>
            <a:miter lim="800000"/>
            <a:headEnd/>
            <a:tailEnd/>
          </a:ln>
        </p:spPr>
      </p:pic>
      <p:pic>
        <p:nvPicPr>
          <p:cNvPr id="1131523" name="Picture 3"/>
          <p:cNvPicPr>
            <a:picLocks noChangeAspect="1" noChangeArrowheads="1"/>
          </p:cNvPicPr>
          <p:nvPr/>
        </p:nvPicPr>
        <p:blipFill>
          <a:blip r:embed="rId3" cstate="print"/>
          <a:srcRect/>
          <a:stretch>
            <a:fillRect/>
          </a:stretch>
        </p:blipFill>
        <p:spPr bwMode="auto">
          <a:xfrm>
            <a:off x="4928504" y="1772816"/>
            <a:ext cx="4215496" cy="3888432"/>
          </a:xfrm>
          <a:prstGeom prst="rect">
            <a:avLst/>
          </a:prstGeom>
          <a:noFill/>
          <a:ln w="9525">
            <a:solidFill>
              <a:schemeClr val="tx1"/>
            </a:solidFill>
            <a:miter lim="800000"/>
            <a:headEnd/>
            <a:tailEnd/>
          </a:ln>
        </p:spPr>
      </p:pic>
      <p:sp>
        <p:nvSpPr>
          <p:cNvPr id="6" name="Rechteck 5"/>
          <p:cNvSpPr/>
          <p:nvPr/>
        </p:nvSpPr>
        <p:spPr>
          <a:xfrm>
            <a:off x="323528" y="6093296"/>
            <a:ext cx="7920880" cy="630942"/>
          </a:xfrm>
          <a:prstGeom prst="rect">
            <a:avLst/>
          </a:prstGeom>
        </p:spPr>
        <p:txBody>
          <a:bodyPr wrap="square">
            <a:spAutoFit/>
          </a:bodyPr>
          <a:lstStyle/>
          <a:p>
            <a:pPr algn="l"/>
            <a:r>
              <a:rPr lang="de-DE" sz="1400" dirty="0" err="1" smtClean="0">
                <a:solidFill>
                  <a:srgbClr val="0070C0"/>
                </a:solidFill>
              </a:rPr>
              <a:t>Tutorial</a:t>
            </a:r>
            <a:r>
              <a:rPr lang="de-DE" sz="1400" dirty="0">
                <a:solidFill>
                  <a:srgbClr val="0070C0"/>
                </a:solidFill>
              </a:rPr>
              <a:t>: </a:t>
            </a:r>
            <a:r>
              <a:rPr lang="de-DE" sz="1400" dirty="0">
                <a:solidFill>
                  <a:srgbClr val="0070C0"/>
                </a:solidFill>
                <a:hlinkClick r:id="rId4"/>
              </a:rPr>
              <a:t>http://docs.oracle.com/javaee/1.3/jms/tutorial/1_3_1-fcs/doc/</a:t>
            </a:r>
            <a:r>
              <a:rPr lang="de-DE" sz="1400" dirty="0" smtClean="0">
                <a:solidFill>
                  <a:srgbClr val="0070C0"/>
                </a:solidFill>
                <a:hlinkClick r:id="rId4"/>
              </a:rPr>
              <a:t>jms_tutorialTOC.html</a:t>
            </a:r>
            <a:endParaRPr lang="de-DE" sz="1400" dirty="0" smtClean="0">
              <a:solidFill>
                <a:srgbClr val="0070C0"/>
              </a:solidFill>
            </a:endParaRPr>
          </a:p>
          <a:p>
            <a:pPr algn="l"/>
            <a:endParaRPr lang="de-DE" sz="1400" dirty="0" smtClean="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980728"/>
            <a:ext cx="8458200" cy="457200"/>
          </a:xfrm>
        </p:spPr>
        <p:txBody>
          <a:bodyPr/>
          <a:lstStyle/>
          <a:p>
            <a:r>
              <a:rPr lang="de-DE" sz="1800" dirty="0" err="1" smtClean="0"/>
              <a:t>Implicit</a:t>
            </a:r>
            <a:r>
              <a:rPr lang="de-DE" sz="1800" dirty="0" smtClean="0"/>
              <a:t> </a:t>
            </a:r>
            <a:r>
              <a:rPr lang="de-DE" sz="1800" dirty="0" err="1" smtClean="0"/>
              <a:t>Asynchronous</a:t>
            </a:r>
            <a:r>
              <a:rPr lang="de-DE" sz="1800" dirty="0" smtClean="0"/>
              <a:t> Communication/</a:t>
            </a:r>
            <a:br>
              <a:rPr lang="de-DE" sz="1800" dirty="0" smtClean="0"/>
            </a:br>
            <a:r>
              <a:rPr lang="de-DE" sz="1800" dirty="0" err="1" smtClean="0"/>
              <a:t>Buffered</a:t>
            </a:r>
            <a:r>
              <a:rPr lang="de-DE" sz="1800" dirty="0" smtClean="0"/>
              <a:t> Message </a:t>
            </a:r>
            <a:r>
              <a:rPr lang="de-DE" sz="1800" dirty="0" err="1" smtClean="0"/>
              <a:t>Based</a:t>
            </a:r>
            <a:r>
              <a:rPr lang="de-DE" sz="1800" dirty="0" smtClean="0"/>
              <a:t> – </a:t>
            </a:r>
            <a:r>
              <a:rPr lang="de-DE" sz="1800" dirty="0" smtClean="0">
                <a:solidFill>
                  <a:srgbClr val="0070C0"/>
                </a:solidFill>
              </a:rPr>
              <a:t>Beispiel: JMS („Java Messaging System“) mit P&amp;S</a:t>
            </a:r>
            <a:endParaRPr lang="de-DE" sz="1800" b="1" dirty="0"/>
          </a:p>
        </p:txBody>
      </p:sp>
      <p:pic>
        <p:nvPicPr>
          <p:cNvPr id="1646594" name="Picture 2"/>
          <p:cNvPicPr>
            <a:picLocks noChangeAspect="1" noChangeArrowheads="1"/>
          </p:cNvPicPr>
          <p:nvPr/>
        </p:nvPicPr>
        <p:blipFill>
          <a:blip r:embed="rId2" cstate="print"/>
          <a:srcRect/>
          <a:stretch>
            <a:fillRect/>
          </a:stretch>
        </p:blipFill>
        <p:spPr bwMode="auto">
          <a:xfrm>
            <a:off x="539552" y="1556792"/>
            <a:ext cx="5000625" cy="48577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de-DE" sz="2400" smtClean="0"/>
              <a:t>Implicit Asynchronous Communication/</a:t>
            </a:r>
            <a:br>
              <a:rPr lang="de-DE" sz="2400" smtClean="0"/>
            </a:br>
            <a:r>
              <a:rPr lang="de-DE" sz="2400" smtClean="0"/>
              <a:t>Buffered Message Based – </a:t>
            </a:r>
            <a:r>
              <a:rPr lang="de-DE" sz="2400" smtClean="0">
                <a:solidFill>
                  <a:srgbClr val="0070C0"/>
                </a:solidFill>
              </a:rPr>
              <a:t>Anwendungsfeld</a:t>
            </a:r>
            <a:endParaRPr lang="de-DE" sz="2400">
              <a:solidFill>
                <a:srgbClr val="0070C0"/>
              </a:solidFill>
            </a:endParaRPr>
          </a:p>
        </p:txBody>
      </p:sp>
      <p:sp>
        <p:nvSpPr>
          <p:cNvPr id="62467" name="Rectangle 3"/>
          <p:cNvSpPr>
            <a:spLocks noGrp="1" noChangeArrowheads="1"/>
          </p:cNvSpPr>
          <p:nvPr>
            <p:ph idx="1"/>
          </p:nvPr>
        </p:nvSpPr>
        <p:spPr/>
        <p:txBody>
          <a:bodyPr/>
          <a:lstStyle/>
          <a:p>
            <a:r>
              <a:rPr lang="de-DE" smtClean="0"/>
              <a:t>Geeignet für die verteilte, entkoppelte und zuverlässige Kommunikation zwischen Produzenten/Konsumenten</a:t>
            </a:r>
          </a:p>
          <a:p>
            <a:r>
              <a:rPr lang="de-DE" altLang="zh-CN" smtClean="0">
                <a:ea typeface="宋体" pitchFamily="2" charset="-122"/>
              </a:rPr>
              <a:t>Der Produzent muss von den Konsumenten nichts wissen</a:t>
            </a:r>
          </a:p>
          <a:p>
            <a:r>
              <a:rPr lang="de-DE" altLang="zh-CN" smtClean="0">
                <a:ea typeface="宋体" pitchFamily="2" charset="-122"/>
              </a:rPr>
              <a:t>Produzent und Konsumenten müssen nicht permanent aktiv/verfügbar sein</a:t>
            </a:r>
          </a:p>
          <a:p>
            <a:r>
              <a:rPr lang="de-DE" altLang="zh-CN" smtClean="0">
                <a:ea typeface="宋体" pitchFamily="2" charset="-122"/>
              </a:rPr>
              <a:t>Die Übermittlung erfolgt asynchron, der Produzent kann somit unmittelbar mit der Ausführung fortfahren</a:t>
            </a:r>
          </a:p>
          <a:p>
            <a:endParaRPr lang="de-DE" altLang="zh-CN" smtClean="0">
              <a:ea typeface="宋体" pitchFamily="2" charset="-122"/>
            </a:endParaRPr>
          </a:p>
          <a:p>
            <a:pPr>
              <a:lnSpc>
                <a:spcPct val="90000"/>
              </a:lnSpc>
            </a:pPr>
            <a:endParaRPr lang="de-DE" altLang="zh-CN" smtClean="0">
              <a:ea typeface="宋体" pitchFamily="2" charset="-122"/>
            </a:endParaRPr>
          </a:p>
          <a:p>
            <a:endParaRPr lang="de-DE" altLang="zh-CN" smtClean="0">
              <a:ea typeface="宋体" pitchFamily="2" charset="-122"/>
            </a:endParaRPr>
          </a:p>
          <a:p>
            <a:pPr>
              <a:lnSpc>
                <a:spcPct val="90000"/>
              </a:lnSpc>
            </a:pPr>
            <a:endParaRPr lang="de-DE" altLang="zh-CN" smtClean="0">
              <a:ea typeface="宋体" pitchFamily="2" charset="-122"/>
            </a:endParaRPr>
          </a:p>
          <a:p>
            <a:pPr>
              <a:lnSpc>
                <a:spcPct val="90000"/>
              </a:lnSpc>
            </a:pPr>
            <a:endParaRPr lang="de-DE" smtClean="0"/>
          </a:p>
          <a:p>
            <a:pPr>
              <a:lnSpc>
                <a:spcPct val="90000"/>
              </a:lnSpc>
            </a:pPr>
            <a:endParaRPr lang="de-DE" smtClean="0"/>
          </a:p>
          <a:p>
            <a:pPr>
              <a:lnSpc>
                <a:spcPct val="90000"/>
              </a:lnSpc>
            </a:pPr>
            <a:endParaRPr lang="de-DE" smtClean="0"/>
          </a:p>
          <a:p>
            <a:pPr>
              <a:lnSpc>
                <a:spcPct val="80000"/>
              </a:lnSpc>
            </a:pPr>
            <a:endParaRPr lang="de-DE" smtClean="0">
              <a:ea typeface="宋体" pitchFamily="2" charset="-122"/>
            </a:endParaRPr>
          </a:p>
          <a:p>
            <a:pPr>
              <a:lnSpc>
                <a:spcPct val="90000"/>
              </a:lnSpc>
            </a:pPr>
            <a:endParaRPr lang="de-DE">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de-DE" sz="2400" smtClean="0"/>
              <a:t>Implicit Asynchronous Communication/</a:t>
            </a:r>
            <a:br>
              <a:rPr lang="de-DE" sz="2400" smtClean="0"/>
            </a:br>
            <a:r>
              <a:rPr lang="de-DE" sz="2400" smtClean="0"/>
              <a:t>Buffered Message Based – </a:t>
            </a:r>
            <a:r>
              <a:rPr lang="de-DE" sz="2400" smtClean="0">
                <a:solidFill>
                  <a:srgbClr val="0070C0"/>
                </a:solidFill>
              </a:rPr>
              <a:t>Vorteile</a:t>
            </a:r>
            <a:endParaRPr lang="de-DE" sz="2400">
              <a:solidFill>
                <a:srgbClr val="0070C0"/>
              </a:solidFill>
            </a:endParaRPr>
          </a:p>
        </p:txBody>
      </p:sp>
      <p:sp>
        <p:nvSpPr>
          <p:cNvPr id="62467" name="Rectangle 3"/>
          <p:cNvSpPr>
            <a:spLocks noGrp="1" noChangeArrowheads="1"/>
          </p:cNvSpPr>
          <p:nvPr>
            <p:ph idx="1"/>
          </p:nvPr>
        </p:nvSpPr>
        <p:spPr/>
        <p:txBody>
          <a:bodyPr/>
          <a:lstStyle/>
          <a:p>
            <a:r>
              <a:rPr lang="de-DE" dirty="0" smtClean="0"/>
              <a:t>Benutzertransparenz, Lokationstransparenz und Zeittransparenz</a:t>
            </a:r>
            <a:endParaRPr lang="de-DE" altLang="zh-CN" dirty="0" smtClean="0">
              <a:ea typeface="宋体" pitchFamily="2" charset="-122"/>
            </a:endParaRPr>
          </a:p>
          <a:p>
            <a:r>
              <a:rPr lang="de-DE" altLang="zh-CN" dirty="0" smtClean="0">
                <a:ea typeface="宋体" pitchFamily="2" charset="-122"/>
              </a:rPr>
              <a:t>Parallelität wird ermöglicht</a:t>
            </a:r>
          </a:p>
          <a:p>
            <a:pPr>
              <a:lnSpc>
                <a:spcPct val="90000"/>
              </a:lnSpc>
            </a:pPr>
            <a:r>
              <a:rPr lang="de-DE" altLang="zh-CN" dirty="0" smtClean="0">
                <a:ea typeface="宋体" pitchFamily="2" charset="-122"/>
              </a:rPr>
              <a:t>Skalierbarkeit und Zuverlässigkeit des Nachrichtentransfers</a:t>
            </a:r>
          </a:p>
          <a:p>
            <a:pPr>
              <a:lnSpc>
                <a:spcPct val="90000"/>
              </a:lnSpc>
            </a:pPr>
            <a:r>
              <a:rPr lang="de-DE" altLang="zh-CN" dirty="0" smtClean="0">
                <a:ea typeface="宋体" pitchFamily="2" charset="-122"/>
              </a:rPr>
              <a:t>Unterstützung von loser Kopplung zwischen Systemen; insbesondere auch zur Anbindung von Altsystemen (“</a:t>
            </a:r>
            <a:r>
              <a:rPr lang="de-DE" altLang="zh-CN" dirty="0" err="1" smtClean="0">
                <a:ea typeface="宋体" pitchFamily="2" charset="-122"/>
              </a:rPr>
              <a:t>legacy</a:t>
            </a:r>
            <a:r>
              <a:rPr lang="de-DE" altLang="zh-CN" dirty="0" smtClean="0">
                <a:ea typeface="宋体" pitchFamily="2" charset="-122"/>
              </a:rPr>
              <a:t> </a:t>
            </a:r>
            <a:r>
              <a:rPr lang="de-DE" altLang="zh-CN" dirty="0" err="1" smtClean="0">
                <a:ea typeface="宋体" pitchFamily="2" charset="-122"/>
              </a:rPr>
              <a:t>systems</a:t>
            </a:r>
            <a:r>
              <a:rPr lang="de-DE" altLang="zh-CN" dirty="0" smtClean="0">
                <a:ea typeface="宋体" pitchFamily="2" charset="-122"/>
              </a:rPr>
              <a:t>”) bzw. „normalen“ Nachbarsystemen</a:t>
            </a:r>
          </a:p>
          <a:p>
            <a:pPr>
              <a:lnSpc>
                <a:spcPct val="90000"/>
              </a:lnSpc>
            </a:pPr>
            <a:r>
              <a:rPr lang="de-DE" altLang="zh-CN" dirty="0" smtClean="0">
                <a:ea typeface="宋体" pitchFamily="2" charset="-122"/>
              </a:rPr>
              <a:t>Messaging-Systeme haben eine lange Tradition</a:t>
            </a:r>
          </a:p>
          <a:p>
            <a:endParaRPr lang="de-DE" altLang="zh-CN" dirty="0" smtClean="0">
              <a:ea typeface="宋体" pitchFamily="2" charset="-122"/>
            </a:endParaRPr>
          </a:p>
          <a:p>
            <a:endParaRPr lang="de-DE" altLang="zh-CN" dirty="0" smtClean="0">
              <a:ea typeface="宋体" pitchFamily="2" charset="-122"/>
            </a:endParaRPr>
          </a:p>
          <a:p>
            <a:pPr>
              <a:lnSpc>
                <a:spcPct val="90000"/>
              </a:lnSpc>
            </a:pPr>
            <a:endParaRPr lang="de-DE" altLang="zh-CN" dirty="0" smtClean="0">
              <a:ea typeface="宋体" pitchFamily="2" charset="-122"/>
            </a:endParaRPr>
          </a:p>
          <a:p>
            <a:endParaRPr lang="de-DE" altLang="zh-CN" dirty="0" smtClean="0">
              <a:ea typeface="宋体" pitchFamily="2" charset="-122"/>
            </a:endParaRPr>
          </a:p>
          <a:p>
            <a:pPr>
              <a:lnSpc>
                <a:spcPct val="90000"/>
              </a:lnSpc>
            </a:pPr>
            <a:endParaRPr lang="de-DE" altLang="zh-CN" dirty="0" smtClean="0">
              <a:ea typeface="宋体" pitchFamily="2" charset="-122"/>
            </a:endParaRPr>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80000"/>
              </a:lnSpc>
            </a:pPr>
            <a:endParaRPr lang="de-DE" dirty="0" smtClean="0">
              <a:ea typeface="宋体" pitchFamily="2" charset="-122"/>
            </a:endParaRPr>
          </a:p>
          <a:p>
            <a:pPr>
              <a:lnSpc>
                <a:spcPct val="90000"/>
              </a:lnSpc>
            </a:pPr>
            <a:endParaRPr lang="de-DE"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de-DE" sz="2400" smtClean="0"/>
              <a:t>Implicit Asynchronous Communication/</a:t>
            </a:r>
            <a:br>
              <a:rPr lang="de-DE" sz="2400" smtClean="0"/>
            </a:br>
            <a:r>
              <a:rPr lang="de-DE" sz="2400" smtClean="0"/>
              <a:t>Buffered Message Based – </a:t>
            </a:r>
            <a:r>
              <a:rPr lang="de-DE" sz="2400" smtClean="0">
                <a:solidFill>
                  <a:srgbClr val="0070C0"/>
                </a:solidFill>
              </a:rPr>
              <a:t>Nachteile</a:t>
            </a:r>
            <a:endParaRPr lang="de-DE" sz="2400">
              <a:solidFill>
                <a:srgbClr val="0070C0"/>
              </a:solidFill>
            </a:endParaRPr>
          </a:p>
        </p:txBody>
      </p:sp>
      <p:sp>
        <p:nvSpPr>
          <p:cNvPr id="62467" name="Rectangle 3"/>
          <p:cNvSpPr>
            <a:spLocks noGrp="1" noChangeArrowheads="1"/>
          </p:cNvSpPr>
          <p:nvPr>
            <p:ph idx="1"/>
          </p:nvPr>
        </p:nvSpPr>
        <p:spPr/>
        <p:txBody>
          <a:bodyPr/>
          <a:lstStyle/>
          <a:p>
            <a:pPr>
              <a:lnSpc>
                <a:spcPct val="80000"/>
              </a:lnSpc>
            </a:pPr>
            <a:r>
              <a:rPr lang="de-DE" dirty="0" smtClean="0"/>
              <a:t>Mögliches Kapazitätslimit der Message-Queue muss beachtet werden</a:t>
            </a:r>
          </a:p>
          <a:p>
            <a:pPr>
              <a:lnSpc>
                <a:spcPct val="80000"/>
              </a:lnSpc>
            </a:pPr>
            <a:r>
              <a:rPr lang="de-DE" dirty="0" smtClean="0"/>
              <a:t>Erhöhte Komplexität des Systementwurfs, der Implementierung, des Tests und des Betriebs</a:t>
            </a:r>
          </a:p>
          <a:p>
            <a:pPr marL="0" indent="0">
              <a:lnSpc>
                <a:spcPct val="80000"/>
              </a:lnSpc>
              <a:buNone/>
            </a:pPr>
            <a:endParaRPr lang="de-DE" dirty="0" smtClean="0"/>
          </a:p>
          <a:p>
            <a:endParaRPr lang="de-DE" altLang="zh-CN" dirty="0" smtClean="0">
              <a:ea typeface="宋体" pitchFamily="2" charset="-122"/>
            </a:endParaRPr>
          </a:p>
          <a:p>
            <a:endParaRPr lang="de-DE" altLang="zh-CN" dirty="0" smtClean="0">
              <a:ea typeface="宋体" pitchFamily="2" charset="-122"/>
            </a:endParaRPr>
          </a:p>
          <a:p>
            <a:pPr>
              <a:lnSpc>
                <a:spcPct val="90000"/>
              </a:lnSpc>
            </a:pPr>
            <a:endParaRPr lang="de-DE" altLang="zh-CN" dirty="0" smtClean="0">
              <a:ea typeface="宋体" pitchFamily="2" charset="-122"/>
            </a:endParaRPr>
          </a:p>
          <a:p>
            <a:endParaRPr lang="de-DE" altLang="zh-CN" dirty="0" smtClean="0">
              <a:ea typeface="宋体" pitchFamily="2" charset="-122"/>
            </a:endParaRPr>
          </a:p>
          <a:p>
            <a:pPr>
              <a:lnSpc>
                <a:spcPct val="90000"/>
              </a:lnSpc>
            </a:pPr>
            <a:endParaRPr lang="de-DE" altLang="zh-CN" dirty="0" smtClean="0">
              <a:ea typeface="宋体" pitchFamily="2" charset="-122"/>
            </a:endParaRPr>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80000"/>
              </a:lnSpc>
            </a:pPr>
            <a:endParaRPr lang="de-DE" dirty="0" smtClean="0">
              <a:ea typeface="宋体" pitchFamily="2" charset="-122"/>
            </a:endParaRPr>
          </a:p>
          <a:p>
            <a:pPr>
              <a:lnSpc>
                <a:spcPct val="90000"/>
              </a:lnSpc>
            </a:pPr>
            <a:endParaRPr lang="de-DE"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de-DE" sz="2400" smtClean="0"/>
              <a:t>Implicit Asynchronous Communication-Architekturstil – </a:t>
            </a:r>
            <a:r>
              <a:rPr lang="de-DE" sz="2400" smtClean="0">
                <a:solidFill>
                  <a:srgbClr val="0070C0"/>
                </a:solidFill>
              </a:rPr>
              <a:t>Zusammenfassung</a:t>
            </a:r>
            <a:endParaRPr lang="de-DE" sz="2400">
              <a:solidFill>
                <a:srgbClr val="0070C0"/>
              </a:solidFill>
            </a:endParaRPr>
          </a:p>
        </p:txBody>
      </p:sp>
      <p:sp>
        <p:nvSpPr>
          <p:cNvPr id="62467" name="Rectangle 3"/>
          <p:cNvSpPr>
            <a:spLocks noGrp="1" noChangeArrowheads="1"/>
          </p:cNvSpPr>
          <p:nvPr>
            <p:ph idx="1"/>
          </p:nvPr>
        </p:nvSpPr>
        <p:spPr/>
        <p:txBody>
          <a:bodyPr/>
          <a:lstStyle/>
          <a:p>
            <a:pPr>
              <a:lnSpc>
                <a:spcPct val="90000"/>
              </a:lnSpc>
            </a:pPr>
            <a:r>
              <a:rPr lang="de-DE" dirty="0" smtClean="0"/>
              <a:t>Der </a:t>
            </a:r>
            <a:r>
              <a:rPr lang="de-DE" b="1" dirty="0" err="1" smtClean="0"/>
              <a:t>Implicit</a:t>
            </a:r>
            <a:r>
              <a:rPr lang="de-DE" b="1" dirty="0" smtClean="0"/>
              <a:t> </a:t>
            </a:r>
            <a:r>
              <a:rPr lang="de-DE" b="1" dirty="0" err="1" smtClean="0"/>
              <a:t>Asynchronous</a:t>
            </a:r>
            <a:r>
              <a:rPr lang="de-DE" b="1" dirty="0" smtClean="0"/>
              <a:t> Communication</a:t>
            </a:r>
            <a:r>
              <a:rPr lang="de-DE" dirty="0" smtClean="0"/>
              <a:t>-Architekturstil  unterteilt das System in zwei Parteien: Nachrichten-Sender und –Empfänger</a:t>
            </a:r>
            <a:br>
              <a:rPr lang="de-DE" dirty="0" smtClean="0"/>
            </a:br>
            <a:r>
              <a:rPr lang="de-DE" dirty="0" smtClean="0"/>
              <a:t>(andere Bezeichnungen: </a:t>
            </a:r>
            <a:r>
              <a:rPr lang="de-DE" dirty="0" err="1" smtClean="0"/>
              <a:t>publisher</a:t>
            </a:r>
            <a:r>
              <a:rPr lang="de-DE" dirty="0" smtClean="0"/>
              <a:t>/</a:t>
            </a:r>
            <a:r>
              <a:rPr lang="de-DE" dirty="0" err="1" smtClean="0"/>
              <a:t>subscriber</a:t>
            </a:r>
            <a:r>
              <a:rPr lang="de-DE" dirty="0" smtClean="0"/>
              <a:t>, </a:t>
            </a:r>
            <a:r>
              <a:rPr lang="de-DE" dirty="0" err="1" smtClean="0"/>
              <a:t>producer</a:t>
            </a:r>
            <a:r>
              <a:rPr lang="de-DE" dirty="0" smtClean="0"/>
              <a:t>/</a:t>
            </a:r>
            <a:r>
              <a:rPr lang="de-DE" dirty="0" err="1" smtClean="0"/>
              <a:t>consumer</a:t>
            </a:r>
            <a:r>
              <a:rPr lang="de-DE" dirty="0" smtClean="0"/>
              <a:t>, </a:t>
            </a:r>
            <a:r>
              <a:rPr lang="de-DE" dirty="0" err="1" smtClean="0"/>
              <a:t>sender</a:t>
            </a:r>
            <a:r>
              <a:rPr lang="de-DE" dirty="0" smtClean="0"/>
              <a:t>, </a:t>
            </a:r>
            <a:r>
              <a:rPr lang="de-DE" dirty="0" err="1" smtClean="0"/>
              <a:t>source</a:t>
            </a:r>
            <a:r>
              <a:rPr lang="de-DE" dirty="0" smtClean="0"/>
              <a:t>, …)</a:t>
            </a:r>
          </a:p>
          <a:p>
            <a:pPr>
              <a:lnSpc>
                <a:spcPct val="90000"/>
              </a:lnSpc>
            </a:pPr>
            <a:r>
              <a:rPr lang="de-DE" altLang="zh-CN" dirty="0" smtClean="0">
                <a:ea typeface="宋体" pitchFamily="2" charset="-122"/>
              </a:rPr>
              <a:t>Die Kommunikation kann synchron oder asynchron Punkt-zu-Punkt (</a:t>
            </a:r>
            <a:r>
              <a:rPr lang="de-DE" altLang="zh-CN" dirty="0" err="1" smtClean="0">
                <a:ea typeface="宋体" pitchFamily="2" charset="-122"/>
              </a:rPr>
              <a:t>message</a:t>
            </a:r>
            <a:r>
              <a:rPr lang="de-DE" altLang="zh-CN" dirty="0" smtClean="0">
                <a:ea typeface="宋体" pitchFamily="2" charset="-122"/>
              </a:rPr>
              <a:t> </a:t>
            </a:r>
            <a:r>
              <a:rPr lang="de-DE" altLang="zh-CN" dirty="0" err="1" smtClean="0">
                <a:ea typeface="宋体" pitchFamily="2" charset="-122"/>
              </a:rPr>
              <a:t>queue</a:t>
            </a:r>
            <a:r>
              <a:rPr lang="de-DE" altLang="zh-CN" dirty="0" smtClean="0">
                <a:ea typeface="宋体" pitchFamily="2" charset="-122"/>
              </a:rPr>
              <a:t>), Eins-zu-N (</a:t>
            </a:r>
            <a:r>
              <a:rPr lang="de-DE" altLang="zh-CN" dirty="0" err="1" smtClean="0">
                <a:ea typeface="宋体" pitchFamily="2" charset="-122"/>
              </a:rPr>
              <a:t>message</a:t>
            </a:r>
            <a:r>
              <a:rPr lang="de-DE" altLang="zh-CN" dirty="0" smtClean="0">
                <a:ea typeface="宋体" pitchFamily="2" charset="-122"/>
              </a:rPr>
              <a:t> </a:t>
            </a:r>
            <a:r>
              <a:rPr lang="de-DE" altLang="zh-CN" dirty="0" err="1" smtClean="0">
                <a:ea typeface="宋体" pitchFamily="2" charset="-122"/>
              </a:rPr>
              <a:t>topic</a:t>
            </a:r>
            <a:r>
              <a:rPr lang="de-DE" altLang="zh-CN" dirty="0" smtClean="0">
                <a:ea typeface="宋体" pitchFamily="2" charset="-122"/>
              </a:rPr>
              <a:t>, event-</a:t>
            </a:r>
            <a:r>
              <a:rPr lang="de-DE" altLang="zh-CN" dirty="0" err="1" smtClean="0">
                <a:ea typeface="宋体" pitchFamily="2" charset="-122"/>
              </a:rPr>
              <a:t>based</a:t>
            </a:r>
            <a:r>
              <a:rPr lang="de-DE" altLang="zh-CN" dirty="0" smtClean="0">
                <a:ea typeface="宋体" pitchFamily="2" charset="-122"/>
              </a:rPr>
              <a:t>) oder auch N-zu-Eins (event-</a:t>
            </a:r>
            <a:r>
              <a:rPr lang="de-DE" altLang="zh-CN" dirty="0" err="1" smtClean="0">
                <a:ea typeface="宋体" pitchFamily="2" charset="-122"/>
              </a:rPr>
              <a:t>based</a:t>
            </a:r>
            <a:r>
              <a:rPr lang="de-DE" altLang="zh-CN" dirty="0" smtClean="0">
                <a:ea typeface="宋体" pitchFamily="2" charset="-122"/>
              </a:rPr>
              <a:t>) erfolgen</a:t>
            </a:r>
          </a:p>
          <a:p>
            <a:pPr>
              <a:lnSpc>
                <a:spcPct val="90000"/>
              </a:lnSpc>
            </a:pPr>
            <a:r>
              <a:rPr lang="de-DE" altLang="zh-CN" dirty="0" smtClean="0">
                <a:ea typeface="宋体" pitchFamily="2" charset="-122"/>
              </a:rPr>
              <a:t>Gängige Verwendung in GUIs und Informationssystemen</a:t>
            </a:r>
          </a:p>
          <a:p>
            <a:pPr>
              <a:lnSpc>
                <a:spcPct val="90000"/>
              </a:lnSpc>
            </a:pPr>
            <a:r>
              <a:rPr lang="de-DE" altLang="zh-CN" dirty="0" smtClean="0">
                <a:ea typeface="宋体" pitchFamily="2" charset="-122"/>
              </a:rPr>
              <a:t>Die Kopplung in Message-</a:t>
            </a:r>
            <a:r>
              <a:rPr lang="de-DE" altLang="zh-CN" dirty="0" err="1" smtClean="0">
                <a:ea typeface="宋体" pitchFamily="2" charset="-122"/>
              </a:rPr>
              <a:t>based</a:t>
            </a:r>
            <a:r>
              <a:rPr lang="de-DE" altLang="zh-CN" dirty="0" smtClean="0">
                <a:ea typeface="宋体" pitchFamily="2" charset="-122"/>
              </a:rPr>
              <a:t> Systemen ist geringer als in Event-</a:t>
            </a:r>
            <a:r>
              <a:rPr lang="de-DE" altLang="zh-CN" dirty="0" err="1" smtClean="0">
                <a:ea typeface="宋体" pitchFamily="2" charset="-122"/>
              </a:rPr>
              <a:t>based</a:t>
            </a:r>
            <a:r>
              <a:rPr lang="de-DE" altLang="zh-CN" dirty="0" smtClean="0">
                <a:ea typeface="宋体" pitchFamily="2" charset="-122"/>
              </a:rPr>
              <a:t>-Systemen, da keine zeitlichen Abhängigkeiten zwischen dem Senden und Empfangen existieren</a:t>
            </a:r>
          </a:p>
          <a:p>
            <a:pPr lvl="1">
              <a:lnSpc>
                <a:spcPct val="90000"/>
              </a:lnSpc>
            </a:pPr>
            <a:r>
              <a:rPr lang="de-DE" altLang="zh-CN" dirty="0" smtClean="0">
                <a:ea typeface="宋体" pitchFamily="2" charset="-122"/>
              </a:rPr>
              <a:t>In Event-</a:t>
            </a:r>
            <a:r>
              <a:rPr lang="de-DE" altLang="zh-CN" dirty="0" err="1" smtClean="0">
                <a:ea typeface="宋体" pitchFamily="2" charset="-122"/>
              </a:rPr>
              <a:t>based</a:t>
            </a:r>
            <a:r>
              <a:rPr lang="de-DE" altLang="zh-CN" dirty="0" smtClean="0">
                <a:ea typeface="宋体" pitchFamily="2" charset="-122"/>
              </a:rPr>
              <a:t> Systemen muss der Eventhandler bereit sein, das Ereignis zu verarbeiten</a:t>
            </a:r>
          </a:p>
          <a:p>
            <a:pPr>
              <a:lnSpc>
                <a:spcPct val="90000"/>
              </a:lnSpc>
            </a:pPr>
            <a:endParaRPr lang="de-DE" altLang="zh-CN" dirty="0" smtClean="0">
              <a:ea typeface="宋体" pitchFamily="2" charset="-122"/>
            </a:endParaRPr>
          </a:p>
          <a:p>
            <a:pPr>
              <a:lnSpc>
                <a:spcPct val="90000"/>
              </a:lnSpc>
            </a:pPr>
            <a:endParaRPr lang="de-DE" altLang="zh-CN" dirty="0" smtClean="0">
              <a:ea typeface="宋体" pitchFamily="2" charset="-122"/>
            </a:endParaRPr>
          </a:p>
          <a:p>
            <a:endParaRPr lang="de-DE" altLang="zh-CN" dirty="0" smtClean="0">
              <a:ea typeface="宋体" pitchFamily="2" charset="-122"/>
            </a:endParaRPr>
          </a:p>
          <a:p>
            <a:endParaRPr lang="de-DE" altLang="zh-CN" dirty="0" smtClean="0">
              <a:ea typeface="宋体" pitchFamily="2" charset="-122"/>
            </a:endParaRPr>
          </a:p>
          <a:p>
            <a:pPr>
              <a:lnSpc>
                <a:spcPct val="90000"/>
              </a:lnSpc>
            </a:pPr>
            <a:endParaRPr lang="de-DE" altLang="zh-CN" dirty="0" smtClean="0">
              <a:ea typeface="宋体" pitchFamily="2" charset="-122"/>
            </a:endParaRPr>
          </a:p>
          <a:p>
            <a:endParaRPr lang="de-DE" altLang="zh-CN" dirty="0" smtClean="0">
              <a:ea typeface="宋体" pitchFamily="2" charset="-122"/>
            </a:endParaRPr>
          </a:p>
          <a:p>
            <a:pPr>
              <a:lnSpc>
                <a:spcPct val="90000"/>
              </a:lnSpc>
            </a:pPr>
            <a:endParaRPr lang="de-DE" altLang="zh-CN" dirty="0" smtClean="0">
              <a:ea typeface="宋体" pitchFamily="2" charset="-122"/>
            </a:endParaRPr>
          </a:p>
          <a:p>
            <a:pPr>
              <a:lnSpc>
                <a:spcPct val="90000"/>
              </a:lnSpc>
            </a:pPr>
            <a:endParaRPr lang="de-DE" dirty="0" smtClean="0"/>
          </a:p>
          <a:p>
            <a:pPr>
              <a:lnSpc>
                <a:spcPct val="90000"/>
              </a:lnSpc>
            </a:pPr>
            <a:endParaRPr lang="de-DE" dirty="0" smtClean="0"/>
          </a:p>
          <a:p>
            <a:pPr>
              <a:lnSpc>
                <a:spcPct val="90000"/>
              </a:lnSpc>
            </a:pPr>
            <a:endParaRPr lang="de-DE" dirty="0" smtClean="0"/>
          </a:p>
          <a:p>
            <a:pPr>
              <a:lnSpc>
                <a:spcPct val="80000"/>
              </a:lnSpc>
            </a:pPr>
            <a:endParaRPr lang="de-DE" dirty="0" smtClean="0">
              <a:ea typeface="宋体" pitchFamily="2" charset="-122"/>
            </a:endParaRPr>
          </a:p>
          <a:p>
            <a:pPr>
              <a:lnSpc>
                <a:spcPct val="90000"/>
              </a:lnSpc>
            </a:pPr>
            <a:endParaRPr lang="de-DE" dirty="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Architekturstile – </a:t>
            </a:r>
            <a:r>
              <a:rPr lang="de-DE" dirty="0" smtClean="0">
                <a:solidFill>
                  <a:srgbClr val="0070C0"/>
                </a:solidFill>
              </a:rPr>
              <a:t>Übersicht </a:t>
            </a:r>
            <a:endParaRPr lang="de-DE" dirty="0">
              <a:solidFill>
                <a:srgbClr val="0070C0"/>
              </a:solidFill>
            </a:endParaRPr>
          </a:p>
        </p:txBody>
      </p:sp>
      <p:pic>
        <p:nvPicPr>
          <p:cNvPr id="701443" name="Picture 3"/>
          <p:cNvPicPr>
            <a:picLocks noChangeAspect="1" noChangeArrowheads="1"/>
          </p:cNvPicPr>
          <p:nvPr/>
        </p:nvPicPr>
        <p:blipFill>
          <a:blip r:embed="rId2" cstate="print"/>
          <a:srcRect/>
          <a:stretch>
            <a:fillRect/>
          </a:stretch>
        </p:blipFill>
        <p:spPr bwMode="auto">
          <a:xfrm>
            <a:off x="179512" y="1700808"/>
            <a:ext cx="8496944" cy="4254252"/>
          </a:xfrm>
          <a:prstGeom prst="rect">
            <a:avLst/>
          </a:prstGeom>
          <a:noFill/>
          <a:ln w="9525">
            <a:noFill/>
            <a:miter lim="800000"/>
            <a:headEnd/>
            <a:tailEnd/>
          </a:ln>
        </p:spPr>
      </p:pic>
      <p:pic>
        <p:nvPicPr>
          <p:cNvPr id="701445" name="Picture 5" descr="http://www.photoschule.com/images/fotoworkshopaumburgarchitekt/NA_05_gross.jpg">
            <a:hlinkClick r:id="rId3"/>
          </p:cNvPr>
          <p:cNvPicPr>
            <a:picLocks noChangeAspect="1" noChangeArrowheads="1"/>
          </p:cNvPicPr>
          <p:nvPr/>
        </p:nvPicPr>
        <p:blipFill>
          <a:blip r:embed="rId4" cstate="print"/>
          <a:srcRect/>
          <a:stretch>
            <a:fillRect/>
          </a:stretch>
        </p:blipFill>
        <p:spPr bwMode="auto">
          <a:xfrm>
            <a:off x="6660232" y="476672"/>
            <a:ext cx="2016224" cy="1677931"/>
          </a:xfrm>
          <a:prstGeom prst="rect">
            <a:avLst/>
          </a:prstGeom>
          <a:noFill/>
        </p:spPr>
      </p:pic>
      <p:sp>
        <p:nvSpPr>
          <p:cNvPr id="5" name="Abgerundetes Rechteck 4"/>
          <p:cNvSpPr/>
          <p:nvPr/>
        </p:nvSpPr>
        <p:spPr bwMode="auto">
          <a:xfrm>
            <a:off x="1907704" y="3501008"/>
            <a:ext cx="3096344" cy="792088"/>
          </a:xfrm>
          <a:prstGeom prst="roundRect">
            <a:avLst/>
          </a:prstGeom>
          <a:solidFill>
            <a:schemeClr val="accent1">
              <a:lumMod val="20000"/>
              <a:lumOff val="80000"/>
              <a:alpha val="15000"/>
            </a:schemeClr>
          </a:solid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467537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de-DE" dirty="0" smtClean="0">
                <a:solidFill>
                  <a:srgbClr val="000000"/>
                </a:solidFill>
              </a:rPr>
              <a:t>Verteilte Systeme – </a:t>
            </a:r>
            <a:r>
              <a:rPr lang="de-DE" dirty="0" smtClean="0">
                <a:solidFill>
                  <a:srgbClr val="0070C0"/>
                </a:solidFill>
              </a:rPr>
              <a:t>Einleitung</a:t>
            </a:r>
            <a:endParaRPr lang="en-US" sz="4000" b="1" dirty="0"/>
          </a:p>
        </p:txBody>
      </p:sp>
      <p:sp>
        <p:nvSpPr>
          <p:cNvPr id="3075" name="Rectangle 3"/>
          <p:cNvSpPr>
            <a:spLocks noGrp="1" noChangeArrowheads="1"/>
          </p:cNvSpPr>
          <p:nvPr>
            <p:ph idx="1"/>
          </p:nvPr>
        </p:nvSpPr>
        <p:spPr/>
        <p:txBody>
          <a:bodyPr/>
          <a:lstStyle/>
          <a:p>
            <a:pPr lvl="0">
              <a:lnSpc>
                <a:spcPct val="90000"/>
              </a:lnSpc>
            </a:pPr>
            <a:r>
              <a:rPr lang="de-DE" sz="2400" dirty="0" smtClean="0"/>
              <a:t>Ein verteiltes System ist eine Menge von Speicher- und Recheneinheiten, die durch ein Netzwerk verbunden sind</a:t>
            </a:r>
          </a:p>
          <a:p>
            <a:pPr lvl="0">
              <a:lnSpc>
                <a:spcPct val="90000"/>
              </a:lnSpc>
            </a:pPr>
            <a:r>
              <a:rPr lang="de-DE" sz="2400" dirty="0" smtClean="0">
                <a:solidFill>
                  <a:srgbClr val="000000"/>
                </a:solidFill>
              </a:rPr>
              <a:t>In diesen System sind Daten, Software und Benutzer verteilt</a:t>
            </a:r>
          </a:p>
          <a:p>
            <a:pPr lvl="0">
              <a:lnSpc>
                <a:spcPct val="90000"/>
              </a:lnSpc>
            </a:pPr>
            <a:r>
              <a:rPr lang="de-DE" sz="2400" dirty="0" smtClean="0">
                <a:solidFill>
                  <a:srgbClr val="000000"/>
                </a:solidFill>
              </a:rPr>
              <a:t>Kommunikationsformen umfassen Messaging, Entfernter Prozeduraufruf, usw.</a:t>
            </a:r>
          </a:p>
          <a:p>
            <a:pPr lvl="0">
              <a:lnSpc>
                <a:spcPct val="90000"/>
              </a:lnSpc>
            </a:pPr>
            <a:r>
              <a:rPr lang="de-DE" sz="2400" dirty="0" smtClean="0">
                <a:solidFill>
                  <a:srgbClr val="000000"/>
                </a:solidFill>
              </a:rPr>
              <a:t>Wichtige Merkmale bzw. wünschenswert</a:t>
            </a:r>
          </a:p>
          <a:p>
            <a:pPr lvl="1">
              <a:lnSpc>
                <a:spcPct val="90000"/>
              </a:lnSpc>
            </a:pPr>
            <a:r>
              <a:rPr lang="de-DE" sz="1600" dirty="0" smtClean="0">
                <a:solidFill>
                  <a:srgbClr val="000000"/>
                </a:solidFill>
              </a:rPr>
              <a:t>Lokationstransparenz</a:t>
            </a:r>
          </a:p>
          <a:p>
            <a:pPr lvl="1">
              <a:lnSpc>
                <a:spcPct val="90000"/>
              </a:lnSpc>
            </a:pPr>
            <a:r>
              <a:rPr lang="de-DE" sz="1600" dirty="0" smtClean="0">
                <a:solidFill>
                  <a:srgbClr val="000000"/>
                </a:solidFill>
              </a:rPr>
              <a:t>Zuverlässigkeit</a:t>
            </a:r>
          </a:p>
          <a:p>
            <a:pPr lvl="1">
              <a:lnSpc>
                <a:spcPct val="90000"/>
              </a:lnSpc>
            </a:pPr>
            <a:r>
              <a:rPr lang="de-DE" sz="1600" dirty="0" smtClean="0">
                <a:solidFill>
                  <a:srgbClr val="000000"/>
                </a:solidFill>
              </a:rPr>
              <a:t>Verfügbarkeit</a:t>
            </a:r>
          </a:p>
          <a:p>
            <a:pPr>
              <a:buFontTx/>
              <a:buNone/>
            </a:pPr>
            <a:r>
              <a:rPr lang="en-US" sz="2400" dirty="0"/>
              <a:t>	</a:t>
            </a:r>
            <a:endParaRPr lang="en-US" altLang="zh-CN" sz="2400" dirty="0">
              <a:ea typeface="宋体" pitchFamily="2" charset="-122"/>
            </a:endParaRPr>
          </a:p>
          <a:p>
            <a:endParaRPr lang="en-US" sz="2400" dirty="0"/>
          </a:p>
        </p:txBody>
      </p:sp>
    </p:spTree>
    <p:extLst>
      <p:ext uri="{BB962C8B-B14F-4D97-AF65-F5344CB8AC3E}">
        <p14:creationId xmlns:p14="http://schemas.microsoft.com/office/powerpoint/2010/main" val="2484645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de-DE" dirty="0" smtClean="0">
                <a:solidFill>
                  <a:srgbClr val="000000"/>
                </a:solidFill>
              </a:rPr>
              <a:t>Verteilte Systeme – </a:t>
            </a:r>
            <a:r>
              <a:rPr lang="de-DE" dirty="0" smtClean="0">
                <a:solidFill>
                  <a:srgbClr val="0070C0"/>
                </a:solidFill>
              </a:rPr>
              <a:t>Eigenschaften und Varianten</a:t>
            </a:r>
            <a:endParaRPr lang="de-DE" sz="4000" b="1" dirty="0"/>
          </a:p>
        </p:txBody>
      </p:sp>
      <p:sp>
        <p:nvSpPr>
          <p:cNvPr id="3075" name="Rectangle 3"/>
          <p:cNvSpPr>
            <a:spLocks noGrp="1" noChangeArrowheads="1"/>
          </p:cNvSpPr>
          <p:nvPr>
            <p:ph idx="1"/>
          </p:nvPr>
        </p:nvSpPr>
        <p:spPr/>
        <p:txBody>
          <a:bodyPr/>
          <a:lstStyle/>
          <a:p>
            <a:pPr marL="0" indent="14288">
              <a:buFontTx/>
              <a:buNone/>
            </a:pPr>
            <a:r>
              <a:rPr lang="de-DE" dirty="0" smtClean="0"/>
              <a:t>Zwei wichtige </a:t>
            </a:r>
            <a:r>
              <a:rPr lang="de-DE" b="1" dirty="0" smtClean="0"/>
              <a:t>Eigenschaften</a:t>
            </a:r>
            <a:r>
              <a:rPr lang="de-DE" dirty="0" smtClean="0"/>
              <a:t> für das Design von Verteilten Systemen betreffen:</a:t>
            </a:r>
            <a:endParaRPr lang="de-DE" altLang="zh-CN" dirty="0" smtClean="0">
              <a:ea typeface="宋体" pitchFamily="2" charset="-122"/>
            </a:endParaRPr>
          </a:p>
          <a:p>
            <a:r>
              <a:rPr lang="de-DE" altLang="zh-CN" dirty="0" smtClean="0">
                <a:ea typeface="宋体" pitchFamily="2" charset="-122"/>
              </a:rPr>
              <a:t>Netzwerktopologie: wie sind die Einheiten organisiert?</a:t>
            </a:r>
          </a:p>
          <a:p>
            <a:r>
              <a:rPr lang="de-DE" altLang="zh-CN" dirty="0" smtClean="0">
                <a:ea typeface="宋体" pitchFamily="2" charset="-122"/>
              </a:rPr>
              <a:t>Kommunikationsarten zwischen den Einheiten</a:t>
            </a:r>
          </a:p>
          <a:p>
            <a:pPr>
              <a:buNone/>
            </a:pPr>
            <a:endParaRPr lang="de-DE" dirty="0" smtClean="0">
              <a:ea typeface="宋体" pitchFamily="2" charset="-122"/>
            </a:endParaRPr>
          </a:p>
          <a:p>
            <a:pPr>
              <a:buNone/>
            </a:pPr>
            <a:r>
              <a:rPr lang="de-DE" b="1" dirty="0" smtClean="0">
                <a:ea typeface="宋体" pitchFamily="2" charset="-122"/>
              </a:rPr>
              <a:t>Entwurfsmöglichkeiten/Architekturvarianten</a:t>
            </a:r>
          </a:p>
          <a:p>
            <a:pPr lvl="0"/>
            <a:r>
              <a:rPr lang="de-DE" altLang="zh-CN" dirty="0" smtClean="0">
                <a:solidFill>
                  <a:srgbClr val="000000"/>
                </a:solidFill>
                <a:ea typeface="宋体" pitchFamily="2" charset="-122"/>
              </a:rPr>
              <a:t>Client-Server (Basis für Multi-Tier)</a:t>
            </a:r>
          </a:p>
          <a:p>
            <a:pPr lvl="0"/>
            <a:r>
              <a:rPr lang="de-DE" altLang="zh-CN" dirty="0" smtClean="0">
                <a:solidFill>
                  <a:srgbClr val="000000"/>
                </a:solidFill>
                <a:ea typeface="宋体" pitchFamily="2" charset="-122"/>
              </a:rPr>
              <a:t>Broker, wie z. B. CORBA</a:t>
            </a:r>
          </a:p>
          <a:p>
            <a:pPr lvl="0"/>
            <a:r>
              <a:rPr lang="de-DE" altLang="zh-CN" dirty="0" smtClean="0">
                <a:solidFill>
                  <a:srgbClr val="000000"/>
                </a:solidFill>
                <a:ea typeface="宋体" pitchFamily="2" charset="-122"/>
              </a:rPr>
              <a:t>Service </a:t>
            </a:r>
            <a:r>
              <a:rPr lang="de-DE" altLang="zh-CN" dirty="0" err="1" smtClean="0">
                <a:solidFill>
                  <a:srgbClr val="000000"/>
                </a:solidFill>
                <a:ea typeface="宋体" pitchFamily="2" charset="-122"/>
              </a:rPr>
              <a:t>Oriented</a:t>
            </a:r>
            <a:r>
              <a:rPr lang="de-DE" altLang="zh-CN" dirty="0" smtClean="0">
                <a:solidFill>
                  <a:srgbClr val="000000"/>
                </a:solidFill>
                <a:ea typeface="宋体" pitchFamily="2" charset="-122"/>
              </a:rPr>
              <a:t> </a:t>
            </a:r>
            <a:r>
              <a:rPr lang="de-DE" altLang="zh-CN" dirty="0" err="1" smtClean="0">
                <a:solidFill>
                  <a:srgbClr val="000000"/>
                </a:solidFill>
                <a:ea typeface="宋体" pitchFamily="2" charset="-122"/>
              </a:rPr>
              <a:t>Architecture</a:t>
            </a:r>
            <a:r>
              <a:rPr lang="de-DE" altLang="zh-CN" dirty="0" smtClean="0">
                <a:solidFill>
                  <a:srgbClr val="000000"/>
                </a:solidFill>
                <a:ea typeface="宋体" pitchFamily="2" charset="-122"/>
              </a:rPr>
              <a:t> (SOA), wie z. B. Webservices, </a:t>
            </a:r>
            <a:r>
              <a:rPr lang="de-DE" altLang="zh-CN" dirty="0" err="1" smtClean="0">
                <a:solidFill>
                  <a:srgbClr val="000000"/>
                </a:solidFill>
                <a:ea typeface="宋体" pitchFamily="2" charset="-122"/>
              </a:rPr>
              <a:t>Grid</a:t>
            </a:r>
            <a:endParaRPr lang="de-DE" altLang="zh-CN" dirty="0" smtClean="0">
              <a:solidFill>
                <a:srgbClr val="000000"/>
              </a:solidFill>
              <a:ea typeface="宋体" pitchFamily="2" charset="-122"/>
            </a:endParaRPr>
          </a:p>
          <a:p>
            <a:pPr lvl="0">
              <a:buNone/>
            </a:pPr>
            <a:endParaRPr lang="de-DE" altLang="zh-CN" dirty="0" smtClean="0">
              <a:solidFill>
                <a:srgbClr val="000000"/>
              </a:solidFill>
              <a:ea typeface="宋体" pitchFamily="2" charset="-122"/>
            </a:endParaRPr>
          </a:p>
          <a:p>
            <a:pPr marL="0" lvl="0" indent="14288">
              <a:buNone/>
            </a:pPr>
            <a:r>
              <a:rPr lang="de-DE" altLang="zh-CN" dirty="0" smtClean="0">
                <a:solidFill>
                  <a:srgbClr val="000000"/>
                </a:solidFill>
                <a:ea typeface="宋体" pitchFamily="2" charset="-122"/>
              </a:rPr>
              <a:t>Unterstützt durch zahlreiche </a:t>
            </a:r>
            <a:r>
              <a:rPr lang="de-DE" altLang="zh-CN" b="1" dirty="0" smtClean="0">
                <a:solidFill>
                  <a:srgbClr val="000000"/>
                </a:solidFill>
                <a:ea typeface="宋体" pitchFamily="2" charset="-122"/>
              </a:rPr>
              <a:t>Frameworks</a:t>
            </a:r>
            <a:r>
              <a:rPr lang="de-DE" altLang="zh-CN" dirty="0" smtClean="0">
                <a:solidFill>
                  <a:srgbClr val="000000"/>
                </a:solidFill>
                <a:ea typeface="宋体" pitchFamily="2" charset="-122"/>
              </a:rPr>
              <a:t>: </a:t>
            </a:r>
            <a:r>
              <a:rPr lang="en-US" altLang="zh-CN" dirty="0" smtClean="0">
                <a:ea typeface="宋体" pitchFamily="2" charset="-122"/>
              </a:rPr>
              <a:t>.NET, J2EE, CORBA, .NET Web API, AXIS Java Web services, </a:t>
            </a:r>
            <a:r>
              <a:rPr lang="de-DE" altLang="zh-CN" dirty="0" smtClean="0">
                <a:ea typeface="宋体" pitchFamily="2" charset="-122"/>
              </a:rPr>
              <a:t>...</a:t>
            </a:r>
            <a:endParaRPr lang="de-DE" altLang="zh-CN" dirty="0" smtClean="0">
              <a:solidFill>
                <a:srgbClr val="000000"/>
              </a:solidFill>
              <a:ea typeface="宋体" pitchFamily="2" charset="-122"/>
            </a:endParaRPr>
          </a:p>
          <a:p>
            <a:pPr>
              <a:buNone/>
            </a:pPr>
            <a:endParaRPr lang="de-DE" dirty="0" smtClean="0"/>
          </a:p>
          <a:p>
            <a:pPr>
              <a:buFontTx/>
              <a:buNone/>
            </a:pPr>
            <a:r>
              <a:rPr lang="de-DE" sz="2400" dirty="0" smtClean="0"/>
              <a:t>	</a:t>
            </a:r>
            <a:endParaRPr lang="de-DE" altLang="zh-CN" sz="2400" dirty="0" smtClean="0">
              <a:ea typeface="宋体" pitchFamily="2" charset="-122"/>
            </a:endParaRPr>
          </a:p>
          <a:p>
            <a:endParaRPr lang="de-DE" sz="2400" dirty="0"/>
          </a:p>
        </p:txBody>
      </p:sp>
    </p:spTree>
    <p:extLst>
      <p:ext uri="{BB962C8B-B14F-4D97-AF65-F5344CB8AC3E}">
        <p14:creationId xmlns:p14="http://schemas.microsoft.com/office/powerpoint/2010/main" val="10450765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de-DE" dirty="0" smtClean="0">
                <a:solidFill>
                  <a:srgbClr val="000000"/>
                </a:solidFill>
              </a:rPr>
              <a:t>Client/Server – </a:t>
            </a:r>
            <a:r>
              <a:rPr lang="de-DE" dirty="0" smtClean="0">
                <a:solidFill>
                  <a:srgbClr val="0070C0"/>
                </a:solidFill>
              </a:rPr>
              <a:t>Allgemeines</a:t>
            </a:r>
            <a:endParaRPr lang="de-DE" sz="4000" b="1" dirty="0"/>
          </a:p>
        </p:txBody>
      </p:sp>
      <p:sp>
        <p:nvSpPr>
          <p:cNvPr id="3075" name="Rectangle 3"/>
          <p:cNvSpPr>
            <a:spLocks noGrp="1" noChangeArrowheads="1"/>
          </p:cNvSpPr>
          <p:nvPr>
            <p:ph idx="1"/>
          </p:nvPr>
        </p:nvSpPr>
        <p:spPr/>
        <p:txBody>
          <a:bodyPr/>
          <a:lstStyle/>
          <a:p>
            <a:r>
              <a:rPr lang="de-DE" altLang="zh-CN" dirty="0" smtClean="0">
                <a:ea typeface="宋体" pitchFamily="2" charset="-122"/>
              </a:rPr>
              <a:t>Gängigste Architektur verteilter Systeme</a:t>
            </a:r>
          </a:p>
          <a:p>
            <a:r>
              <a:rPr lang="de-DE" altLang="zh-CN" dirty="0" smtClean="0">
                <a:ea typeface="宋体" pitchFamily="2" charset="-122"/>
              </a:rPr>
              <a:t>System wird in zwei Haupt-Subsysteme unterteilt:</a:t>
            </a:r>
          </a:p>
          <a:p>
            <a:pPr lvl="1"/>
            <a:r>
              <a:rPr lang="de-DE" altLang="zh-CN" dirty="0" smtClean="0">
                <a:ea typeface="宋体" pitchFamily="2" charset="-122"/>
              </a:rPr>
              <a:t>Client stellt Anfrage an den Server</a:t>
            </a:r>
          </a:p>
          <a:p>
            <a:pPr lvl="1"/>
            <a:r>
              <a:rPr lang="de-DE" altLang="zh-CN" dirty="0" smtClean="0">
                <a:ea typeface="宋体" pitchFamily="2" charset="-122"/>
              </a:rPr>
              <a:t>Server empfängt Anfrage, führt die Operation durch und sendet dem Client eine Antwort</a:t>
            </a:r>
          </a:p>
          <a:p>
            <a:r>
              <a:rPr lang="de-DE" altLang="zh-CN" dirty="0" smtClean="0">
                <a:ea typeface="宋体" pitchFamily="2" charset="-122"/>
              </a:rPr>
              <a:t>Client und Server laufen meistens auf unterschiedlichen Prozessoren</a:t>
            </a:r>
          </a:p>
          <a:p>
            <a:endParaRPr lang="de-DE" sz="2400" dirty="0"/>
          </a:p>
        </p:txBody>
      </p:sp>
      <p:pic>
        <p:nvPicPr>
          <p:cNvPr id="5" name="Picture 4"/>
          <p:cNvPicPr>
            <a:picLocks noChangeAspect="1" noChangeArrowheads="1"/>
          </p:cNvPicPr>
          <p:nvPr/>
        </p:nvPicPr>
        <p:blipFill>
          <a:blip r:embed="rId2" cstate="print"/>
          <a:srcRect l="21650" t="16330" r="22438" b="12875"/>
          <a:stretch>
            <a:fillRect/>
          </a:stretch>
        </p:blipFill>
        <p:spPr bwMode="auto">
          <a:xfrm>
            <a:off x="2195735" y="3717032"/>
            <a:ext cx="4503929" cy="2664296"/>
          </a:xfrm>
          <a:prstGeom prst="rect">
            <a:avLst/>
          </a:prstGeom>
          <a:noFill/>
        </p:spPr>
      </p:pic>
    </p:spTree>
    <p:extLst>
      <p:ext uri="{BB962C8B-B14F-4D97-AF65-F5344CB8AC3E}">
        <p14:creationId xmlns:p14="http://schemas.microsoft.com/office/powerpoint/2010/main" val="3569700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Musterkategorien</a:t>
            </a:r>
            <a:endParaRPr lang="de-DE" dirty="0"/>
          </a:p>
        </p:txBody>
      </p:sp>
      <p:sp>
        <p:nvSpPr>
          <p:cNvPr id="3" name="Inhaltsplatzhalter 2"/>
          <p:cNvSpPr>
            <a:spLocks noGrp="1"/>
          </p:cNvSpPr>
          <p:nvPr>
            <p:ph idx="1"/>
          </p:nvPr>
        </p:nvSpPr>
        <p:spPr>
          <a:xfrm>
            <a:off x="304800" y="1536154"/>
            <a:ext cx="8458200" cy="4629150"/>
          </a:xfrm>
        </p:spPr>
        <p:txBody>
          <a:bodyPr/>
          <a:lstStyle/>
          <a:p>
            <a:r>
              <a:rPr lang="de-DE" sz="1800" dirty="0" smtClean="0"/>
              <a:t>In Softwaresystemen gibt es unterschiedliche Granularitätsebenen von Entwurfsproblemen</a:t>
            </a:r>
          </a:p>
          <a:p>
            <a:pPr lvl="1"/>
            <a:r>
              <a:rPr lang="de-DE" sz="1600" dirty="0" smtClean="0"/>
              <a:t>deshalb gibt es auch unterschiedliche Kategorien von Mustern</a:t>
            </a:r>
            <a:endParaRPr lang="de-DE" sz="1600" dirty="0"/>
          </a:p>
        </p:txBody>
      </p:sp>
      <p:graphicFrame>
        <p:nvGraphicFramePr>
          <p:cNvPr id="4" name="Tabelle 3"/>
          <p:cNvGraphicFramePr>
            <a:graphicFrameLocks noGrp="1"/>
          </p:cNvGraphicFramePr>
          <p:nvPr/>
        </p:nvGraphicFramePr>
        <p:xfrm>
          <a:off x="288032" y="2492896"/>
          <a:ext cx="8028384" cy="3901439"/>
        </p:xfrm>
        <a:graphic>
          <a:graphicData uri="http://schemas.openxmlformats.org/drawingml/2006/table">
            <a:tbl>
              <a:tblPr firstRow="1" bandRow="1">
                <a:tableStyleId>{5940675A-B579-460E-94D1-54222C63F5DA}</a:tableStyleId>
              </a:tblPr>
              <a:tblGrid>
                <a:gridCol w="1691680"/>
                <a:gridCol w="6336704"/>
              </a:tblGrid>
              <a:tr h="370840">
                <a:tc>
                  <a:txBody>
                    <a:bodyPr/>
                    <a:lstStyle/>
                    <a:p>
                      <a:r>
                        <a:rPr lang="de-DE" sz="1400" dirty="0" smtClean="0">
                          <a:solidFill>
                            <a:srgbClr val="0070C0"/>
                          </a:solidFill>
                        </a:rPr>
                        <a:t>Architekturmuster/</a:t>
                      </a:r>
                      <a:br>
                        <a:rPr lang="de-DE" sz="1400" dirty="0" smtClean="0">
                          <a:solidFill>
                            <a:srgbClr val="0070C0"/>
                          </a:solidFill>
                        </a:rPr>
                      </a:br>
                      <a:r>
                        <a:rPr lang="de-DE" sz="1400" b="1" dirty="0" smtClean="0">
                          <a:solidFill>
                            <a:srgbClr val="0070C0"/>
                          </a:solidFill>
                        </a:rPr>
                        <a:t>Architekturstil</a:t>
                      </a:r>
                      <a:endParaRPr lang="de-DE" sz="1400" b="1" dirty="0">
                        <a:solidFill>
                          <a:srgbClr val="0070C0"/>
                        </a:solidFill>
                      </a:endParaRPr>
                    </a:p>
                  </a:txBody>
                  <a:tcPr/>
                </a:tc>
                <a:tc>
                  <a:txBody>
                    <a:bodyPr/>
                    <a:lstStyle/>
                    <a:p>
                      <a:r>
                        <a:rPr lang="de-DE" sz="1400" dirty="0" smtClean="0"/>
                        <a:t>Nehmen Einfluss auf die Architektur eines Systems in seiner Gesamtheit. Entscheidungen auf dieser Ebene beeinflussen das System somit in signifikanter Weise. Unabhängig von einer konkreten Domäne.</a:t>
                      </a:r>
                      <a:br>
                        <a:rPr lang="de-DE" sz="1400" dirty="0" smtClean="0"/>
                      </a:br>
                      <a:endParaRPr lang="de-DE" sz="1400" dirty="0" smtClean="0"/>
                    </a:p>
                    <a:p>
                      <a:r>
                        <a:rPr lang="de-DE" sz="1400" b="0" dirty="0" smtClean="0"/>
                        <a:t>Beispiele</a:t>
                      </a:r>
                      <a:r>
                        <a:rPr lang="de-DE" sz="1400" dirty="0" smtClean="0"/>
                        <a:t>:</a:t>
                      </a:r>
                      <a:r>
                        <a:rPr lang="de-DE" sz="1400" baseline="0" dirty="0" smtClean="0"/>
                        <a:t> „Layer“, „P2P“, „SOA“</a:t>
                      </a:r>
                      <a:endParaRPr lang="de-DE" sz="1400" dirty="0"/>
                    </a:p>
                  </a:txBody>
                  <a:tcPr/>
                </a:tc>
              </a:tr>
              <a:tr h="370840">
                <a:tc>
                  <a:txBody>
                    <a:bodyPr/>
                    <a:lstStyle/>
                    <a:p>
                      <a:r>
                        <a:rPr lang="de-DE" sz="1400" dirty="0" smtClean="0">
                          <a:solidFill>
                            <a:srgbClr val="0070C0"/>
                          </a:solidFill>
                        </a:rPr>
                        <a:t>Entwurfsmuster/</a:t>
                      </a:r>
                      <a:br>
                        <a:rPr lang="de-DE" sz="1400" dirty="0" smtClean="0">
                          <a:solidFill>
                            <a:srgbClr val="0070C0"/>
                          </a:solidFill>
                        </a:rPr>
                      </a:br>
                      <a:r>
                        <a:rPr lang="de-DE" sz="1400" dirty="0" smtClean="0">
                          <a:solidFill>
                            <a:srgbClr val="0070C0"/>
                          </a:solidFill>
                        </a:rPr>
                        <a:t>Design</a:t>
                      </a:r>
                      <a:r>
                        <a:rPr lang="de-DE" sz="1400" baseline="0" dirty="0" smtClean="0">
                          <a:solidFill>
                            <a:srgbClr val="0070C0"/>
                          </a:solidFill>
                        </a:rPr>
                        <a:t> Pattern</a:t>
                      </a:r>
                      <a:endParaRPr lang="de-DE" sz="1400" dirty="0">
                        <a:solidFill>
                          <a:srgbClr val="0070C0"/>
                        </a:solidFill>
                      </a:endParaRPr>
                    </a:p>
                  </a:txBody>
                  <a:tcPr/>
                </a:tc>
                <a:tc>
                  <a:txBody>
                    <a:bodyPr/>
                    <a:lstStyle/>
                    <a:p>
                      <a:r>
                        <a:rPr lang="de-DE" sz="1400" dirty="0" smtClean="0"/>
                        <a:t>Feingranularer; spielen im</a:t>
                      </a:r>
                      <a:r>
                        <a:rPr lang="de-DE" sz="1400" baseline="0" dirty="0" smtClean="0"/>
                        <a:t> Ggs. zu Architekturmustern eher auf Ebene der Komponenten/Subsysteme eine Rolle und strukturieren deren Implementierung.</a:t>
                      </a:r>
                      <a:r>
                        <a:rPr lang="de-DE" sz="1400" dirty="0" smtClean="0"/>
                        <a:t> Unabhängig von einer konkreten Domäne.</a:t>
                      </a:r>
                      <a:r>
                        <a:rPr lang="de-DE" sz="1400" baseline="0" dirty="0" smtClean="0"/>
                        <a:t/>
                      </a:r>
                      <a:br>
                        <a:rPr lang="de-DE" sz="1400" baseline="0" dirty="0" smtClean="0"/>
                      </a:br>
                      <a:r>
                        <a:rPr lang="de-DE" sz="1400" baseline="0" dirty="0" smtClean="0"/>
                        <a:t/>
                      </a:r>
                      <a:br>
                        <a:rPr lang="de-DE" sz="1400" baseline="0" dirty="0" smtClean="0"/>
                      </a:br>
                      <a:r>
                        <a:rPr lang="de-DE" sz="1400" baseline="0" dirty="0" smtClean="0"/>
                        <a:t>Beispiele: „Proxy-Pattern“, „</a:t>
                      </a:r>
                      <a:r>
                        <a:rPr lang="de-DE" sz="1400" baseline="0" dirty="0" err="1" smtClean="0"/>
                        <a:t>Observer</a:t>
                      </a:r>
                      <a:r>
                        <a:rPr lang="de-DE" sz="1400" baseline="0" dirty="0" smtClean="0"/>
                        <a:t>-Pattern“, „</a:t>
                      </a:r>
                      <a:r>
                        <a:rPr lang="de-DE" sz="1400" baseline="0" dirty="0" err="1" smtClean="0"/>
                        <a:t>Visitor</a:t>
                      </a:r>
                      <a:r>
                        <a:rPr lang="de-DE" sz="1400" baseline="0" dirty="0" smtClean="0"/>
                        <a:t>-Pattern“</a:t>
                      </a:r>
                      <a:endParaRPr lang="de-DE" sz="1400" dirty="0"/>
                    </a:p>
                  </a:txBody>
                  <a:tcPr/>
                </a:tc>
              </a:tr>
              <a:tr h="370840">
                <a:tc>
                  <a:txBody>
                    <a:bodyPr/>
                    <a:lstStyle/>
                    <a:p>
                      <a:r>
                        <a:rPr lang="de-DE" sz="1400" dirty="0" smtClean="0">
                          <a:solidFill>
                            <a:srgbClr val="0070C0"/>
                          </a:solidFill>
                        </a:rPr>
                        <a:t>Idiome</a:t>
                      </a:r>
                      <a:endParaRPr lang="de-DE" sz="1400" dirty="0">
                        <a:solidFill>
                          <a:srgbClr val="0070C0"/>
                        </a:solidFill>
                      </a:endParaRPr>
                    </a:p>
                  </a:txBody>
                  <a:tcPr/>
                </a:tc>
                <a:tc>
                  <a:txBody>
                    <a:bodyPr/>
                    <a:lstStyle/>
                    <a:p>
                      <a:r>
                        <a:rPr lang="de-DE" sz="1400" dirty="0" smtClean="0"/>
                        <a:t>Beschäftigen sich mit Problemen</a:t>
                      </a:r>
                      <a:r>
                        <a:rPr lang="de-DE" sz="1400" baseline="0" dirty="0" smtClean="0"/>
                        <a:t> einer konkreten verwendeten Programmiersprache (Java, C#, C++, Cobol, …) – deren unterschiedliche Eigenschaften führen zu unterschiedlichen Implementierungsstrategien. Idiome ermöglichen somit die effektive Nutzung einer solchen Infrastruktur.</a:t>
                      </a:r>
                      <a:br>
                        <a:rPr lang="de-DE" sz="1400" baseline="0" dirty="0" smtClean="0"/>
                      </a:br>
                      <a:r>
                        <a:rPr lang="de-DE" sz="1400" baseline="0" dirty="0" smtClean="0"/>
                        <a:t/>
                      </a:r>
                      <a:br>
                        <a:rPr lang="de-DE" sz="1400" baseline="0" dirty="0" smtClean="0"/>
                      </a:br>
                      <a:r>
                        <a:rPr lang="de-DE" sz="1400" baseline="0" dirty="0" smtClean="0"/>
                        <a:t>Beispiel Java oder C#: „Bei </a:t>
                      </a:r>
                      <a:r>
                        <a:rPr lang="de-DE" sz="1400" baseline="0" dirty="0" err="1" smtClean="0"/>
                        <a:t>Collection-Returnwerten</a:t>
                      </a:r>
                      <a:r>
                        <a:rPr lang="de-DE" sz="1400" baseline="0" dirty="0" smtClean="0"/>
                        <a:t> keine </a:t>
                      </a:r>
                      <a:r>
                        <a:rPr lang="de-DE" sz="1400" baseline="0" dirty="0" err="1" smtClean="0"/>
                        <a:t>Nullpointer</a:t>
                      </a:r>
                      <a:r>
                        <a:rPr lang="de-DE" sz="1400" baseline="0" dirty="0" smtClean="0"/>
                        <a:t> liefern“, „== vs. </a:t>
                      </a:r>
                      <a:r>
                        <a:rPr lang="de-DE" sz="1400" baseline="0" dirty="0" err="1" smtClean="0"/>
                        <a:t>equals</a:t>
                      </a:r>
                      <a:r>
                        <a:rPr lang="de-DE" sz="1400" baseline="0" dirty="0" smtClean="0"/>
                        <a:t> beachten“ (bei Cobol bspw. braucht man diese Idiome nicht)</a:t>
                      </a:r>
                      <a:endParaRPr lang="de-DE" sz="1400" dirty="0">
                        <a:solidFill>
                          <a:schemeClr val="bg1">
                            <a:lumMod val="65000"/>
                          </a:schemeClr>
                        </a:solidFill>
                      </a:endParaRPr>
                    </a:p>
                  </a:txBody>
                  <a:tcPr/>
                </a:tc>
              </a:tr>
            </a:tbl>
          </a:graphicData>
        </a:graphic>
      </p:graphicFrame>
      <p:sp>
        <p:nvSpPr>
          <p:cNvPr id="5" name="Pfeil nach unten 4"/>
          <p:cNvSpPr/>
          <p:nvPr/>
        </p:nvSpPr>
        <p:spPr bwMode="auto">
          <a:xfrm>
            <a:off x="8460432" y="2852936"/>
            <a:ext cx="432048" cy="3024336"/>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6" name="Rechteck 5"/>
          <p:cNvSpPr/>
          <p:nvPr/>
        </p:nvSpPr>
        <p:spPr>
          <a:xfrm rot="5400000">
            <a:off x="8193023" y="4191189"/>
            <a:ext cx="1449436" cy="338554"/>
          </a:xfrm>
          <a:prstGeom prst="rect">
            <a:avLst/>
          </a:prstGeom>
        </p:spPr>
        <p:txBody>
          <a:bodyPr wrap="none">
            <a:spAutoFit/>
          </a:bodyPr>
          <a:lstStyle/>
          <a:p>
            <a:r>
              <a:rPr lang="de-DE" sz="1600" dirty="0" smtClean="0">
                <a:solidFill>
                  <a:schemeClr val="bg1">
                    <a:lumMod val="50000"/>
                  </a:schemeClr>
                </a:solidFill>
              </a:rPr>
              <a:t>feingranularer</a:t>
            </a:r>
            <a:endParaRPr lang="de-DE" sz="1600" dirty="0">
              <a:solidFill>
                <a:schemeClr val="bg1">
                  <a:lumMod val="50000"/>
                </a:schemeClr>
              </a:solidFill>
            </a:endParaRPr>
          </a:p>
        </p:txBody>
      </p:sp>
    </p:spTree>
    <p:extLst>
      <p:ext uri="{BB962C8B-B14F-4D97-AF65-F5344CB8AC3E}">
        <p14:creationId xmlns:p14="http://schemas.microsoft.com/office/powerpoint/2010/main" val="1775492104"/>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de-DE" smtClean="0">
                <a:solidFill>
                  <a:srgbClr val="000000"/>
                </a:solidFill>
              </a:rPr>
              <a:t>Client/Server – </a:t>
            </a:r>
            <a:r>
              <a:rPr lang="de-DE" smtClean="0">
                <a:solidFill>
                  <a:srgbClr val="0070C0"/>
                </a:solidFill>
              </a:rPr>
              <a:t>Bewertung</a:t>
            </a:r>
            <a:endParaRPr lang="de-DE" sz="4000" b="1"/>
          </a:p>
        </p:txBody>
      </p:sp>
      <p:sp>
        <p:nvSpPr>
          <p:cNvPr id="3075" name="Rectangle 3"/>
          <p:cNvSpPr>
            <a:spLocks noGrp="1" noChangeArrowheads="1"/>
          </p:cNvSpPr>
          <p:nvPr>
            <p:ph idx="1"/>
          </p:nvPr>
        </p:nvSpPr>
        <p:spPr/>
        <p:txBody>
          <a:bodyPr/>
          <a:lstStyle/>
          <a:p>
            <a:pPr>
              <a:lnSpc>
                <a:spcPct val="90000"/>
              </a:lnSpc>
              <a:buFontTx/>
              <a:buNone/>
            </a:pPr>
            <a:r>
              <a:rPr lang="de-DE" b="1" dirty="0" smtClean="0"/>
              <a:t>Vorteile</a:t>
            </a:r>
            <a:endParaRPr lang="de-DE" altLang="zh-CN" dirty="0" smtClean="0">
              <a:ea typeface="宋体" pitchFamily="2" charset="-122"/>
            </a:endParaRPr>
          </a:p>
          <a:p>
            <a:pPr>
              <a:lnSpc>
                <a:spcPct val="90000"/>
              </a:lnSpc>
            </a:pPr>
            <a:r>
              <a:rPr lang="de-DE" altLang="zh-CN" dirty="0" smtClean="0">
                <a:ea typeface="宋体" pitchFamily="2" charset="-122"/>
              </a:rPr>
              <a:t>Trennung von Zuständigkeiten</a:t>
            </a:r>
          </a:p>
          <a:p>
            <a:pPr>
              <a:lnSpc>
                <a:spcPct val="90000"/>
              </a:lnSpc>
            </a:pPr>
            <a:r>
              <a:rPr lang="de-DE" altLang="zh-CN" dirty="0" smtClean="0">
                <a:ea typeface="宋体" pitchFamily="2" charset="-122"/>
              </a:rPr>
              <a:t>Wiederverwendbarkeit von Server-Komponenten</a:t>
            </a:r>
          </a:p>
          <a:p>
            <a:pPr>
              <a:lnSpc>
                <a:spcPct val="90000"/>
              </a:lnSpc>
              <a:buFontTx/>
              <a:buNone/>
            </a:pPr>
            <a:endParaRPr lang="de-DE" altLang="zh-CN" b="1" dirty="0" smtClean="0">
              <a:ea typeface="宋体" pitchFamily="2" charset="-122"/>
            </a:endParaRPr>
          </a:p>
          <a:p>
            <a:pPr>
              <a:lnSpc>
                <a:spcPct val="90000"/>
              </a:lnSpc>
              <a:buFontTx/>
              <a:buNone/>
            </a:pPr>
            <a:r>
              <a:rPr lang="de-DE" altLang="zh-CN" b="1" dirty="0" smtClean="0">
                <a:ea typeface="宋体" pitchFamily="2" charset="-122"/>
              </a:rPr>
              <a:t>Nachteile</a:t>
            </a:r>
            <a:endParaRPr lang="de-DE" altLang="zh-CN" dirty="0" smtClean="0">
              <a:ea typeface="宋体" pitchFamily="2" charset="-122"/>
            </a:endParaRPr>
          </a:p>
          <a:p>
            <a:pPr>
              <a:lnSpc>
                <a:spcPct val="90000"/>
              </a:lnSpc>
            </a:pPr>
            <a:r>
              <a:rPr lang="de-DE" altLang="zh-CN" dirty="0" smtClean="0">
                <a:ea typeface="宋体" pitchFamily="2" charset="-122"/>
              </a:rPr>
              <a:t>Aufwand für Sicherheit, Verfügbarkeit, Zuverlässigkeit</a:t>
            </a:r>
          </a:p>
          <a:p>
            <a:pPr>
              <a:lnSpc>
                <a:spcPct val="90000"/>
              </a:lnSpc>
            </a:pPr>
            <a:r>
              <a:rPr lang="de-DE" altLang="zh-CN" dirty="0" smtClean="0">
                <a:ea typeface="宋体" pitchFamily="2" charset="-122"/>
              </a:rPr>
              <a:t>Testbarkeit</a:t>
            </a:r>
          </a:p>
          <a:p>
            <a:pPr>
              <a:lnSpc>
                <a:spcPct val="90000"/>
              </a:lnSpc>
            </a:pPr>
            <a:r>
              <a:rPr lang="de-DE" altLang="zh-CN" dirty="0" smtClean="0">
                <a:ea typeface="宋体" pitchFamily="2" charset="-122"/>
              </a:rPr>
              <a:t>Pflege von </a:t>
            </a:r>
            <a:r>
              <a:rPr lang="de-DE" altLang="zh-CN" dirty="0" err="1" smtClean="0">
                <a:ea typeface="宋体" pitchFamily="2" charset="-122"/>
              </a:rPr>
              <a:t>Fat</a:t>
            </a:r>
            <a:r>
              <a:rPr lang="de-DE" altLang="zh-CN" dirty="0" smtClean="0">
                <a:ea typeface="宋体" pitchFamily="2" charset="-122"/>
              </a:rPr>
              <a:t> Clients</a:t>
            </a:r>
          </a:p>
          <a:p>
            <a:endParaRPr lang="de-DE" sz="2400" dirty="0"/>
          </a:p>
        </p:txBody>
      </p:sp>
    </p:spTree>
    <p:extLst>
      <p:ext uri="{BB962C8B-B14F-4D97-AF65-F5344CB8AC3E}">
        <p14:creationId xmlns:p14="http://schemas.microsoft.com/office/powerpoint/2010/main" val="1197288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de-DE" dirty="0" smtClean="0">
                <a:solidFill>
                  <a:srgbClr val="000000"/>
                </a:solidFill>
              </a:rPr>
              <a:t>Multi-Tier – </a:t>
            </a:r>
            <a:r>
              <a:rPr lang="de-DE" dirty="0" smtClean="0">
                <a:solidFill>
                  <a:srgbClr val="0070C0"/>
                </a:solidFill>
              </a:rPr>
              <a:t>Beschreibung</a:t>
            </a:r>
            <a:endParaRPr lang="de-DE" sz="4000" b="1" dirty="0"/>
          </a:p>
        </p:txBody>
      </p:sp>
      <p:sp>
        <p:nvSpPr>
          <p:cNvPr id="3075" name="Rectangle 3"/>
          <p:cNvSpPr>
            <a:spLocks noGrp="1" noChangeArrowheads="1"/>
          </p:cNvSpPr>
          <p:nvPr>
            <p:ph idx="1"/>
          </p:nvPr>
        </p:nvSpPr>
        <p:spPr/>
        <p:txBody>
          <a:bodyPr/>
          <a:lstStyle/>
          <a:p>
            <a:pPr>
              <a:lnSpc>
                <a:spcPct val="90000"/>
              </a:lnSpc>
            </a:pPr>
            <a:r>
              <a:rPr lang="de-DE" altLang="zh-CN" dirty="0">
                <a:ea typeface="宋体" pitchFamily="2" charset="-122"/>
              </a:rPr>
              <a:t>Populär in Informationssystemen</a:t>
            </a:r>
          </a:p>
          <a:p>
            <a:pPr>
              <a:lnSpc>
                <a:spcPct val="90000"/>
              </a:lnSpc>
            </a:pPr>
            <a:r>
              <a:rPr lang="de-DE" altLang="zh-CN" dirty="0">
                <a:ea typeface="宋体" pitchFamily="2" charset="-122"/>
              </a:rPr>
              <a:t>Trennung in mehrere Schichten: GUI, Logik, Datenzugriff</a:t>
            </a:r>
          </a:p>
          <a:p>
            <a:pPr>
              <a:lnSpc>
                <a:spcPct val="90000"/>
              </a:lnSpc>
              <a:buNone/>
            </a:pPr>
            <a:endParaRPr lang="de-DE" altLang="zh-CN" dirty="0" smtClean="0">
              <a:ea typeface="宋体" pitchFamily="2" charset="-122"/>
            </a:endParaRPr>
          </a:p>
          <a:p>
            <a:pPr>
              <a:lnSpc>
                <a:spcPct val="90000"/>
              </a:lnSpc>
              <a:buNone/>
            </a:pPr>
            <a:r>
              <a:rPr lang="de-DE" altLang="zh-CN" dirty="0" smtClean="0">
                <a:ea typeface="宋体" pitchFamily="2" charset="-122"/>
              </a:rPr>
              <a:t>Varianten des Zugriffs der Schichten:</a:t>
            </a:r>
          </a:p>
          <a:p>
            <a:pPr lvl="0">
              <a:lnSpc>
                <a:spcPct val="90000"/>
              </a:lnSpc>
            </a:pPr>
            <a:r>
              <a:rPr lang="de-DE" altLang="zh-CN" b="1" dirty="0" smtClean="0">
                <a:solidFill>
                  <a:srgbClr val="000000"/>
                </a:solidFill>
                <a:ea typeface="宋体" pitchFamily="2" charset="-122"/>
              </a:rPr>
              <a:t>Strikt</a:t>
            </a:r>
            <a:r>
              <a:rPr lang="de-DE" altLang="zh-CN" dirty="0" smtClean="0">
                <a:solidFill>
                  <a:srgbClr val="000000"/>
                </a:solidFill>
                <a:ea typeface="宋体" pitchFamily="2" charset="-122"/>
              </a:rPr>
              <a:t>: die Schicht darf nur die unmittelbar folgende aufrufen</a:t>
            </a:r>
          </a:p>
          <a:p>
            <a:pPr lvl="0">
              <a:lnSpc>
                <a:spcPct val="90000"/>
              </a:lnSpc>
            </a:pPr>
            <a:r>
              <a:rPr lang="de-DE" altLang="zh-CN" b="1" dirty="0" smtClean="0">
                <a:solidFill>
                  <a:srgbClr val="000000"/>
                </a:solidFill>
                <a:ea typeface="宋体" pitchFamily="2" charset="-122"/>
              </a:rPr>
              <a:t>Nicht-strikt</a:t>
            </a:r>
            <a:r>
              <a:rPr lang="de-DE" altLang="zh-CN" dirty="0" smtClean="0">
                <a:solidFill>
                  <a:srgbClr val="000000"/>
                </a:solidFill>
                <a:ea typeface="宋体" pitchFamily="2" charset="-122"/>
              </a:rPr>
              <a:t>: Zugriff auf alle unteren Schichten erlaubt</a:t>
            </a:r>
            <a:endParaRPr lang="de-DE" altLang="zh-CN" dirty="0" smtClean="0">
              <a:ea typeface="宋体" pitchFamily="2" charset="-122"/>
            </a:endParaRPr>
          </a:p>
          <a:p>
            <a:pPr>
              <a:lnSpc>
                <a:spcPct val="90000"/>
              </a:lnSpc>
              <a:buNone/>
            </a:pPr>
            <a:endParaRPr lang="de-DE" altLang="zh-CN" dirty="0">
              <a:ea typeface="宋体" pitchFamily="2" charset="-122"/>
            </a:endParaRPr>
          </a:p>
          <a:p>
            <a:pPr>
              <a:lnSpc>
                <a:spcPct val="90000"/>
              </a:lnSpc>
              <a:buNone/>
            </a:pPr>
            <a:r>
              <a:rPr lang="de-DE" altLang="zh-CN" dirty="0" smtClean="0">
                <a:ea typeface="宋体" pitchFamily="2" charset="-122"/>
              </a:rPr>
              <a:t>Im Vergleich zu Client/Server:</a:t>
            </a:r>
          </a:p>
          <a:p>
            <a:pPr>
              <a:lnSpc>
                <a:spcPct val="90000"/>
              </a:lnSpc>
            </a:pPr>
            <a:r>
              <a:rPr lang="de-DE" altLang="zh-CN" dirty="0" smtClean="0">
                <a:ea typeface="宋体" pitchFamily="2" charset="-122"/>
              </a:rPr>
              <a:t>Möglichkeiten der Skalierbarkeit für die Logikschicht</a:t>
            </a:r>
          </a:p>
          <a:p>
            <a:pPr>
              <a:lnSpc>
                <a:spcPct val="90000"/>
              </a:lnSpc>
            </a:pPr>
            <a:r>
              <a:rPr lang="de-DE" altLang="zh-CN" dirty="0" smtClean="0">
                <a:ea typeface="宋体" pitchFamily="2" charset="-122"/>
              </a:rPr>
              <a:t>Logikschicht kapselt geschäftsrelevante Änderungen</a:t>
            </a:r>
          </a:p>
          <a:p>
            <a:pPr>
              <a:lnSpc>
                <a:spcPct val="90000"/>
              </a:lnSpc>
            </a:pPr>
            <a:r>
              <a:rPr lang="de-DE" altLang="zh-CN" dirty="0" smtClean="0">
                <a:ea typeface="宋体" pitchFamily="2" charset="-122"/>
              </a:rPr>
              <a:t>Durch zusätzliche(n) Server jedoch zusätzliche Sicherheits-, Zuverlässigkeits- und Verfügbarkeitsprobleme</a:t>
            </a:r>
          </a:p>
          <a:p>
            <a:pPr lvl="1">
              <a:lnSpc>
                <a:spcPct val="90000"/>
              </a:lnSpc>
            </a:pPr>
            <a:endParaRPr lang="de-DE" altLang="zh-CN" dirty="0" smtClean="0">
              <a:ea typeface="宋体" pitchFamily="2" charset="-122"/>
            </a:endParaRPr>
          </a:p>
          <a:p>
            <a:endParaRPr lang="de-DE" sz="2400" dirty="0"/>
          </a:p>
        </p:txBody>
      </p:sp>
    </p:spTree>
    <p:extLst>
      <p:ext uri="{BB962C8B-B14F-4D97-AF65-F5344CB8AC3E}">
        <p14:creationId xmlns:p14="http://schemas.microsoft.com/office/powerpoint/2010/main" val="1971019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de-DE" smtClean="0">
                <a:solidFill>
                  <a:srgbClr val="000000"/>
                </a:solidFill>
              </a:rPr>
              <a:t>Broker – </a:t>
            </a:r>
            <a:r>
              <a:rPr lang="de-DE" smtClean="0">
                <a:solidFill>
                  <a:srgbClr val="0070C0"/>
                </a:solidFill>
              </a:rPr>
              <a:t>Beschreibung</a:t>
            </a:r>
            <a:endParaRPr lang="de-DE" sz="4000" b="1"/>
          </a:p>
        </p:txBody>
      </p:sp>
      <p:sp>
        <p:nvSpPr>
          <p:cNvPr id="3075" name="Rectangle 3"/>
          <p:cNvSpPr>
            <a:spLocks noGrp="1" noChangeArrowheads="1"/>
          </p:cNvSpPr>
          <p:nvPr>
            <p:ph idx="1"/>
          </p:nvPr>
        </p:nvSpPr>
        <p:spPr/>
        <p:txBody>
          <a:bodyPr/>
          <a:lstStyle/>
          <a:p>
            <a:pPr>
              <a:lnSpc>
                <a:spcPct val="80000"/>
              </a:lnSpc>
            </a:pPr>
            <a:r>
              <a:rPr lang="de-DE" dirty="0" smtClean="0"/>
              <a:t>Eine Broker-Architektur ist eine Middleware, die in verteilten Systemen zur Koordination und Vereinfachung von Kommunikation zwischen registrierten Servern und Clients verwendet wird</a:t>
            </a:r>
          </a:p>
          <a:p>
            <a:pPr>
              <a:lnSpc>
                <a:spcPct val="80000"/>
              </a:lnSpc>
            </a:pPr>
            <a:r>
              <a:rPr lang="de-DE" dirty="0" smtClean="0"/>
              <a:t>Entwickelt von </a:t>
            </a:r>
            <a:r>
              <a:rPr lang="de-DE" dirty="0" err="1" smtClean="0"/>
              <a:t>Bushmann</a:t>
            </a:r>
            <a:r>
              <a:rPr lang="de-DE" altLang="zh-CN" dirty="0" smtClean="0">
                <a:ea typeface="宋体" pitchFamily="2" charset="-122"/>
              </a:rPr>
              <a:t> et al.; System besteht aus verteilten Komponenten, die durch verteilte Prozeduraufrufe interagieren:</a:t>
            </a:r>
          </a:p>
          <a:p>
            <a:pPr>
              <a:lnSpc>
                <a:spcPct val="80000"/>
              </a:lnSpc>
              <a:buNone/>
            </a:pPr>
            <a:r>
              <a:rPr lang="de-DE" altLang="zh-CN" dirty="0" smtClean="0">
                <a:latin typeface="Verdana"/>
                <a:ea typeface="宋体" pitchFamily="2" charset="-122"/>
              </a:rPr>
              <a:t>	</a:t>
            </a:r>
            <a:br>
              <a:rPr lang="de-DE" altLang="zh-CN" dirty="0" smtClean="0">
                <a:latin typeface="Verdana"/>
                <a:ea typeface="宋体" pitchFamily="2" charset="-122"/>
              </a:rPr>
            </a:br>
            <a:r>
              <a:rPr lang="de-DE" altLang="zh-CN" dirty="0" smtClean="0">
                <a:latin typeface="Verdana"/>
                <a:ea typeface="宋体" pitchFamily="2" charset="-122"/>
              </a:rPr>
              <a:t>“</a:t>
            </a:r>
            <a:r>
              <a:rPr lang="en-US" altLang="zh-CN" i="1" dirty="0" smtClean="0">
                <a:ea typeface="宋体" pitchFamily="2" charset="-122"/>
              </a:rPr>
              <a:t>The Broker architectural pattern can be used to structure distributed software systems with decoupled components that interact by remote service invocations. A broker component is responsible for coordinating communication, such as forwarding requests, as well as for transmitting results and exceptions.</a:t>
            </a:r>
            <a:r>
              <a:rPr lang="en-US" altLang="zh-CN" dirty="0" smtClean="0">
                <a:latin typeface="Verdana"/>
                <a:ea typeface="宋体" pitchFamily="2" charset="-122"/>
              </a:rPr>
              <a:t>”</a:t>
            </a:r>
            <a:r>
              <a:rPr lang="en-US" altLang="zh-CN" dirty="0" smtClean="0">
                <a:ea typeface="宋体" pitchFamily="2" charset="-122"/>
              </a:rPr>
              <a:t> (</a:t>
            </a:r>
            <a:r>
              <a:rPr lang="en-US" altLang="zh-CN" dirty="0" err="1" smtClean="0">
                <a:ea typeface="宋体" pitchFamily="2" charset="-122"/>
              </a:rPr>
              <a:t>Bushmann</a:t>
            </a:r>
            <a:r>
              <a:rPr lang="en-US" altLang="zh-CN" dirty="0" smtClean="0">
                <a:ea typeface="宋体" pitchFamily="2" charset="-122"/>
              </a:rPr>
              <a:t> et al, 1996).</a:t>
            </a:r>
          </a:p>
          <a:p>
            <a:pPr>
              <a:lnSpc>
                <a:spcPct val="80000"/>
              </a:lnSpc>
              <a:buFontTx/>
              <a:buNone/>
            </a:pPr>
            <a:r>
              <a:rPr lang="de-DE" altLang="zh-CN" dirty="0" smtClean="0">
                <a:ea typeface="宋体" pitchFamily="2" charset="-122"/>
              </a:rPr>
              <a:t>	</a:t>
            </a:r>
            <a:endParaRPr lang="de-DE" dirty="0" smtClean="0">
              <a:ea typeface="宋体" pitchFamily="2" charset="-122"/>
            </a:endParaRPr>
          </a:p>
          <a:p>
            <a:pPr lvl="1">
              <a:lnSpc>
                <a:spcPct val="90000"/>
              </a:lnSpc>
            </a:pPr>
            <a:endParaRPr lang="de-DE" altLang="zh-CN" dirty="0" smtClean="0">
              <a:ea typeface="宋体" pitchFamily="2" charset="-122"/>
            </a:endParaRPr>
          </a:p>
          <a:p>
            <a:endParaRPr lang="de-DE" sz="2400" dirty="0"/>
          </a:p>
        </p:txBody>
      </p:sp>
    </p:spTree>
    <p:extLst>
      <p:ext uri="{BB962C8B-B14F-4D97-AF65-F5344CB8AC3E}">
        <p14:creationId xmlns:p14="http://schemas.microsoft.com/office/powerpoint/2010/main" val="3116582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de-DE" dirty="0" smtClean="0">
                <a:solidFill>
                  <a:srgbClr val="000000"/>
                </a:solidFill>
              </a:rPr>
              <a:t>Broker – </a:t>
            </a:r>
            <a:r>
              <a:rPr lang="de-DE" dirty="0" smtClean="0">
                <a:solidFill>
                  <a:srgbClr val="0070C0"/>
                </a:solidFill>
              </a:rPr>
              <a:t>Eigenschaften</a:t>
            </a:r>
            <a:endParaRPr lang="de-DE" sz="4000" b="1" dirty="0"/>
          </a:p>
        </p:txBody>
      </p:sp>
      <p:sp>
        <p:nvSpPr>
          <p:cNvPr id="3075" name="Rectangle 3"/>
          <p:cNvSpPr>
            <a:spLocks noGrp="1" noChangeArrowheads="1"/>
          </p:cNvSpPr>
          <p:nvPr>
            <p:ph idx="1"/>
          </p:nvPr>
        </p:nvSpPr>
        <p:spPr/>
        <p:txBody>
          <a:bodyPr/>
          <a:lstStyle/>
          <a:p>
            <a:pPr>
              <a:lnSpc>
                <a:spcPct val="80000"/>
              </a:lnSpc>
            </a:pPr>
            <a:r>
              <a:rPr lang="de-DE" altLang="zh-CN" sz="1800" b="1" dirty="0" smtClean="0">
                <a:ea typeface="宋体" pitchFamily="2" charset="-122"/>
              </a:rPr>
              <a:t>Arten</a:t>
            </a:r>
            <a:r>
              <a:rPr lang="de-DE" altLang="zh-CN" sz="1800" dirty="0" smtClean="0">
                <a:ea typeface="宋体" pitchFamily="2" charset="-122"/>
              </a:rPr>
              <a:t>: Aufruf-orientiert vs. Dokumenten/Nachrichten-orientiert</a:t>
            </a:r>
          </a:p>
          <a:p>
            <a:pPr>
              <a:lnSpc>
                <a:spcPct val="80000"/>
              </a:lnSpc>
            </a:pPr>
            <a:r>
              <a:rPr lang="de-DE" altLang="zh-CN" sz="1800" b="1" dirty="0" smtClean="0">
                <a:ea typeface="宋体" pitchFamily="2" charset="-122"/>
              </a:rPr>
              <a:t>Qualitätsmerkmal</a:t>
            </a:r>
            <a:r>
              <a:rPr lang="de-DE" altLang="zh-CN" sz="1800" dirty="0" smtClean="0">
                <a:ea typeface="宋体" pitchFamily="2" charset="-122"/>
              </a:rPr>
              <a:t>: bessere Entkopplung von Client und Server</a:t>
            </a:r>
          </a:p>
          <a:p>
            <a:pPr lvl="1">
              <a:lnSpc>
                <a:spcPct val="80000"/>
              </a:lnSpc>
            </a:pPr>
            <a:r>
              <a:rPr lang="de-DE" altLang="zh-CN" sz="1600" dirty="0" smtClean="0">
                <a:ea typeface="宋体" pitchFamily="2" charset="-122"/>
              </a:rPr>
              <a:t>Client und Server kommunizieren nie direkt miteinander</a:t>
            </a:r>
          </a:p>
          <a:p>
            <a:pPr lvl="1">
              <a:lnSpc>
                <a:spcPct val="80000"/>
              </a:lnSpc>
            </a:pPr>
            <a:r>
              <a:rPr lang="de-DE" altLang="zh-CN" sz="1600" dirty="0" smtClean="0">
                <a:ea typeface="宋体" pitchFamily="2" charset="-122"/>
              </a:rPr>
              <a:t>stimmt nicht so ganz: in CORBA initiiert der Broker (je nach dessen Implementierung) eine direkte Verbindung zwischen Client und Server, um </a:t>
            </a:r>
            <a:r>
              <a:rPr lang="de-DE" altLang="zh-CN" sz="1600" dirty="0" err="1" smtClean="0">
                <a:ea typeface="宋体" pitchFamily="2" charset="-122"/>
              </a:rPr>
              <a:t>Performanzproblemen</a:t>
            </a:r>
            <a:r>
              <a:rPr lang="de-DE" altLang="zh-CN" sz="1600" dirty="0" smtClean="0">
                <a:ea typeface="宋体" pitchFamily="2" charset="-122"/>
              </a:rPr>
              <a:t> vorzubeugen</a:t>
            </a:r>
          </a:p>
          <a:p>
            <a:pPr>
              <a:lnSpc>
                <a:spcPct val="80000"/>
              </a:lnSpc>
            </a:pPr>
            <a:r>
              <a:rPr lang="de-DE" altLang="zh-CN" sz="1800" dirty="0" smtClean="0">
                <a:ea typeface="宋体" pitchFamily="2" charset="-122"/>
              </a:rPr>
              <a:t>Broker arbeiten mit einem </a:t>
            </a:r>
            <a:r>
              <a:rPr lang="de-DE" altLang="zh-CN" sz="1800" b="1" dirty="0" smtClean="0">
                <a:ea typeface="宋体" pitchFamily="2" charset="-122"/>
              </a:rPr>
              <a:t>Proxy</a:t>
            </a:r>
            <a:r>
              <a:rPr lang="de-DE" altLang="zh-CN" sz="1800" dirty="0" smtClean="0">
                <a:ea typeface="宋体" pitchFamily="2" charset="-122"/>
              </a:rPr>
              <a:t>-Muster</a:t>
            </a:r>
          </a:p>
          <a:p>
            <a:pPr lvl="1">
              <a:lnSpc>
                <a:spcPct val="80000"/>
              </a:lnSpc>
            </a:pPr>
            <a:r>
              <a:rPr lang="de-DE" altLang="zh-CN" sz="1600" dirty="0" smtClean="0">
                <a:ea typeface="宋体" pitchFamily="2" charset="-122"/>
              </a:rPr>
              <a:t>versteckt Low-Level Protokoll-Details, Datenkonvertierung („</a:t>
            </a:r>
            <a:r>
              <a:rPr lang="de-DE" altLang="zh-CN" sz="1600" dirty="0" err="1" smtClean="0">
                <a:ea typeface="宋体" pitchFamily="2" charset="-122"/>
              </a:rPr>
              <a:t>Marshalling</a:t>
            </a:r>
            <a:r>
              <a:rPr lang="de-DE" altLang="zh-CN" sz="1600" dirty="0" smtClean="0">
                <a:ea typeface="宋体" pitchFamily="2" charset="-122"/>
              </a:rPr>
              <a:t>/</a:t>
            </a:r>
            <a:r>
              <a:rPr lang="de-DE" altLang="zh-CN" sz="1600" dirty="0" err="1" smtClean="0">
                <a:ea typeface="宋体" pitchFamily="2" charset="-122"/>
              </a:rPr>
              <a:t>Unmarshalling</a:t>
            </a:r>
            <a:r>
              <a:rPr lang="de-DE" altLang="zh-CN" sz="1600" dirty="0" smtClean="0">
                <a:ea typeface="宋体" pitchFamily="2" charset="-122"/>
              </a:rPr>
              <a:t>“) und bietet Lokationstransparenz</a:t>
            </a:r>
          </a:p>
          <a:p>
            <a:pPr>
              <a:lnSpc>
                <a:spcPct val="90000"/>
              </a:lnSpc>
            </a:pPr>
            <a:r>
              <a:rPr lang="de-DE" altLang="zh-CN" sz="1800" dirty="0" smtClean="0">
                <a:ea typeface="宋体" pitchFamily="2" charset="-122"/>
              </a:rPr>
              <a:t>Server publizieren Ihre Dienste beim Broker</a:t>
            </a:r>
          </a:p>
          <a:p>
            <a:pPr>
              <a:lnSpc>
                <a:spcPct val="90000"/>
              </a:lnSpc>
            </a:pPr>
            <a:r>
              <a:rPr lang="de-DE" altLang="zh-CN" sz="1800" dirty="0" smtClean="0">
                <a:ea typeface="宋体" pitchFamily="2" charset="-122"/>
              </a:rPr>
              <a:t>Clients können diese Dienste durch den Broker in Anspruch nehmen</a:t>
            </a:r>
          </a:p>
          <a:p>
            <a:pPr lvl="1">
              <a:lnSpc>
                <a:spcPct val="90000"/>
              </a:lnSpc>
            </a:pPr>
            <a:r>
              <a:rPr lang="de-DE" altLang="zh-CN" sz="1600" b="1" dirty="0" smtClean="0">
                <a:ea typeface="宋体" pitchFamily="2" charset="-122"/>
              </a:rPr>
              <a:t>statisch</a:t>
            </a:r>
            <a:r>
              <a:rPr lang="de-DE" altLang="zh-CN" sz="1600" dirty="0" smtClean="0">
                <a:ea typeface="宋体" pitchFamily="2" charset="-122"/>
              </a:rPr>
              <a:t> oder </a:t>
            </a:r>
            <a:r>
              <a:rPr lang="de-DE" altLang="zh-CN" sz="1600" b="1" dirty="0" smtClean="0">
                <a:ea typeface="宋体" pitchFamily="2" charset="-122"/>
              </a:rPr>
              <a:t>dynamisch</a:t>
            </a:r>
            <a:endParaRPr lang="de-DE" altLang="zh-CN" sz="1600" dirty="0" smtClean="0">
              <a:ea typeface="宋体" pitchFamily="2" charset="-122"/>
            </a:endParaRPr>
          </a:p>
          <a:p>
            <a:pPr>
              <a:lnSpc>
                <a:spcPct val="90000"/>
              </a:lnSpc>
            </a:pPr>
            <a:r>
              <a:rPr lang="de-DE" altLang="zh-CN" sz="1800" dirty="0" smtClean="0">
                <a:ea typeface="宋体" pitchFamily="2" charset="-122"/>
              </a:rPr>
              <a:t>Der Broker ist für das Auffinden des Servers und Koordination der Kommunikation zuständig</a:t>
            </a:r>
          </a:p>
          <a:p>
            <a:pPr>
              <a:lnSpc>
                <a:spcPct val="90000"/>
              </a:lnSpc>
            </a:pPr>
            <a:r>
              <a:rPr lang="de-DE" altLang="zh-CN" sz="1800" dirty="0" smtClean="0">
                <a:ea typeface="宋体" pitchFamily="2" charset="-122"/>
              </a:rPr>
              <a:t>Gängiges Beispiel: </a:t>
            </a:r>
            <a:r>
              <a:rPr lang="de-DE" altLang="zh-CN" sz="1800" b="1" dirty="0" smtClean="0">
                <a:ea typeface="宋体" pitchFamily="2" charset="-122"/>
              </a:rPr>
              <a:t>CORBA</a:t>
            </a:r>
            <a:r>
              <a:rPr lang="de-DE" altLang="zh-CN" sz="1800" dirty="0" smtClean="0">
                <a:ea typeface="宋体" pitchFamily="2" charset="-122"/>
              </a:rPr>
              <a:t> („Common </a:t>
            </a:r>
            <a:r>
              <a:rPr lang="de-DE" altLang="zh-CN" sz="1800" dirty="0" err="1" smtClean="0">
                <a:ea typeface="宋体" pitchFamily="2" charset="-122"/>
              </a:rPr>
              <a:t>Object</a:t>
            </a:r>
            <a:r>
              <a:rPr lang="de-DE" altLang="zh-CN" sz="1800" dirty="0" smtClean="0">
                <a:ea typeface="宋体" pitchFamily="2" charset="-122"/>
              </a:rPr>
              <a:t> Request Broker </a:t>
            </a:r>
            <a:r>
              <a:rPr lang="de-DE" altLang="zh-CN" sz="1800" dirty="0" err="1" smtClean="0">
                <a:ea typeface="宋体" pitchFamily="2" charset="-122"/>
              </a:rPr>
              <a:t>Architecture</a:t>
            </a:r>
            <a:r>
              <a:rPr lang="de-DE" altLang="zh-CN" sz="1800" dirty="0" smtClean="0">
                <a:ea typeface="宋体" pitchFamily="2" charset="-122"/>
              </a:rPr>
              <a:t>“)</a:t>
            </a:r>
            <a:br>
              <a:rPr lang="de-DE" altLang="zh-CN" sz="1800" dirty="0" smtClean="0">
                <a:ea typeface="宋体" pitchFamily="2" charset="-122"/>
              </a:rPr>
            </a:br>
            <a:r>
              <a:rPr lang="de-DE" altLang="zh-CN" sz="1800" dirty="0" smtClean="0">
                <a:ea typeface="宋体" pitchFamily="2" charset="-122"/>
                <a:hlinkClick r:id="rId2"/>
              </a:rPr>
              <a:t>http://de.wikipedia.org/w/index.php?title=Common_Object_Request_Broker_Architecture&amp;oldid=78962417</a:t>
            </a:r>
            <a:endParaRPr lang="de-DE" altLang="zh-CN" sz="1800" dirty="0" smtClean="0">
              <a:ea typeface="宋体" pitchFamily="2" charset="-122"/>
            </a:endParaRPr>
          </a:p>
          <a:p>
            <a:pPr>
              <a:lnSpc>
                <a:spcPct val="90000"/>
              </a:lnSpc>
            </a:pPr>
            <a:endParaRPr lang="de-DE" altLang="zh-CN" sz="1800" dirty="0" smtClean="0">
              <a:ea typeface="宋体" pitchFamily="2" charset="-122"/>
            </a:endParaRPr>
          </a:p>
          <a:p>
            <a:pPr>
              <a:lnSpc>
                <a:spcPct val="80000"/>
              </a:lnSpc>
            </a:pPr>
            <a:endParaRPr lang="de-DE" altLang="zh-CN" sz="1800" dirty="0" smtClean="0">
              <a:ea typeface="宋体" pitchFamily="2" charset="-122"/>
            </a:endParaRPr>
          </a:p>
          <a:p>
            <a:pPr lvl="1">
              <a:lnSpc>
                <a:spcPct val="90000"/>
              </a:lnSpc>
            </a:pPr>
            <a:endParaRPr lang="de-DE" altLang="zh-CN" sz="1600" dirty="0" smtClean="0">
              <a:ea typeface="宋体" pitchFamily="2" charset="-122"/>
            </a:endParaRPr>
          </a:p>
          <a:p>
            <a:endParaRPr lang="de-DE" dirty="0"/>
          </a:p>
        </p:txBody>
      </p:sp>
    </p:spTree>
    <p:extLst>
      <p:ext uri="{BB962C8B-B14F-4D97-AF65-F5344CB8AC3E}">
        <p14:creationId xmlns:p14="http://schemas.microsoft.com/office/powerpoint/2010/main" val="3810651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t="40915" r="5632"/>
          <a:stretch>
            <a:fillRect/>
          </a:stretch>
        </p:blipFill>
        <p:spPr bwMode="auto">
          <a:xfrm>
            <a:off x="4678098" y="2780928"/>
            <a:ext cx="4214382" cy="3220241"/>
          </a:xfrm>
          <a:prstGeom prst="rect">
            <a:avLst/>
          </a:prstGeom>
          <a:noFill/>
          <a:ln w="9525">
            <a:noFill/>
            <a:miter lim="800000"/>
            <a:headEnd/>
            <a:tailEnd/>
          </a:ln>
        </p:spPr>
      </p:pic>
      <p:sp>
        <p:nvSpPr>
          <p:cNvPr id="2" name="Titel 1"/>
          <p:cNvSpPr>
            <a:spLocks noGrp="1"/>
          </p:cNvSpPr>
          <p:nvPr>
            <p:ph type="title"/>
          </p:nvPr>
        </p:nvSpPr>
        <p:spPr/>
        <p:txBody>
          <a:bodyPr/>
          <a:lstStyle/>
          <a:p>
            <a:r>
              <a:rPr lang="de-DE" dirty="0" smtClean="0"/>
              <a:t>Broker – </a:t>
            </a:r>
            <a:r>
              <a:rPr lang="de-DE" dirty="0" smtClean="0">
                <a:solidFill>
                  <a:srgbClr val="0070C0"/>
                </a:solidFill>
              </a:rPr>
              <a:t>Beispiel: CORBA</a:t>
            </a:r>
            <a:endParaRPr lang="de-DE" dirty="0">
              <a:solidFill>
                <a:srgbClr val="0070C0"/>
              </a:solidFill>
            </a:endParaRPr>
          </a:p>
        </p:txBody>
      </p:sp>
      <p:sp>
        <p:nvSpPr>
          <p:cNvPr id="4" name="Rechteck 3"/>
          <p:cNvSpPr/>
          <p:nvPr/>
        </p:nvSpPr>
        <p:spPr>
          <a:xfrm>
            <a:off x="4788024" y="6165304"/>
            <a:ext cx="3990195" cy="477054"/>
          </a:xfrm>
          <a:prstGeom prst="rect">
            <a:avLst/>
          </a:prstGeom>
        </p:spPr>
        <p:txBody>
          <a:bodyPr wrap="none">
            <a:spAutoFit/>
          </a:bodyPr>
          <a:lstStyle/>
          <a:p>
            <a:r>
              <a:rPr lang="de-DE" dirty="0" smtClean="0">
                <a:hlinkClick r:id="rId3"/>
              </a:rPr>
              <a:t>http://www.cs.swan.ac.uk/~csneal/InternetComputing/CorbaEx.html</a:t>
            </a:r>
            <a:endParaRPr lang="de-DE" dirty="0" smtClean="0"/>
          </a:p>
          <a:p>
            <a:endParaRPr lang="de-DE" dirty="0"/>
          </a:p>
        </p:txBody>
      </p:sp>
      <p:pic>
        <p:nvPicPr>
          <p:cNvPr id="393218" name="Picture 2"/>
          <p:cNvPicPr>
            <a:picLocks noChangeAspect="1" noChangeArrowheads="1"/>
          </p:cNvPicPr>
          <p:nvPr/>
        </p:nvPicPr>
        <p:blipFill>
          <a:blip r:embed="rId4" cstate="print"/>
          <a:srcRect/>
          <a:stretch>
            <a:fillRect/>
          </a:stretch>
        </p:blipFill>
        <p:spPr bwMode="auto">
          <a:xfrm>
            <a:off x="539552" y="1700808"/>
            <a:ext cx="4019550" cy="1171575"/>
          </a:xfrm>
          <a:prstGeom prst="rect">
            <a:avLst/>
          </a:prstGeom>
          <a:noFill/>
          <a:ln w="9525">
            <a:noFill/>
            <a:miter lim="800000"/>
            <a:headEnd/>
            <a:tailEnd/>
          </a:ln>
        </p:spPr>
      </p:pic>
      <p:sp>
        <p:nvSpPr>
          <p:cNvPr id="6" name="Rechteck 5"/>
          <p:cNvSpPr/>
          <p:nvPr/>
        </p:nvSpPr>
        <p:spPr>
          <a:xfrm>
            <a:off x="4644008" y="1844824"/>
            <a:ext cx="2877711" cy="63094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de-DE" dirty="0" smtClean="0"/>
              <a:t>Beschreibung des Interfaces in der CORBA IDL</a:t>
            </a:r>
            <a:br>
              <a:rPr lang="de-DE" dirty="0" smtClean="0"/>
            </a:br>
            <a:r>
              <a:rPr lang="de-DE" dirty="0" smtClean="0"/>
              <a:t>(„Interface Definition Language“)</a:t>
            </a:r>
          </a:p>
          <a:p>
            <a:r>
              <a:rPr lang="de-DE" dirty="0" smtClean="0"/>
              <a:t>Plattformneutral!</a:t>
            </a:r>
            <a:endParaRPr lang="de-DE" dirty="0"/>
          </a:p>
        </p:txBody>
      </p:sp>
      <p:pic>
        <p:nvPicPr>
          <p:cNvPr id="393219" name="Picture 3"/>
          <p:cNvPicPr>
            <a:picLocks noChangeAspect="1" noChangeArrowheads="1"/>
          </p:cNvPicPr>
          <p:nvPr/>
        </p:nvPicPr>
        <p:blipFill>
          <a:blip r:embed="rId2" cstate="print"/>
          <a:srcRect b="57448"/>
          <a:stretch>
            <a:fillRect/>
          </a:stretch>
        </p:blipFill>
        <p:spPr bwMode="auto">
          <a:xfrm>
            <a:off x="179512" y="3140968"/>
            <a:ext cx="4714482" cy="2448272"/>
          </a:xfrm>
          <a:prstGeom prst="rect">
            <a:avLst/>
          </a:prstGeom>
          <a:noFill/>
          <a:ln w="9525">
            <a:noFill/>
            <a:miter lim="800000"/>
            <a:headEnd/>
            <a:tailEnd/>
          </a:ln>
        </p:spPr>
      </p:pic>
      <p:sp>
        <p:nvSpPr>
          <p:cNvPr id="9" name="Rechteck 8"/>
          <p:cNvSpPr/>
          <p:nvPr/>
        </p:nvSpPr>
        <p:spPr>
          <a:xfrm>
            <a:off x="1403648" y="5589240"/>
            <a:ext cx="2214068"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de-DE" dirty="0" smtClean="0"/>
              <a:t>Implementierung des Server-Anteils</a:t>
            </a:r>
            <a:br>
              <a:rPr lang="de-DE" dirty="0" smtClean="0"/>
            </a:br>
            <a:r>
              <a:rPr lang="de-DE" dirty="0" smtClean="0"/>
              <a:t>(_</a:t>
            </a:r>
            <a:r>
              <a:rPr lang="de-DE" dirty="0" err="1" smtClean="0"/>
              <a:t>StatsImplBase</a:t>
            </a:r>
            <a:r>
              <a:rPr lang="de-DE" dirty="0" smtClean="0"/>
              <a:t> ist generiert!)</a:t>
            </a:r>
            <a:endParaRPr lang="de-DE" dirty="0"/>
          </a:p>
        </p:txBody>
      </p:sp>
    </p:spTree>
    <p:extLst>
      <p:ext uri="{BB962C8B-B14F-4D97-AF65-F5344CB8AC3E}">
        <p14:creationId xmlns:p14="http://schemas.microsoft.com/office/powerpoint/2010/main" val="3355301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t="48088"/>
          <a:stretch>
            <a:fillRect/>
          </a:stretch>
        </p:blipFill>
        <p:spPr bwMode="auto">
          <a:xfrm>
            <a:off x="4178025" y="2276872"/>
            <a:ext cx="4965975" cy="3630588"/>
          </a:xfrm>
          <a:prstGeom prst="rect">
            <a:avLst/>
          </a:prstGeom>
          <a:noFill/>
          <a:ln w="9525">
            <a:noFill/>
            <a:miter lim="800000"/>
            <a:headEnd/>
            <a:tailEnd/>
          </a:ln>
        </p:spPr>
      </p:pic>
      <p:sp>
        <p:nvSpPr>
          <p:cNvPr id="2" name="Titel 1"/>
          <p:cNvSpPr>
            <a:spLocks noGrp="1"/>
          </p:cNvSpPr>
          <p:nvPr>
            <p:ph type="title"/>
          </p:nvPr>
        </p:nvSpPr>
        <p:spPr/>
        <p:txBody>
          <a:bodyPr/>
          <a:lstStyle/>
          <a:p>
            <a:r>
              <a:rPr lang="de-DE" dirty="0" smtClean="0"/>
              <a:t>Broker – </a:t>
            </a:r>
            <a:r>
              <a:rPr lang="de-DE" dirty="0" smtClean="0">
                <a:solidFill>
                  <a:srgbClr val="0070C0"/>
                </a:solidFill>
              </a:rPr>
              <a:t>Beispiel: CORBA</a:t>
            </a:r>
            <a:endParaRPr lang="de-DE" dirty="0">
              <a:solidFill>
                <a:srgbClr val="0070C0"/>
              </a:solidFill>
            </a:endParaRPr>
          </a:p>
        </p:txBody>
      </p:sp>
      <p:sp>
        <p:nvSpPr>
          <p:cNvPr id="4" name="Rechteck 3"/>
          <p:cNvSpPr/>
          <p:nvPr/>
        </p:nvSpPr>
        <p:spPr>
          <a:xfrm>
            <a:off x="4788024" y="6165304"/>
            <a:ext cx="3990195" cy="477054"/>
          </a:xfrm>
          <a:prstGeom prst="rect">
            <a:avLst/>
          </a:prstGeom>
        </p:spPr>
        <p:txBody>
          <a:bodyPr wrap="none">
            <a:spAutoFit/>
          </a:bodyPr>
          <a:lstStyle/>
          <a:p>
            <a:r>
              <a:rPr lang="de-DE" dirty="0" smtClean="0">
                <a:hlinkClick r:id="rId3"/>
              </a:rPr>
              <a:t>http://www.cs.swan.ac.uk/~csneal/InternetComputing/CorbaEx.html</a:t>
            </a:r>
            <a:endParaRPr lang="de-DE" dirty="0" smtClean="0"/>
          </a:p>
          <a:p>
            <a:endParaRPr lang="de-DE" dirty="0"/>
          </a:p>
        </p:txBody>
      </p:sp>
      <p:pic>
        <p:nvPicPr>
          <p:cNvPr id="394242" name="Picture 2"/>
          <p:cNvPicPr>
            <a:picLocks noChangeAspect="1" noChangeArrowheads="1"/>
          </p:cNvPicPr>
          <p:nvPr/>
        </p:nvPicPr>
        <p:blipFill>
          <a:blip r:embed="rId2" cstate="print"/>
          <a:srcRect b="50794"/>
          <a:stretch>
            <a:fillRect/>
          </a:stretch>
        </p:blipFill>
        <p:spPr bwMode="auto">
          <a:xfrm>
            <a:off x="0" y="1700807"/>
            <a:ext cx="4788024" cy="3318055"/>
          </a:xfrm>
          <a:prstGeom prst="rect">
            <a:avLst/>
          </a:prstGeom>
          <a:noFill/>
          <a:ln w="9525">
            <a:noFill/>
            <a:miter lim="800000"/>
            <a:headEnd/>
            <a:tailEnd/>
          </a:ln>
        </p:spPr>
      </p:pic>
      <p:sp>
        <p:nvSpPr>
          <p:cNvPr id="6" name="Rechteck 5"/>
          <p:cNvSpPr/>
          <p:nvPr/>
        </p:nvSpPr>
        <p:spPr>
          <a:xfrm>
            <a:off x="3933262" y="1700808"/>
            <a:ext cx="2282997" cy="24622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de-DE" dirty="0" smtClean="0"/>
              <a:t>Registrieren und Starten des Servers</a:t>
            </a:r>
            <a:endParaRPr lang="de-DE" dirty="0"/>
          </a:p>
        </p:txBody>
      </p:sp>
    </p:spTree>
    <p:extLst>
      <p:ext uri="{BB962C8B-B14F-4D97-AF65-F5344CB8AC3E}">
        <p14:creationId xmlns:p14="http://schemas.microsoft.com/office/powerpoint/2010/main" val="3013295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Broker – </a:t>
            </a:r>
            <a:r>
              <a:rPr lang="de-DE" dirty="0" smtClean="0">
                <a:solidFill>
                  <a:srgbClr val="0070C0"/>
                </a:solidFill>
              </a:rPr>
              <a:t>Beispiel: CORBA</a:t>
            </a:r>
            <a:endParaRPr lang="de-DE" dirty="0">
              <a:solidFill>
                <a:srgbClr val="0070C0"/>
              </a:solidFill>
            </a:endParaRPr>
          </a:p>
        </p:txBody>
      </p:sp>
      <p:sp>
        <p:nvSpPr>
          <p:cNvPr id="4" name="Rechteck 3"/>
          <p:cNvSpPr/>
          <p:nvPr/>
        </p:nvSpPr>
        <p:spPr>
          <a:xfrm>
            <a:off x="4788024" y="6165304"/>
            <a:ext cx="3990195" cy="477054"/>
          </a:xfrm>
          <a:prstGeom prst="rect">
            <a:avLst/>
          </a:prstGeom>
        </p:spPr>
        <p:txBody>
          <a:bodyPr wrap="none">
            <a:spAutoFit/>
          </a:bodyPr>
          <a:lstStyle/>
          <a:p>
            <a:r>
              <a:rPr lang="de-DE" dirty="0" smtClean="0">
                <a:hlinkClick r:id="rId2"/>
              </a:rPr>
              <a:t>http://www.cs.swan.ac.uk/~csneal/InternetComputing/CorbaEx.html</a:t>
            </a:r>
            <a:endParaRPr lang="de-DE" dirty="0" smtClean="0"/>
          </a:p>
          <a:p>
            <a:endParaRPr lang="de-DE" dirty="0"/>
          </a:p>
        </p:txBody>
      </p:sp>
      <p:sp>
        <p:nvSpPr>
          <p:cNvPr id="6" name="Rechteck 5"/>
          <p:cNvSpPr/>
          <p:nvPr/>
        </p:nvSpPr>
        <p:spPr>
          <a:xfrm>
            <a:off x="4371757" y="1772816"/>
            <a:ext cx="2539478" cy="24622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de-DE" dirty="0" smtClean="0"/>
              <a:t>Client-Code zur Verwendung des Servers</a:t>
            </a:r>
            <a:endParaRPr lang="de-DE" dirty="0"/>
          </a:p>
        </p:txBody>
      </p:sp>
      <p:pic>
        <p:nvPicPr>
          <p:cNvPr id="395266" name="Picture 2"/>
          <p:cNvPicPr>
            <a:picLocks noChangeAspect="1" noChangeArrowheads="1"/>
          </p:cNvPicPr>
          <p:nvPr/>
        </p:nvPicPr>
        <p:blipFill>
          <a:blip r:embed="rId3" cstate="print"/>
          <a:srcRect/>
          <a:stretch>
            <a:fillRect/>
          </a:stretch>
        </p:blipFill>
        <p:spPr bwMode="auto">
          <a:xfrm>
            <a:off x="323528" y="1484784"/>
            <a:ext cx="3959551" cy="4896544"/>
          </a:xfrm>
          <a:prstGeom prst="rect">
            <a:avLst/>
          </a:prstGeom>
          <a:noFill/>
          <a:ln w="9525">
            <a:noFill/>
            <a:miter lim="800000"/>
            <a:headEnd/>
            <a:tailEnd/>
          </a:ln>
        </p:spPr>
      </p:pic>
      <p:sp>
        <p:nvSpPr>
          <p:cNvPr id="8" name="Geschweifte Klammer rechts 7"/>
          <p:cNvSpPr/>
          <p:nvPr/>
        </p:nvSpPr>
        <p:spPr bwMode="auto">
          <a:xfrm>
            <a:off x="4139952" y="3933056"/>
            <a:ext cx="360040" cy="244827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9" name="Rechteck 8"/>
          <p:cNvSpPr/>
          <p:nvPr/>
        </p:nvSpPr>
        <p:spPr>
          <a:xfrm>
            <a:off x="4482446" y="5043836"/>
            <a:ext cx="1601722" cy="246221"/>
          </a:xfrm>
          <a:prstGeom prst="rect">
            <a:avLst/>
          </a:prstGeom>
        </p:spPr>
        <p:txBody>
          <a:bodyPr wrap="none">
            <a:spAutoFit/>
          </a:bodyPr>
          <a:lstStyle/>
          <a:p>
            <a:r>
              <a:rPr lang="de-DE" dirty="0" smtClean="0"/>
              <a:t>Verwendung des </a:t>
            </a:r>
            <a:r>
              <a:rPr lang="de-DE" dirty="0" err="1" smtClean="0"/>
              <a:t>Proxies</a:t>
            </a:r>
            <a:endParaRPr lang="de-DE" dirty="0"/>
          </a:p>
        </p:txBody>
      </p:sp>
    </p:spTree>
    <p:extLst>
      <p:ext uri="{BB962C8B-B14F-4D97-AF65-F5344CB8AC3E}">
        <p14:creationId xmlns:p14="http://schemas.microsoft.com/office/powerpoint/2010/main" val="741658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2" cstate="print"/>
          <a:srcRect b="6741"/>
          <a:stretch>
            <a:fillRect/>
          </a:stretch>
        </p:blipFill>
        <p:spPr bwMode="auto">
          <a:xfrm>
            <a:off x="1331640" y="1916832"/>
            <a:ext cx="6192688" cy="4133865"/>
          </a:xfrm>
          <a:prstGeom prst="rect">
            <a:avLst/>
          </a:prstGeom>
          <a:noFill/>
        </p:spPr>
      </p:pic>
      <p:sp>
        <p:nvSpPr>
          <p:cNvPr id="3" name="Rectangle 2"/>
          <p:cNvSpPr>
            <a:spLocks noGrp="1" noChangeArrowheads="1"/>
          </p:cNvSpPr>
          <p:nvPr>
            <p:ph type="title"/>
          </p:nvPr>
        </p:nvSpPr>
        <p:spPr>
          <a:xfrm>
            <a:off x="304800" y="1066800"/>
            <a:ext cx="8458200" cy="457200"/>
          </a:xfrm>
        </p:spPr>
        <p:txBody>
          <a:bodyPr/>
          <a:lstStyle/>
          <a:p>
            <a:r>
              <a:rPr lang="de-DE" dirty="0" smtClean="0">
                <a:solidFill>
                  <a:srgbClr val="000000"/>
                </a:solidFill>
              </a:rPr>
              <a:t>Broker – </a:t>
            </a:r>
            <a:r>
              <a:rPr lang="de-DE" dirty="0" smtClean="0">
                <a:solidFill>
                  <a:srgbClr val="0070C0"/>
                </a:solidFill>
              </a:rPr>
              <a:t>Ablauf der Kommunikation (als UML Sequenzdiagramm)</a:t>
            </a:r>
            <a:endParaRPr lang="de-DE" sz="4000" b="1" dirty="0"/>
          </a:p>
        </p:txBody>
      </p:sp>
    </p:spTree>
    <p:extLst>
      <p:ext uri="{BB962C8B-B14F-4D97-AF65-F5344CB8AC3E}">
        <p14:creationId xmlns:p14="http://schemas.microsoft.com/office/powerpoint/2010/main" val="13555734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de-DE" dirty="0" smtClean="0">
                <a:solidFill>
                  <a:srgbClr val="000000"/>
                </a:solidFill>
              </a:rPr>
              <a:t>Broker – </a:t>
            </a:r>
            <a:r>
              <a:rPr lang="de-DE" dirty="0" smtClean="0">
                <a:solidFill>
                  <a:srgbClr val="0070C0"/>
                </a:solidFill>
              </a:rPr>
              <a:t>Bridges</a:t>
            </a:r>
            <a:endParaRPr lang="de-DE" sz="4000" b="1" dirty="0"/>
          </a:p>
        </p:txBody>
      </p:sp>
      <p:sp>
        <p:nvSpPr>
          <p:cNvPr id="3075" name="Rectangle 3"/>
          <p:cNvSpPr>
            <a:spLocks noGrp="1" noChangeArrowheads="1"/>
          </p:cNvSpPr>
          <p:nvPr>
            <p:ph idx="1"/>
          </p:nvPr>
        </p:nvSpPr>
        <p:spPr/>
        <p:txBody>
          <a:bodyPr/>
          <a:lstStyle/>
          <a:p>
            <a:pPr>
              <a:lnSpc>
                <a:spcPct val="80000"/>
              </a:lnSpc>
            </a:pPr>
            <a:r>
              <a:rPr lang="de-DE" altLang="zh-CN" sz="1800" dirty="0" smtClean="0">
                <a:ea typeface="宋体" pitchFamily="2" charset="-122"/>
              </a:rPr>
              <a:t>Bridges ermöglichen die Interoperabilität verschiedener Broker-Implementierungen</a:t>
            </a:r>
          </a:p>
          <a:p>
            <a:pPr>
              <a:lnSpc>
                <a:spcPct val="80000"/>
              </a:lnSpc>
            </a:pPr>
            <a:r>
              <a:rPr lang="de-DE" altLang="zh-CN" sz="1800" dirty="0" smtClean="0">
                <a:ea typeface="宋体" pitchFamily="2" charset="-122"/>
              </a:rPr>
              <a:t>Sie kapseln Netzwerkimplementierungen und vermitteln zwischen unterschiedlichen Brokern wie z. B. DCOM, .NET WCF/</a:t>
            </a:r>
            <a:r>
              <a:rPr lang="de-DE" altLang="zh-CN" sz="1800" dirty="0" err="1" smtClean="0">
                <a:ea typeface="宋体" pitchFamily="2" charset="-122"/>
              </a:rPr>
              <a:t>Remoting</a:t>
            </a:r>
            <a:r>
              <a:rPr lang="de-DE" altLang="zh-CN" sz="1800" dirty="0" smtClean="0">
                <a:ea typeface="宋体" pitchFamily="2" charset="-122"/>
              </a:rPr>
              <a:t>, CORBA, usw.</a:t>
            </a:r>
          </a:p>
          <a:p>
            <a:pPr>
              <a:lnSpc>
                <a:spcPct val="80000"/>
              </a:lnSpc>
            </a:pPr>
            <a:r>
              <a:rPr lang="de-DE" altLang="zh-CN" sz="1800" dirty="0" smtClean="0">
                <a:ea typeface="宋体" pitchFamily="2" charset="-122"/>
              </a:rPr>
              <a:t>Sie kümmern sich um die korrekte Datenkonvertierung zwischen den Plattformen und bieten Interoperabilität bei unterschiedlichen Netzwerkprotokollen</a:t>
            </a:r>
          </a:p>
          <a:p>
            <a:pPr>
              <a:lnSpc>
                <a:spcPct val="90000"/>
              </a:lnSpc>
            </a:pPr>
            <a:r>
              <a:rPr lang="de-DE" altLang="zh-CN" sz="1800" dirty="0" smtClean="0">
                <a:ea typeface="宋体" pitchFamily="2" charset="-122"/>
              </a:rPr>
              <a:t>Problemfelder</a:t>
            </a:r>
          </a:p>
          <a:p>
            <a:pPr lvl="1">
              <a:lnSpc>
                <a:spcPct val="90000"/>
              </a:lnSpc>
            </a:pPr>
            <a:r>
              <a:rPr lang="de-DE" altLang="zh-CN" sz="1600" dirty="0" smtClean="0">
                <a:ea typeface="宋体" pitchFamily="2" charset="-122"/>
              </a:rPr>
              <a:t>Transaktionen</a:t>
            </a:r>
          </a:p>
          <a:p>
            <a:pPr lvl="1">
              <a:lnSpc>
                <a:spcPct val="90000"/>
              </a:lnSpc>
            </a:pPr>
            <a:r>
              <a:rPr lang="de-DE" altLang="zh-CN" sz="1600" dirty="0" smtClean="0">
                <a:ea typeface="宋体" pitchFamily="2" charset="-122"/>
              </a:rPr>
              <a:t>Verschlüsselung/Sicherheit</a:t>
            </a:r>
          </a:p>
          <a:p>
            <a:pPr lvl="1">
              <a:lnSpc>
                <a:spcPct val="90000"/>
              </a:lnSpc>
            </a:pPr>
            <a:r>
              <a:rPr lang="de-DE" altLang="zh-CN" sz="1600" dirty="0" smtClean="0">
                <a:ea typeface="宋体" pitchFamily="2" charset="-122"/>
              </a:rPr>
              <a:t>…</a:t>
            </a:r>
          </a:p>
          <a:p>
            <a:pPr>
              <a:lnSpc>
                <a:spcPct val="80000"/>
              </a:lnSpc>
            </a:pPr>
            <a:endParaRPr lang="de-DE" altLang="zh-CN" sz="1800" dirty="0" smtClean="0">
              <a:ea typeface="宋体" pitchFamily="2" charset="-122"/>
            </a:endParaRPr>
          </a:p>
          <a:p>
            <a:pPr lvl="1">
              <a:lnSpc>
                <a:spcPct val="90000"/>
              </a:lnSpc>
            </a:pPr>
            <a:endParaRPr lang="de-DE" altLang="zh-CN" sz="1600" dirty="0" smtClean="0">
              <a:ea typeface="宋体" pitchFamily="2" charset="-122"/>
            </a:endParaRPr>
          </a:p>
          <a:p>
            <a:endParaRPr lang="de-DE" dirty="0"/>
          </a:p>
        </p:txBody>
      </p:sp>
    </p:spTree>
    <p:extLst>
      <p:ext uri="{BB962C8B-B14F-4D97-AF65-F5344CB8AC3E}">
        <p14:creationId xmlns:p14="http://schemas.microsoft.com/office/powerpoint/2010/main" val="2905968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r>
              <a:rPr lang="de-DE" smtClean="0">
                <a:solidFill>
                  <a:srgbClr val="000000"/>
                </a:solidFill>
              </a:rPr>
              <a:t>Broker – </a:t>
            </a:r>
            <a:r>
              <a:rPr lang="de-DE" smtClean="0">
                <a:solidFill>
                  <a:srgbClr val="0070C0"/>
                </a:solidFill>
              </a:rPr>
              <a:t>Bewertung</a:t>
            </a:r>
            <a:endParaRPr lang="de-DE" sz="4000" b="1"/>
          </a:p>
        </p:txBody>
      </p:sp>
      <p:sp>
        <p:nvSpPr>
          <p:cNvPr id="28675" name="Rectangle 3"/>
          <p:cNvSpPr>
            <a:spLocks noGrp="1" noChangeArrowheads="1"/>
          </p:cNvSpPr>
          <p:nvPr>
            <p:ph idx="1"/>
          </p:nvPr>
        </p:nvSpPr>
        <p:spPr/>
        <p:txBody>
          <a:bodyPr/>
          <a:lstStyle/>
          <a:p>
            <a:pPr>
              <a:lnSpc>
                <a:spcPct val="80000"/>
              </a:lnSpc>
              <a:buFontTx/>
              <a:buNone/>
            </a:pPr>
            <a:r>
              <a:rPr lang="de-DE" sz="2000" b="1" dirty="0" smtClean="0"/>
              <a:t>Vorteile</a:t>
            </a:r>
            <a:endParaRPr lang="de-DE" sz="2000" dirty="0" smtClean="0"/>
          </a:p>
          <a:p>
            <a:pPr>
              <a:lnSpc>
                <a:spcPct val="80000"/>
              </a:lnSpc>
            </a:pPr>
            <a:r>
              <a:rPr lang="de-DE" sz="2000" dirty="0" smtClean="0"/>
              <a:t>Geringe Kopplung zwischen Client und Server</a:t>
            </a:r>
          </a:p>
          <a:p>
            <a:pPr>
              <a:lnSpc>
                <a:spcPct val="80000"/>
              </a:lnSpc>
            </a:pPr>
            <a:r>
              <a:rPr lang="de-DE" sz="2000" dirty="0" smtClean="0"/>
              <a:t>Server-</a:t>
            </a:r>
            <a:r>
              <a:rPr lang="de-DE" sz="2000" dirty="0" err="1" smtClean="0"/>
              <a:t>Implementations</a:t>
            </a:r>
            <a:r>
              <a:rPr lang="de-DE" sz="2000" dirty="0" smtClean="0"/>
              <a:t>- und Lokationstransparenz</a:t>
            </a:r>
          </a:p>
          <a:p>
            <a:pPr>
              <a:lnSpc>
                <a:spcPct val="80000"/>
              </a:lnSpc>
            </a:pPr>
            <a:r>
              <a:rPr lang="de-DE" altLang="zh-CN" sz="2000" dirty="0" smtClean="0">
                <a:ea typeface="宋体" pitchFamily="2" charset="-122"/>
              </a:rPr>
              <a:t>Änderbarkeit und Erweiterbarkeit</a:t>
            </a:r>
          </a:p>
          <a:p>
            <a:pPr>
              <a:lnSpc>
                <a:spcPct val="80000"/>
              </a:lnSpc>
            </a:pPr>
            <a:r>
              <a:rPr lang="de-DE" altLang="zh-CN" sz="2000" dirty="0" smtClean="0">
                <a:ea typeface="宋体" pitchFamily="2" charset="-122"/>
              </a:rPr>
              <a:t>Interoperabilität</a:t>
            </a:r>
          </a:p>
          <a:p>
            <a:pPr>
              <a:lnSpc>
                <a:spcPct val="80000"/>
              </a:lnSpc>
            </a:pPr>
            <a:r>
              <a:rPr lang="de-DE" altLang="zh-CN" dirty="0" smtClean="0">
                <a:ea typeface="宋体" pitchFamily="2" charset="-122"/>
              </a:rPr>
              <a:t>Wiederverwendbarkeit</a:t>
            </a:r>
            <a:endParaRPr lang="de-DE" altLang="zh-CN" sz="2000" dirty="0" smtClean="0">
              <a:ea typeface="宋体" pitchFamily="2" charset="-122"/>
            </a:endParaRPr>
          </a:p>
          <a:p>
            <a:pPr>
              <a:lnSpc>
                <a:spcPct val="80000"/>
              </a:lnSpc>
            </a:pPr>
            <a:r>
              <a:rPr lang="de-DE" altLang="zh-CN" sz="2000" dirty="0" smtClean="0">
                <a:ea typeface="宋体" pitchFamily="2" charset="-122"/>
              </a:rPr>
              <a:t>Zugriffstransparenz bei Clients</a:t>
            </a:r>
          </a:p>
          <a:p>
            <a:pPr>
              <a:lnSpc>
                <a:spcPct val="80000"/>
              </a:lnSpc>
              <a:buFontTx/>
              <a:buNone/>
            </a:pPr>
            <a:endParaRPr lang="de-DE" altLang="zh-CN" sz="2000" b="1" dirty="0" smtClean="0">
              <a:ea typeface="宋体" pitchFamily="2" charset="-122"/>
            </a:endParaRPr>
          </a:p>
          <a:p>
            <a:pPr>
              <a:lnSpc>
                <a:spcPct val="80000"/>
              </a:lnSpc>
              <a:buFontTx/>
              <a:buNone/>
            </a:pPr>
            <a:r>
              <a:rPr lang="de-DE" altLang="zh-CN" sz="2000" b="1" dirty="0" smtClean="0">
                <a:ea typeface="宋体" pitchFamily="2" charset="-122"/>
              </a:rPr>
              <a:t>Nachteile</a:t>
            </a:r>
            <a:endParaRPr lang="de-DE" altLang="zh-CN" sz="2000" dirty="0" smtClean="0">
              <a:ea typeface="宋体" pitchFamily="2" charset="-122"/>
            </a:endParaRPr>
          </a:p>
          <a:p>
            <a:pPr>
              <a:lnSpc>
                <a:spcPct val="80000"/>
              </a:lnSpc>
            </a:pPr>
            <a:r>
              <a:rPr lang="de-DE" altLang="zh-CN" sz="2000" dirty="0" smtClean="0">
                <a:ea typeface="宋体" pitchFamily="2" charset="-122"/>
              </a:rPr>
              <a:t>Laufzeit-Overhead durch </a:t>
            </a:r>
            <a:r>
              <a:rPr lang="de-DE" altLang="zh-CN" sz="2000" dirty="0" err="1" smtClean="0">
                <a:ea typeface="宋体" pitchFamily="2" charset="-122"/>
              </a:rPr>
              <a:t>Proxies</a:t>
            </a:r>
            <a:r>
              <a:rPr lang="de-DE" altLang="zh-CN" sz="2000" dirty="0" smtClean="0">
                <a:ea typeface="宋体" pitchFamily="2" charset="-122"/>
              </a:rPr>
              <a:t> und Kommunikation</a:t>
            </a:r>
          </a:p>
          <a:p>
            <a:pPr>
              <a:lnSpc>
                <a:spcPct val="80000"/>
              </a:lnSpc>
            </a:pPr>
            <a:r>
              <a:rPr lang="de-DE" altLang="zh-CN" sz="2000" dirty="0" smtClean="0">
                <a:ea typeface="宋体" pitchFamily="2" charset="-122"/>
              </a:rPr>
              <a:t>Geringe Fehlertoleranz</a:t>
            </a:r>
          </a:p>
          <a:p>
            <a:pPr>
              <a:lnSpc>
                <a:spcPct val="80000"/>
              </a:lnSpc>
            </a:pPr>
            <a:r>
              <a:rPr lang="de-DE" altLang="zh-CN" dirty="0" smtClean="0">
                <a:ea typeface="宋体" pitchFamily="2" charset="-122"/>
              </a:rPr>
              <a:t>Transparenz nie 100%ig</a:t>
            </a:r>
            <a:endParaRPr lang="de-DE" altLang="zh-CN" sz="2000" dirty="0" smtClean="0">
              <a:ea typeface="宋体" pitchFamily="2" charset="-122"/>
            </a:endParaRPr>
          </a:p>
          <a:p>
            <a:pPr>
              <a:lnSpc>
                <a:spcPct val="80000"/>
              </a:lnSpc>
            </a:pPr>
            <a:r>
              <a:rPr lang="de-DE" altLang="zh-CN" dirty="0" smtClean="0">
                <a:ea typeface="宋体" pitchFamily="2" charset="-122"/>
              </a:rPr>
              <a:t>Testbarkeit schwierig</a:t>
            </a:r>
          </a:p>
          <a:p>
            <a:pPr>
              <a:lnSpc>
                <a:spcPct val="80000"/>
              </a:lnSpc>
            </a:pPr>
            <a:r>
              <a:rPr lang="de-DE" altLang="zh-CN" sz="2000" dirty="0" smtClean="0">
                <a:ea typeface="宋体" pitchFamily="2" charset="-122"/>
              </a:rPr>
              <a:t>Probleme beim </a:t>
            </a:r>
            <a:r>
              <a:rPr lang="de-DE" altLang="zh-CN" sz="2000" dirty="0" err="1" smtClean="0">
                <a:ea typeface="宋体" pitchFamily="2" charset="-122"/>
              </a:rPr>
              <a:t>Bridging</a:t>
            </a:r>
            <a:r>
              <a:rPr lang="de-DE" altLang="zh-CN" sz="2000" dirty="0" smtClean="0">
                <a:ea typeface="宋体" pitchFamily="2" charset="-122"/>
              </a:rPr>
              <a:t> über verschiedene Broker</a:t>
            </a:r>
          </a:p>
          <a:p>
            <a:pPr>
              <a:lnSpc>
                <a:spcPct val="80000"/>
              </a:lnSpc>
            </a:pPr>
            <a:endParaRPr lang="de-DE" sz="2000" dirty="0"/>
          </a:p>
        </p:txBody>
      </p:sp>
    </p:spTree>
    <p:extLst>
      <p:ext uri="{BB962C8B-B14F-4D97-AF65-F5344CB8AC3E}">
        <p14:creationId xmlns:p14="http://schemas.microsoft.com/office/powerpoint/2010/main" val="24389364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Architekturstile – </a:t>
            </a:r>
            <a:r>
              <a:rPr lang="de-DE" dirty="0" smtClean="0">
                <a:solidFill>
                  <a:srgbClr val="0070C0"/>
                </a:solidFill>
              </a:rPr>
              <a:t>Übersicht </a:t>
            </a:r>
            <a:endParaRPr lang="de-DE" dirty="0">
              <a:solidFill>
                <a:srgbClr val="0070C0"/>
              </a:solidFill>
            </a:endParaRPr>
          </a:p>
        </p:txBody>
      </p:sp>
      <p:pic>
        <p:nvPicPr>
          <p:cNvPr id="701443" name="Picture 3"/>
          <p:cNvPicPr>
            <a:picLocks noChangeAspect="1" noChangeArrowheads="1"/>
          </p:cNvPicPr>
          <p:nvPr/>
        </p:nvPicPr>
        <p:blipFill>
          <a:blip r:embed="rId2" cstate="print"/>
          <a:srcRect/>
          <a:stretch>
            <a:fillRect/>
          </a:stretch>
        </p:blipFill>
        <p:spPr bwMode="auto">
          <a:xfrm>
            <a:off x="179512" y="1700808"/>
            <a:ext cx="8496944" cy="4254252"/>
          </a:xfrm>
          <a:prstGeom prst="rect">
            <a:avLst/>
          </a:prstGeom>
          <a:noFill/>
          <a:ln w="9525">
            <a:noFill/>
            <a:miter lim="800000"/>
            <a:headEnd/>
            <a:tailEnd/>
          </a:ln>
        </p:spPr>
      </p:pic>
      <p:pic>
        <p:nvPicPr>
          <p:cNvPr id="701445" name="Picture 5" descr="http://www.photoschule.com/images/fotoworkshopaumburgarchitekt/NA_05_gross.jpg">
            <a:hlinkClick r:id="rId3"/>
          </p:cNvPr>
          <p:cNvPicPr>
            <a:picLocks noChangeAspect="1" noChangeArrowheads="1"/>
          </p:cNvPicPr>
          <p:nvPr/>
        </p:nvPicPr>
        <p:blipFill>
          <a:blip r:embed="rId4" cstate="print"/>
          <a:srcRect/>
          <a:stretch>
            <a:fillRect/>
          </a:stretch>
        </p:blipFill>
        <p:spPr bwMode="auto">
          <a:xfrm>
            <a:off x="6660232" y="476672"/>
            <a:ext cx="2016224" cy="1677931"/>
          </a:xfrm>
          <a:prstGeom prst="rect">
            <a:avLst/>
          </a:prstGeom>
          <a:noFill/>
        </p:spPr>
      </p:pic>
      <p:sp>
        <p:nvSpPr>
          <p:cNvPr id="5" name="Abgerundetes Rechteck 4"/>
          <p:cNvSpPr/>
          <p:nvPr/>
        </p:nvSpPr>
        <p:spPr bwMode="auto">
          <a:xfrm>
            <a:off x="6372200" y="2708920"/>
            <a:ext cx="2376264" cy="936104"/>
          </a:xfrm>
          <a:prstGeom prst="roundRect">
            <a:avLst/>
          </a:prstGeom>
          <a:solidFill>
            <a:schemeClr val="accent1">
              <a:lumMod val="20000"/>
              <a:lumOff val="80000"/>
              <a:alpha val="15000"/>
            </a:schemeClr>
          </a:solid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 name="Rechteck 2"/>
          <p:cNvSpPr/>
          <p:nvPr/>
        </p:nvSpPr>
        <p:spPr>
          <a:xfrm>
            <a:off x="4835550" y="5517232"/>
            <a:ext cx="3906110" cy="338554"/>
          </a:xfrm>
          <a:prstGeom prst="rect">
            <a:avLst/>
          </a:prstGeom>
        </p:spPr>
        <p:txBody>
          <a:bodyPr wrap="none">
            <a:spAutoFit/>
          </a:bodyPr>
          <a:lstStyle/>
          <a:p>
            <a:r>
              <a:rPr lang="de-DE" sz="1600" i="1" dirty="0" smtClean="0">
                <a:solidFill>
                  <a:schemeClr val="bg1">
                    <a:lumMod val="50000"/>
                  </a:schemeClr>
                </a:solidFill>
              </a:rPr>
              <a:t>Dies ist keine erschöpfende Darstellung!</a:t>
            </a:r>
            <a:endParaRPr lang="de-DE" sz="1600" i="1" dirty="0">
              <a:solidFill>
                <a:schemeClr val="bg1">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Architekturstile – </a:t>
            </a:r>
            <a:r>
              <a:rPr lang="de-DE" dirty="0" smtClean="0">
                <a:solidFill>
                  <a:srgbClr val="0070C0"/>
                </a:solidFill>
              </a:rPr>
              <a:t>Übersicht </a:t>
            </a:r>
            <a:endParaRPr lang="de-DE" dirty="0">
              <a:solidFill>
                <a:srgbClr val="0070C0"/>
              </a:solidFill>
            </a:endParaRPr>
          </a:p>
        </p:txBody>
      </p:sp>
      <p:pic>
        <p:nvPicPr>
          <p:cNvPr id="701443" name="Picture 3"/>
          <p:cNvPicPr>
            <a:picLocks noChangeAspect="1" noChangeArrowheads="1"/>
          </p:cNvPicPr>
          <p:nvPr/>
        </p:nvPicPr>
        <p:blipFill>
          <a:blip r:embed="rId3" cstate="print"/>
          <a:srcRect/>
          <a:stretch>
            <a:fillRect/>
          </a:stretch>
        </p:blipFill>
        <p:spPr bwMode="auto">
          <a:xfrm>
            <a:off x="179512" y="1700808"/>
            <a:ext cx="8496944" cy="4254252"/>
          </a:xfrm>
          <a:prstGeom prst="rect">
            <a:avLst/>
          </a:prstGeom>
          <a:noFill/>
          <a:ln w="9525">
            <a:noFill/>
            <a:miter lim="800000"/>
            <a:headEnd/>
            <a:tailEnd/>
          </a:ln>
        </p:spPr>
      </p:pic>
      <p:pic>
        <p:nvPicPr>
          <p:cNvPr id="701445" name="Picture 5" descr="http://www.photoschule.com/images/fotoworkshopaumburgarchitekt/NA_05_gross.jpg">
            <a:hlinkClick r:id="rId4"/>
          </p:cNvPr>
          <p:cNvPicPr>
            <a:picLocks noChangeAspect="1" noChangeArrowheads="1"/>
          </p:cNvPicPr>
          <p:nvPr/>
        </p:nvPicPr>
        <p:blipFill>
          <a:blip r:embed="rId5" cstate="print"/>
          <a:srcRect/>
          <a:stretch>
            <a:fillRect/>
          </a:stretch>
        </p:blipFill>
        <p:spPr bwMode="auto">
          <a:xfrm>
            <a:off x="6660232" y="476672"/>
            <a:ext cx="2016224" cy="1677931"/>
          </a:xfrm>
          <a:prstGeom prst="rect">
            <a:avLst/>
          </a:prstGeom>
          <a:noFill/>
        </p:spPr>
      </p:pic>
      <p:sp>
        <p:nvSpPr>
          <p:cNvPr id="5" name="Abgerundetes Rechteck 4"/>
          <p:cNvSpPr/>
          <p:nvPr/>
        </p:nvSpPr>
        <p:spPr bwMode="auto">
          <a:xfrm>
            <a:off x="3203848" y="4243390"/>
            <a:ext cx="864096" cy="288032"/>
          </a:xfrm>
          <a:prstGeom prst="roundRect">
            <a:avLst/>
          </a:prstGeom>
          <a:solidFill>
            <a:schemeClr val="accent1">
              <a:lumMod val="20000"/>
              <a:lumOff val="80000"/>
              <a:alpha val="15000"/>
            </a:schemeClr>
          </a:solid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58476515"/>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SOA – </a:t>
            </a:r>
            <a:r>
              <a:rPr lang="en-US" dirty="0" smtClean="0">
                <a:solidFill>
                  <a:srgbClr val="0070C0"/>
                </a:solidFill>
              </a:rPr>
              <a:t>Service-Oriented Architecture</a:t>
            </a:r>
            <a:endParaRPr lang="en-US" dirty="0">
              <a:solidFill>
                <a:srgbClr val="0070C0"/>
              </a:solidFill>
            </a:endParaRPr>
          </a:p>
        </p:txBody>
      </p:sp>
      <p:sp>
        <p:nvSpPr>
          <p:cNvPr id="3" name="Inhaltsplatzhalter 2"/>
          <p:cNvSpPr>
            <a:spLocks noGrp="1"/>
          </p:cNvSpPr>
          <p:nvPr>
            <p:ph idx="1"/>
          </p:nvPr>
        </p:nvSpPr>
        <p:spPr/>
        <p:txBody>
          <a:bodyPr/>
          <a:lstStyle/>
          <a:p>
            <a:r>
              <a:rPr lang="de-DE" dirty="0" smtClean="0"/>
              <a:t>Wunsch, Applikationen in einer heterogenen Landschaft zu integrieren</a:t>
            </a:r>
          </a:p>
          <a:p>
            <a:r>
              <a:rPr lang="de-DE" dirty="0" smtClean="0"/>
              <a:t>Laut HP-CIO Randy Mott betreibt HP 6000 Applikationen</a:t>
            </a:r>
          </a:p>
          <a:p>
            <a:pPr lvl="1"/>
            <a:r>
              <a:rPr lang="de-DE" dirty="0" smtClean="0"/>
              <a:t>Integration ist unerlässlich</a:t>
            </a:r>
          </a:p>
          <a:p>
            <a:r>
              <a:rPr lang="de-DE" dirty="0" smtClean="0"/>
              <a:t>Grundlegende Struktur</a:t>
            </a:r>
            <a:br>
              <a:rPr lang="de-DE" dirty="0" smtClean="0"/>
            </a:br>
            <a:r>
              <a:rPr lang="de-DE" dirty="0" smtClean="0"/>
              <a:t>einer „SOA“:</a:t>
            </a:r>
          </a:p>
          <a:p>
            <a:endParaRPr lang="de-DE" dirty="0" smtClean="0"/>
          </a:p>
        </p:txBody>
      </p:sp>
      <p:pic>
        <p:nvPicPr>
          <p:cNvPr id="4" name="Picture 2"/>
          <p:cNvPicPr>
            <a:picLocks noChangeAspect="1" noChangeArrowheads="1"/>
          </p:cNvPicPr>
          <p:nvPr/>
        </p:nvPicPr>
        <p:blipFill>
          <a:blip r:embed="rId2" cstate="print"/>
          <a:srcRect/>
          <a:stretch>
            <a:fillRect/>
          </a:stretch>
        </p:blipFill>
        <p:spPr bwMode="auto">
          <a:xfrm>
            <a:off x="3491880" y="2852936"/>
            <a:ext cx="4032448" cy="3434162"/>
          </a:xfrm>
          <a:prstGeom prst="rect">
            <a:avLst/>
          </a:prstGeom>
          <a:noFill/>
          <a:ln w="9525">
            <a:noFill/>
            <a:miter lim="800000"/>
            <a:headEnd/>
            <a:tailEnd/>
          </a:ln>
        </p:spPr>
      </p:pic>
      <p:sp>
        <p:nvSpPr>
          <p:cNvPr id="5" name="Rechteck 4"/>
          <p:cNvSpPr/>
          <p:nvPr/>
        </p:nvSpPr>
        <p:spPr>
          <a:xfrm>
            <a:off x="7452320" y="6093296"/>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spTree>
    <p:extLst>
      <p:ext uri="{BB962C8B-B14F-4D97-AF65-F5344CB8AC3E}">
        <p14:creationId xmlns:p14="http://schemas.microsoft.com/office/powerpoint/2010/main" val="2456829356"/>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SOA – </a:t>
            </a:r>
            <a:r>
              <a:rPr lang="de-DE" dirty="0" smtClean="0">
                <a:solidFill>
                  <a:srgbClr val="0070C0"/>
                </a:solidFill>
              </a:rPr>
              <a:t>Service Bus</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Alle Komponenten werden an einen „Bus“ angeschlossen</a:t>
            </a:r>
          </a:p>
          <a:p>
            <a:r>
              <a:rPr lang="de-DE" dirty="0" smtClean="0"/>
              <a:t>Jede Komponente bietet „Services“ für die anderen Teilnehmer</a:t>
            </a:r>
          </a:p>
          <a:p>
            <a:r>
              <a:rPr lang="de-DE" b="1" dirty="0" smtClean="0"/>
              <a:t>Standardisierung</a:t>
            </a:r>
            <a:r>
              <a:rPr lang="de-DE" dirty="0" smtClean="0"/>
              <a:t> der ausgetauschten </a:t>
            </a:r>
            <a:r>
              <a:rPr lang="de-DE" b="1" dirty="0" smtClean="0"/>
              <a:t>Nachrichten</a:t>
            </a:r>
            <a:r>
              <a:rPr lang="de-DE" dirty="0" smtClean="0"/>
              <a:t> ebenfalls nötig</a:t>
            </a:r>
          </a:p>
          <a:p>
            <a:pPr lvl="1"/>
            <a:r>
              <a:rPr lang="de-DE" dirty="0" smtClean="0"/>
              <a:t>Was </a:t>
            </a:r>
            <a:r>
              <a:rPr lang="de-DE" u="sng" dirty="0" smtClean="0"/>
              <a:t>bedeutet</a:t>
            </a:r>
            <a:r>
              <a:rPr lang="de-DE" dirty="0" smtClean="0"/>
              <a:t> der Produktpreis? Währung? Steuern? Rabatte?</a:t>
            </a:r>
          </a:p>
          <a:p>
            <a:pPr lvl="1"/>
            <a:r>
              <a:rPr lang="de-DE" dirty="0" smtClean="0"/>
              <a:t>Standardisierung ist schwierig </a:t>
            </a:r>
            <a:r>
              <a:rPr lang="de-DE" u="sng" dirty="0" smtClean="0"/>
              <a:t>bis unmöglich</a:t>
            </a:r>
            <a:r>
              <a:rPr lang="de-DE" dirty="0" smtClean="0"/>
              <a:t>!</a:t>
            </a:r>
          </a:p>
          <a:p>
            <a:r>
              <a:rPr lang="de-DE" dirty="0" smtClean="0"/>
              <a:t>Bus implementiert durch </a:t>
            </a:r>
            <a:r>
              <a:rPr lang="de-DE" b="1" dirty="0" smtClean="0"/>
              <a:t>Middleware</a:t>
            </a:r>
          </a:p>
          <a:p>
            <a:pPr lvl="1"/>
            <a:r>
              <a:rPr lang="de-DE" dirty="0" smtClean="0"/>
              <a:t>stellt Basisdienste wie z. B. Verschlüsselung oder ein Dienstverzeichnis zur Verfügung</a:t>
            </a:r>
          </a:p>
          <a:p>
            <a:r>
              <a:rPr lang="de-DE" dirty="0" smtClean="0"/>
              <a:t>Applikationen bleiben für sich funktional; Integration läuft „versteckt“</a:t>
            </a:r>
          </a:p>
          <a:p>
            <a:r>
              <a:rPr lang="de-DE" dirty="0" smtClean="0"/>
              <a:t>SOA stellt eine </a:t>
            </a:r>
            <a:r>
              <a:rPr lang="de-DE" b="1" dirty="0" smtClean="0"/>
              <a:t>Evolution der bestehenden Systemlandschaft </a:t>
            </a:r>
            <a:r>
              <a:rPr lang="de-DE" dirty="0" smtClean="0"/>
              <a:t>dar</a:t>
            </a:r>
          </a:p>
          <a:p>
            <a:r>
              <a:rPr lang="de-DE" dirty="0" smtClean="0"/>
              <a:t>Die Probleme und Herausforderungen liegen im Organisatorischen, nicht im Technischen</a:t>
            </a:r>
          </a:p>
          <a:p>
            <a:r>
              <a:rPr lang="de-DE" dirty="0" smtClean="0"/>
              <a:t>Vorsicht vor Werbeversprechen</a:t>
            </a:r>
            <a:endParaRPr lang="de-DE" dirty="0"/>
          </a:p>
        </p:txBody>
      </p:sp>
    </p:spTree>
    <p:extLst>
      <p:ext uri="{BB962C8B-B14F-4D97-AF65-F5344CB8AC3E}">
        <p14:creationId xmlns:p14="http://schemas.microsoft.com/office/powerpoint/2010/main" val="2177231624"/>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SOA – </a:t>
            </a:r>
            <a:r>
              <a:rPr lang="de-DE" dirty="0" smtClean="0">
                <a:solidFill>
                  <a:srgbClr val="0070C0"/>
                </a:solidFill>
              </a:rPr>
              <a:t>Eigenschaften</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Service-Kapselung</a:t>
            </a:r>
          </a:p>
          <a:p>
            <a:r>
              <a:rPr lang="de-DE" dirty="0" smtClean="0"/>
              <a:t>Lose Kopplung</a:t>
            </a:r>
          </a:p>
          <a:p>
            <a:pPr lvl="1"/>
            <a:r>
              <a:rPr lang="de-DE" dirty="0" smtClean="0"/>
              <a:t>bezogen auf Aufrufe (z. B. durch Messaging)</a:t>
            </a:r>
          </a:p>
          <a:p>
            <a:pPr lvl="1"/>
            <a:r>
              <a:rPr lang="de-DE" dirty="0" smtClean="0"/>
              <a:t>bezogen auf Datenformate (z. B. XML-Konverter)</a:t>
            </a:r>
          </a:p>
          <a:p>
            <a:r>
              <a:rPr lang="de-DE" dirty="0" smtClean="0"/>
              <a:t>Service Autonomie</a:t>
            </a:r>
          </a:p>
          <a:p>
            <a:pPr lvl="1"/>
            <a:r>
              <a:rPr lang="de-DE" dirty="0" smtClean="0"/>
              <a:t>Team ist verantwortlich für einen Dienst (Implementierung, Hosting, Wartung, Altversionen, etc.)</a:t>
            </a:r>
          </a:p>
          <a:p>
            <a:r>
              <a:rPr lang="de-DE" dirty="0" smtClean="0"/>
              <a:t>Service Wiederverwendbarkeit</a:t>
            </a:r>
          </a:p>
          <a:p>
            <a:r>
              <a:rPr lang="de-DE" dirty="0" smtClean="0"/>
              <a:t>Service Komposition</a:t>
            </a:r>
          </a:p>
          <a:p>
            <a:r>
              <a:rPr lang="de-DE" dirty="0" smtClean="0"/>
              <a:t>Service </a:t>
            </a:r>
            <a:r>
              <a:rPr lang="de-DE" dirty="0" err="1" smtClean="0"/>
              <a:t>Auffindbarkeit</a:t>
            </a:r>
            <a:endParaRPr lang="de-DE" dirty="0"/>
          </a:p>
        </p:txBody>
      </p:sp>
    </p:spTree>
    <p:extLst>
      <p:ext uri="{BB962C8B-B14F-4D97-AF65-F5344CB8AC3E}">
        <p14:creationId xmlns:p14="http://schemas.microsoft.com/office/powerpoint/2010/main" val="327750660"/>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SOA – </a:t>
            </a:r>
            <a:r>
              <a:rPr lang="de-DE" dirty="0" smtClean="0">
                <a:solidFill>
                  <a:srgbClr val="0070C0"/>
                </a:solidFill>
              </a:rPr>
              <a:t>Webservices</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Webservices sind (nur) eine Technologie zur Umsetzung einer SOA</a:t>
            </a:r>
          </a:p>
          <a:p>
            <a:r>
              <a:rPr lang="de-DE" dirty="0" smtClean="0"/>
              <a:t>Web Service Standards als logische Konsequenz des Erfolgs von XML</a:t>
            </a:r>
          </a:p>
          <a:p>
            <a:endParaRPr lang="de-DE" dirty="0"/>
          </a:p>
        </p:txBody>
      </p:sp>
      <p:pic>
        <p:nvPicPr>
          <p:cNvPr id="4" name="Picture 2"/>
          <p:cNvPicPr>
            <a:picLocks noChangeAspect="1" noChangeArrowheads="1"/>
          </p:cNvPicPr>
          <p:nvPr/>
        </p:nvPicPr>
        <p:blipFill>
          <a:blip r:embed="rId2" cstate="print"/>
          <a:srcRect/>
          <a:stretch>
            <a:fillRect/>
          </a:stretch>
        </p:blipFill>
        <p:spPr bwMode="auto">
          <a:xfrm>
            <a:off x="1619672" y="2852936"/>
            <a:ext cx="6048672" cy="3340502"/>
          </a:xfrm>
          <a:prstGeom prst="rect">
            <a:avLst/>
          </a:prstGeom>
          <a:noFill/>
          <a:ln w="9525">
            <a:noFill/>
            <a:miter lim="800000"/>
            <a:headEnd/>
            <a:tailEnd/>
          </a:ln>
        </p:spPr>
      </p:pic>
      <p:sp>
        <p:nvSpPr>
          <p:cNvPr id="5" name="Rechteck 4"/>
          <p:cNvSpPr/>
          <p:nvPr/>
        </p:nvSpPr>
        <p:spPr>
          <a:xfrm>
            <a:off x="6588224" y="6165304"/>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spTree>
    <p:extLst>
      <p:ext uri="{BB962C8B-B14F-4D97-AF65-F5344CB8AC3E}">
        <p14:creationId xmlns:p14="http://schemas.microsoft.com/office/powerpoint/2010/main" val="3995128656"/>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SOA – </a:t>
            </a:r>
            <a:r>
              <a:rPr lang="de-DE" dirty="0" smtClean="0">
                <a:solidFill>
                  <a:srgbClr val="0070C0"/>
                </a:solidFill>
              </a:rPr>
              <a:t>Webservices / SOAP</a:t>
            </a:r>
            <a:endParaRPr lang="de-DE" dirty="0">
              <a:solidFill>
                <a:srgbClr val="0070C0"/>
              </a:solidFill>
            </a:endParaRPr>
          </a:p>
        </p:txBody>
      </p:sp>
      <p:sp>
        <p:nvSpPr>
          <p:cNvPr id="3" name="Inhaltsplatzhalter 2"/>
          <p:cNvSpPr>
            <a:spLocks noGrp="1"/>
          </p:cNvSpPr>
          <p:nvPr>
            <p:ph idx="1"/>
          </p:nvPr>
        </p:nvSpPr>
        <p:spPr/>
        <p:txBody>
          <a:bodyPr/>
          <a:lstStyle/>
          <a:p>
            <a:r>
              <a:rPr lang="de-DE" dirty="0" smtClean="0"/>
              <a:t>SOAP = Simple </a:t>
            </a:r>
            <a:r>
              <a:rPr lang="de-DE" dirty="0" err="1" smtClean="0"/>
              <a:t>Object</a:t>
            </a:r>
            <a:r>
              <a:rPr lang="de-DE" dirty="0" smtClean="0"/>
              <a:t> Access Protocol (neuer Name: Service </a:t>
            </a:r>
            <a:r>
              <a:rPr lang="de-DE" dirty="0" err="1" smtClean="0"/>
              <a:t>Oriented</a:t>
            </a:r>
            <a:r>
              <a:rPr lang="de-DE" dirty="0" smtClean="0"/>
              <a:t> </a:t>
            </a:r>
            <a:r>
              <a:rPr lang="de-DE" dirty="0" err="1" smtClean="0"/>
              <a:t>Architecture</a:t>
            </a:r>
            <a:r>
              <a:rPr lang="de-DE" dirty="0" smtClean="0"/>
              <a:t> Protocol; weshalb?)</a:t>
            </a:r>
          </a:p>
          <a:p>
            <a:r>
              <a:rPr lang="de-DE" dirty="0" smtClean="0"/>
              <a:t>SOAP definiert, wie XML-Nachrichten zwischen Knoten ausgetauscht werden</a:t>
            </a:r>
          </a:p>
          <a:p>
            <a:pPr lvl="1"/>
            <a:r>
              <a:rPr lang="de-DE" dirty="0" smtClean="0"/>
              <a:t>unabhängig vom Transportprotokoll (HTTP, FTP, SMTP, Messaging, …)</a:t>
            </a:r>
          </a:p>
          <a:p>
            <a:pPr lvl="1"/>
            <a:r>
              <a:rPr lang="de-DE" dirty="0" smtClean="0"/>
              <a:t>Struktur der Nachrichten wird in der Web Service Description Language (WSDL) festgelegt – muss Sender und Empfänger bekannt sein</a:t>
            </a:r>
          </a:p>
          <a:p>
            <a:r>
              <a:rPr lang="de-DE" dirty="0" smtClean="0"/>
              <a:t>Aufbau</a:t>
            </a:r>
          </a:p>
          <a:p>
            <a:pPr lvl="1"/>
            <a:r>
              <a:rPr lang="de-DE" dirty="0" smtClean="0"/>
              <a:t>Header: Informationen für sog. Handler (implementiert </a:t>
            </a:r>
            <a:r>
              <a:rPr lang="de-DE" dirty="0" err="1" smtClean="0"/>
              <a:t>Logging</a:t>
            </a:r>
            <a:r>
              <a:rPr lang="de-DE" dirty="0" smtClean="0"/>
              <a:t>, Authentifizierung, Verschlüsselung, verteilte Transaktionen, etc.)</a:t>
            </a:r>
          </a:p>
          <a:p>
            <a:pPr lvl="1"/>
            <a:r>
              <a:rPr lang="de-DE" dirty="0" smtClean="0"/>
              <a:t>Body: Applikationsspezifische Daten</a:t>
            </a:r>
          </a:p>
          <a:p>
            <a:endParaRPr lang="de-DE" dirty="0"/>
          </a:p>
        </p:txBody>
      </p:sp>
    </p:spTree>
    <p:extLst>
      <p:ext uri="{BB962C8B-B14F-4D97-AF65-F5344CB8AC3E}">
        <p14:creationId xmlns:p14="http://schemas.microsoft.com/office/powerpoint/2010/main" val="485306879"/>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SOA – </a:t>
            </a:r>
            <a:r>
              <a:rPr lang="de-DE" dirty="0" smtClean="0">
                <a:solidFill>
                  <a:srgbClr val="0070C0"/>
                </a:solidFill>
              </a:rPr>
              <a:t>Webservices / SOAP</a:t>
            </a:r>
            <a:endParaRPr lang="de-DE" dirty="0"/>
          </a:p>
        </p:txBody>
      </p:sp>
      <p:sp>
        <p:nvSpPr>
          <p:cNvPr id="3" name="Inhaltsplatzhalter 2"/>
          <p:cNvSpPr>
            <a:spLocks noGrp="1"/>
          </p:cNvSpPr>
          <p:nvPr>
            <p:ph idx="1"/>
          </p:nvPr>
        </p:nvSpPr>
        <p:spPr/>
        <p:txBody>
          <a:bodyPr/>
          <a:lstStyle/>
          <a:p>
            <a:r>
              <a:rPr lang="de-DE" dirty="0" smtClean="0"/>
              <a:t>Beispiel SOAP-Aufbau</a:t>
            </a:r>
          </a:p>
          <a:p>
            <a:endParaRPr lang="de-DE" dirty="0" smtClean="0"/>
          </a:p>
          <a:p>
            <a:endParaRPr lang="de-DE" dirty="0"/>
          </a:p>
        </p:txBody>
      </p:sp>
      <p:pic>
        <p:nvPicPr>
          <p:cNvPr id="1691650" name="Picture 2"/>
          <p:cNvPicPr>
            <a:picLocks noChangeAspect="1" noChangeArrowheads="1"/>
          </p:cNvPicPr>
          <p:nvPr/>
        </p:nvPicPr>
        <p:blipFill>
          <a:blip r:embed="rId2" cstate="print"/>
          <a:srcRect/>
          <a:stretch>
            <a:fillRect/>
          </a:stretch>
        </p:blipFill>
        <p:spPr bwMode="auto">
          <a:xfrm>
            <a:off x="755576" y="2132856"/>
            <a:ext cx="6822203" cy="3079229"/>
          </a:xfrm>
          <a:prstGeom prst="rect">
            <a:avLst/>
          </a:prstGeom>
          <a:noFill/>
          <a:ln w="9525">
            <a:noFill/>
            <a:miter lim="800000"/>
            <a:headEnd/>
            <a:tailEnd/>
          </a:ln>
        </p:spPr>
      </p:pic>
      <p:pic>
        <p:nvPicPr>
          <p:cNvPr id="1691651" name="Picture 3"/>
          <p:cNvPicPr>
            <a:picLocks noChangeAspect="1" noChangeArrowheads="1"/>
          </p:cNvPicPr>
          <p:nvPr/>
        </p:nvPicPr>
        <p:blipFill>
          <a:blip r:embed="rId3" cstate="print"/>
          <a:srcRect/>
          <a:stretch>
            <a:fillRect/>
          </a:stretch>
        </p:blipFill>
        <p:spPr bwMode="auto">
          <a:xfrm>
            <a:off x="755576" y="5157192"/>
            <a:ext cx="6779200" cy="875618"/>
          </a:xfrm>
          <a:prstGeom prst="rect">
            <a:avLst/>
          </a:prstGeom>
          <a:noFill/>
          <a:ln w="9525">
            <a:noFill/>
            <a:miter lim="800000"/>
            <a:headEnd/>
            <a:tailEnd/>
          </a:ln>
        </p:spPr>
      </p:pic>
      <p:sp>
        <p:nvSpPr>
          <p:cNvPr id="7" name="Rechteck 6"/>
          <p:cNvSpPr/>
          <p:nvPr/>
        </p:nvSpPr>
        <p:spPr bwMode="auto">
          <a:xfrm>
            <a:off x="7308304" y="1916832"/>
            <a:ext cx="504056" cy="43204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Rechteck 7"/>
          <p:cNvSpPr/>
          <p:nvPr/>
        </p:nvSpPr>
        <p:spPr>
          <a:xfrm>
            <a:off x="6372200" y="6021288"/>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spTree>
    <p:extLst>
      <p:ext uri="{BB962C8B-B14F-4D97-AF65-F5344CB8AC3E}">
        <p14:creationId xmlns:p14="http://schemas.microsoft.com/office/powerpoint/2010/main" val="3360346117"/>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SOA – </a:t>
            </a:r>
            <a:r>
              <a:rPr lang="de-DE" dirty="0" smtClean="0">
                <a:solidFill>
                  <a:srgbClr val="0070C0"/>
                </a:solidFill>
              </a:rPr>
              <a:t>Webservices / WSDL</a:t>
            </a:r>
            <a:endParaRPr lang="de-DE" dirty="0"/>
          </a:p>
        </p:txBody>
      </p:sp>
      <p:sp>
        <p:nvSpPr>
          <p:cNvPr id="3" name="Inhaltsplatzhalter 2"/>
          <p:cNvSpPr>
            <a:spLocks noGrp="1"/>
          </p:cNvSpPr>
          <p:nvPr>
            <p:ph idx="1"/>
          </p:nvPr>
        </p:nvSpPr>
        <p:spPr>
          <a:xfrm>
            <a:off x="323528" y="1628800"/>
            <a:ext cx="8458200" cy="4629150"/>
          </a:xfrm>
        </p:spPr>
        <p:txBody>
          <a:bodyPr/>
          <a:lstStyle/>
          <a:p>
            <a:r>
              <a:rPr lang="de-DE" sz="2400" dirty="0" smtClean="0"/>
              <a:t>WSDL erlaubt es, die Schnittstelle eines Dienstes sprach- und plattformunabhängig zu beschreiben</a:t>
            </a:r>
          </a:p>
          <a:p>
            <a:r>
              <a:rPr lang="de-DE" sz="2400" dirty="0" smtClean="0"/>
              <a:t>Einige Elemente von WSDL:</a:t>
            </a:r>
          </a:p>
          <a:p>
            <a:pPr lvl="1"/>
            <a:r>
              <a:rPr lang="de-DE" sz="2000" b="1" dirty="0"/>
              <a:t>Datentypen</a:t>
            </a:r>
            <a:r>
              <a:rPr lang="de-DE" sz="2000" dirty="0"/>
              <a:t>: Modellierung mit XML-Schema</a:t>
            </a:r>
          </a:p>
          <a:p>
            <a:pPr lvl="2"/>
            <a:r>
              <a:rPr lang="de-DE" sz="1800" dirty="0"/>
              <a:t>SOAP-Nachrichten müssen bzgl. des Schemas valide sein</a:t>
            </a:r>
          </a:p>
          <a:p>
            <a:pPr lvl="1"/>
            <a:r>
              <a:rPr lang="de-DE" sz="2000" b="1" dirty="0"/>
              <a:t>Nachrichten </a:t>
            </a:r>
            <a:r>
              <a:rPr lang="de-DE" sz="2000" dirty="0"/>
              <a:t>– z. B. </a:t>
            </a:r>
            <a:r>
              <a:rPr lang="de-DE" sz="2000" dirty="0" err="1"/>
              <a:t>getKundenDatenRequest</a:t>
            </a:r>
            <a:r>
              <a:rPr lang="de-DE" sz="2000" dirty="0"/>
              <a:t>/-Response</a:t>
            </a:r>
          </a:p>
          <a:p>
            <a:pPr lvl="1"/>
            <a:r>
              <a:rPr lang="de-DE" sz="2000" b="1" dirty="0"/>
              <a:t>Port-Typ</a:t>
            </a:r>
            <a:r>
              <a:rPr lang="de-DE" sz="2000" dirty="0"/>
              <a:t> (neue Bezeichnung: </a:t>
            </a:r>
            <a:r>
              <a:rPr lang="de-DE" sz="2000" b="1" dirty="0"/>
              <a:t>Interface</a:t>
            </a:r>
            <a:r>
              <a:rPr lang="de-DE" sz="2000" dirty="0"/>
              <a:t>): fasst eine Menge von Nachrichten zusammen; Unterstützung von </a:t>
            </a:r>
            <a:r>
              <a:rPr lang="de-DE" sz="2000" dirty="0" smtClean="0"/>
              <a:t>verschiedenen Kommunikationsmustern (synchron/asynchron)</a:t>
            </a:r>
            <a:endParaRPr lang="de-DE" sz="2000" dirty="0"/>
          </a:p>
          <a:p>
            <a:pPr lvl="1"/>
            <a:r>
              <a:rPr lang="de-DE" sz="2000" b="1" dirty="0" smtClean="0"/>
              <a:t>Bindung</a:t>
            </a:r>
            <a:r>
              <a:rPr lang="de-DE" sz="2000" dirty="0"/>
              <a:t>: Festlegung von Transportprotokoll und </a:t>
            </a:r>
            <a:r>
              <a:rPr lang="de-DE" sz="2000" dirty="0" smtClean="0"/>
              <a:t>Kodierung</a:t>
            </a:r>
          </a:p>
          <a:p>
            <a:pPr marL="0" indent="0">
              <a:buNone/>
            </a:pPr>
            <a:endParaRPr lang="de-DE" sz="2400" dirty="0" smtClean="0"/>
          </a:p>
          <a:p>
            <a:endParaRPr lang="de-DE" sz="2400" dirty="0" smtClean="0"/>
          </a:p>
          <a:p>
            <a:endParaRPr lang="de-DE" sz="2400" dirty="0"/>
          </a:p>
        </p:txBody>
      </p:sp>
      <p:sp>
        <p:nvSpPr>
          <p:cNvPr id="5" name="Rechteck 4"/>
          <p:cNvSpPr/>
          <p:nvPr/>
        </p:nvSpPr>
        <p:spPr>
          <a:xfrm>
            <a:off x="7452320" y="6453336"/>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spTree>
    <p:extLst>
      <p:ext uri="{BB962C8B-B14F-4D97-AF65-F5344CB8AC3E}">
        <p14:creationId xmlns:p14="http://schemas.microsoft.com/office/powerpoint/2010/main" val="1967693290"/>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SOA – </a:t>
            </a:r>
            <a:r>
              <a:rPr lang="de-DE" dirty="0" smtClean="0">
                <a:solidFill>
                  <a:srgbClr val="0070C0"/>
                </a:solidFill>
              </a:rPr>
              <a:t>Webservices / WSDL</a:t>
            </a:r>
            <a:endParaRPr lang="de-DE" dirty="0"/>
          </a:p>
        </p:txBody>
      </p:sp>
      <p:sp>
        <p:nvSpPr>
          <p:cNvPr id="3" name="Inhaltsplatzhalter 2"/>
          <p:cNvSpPr>
            <a:spLocks noGrp="1"/>
          </p:cNvSpPr>
          <p:nvPr>
            <p:ph idx="1"/>
          </p:nvPr>
        </p:nvSpPr>
        <p:spPr>
          <a:xfrm>
            <a:off x="323528" y="1628800"/>
            <a:ext cx="8458200" cy="4629150"/>
          </a:xfrm>
        </p:spPr>
        <p:txBody>
          <a:bodyPr/>
          <a:lstStyle/>
          <a:p>
            <a:r>
              <a:rPr lang="de-DE" sz="2400" dirty="0" smtClean="0"/>
              <a:t>WSDL Beispiel:</a:t>
            </a:r>
            <a:endParaRPr lang="de-DE" sz="2000" dirty="0" smtClean="0"/>
          </a:p>
          <a:p>
            <a:pPr marL="0" indent="0">
              <a:buNone/>
            </a:pPr>
            <a:endParaRPr lang="de-DE" sz="2400" dirty="0" smtClean="0"/>
          </a:p>
          <a:p>
            <a:endParaRPr lang="de-DE" sz="2400" dirty="0" smtClean="0"/>
          </a:p>
          <a:p>
            <a:endParaRPr lang="de-DE" sz="2400" dirty="0"/>
          </a:p>
        </p:txBody>
      </p:sp>
      <p:sp>
        <p:nvSpPr>
          <p:cNvPr id="5" name="Rechteck 4"/>
          <p:cNvSpPr/>
          <p:nvPr/>
        </p:nvSpPr>
        <p:spPr>
          <a:xfrm>
            <a:off x="7452320" y="6453336"/>
            <a:ext cx="970137" cy="246221"/>
          </a:xfrm>
          <a:prstGeom prst="rect">
            <a:avLst/>
          </a:prstGeom>
        </p:spPr>
        <p:txBody>
          <a:bodyPr wrap="none">
            <a:spAutoFit/>
          </a:bodyPr>
          <a:lstStyle/>
          <a:p>
            <a:r>
              <a:rPr lang="en-US" noProof="1" smtClean="0">
                <a:solidFill>
                  <a:schemeClr val="bg1">
                    <a:lumMod val="65000"/>
                  </a:schemeClr>
                </a:solidFill>
              </a:rPr>
              <a:t>[Dunkel2008] </a:t>
            </a:r>
            <a:endParaRPr lang="de-DE" dirty="0">
              <a:solidFill>
                <a:schemeClr val="bg1">
                  <a:lumMod val="65000"/>
                </a:schemeClr>
              </a:solidFill>
            </a:endParaRPr>
          </a:p>
        </p:txBody>
      </p:sp>
      <p:pic>
        <p:nvPicPr>
          <p:cNvPr id="4" name="Bild 3"/>
          <p:cNvPicPr>
            <a:picLocks noChangeAspect="1"/>
          </p:cNvPicPr>
          <p:nvPr/>
        </p:nvPicPr>
        <p:blipFill>
          <a:blip r:embed="rId2"/>
          <a:stretch>
            <a:fillRect/>
          </a:stretch>
        </p:blipFill>
        <p:spPr>
          <a:xfrm>
            <a:off x="1259632" y="2060848"/>
            <a:ext cx="6477000" cy="3962400"/>
          </a:xfrm>
          <a:prstGeom prst="rect">
            <a:avLst/>
          </a:prstGeom>
        </p:spPr>
      </p:pic>
    </p:spTree>
    <p:extLst>
      <p:ext uri="{BB962C8B-B14F-4D97-AF65-F5344CB8AC3E}">
        <p14:creationId xmlns:p14="http://schemas.microsoft.com/office/powerpoint/2010/main" val="3317978661"/>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SOA – </a:t>
            </a:r>
            <a:r>
              <a:rPr lang="de-DE" dirty="0" smtClean="0">
                <a:solidFill>
                  <a:srgbClr val="0070C0"/>
                </a:solidFill>
              </a:rPr>
              <a:t>Webservices / WS-*</a:t>
            </a:r>
            <a:endParaRPr lang="de-DE" dirty="0"/>
          </a:p>
        </p:txBody>
      </p:sp>
      <p:sp>
        <p:nvSpPr>
          <p:cNvPr id="3" name="Inhaltsplatzhalter 2"/>
          <p:cNvSpPr>
            <a:spLocks noGrp="1"/>
          </p:cNvSpPr>
          <p:nvPr>
            <p:ph idx="1"/>
          </p:nvPr>
        </p:nvSpPr>
        <p:spPr/>
        <p:txBody>
          <a:bodyPr/>
          <a:lstStyle/>
          <a:p>
            <a:r>
              <a:rPr lang="de-DE" dirty="0" smtClean="0"/>
              <a:t>WS-*: Standards im Webservice-Bereich </a:t>
            </a:r>
            <a:br>
              <a:rPr lang="de-DE" dirty="0" smtClean="0"/>
            </a:br>
            <a:r>
              <a:rPr lang="de-DE" dirty="0" smtClean="0"/>
              <a:t>(</a:t>
            </a:r>
            <a:r>
              <a:rPr lang="de-DE" dirty="0" smtClean="0">
                <a:hlinkClick r:id="rId2"/>
              </a:rPr>
              <a:t>http://en.wikipedia.org/wiki/List_of_web_service_specifications</a:t>
            </a:r>
            <a:r>
              <a:rPr lang="de-DE" dirty="0" smtClean="0"/>
              <a:t>)</a:t>
            </a:r>
          </a:p>
          <a:p>
            <a:endParaRPr lang="de-DE" dirty="0" smtClean="0"/>
          </a:p>
        </p:txBody>
      </p:sp>
      <p:pic>
        <p:nvPicPr>
          <p:cNvPr id="1693698" name="Picture 2"/>
          <p:cNvPicPr>
            <a:picLocks noChangeAspect="1" noChangeArrowheads="1"/>
          </p:cNvPicPr>
          <p:nvPr/>
        </p:nvPicPr>
        <p:blipFill>
          <a:blip r:embed="rId3" cstate="print"/>
          <a:srcRect/>
          <a:stretch>
            <a:fillRect/>
          </a:stretch>
        </p:blipFill>
        <p:spPr bwMode="auto">
          <a:xfrm>
            <a:off x="323528" y="2636912"/>
            <a:ext cx="3133725" cy="3505200"/>
          </a:xfrm>
          <a:prstGeom prst="rect">
            <a:avLst/>
          </a:prstGeom>
          <a:noFill/>
          <a:ln w="9525">
            <a:noFill/>
            <a:miter lim="800000"/>
            <a:headEnd/>
            <a:tailEnd/>
          </a:ln>
        </p:spPr>
      </p:pic>
      <p:pic>
        <p:nvPicPr>
          <p:cNvPr id="1693699" name="Picture 3"/>
          <p:cNvPicPr>
            <a:picLocks noChangeAspect="1" noChangeArrowheads="1"/>
          </p:cNvPicPr>
          <p:nvPr/>
        </p:nvPicPr>
        <p:blipFill>
          <a:blip r:embed="rId4" cstate="print"/>
          <a:srcRect/>
          <a:stretch>
            <a:fillRect/>
          </a:stretch>
        </p:blipFill>
        <p:spPr bwMode="auto">
          <a:xfrm>
            <a:off x="2771800" y="3140968"/>
            <a:ext cx="2962275" cy="1019175"/>
          </a:xfrm>
          <a:prstGeom prst="rect">
            <a:avLst/>
          </a:prstGeom>
          <a:noFill/>
          <a:ln w="9525">
            <a:solidFill>
              <a:schemeClr val="tx1"/>
            </a:solidFill>
            <a:miter lim="800000"/>
            <a:headEnd/>
            <a:tailEnd/>
          </a:ln>
        </p:spPr>
      </p:pic>
      <p:pic>
        <p:nvPicPr>
          <p:cNvPr id="1693700" name="Picture 4"/>
          <p:cNvPicPr>
            <a:picLocks noChangeAspect="1" noChangeArrowheads="1"/>
          </p:cNvPicPr>
          <p:nvPr/>
        </p:nvPicPr>
        <p:blipFill>
          <a:blip r:embed="rId5" cstate="print"/>
          <a:srcRect/>
          <a:stretch>
            <a:fillRect/>
          </a:stretch>
        </p:blipFill>
        <p:spPr bwMode="auto">
          <a:xfrm>
            <a:off x="5868144" y="2780928"/>
            <a:ext cx="2819400" cy="3543300"/>
          </a:xfrm>
          <a:prstGeom prst="rect">
            <a:avLst/>
          </a:prstGeom>
          <a:noFill/>
          <a:ln w="9525">
            <a:solidFill>
              <a:schemeClr val="tx1"/>
            </a:solidFill>
            <a:miter lim="800000"/>
            <a:headEnd/>
            <a:tailEnd/>
          </a:ln>
        </p:spPr>
      </p:pic>
      <p:sp>
        <p:nvSpPr>
          <p:cNvPr id="7" name="Rechteck 6"/>
          <p:cNvSpPr/>
          <p:nvPr/>
        </p:nvSpPr>
        <p:spPr>
          <a:xfrm>
            <a:off x="4240561" y="4797152"/>
            <a:ext cx="543739" cy="523220"/>
          </a:xfrm>
          <a:prstGeom prst="rect">
            <a:avLst/>
          </a:prstGeom>
        </p:spPr>
        <p:txBody>
          <a:bodyPr wrap="none">
            <a:spAutoFit/>
          </a:bodyPr>
          <a:lstStyle/>
          <a:p>
            <a:r>
              <a:rPr lang="de-DE" sz="2800" dirty="0" smtClean="0"/>
              <a:t>…</a:t>
            </a:r>
            <a:endParaRPr lang="de-DE" sz="2800" dirty="0"/>
          </a:p>
        </p:txBody>
      </p:sp>
    </p:spTree>
    <p:extLst>
      <p:ext uri="{BB962C8B-B14F-4D97-AF65-F5344CB8AC3E}">
        <p14:creationId xmlns:p14="http://schemas.microsoft.com/office/powerpoint/2010/main" val="3042437727"/>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Wahr"/>
  <p:tag name="EMBEDFONTS" val="Falsch"/>
  <p:tag name="USEBOLDAMS" val="Falsch"/>
  <p:tag name="DEFAULTDISPLAYSOURCE" val="\documentclass{slides}\pagestyle{empty}&#10;\begin{document}&#10;&#10;\end{document}&#10;"/>
  <p:tag name="TEX2PS" val="latex $(base).tex; dvips -D $(res) -E -o $(base).ps $(base).dvi"/>
  <p:tag name="EXTERNALEDITCOMMAND" val="notepad %"/>
  <p:tag name="GHOSTSCRIPTCOMMAND" val="C:\gs\gs8.50\bin\gswin32c"/>
  <p:tag name="DEFAULTBITMAP" val="bmp16m"/>
  <p:tag name="DEFAULTBLEND" val="Falsch"/>
  <p:tag name="DEFAULTTRANSPARENT" val="Falsch"/>
  <p:tag name="DEFAULTWORKAROUNDTRANSPARENCYBUG" val="Falsch"/>
  <p:tag name="DEFAULTRESOLUTION" val="1200"/>
  <p:tag name="DEFAULTMAGNIFICATION" val="2"/>
  <p:tag name="DEFAULTFONTSIZE" val="10"/>
  <p:tag name="DEFAULTWIDTH" val="348"/>
  <p:tag name="DEFAULTHEIGHT" val="200"/>
</p:tagLst>
</file>

<file path=ppt/theme/theme1.xml><?xml version="1.0" encoding="utf-8"?>
<a:theme xmlns:a="http://schemas.openxmlformats.org/drawingml/2006/main" name="Standarddesign">
  <a:themeElements>
    <a:clrScheme name="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lnDef>
    <a:txDef>
      <a:spPr>
        <a:noFill/>
      </a:spPr>
      <a:bodyPr wrap="square" rtlCol="0">
        <a:noAutofit/>
      </a:bodyPr>
      <a:lstStyle>
        <a:defPPr>
          <a:defRPr sz="1800" dirty="0"/>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andarddesign">
  <a:themeElements>
    <a:clrScheme name="1_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lnDef>
  </a:objectDefaults>
  <a:extraClrSchemeLst>
    <a:extraClrScheme>
      <a:clrScheme name="1_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6331</Words>
  <Application>Microsoft Macintosh PowerPoint</Application>
  <PresentationFormat>Bildschirmpräsentation (4:3)</PresentationFormat>
  <Paragraphs>973</Paragraphs>
  <Slides>123</Slides>
  <Notes>10</Notes>
  <HiddenSlides>41</HiddenSlides>
  <MMClips>0</MMClips>
  <ScaleCrop>false</ScaleCrop>
  <HeadingPairs>
    <vt:vector size="6" baseType="variant">
      <vt:variant>
        <vt:lpstr>Design</vt:lpstr>
      </vt:variant>
      <vt:variant>
        <vt:i4>2</vt:i4>
      </vt:variant>
      <vt:variant>
        <vt:lpstr>Eingebettete OLE-Server</vt:lpstr>
      </vt:variant>
      <vt:variant>
        <vt:i4>3</vt:i4>
      </vt:variant>
      <vt:variant>
        <vt:lpstr>Folientitel</vt:lpstr>
      </vt:variant>
      <vt:variant>
        <vt:i4>123</vt:i4>
      </vt:variant>
    </vt:vector>
  </HeadingPairs>
  <TitlesOfParts>
    <vt:vector size="128" baseType="lpstr">
      <vt:lpstr>Standarddesign</vt:lpstr>
      <vt:lpstr>1_Standarddesign</vt:lpstr>
      <vt:lpstr>CorelDRAW</vt:lpstr>
      <vt:lpstr>Visio.Drawing.11</vt:lpstr>
      <vt:lpstr>Visio</vt:lpstr>
      <vt:lpstr>Weitere Termine</vt:lpstr>
      <vt:lpstr>Architektur von Informationssystemen</vt:lpstr>
      <vt:lpstr>PowerPoint-Präsentation</vt:lpstr>
      <vt:lpstr>Aufbau der Vorlesung (Planung)</vt:lpstr>
      <vt:lpstr>Definition: Architekturstil</vt:lpstr>
      <vt:lpstr>Design Methodologien / Programmierparadigmen</vt:lpstr>
      <vt:lpstr>Design Methodologien / Programmierparadigmen</vt:lpstr>
      <vt:lpstr>Musterkategorien</vt:lpstr>
      <vt:lpstr>Architekturstile – Übersicht </vt:lpstr>
      <vt:lpstr>Dataflow-Architekturstil – Überblick</vt:lpstr>
      <vt:lpstr>Dataflow-Architekturstil – Block Diagramm</vt:lpstr>
      <vt:lpstr>Dataflow-Architekturstil – Verschiedene Arten</vt:lpstr>
      <vt:lpstr>Dataflow-Architekturstil – Verschiedene Arten</vt:lpstr>
      <vt:lpstr>Dataflow/Batch Sequential – Überblick</vt:lpstr>
      <vt:lpstr>Dataflow/Batch Sequential – Beispielablauf</vt:lpstr>
      <vt:lpstr>Dataflow/Batch Sequential – Implementierung</vt:lpstr>
      <vt:lpstr>Dataflow/Batch Sequential – Anwendungsgebiet</vt:lpstr>
      <vt:lpstr>Dataflow/Batch Sequential – Bewertung</vt:lpstr>
      <vt:lpstr>Dataflow-Architekturstil – Verschiedene Arten</vt:lpstr>
      <vt:lpstr>Dataflow/Pipe &amp; Filter– Überblick</vt:lpstr>
      <vt:lpstr>Dataflow/Pipe &amp; Filter– Beispiel</vt:lpstr>
      <vt:lpstr>Dataflow/Pipe &amp; Filter– Filterarten</vt:lpstr>
      <vt:lpstr>Dataflow/Pipe &amp; Filter– Statische Struktur</vt:lpstr>
      <vt:lpstr>Dataflow/Pipe &amp; Filter– Dynamik</vt:lpstr>
      <vt:lpstr>Dataflow/Pipe &amp; Filter – in Unix</vt:lpstr>
      <vt:lpstr>Dataflow/Pipe &amp; Filter – in Java</vt:lpstr>
      <vt:lpstr>Dataflow/Pipe &amp; Filter – in Java</vt:lpstr>
      <vt:lpstr>Dataflow/Pipe &amp; Filter – Anwendungsgebiet</vt:lpstr>
      <vt:lpstr>Dataflow/Pipe &amp; Filter – Bewertung</vt:lpstr>
      <vt:lpstr>Dataflow/Pipe &amp; Filter – Bewertung</vt:lpstr>
      <vt:lpstr>Dataflow-Architekturstil – Verschiedene Arten</vt:lpstr>
      <vt:lpstr>Dataflow/Process Control – Überblick</vt:lpstr>
      <vt:lpstr>Dataflow/Process Control – Open- vs. Closed-Loop</vt:lpstr>
      <vt:lpstr>Dataflow/Process Control – Prozesskontrolle</vt:lpstr>
      <vt:lpstr>Dataflow/Process Control – Formen von Closed-Loop</vt:lpstr>
      <vt:lpstr>Dataflow/Process Control – Anwendungsgebiet</vt:lpstr>
      <vt:lpstr>Dataflow-Architekturstil – Zusammenfassung</vt:lpstr>
      <vt:lpstr>Architekturstile – Übersicht </vt:lpstr>
      <vt:lpstr>Data-Centered-Architekturstil – Überblick</vt:lpstr>
      <vt:lpstr>Data-Centered-Architekturstil – Überblick</vt:lpstr>
      <vt:lpstr>Data-Centered/Repository – Überblick</vt:lpstr>
      <vt:lpstr>Data-Centered/Repository – Beispiel Compiler</vt:lpstr>
      <vt:lpstr>Data-Centered/Repository – Anwendungsfelder</vt:lpstr>
      <vt:lpstr>Data-Centered/Repository – Vorteile</vt:lpstr>
      <vt:lpstr>Data-Centered/Repository – Beschränkungen</vt:lpstr>
      <vt:lpstr>Data-Centered/Blackboard – Überblick</vt:lpstr>
      <vt:lpstr>Data-Centered/Blackboard – Überblick</vt:lpstr>
      <vt:lpstr>Data-Centered/Blackboard – Funktionsweise </vt:lpstr>
      <vt:lpstr>Data-Centered/Blackboard – Beispiel</vt:lpstr>
      <vt:lpstr>Data-Centered/Blackboard – Inferenzsstrategien</vt:lpstr>
      <vt:lpstr>Data-Centered/Blackboard – UML-Diagramme</vt:lpstr>
      <vt:lpstr>Data-Centered/Blackboard – Anwendungsfelder</vt:lpstr>
      <vt:lpstr>Data-Centered/Blackboard – Vorteile</vt:lpstr>
      <vt:lpstr>Data-Centered/Blackboard – Beschränkungen</vt:lpstr>
      <vt:lpstr>Data-Centered-Architekturstil – Zusammenfassung</vt:lpstr>
      <vt:lpstr>Architekturstile – Übersicht </vt:lpstr>
      <vt:lpstr>Implicit Asynchronous Communication-Architekturstil – Überblick</vt:lpstr>
      <vt:lpstr>Implicit Asynchronous Communication-Architekturstil – Überblick</vt:lpstr>
      <vt:lpstr>Implicit Asynchronous Communication / Non-Buffered Event Based</vt:lpstr>
      <vt:lpstr>Implicit Asynchronous Communication / Non-Buffered Event Based – UML Klassendiagramm</vt:lpstr>
      <vt:lpstr>Implicit Asynchronous Communication / Non-Buffered Event Based – Beispiel: Java Swing</vt:lpstr>
      <vt:lpstr>Implicit Asynchronous Communication / Non-Buffered Event Based – Anwendungsfelder</vt:lpstr>
      <vt:lpstr>Implicit Asynchronous Communication / Non-Buffered Event Based – Vorteile</vt:lpstr>
      <vt:lpstr>Implicit Asynchronous Communication / Non-Buffered Event Based – Beschränkungen</vt:lpstr>
      <vt:lpstr>Implicit Asynchronous Communication/ Buffered Message Based</vt:lpstr>
      <vt:lpstr>Implicit Asynchronous Communication/ Buffered Message Based – Überblick</vt:lpstr>
      <vt:lpstr>Implicit Asynchronous Communication/ Buffered Message Based – Point-to-Point (P2P)</vt:lpstr>
      <vt:lpstr>Implicit Asynchronous Communication/ Buffered Message Based – Beispiel: JMS („Java Messaging System“) mit P2P</vt:lpstr>
      <vt:lpstr>Implicit Asynchronous Communication/ Buffered Message Based – Publish-Subscribe (P&amp;S)</vt:lpstr>
      <vt:lpstr>Implicit Asynchronous Communication/ Buffered Message Based – Beispiel: JMS („Java Messaging System“) mit P&amp;S</vt:lpstr>
      <vt:lpstr>Implicit Asynchronous Communication/ Buffered Message Based – Beispiel: JMS („Java Messaging System“) mit P&amp;S</vt:lpstr>
      <vt:lpstr>Implicit Asynchronous Communication/ Buffered Message Based – Anwendungsfeld</vt:lpstr>
      <vt:lpstr>Implicit Asynchronous Communication/ Buffered Message Based – Vorteile</vt:lpstr>
      <vt:lpstr>Implicit Asynchronous Communication/ Buffered Message Based – Nachteile</vt:lpstr>
      <vt:lpstr>Implicit Asynchronous Communication-Architekturstil – Zusammenfassung</vt:lpstr>
      <vt:lpstr>Architekturstile – Übersicht </vt:lpstr>
      <vt:lpstr>Verteilte Systeme – Einleitung</vt:lpstr>
      <vt:lpstr>Verteilte Systeme – Eigenschaften und Varianten</vt:lpstr>
      <vt:lpstr>Client/Server – Allgemeines</vt:lpstr>
      <vt:lpstr>Client/Server – Bewertung</vt:lpstr>
      <vt:lpstr>Multi-Tier – Beschreibung</vt:lpstr>
      <vt:lpstr>Broker – Beschreibung</vt:lpstr>
      <vt:lpstr>Broker – Eigenschaften</vt:lpstr>
      <vt:lpstr>Broker – Beispiel: CORBA</vt:lpstr>
      <vt:lpstr>Broker – Beispiel: CORBA</vt:lpstr>
      <vt:lpstr>Broker – Beispiel: CORBA</vt:lpstr>
      <vt:lpstr>Broker – Ablauf der Kommunikation (als UML Sequenzdiagramm)</vt:lpstr>
      <vt:lpstr>Broker – Bridges</vt:lpstr>
      <vt:lpstr>Broker – Bewertung</vt:lpstr>
      <vt:lpstr>Architekturstile – Übersicht </vt:lpstr>
      <vt:lpstr>SOA – Service-Oriented Architecture</vt:lpstr>
      <vt:lpstr>SOA – Service Bus</vt:lpstr>
      <vt:lpstr>SOA – Eigenschaften</vt:lpstr>
      <vt:lpstr>SOA – Webservices</vt:lpstr>
      <vt:lpstr>SOA – Webservices / SOAP</vt:lpstr>
      <vt:lpstr>SOA – Webservices / SOAP</vt:lpstr>
      <vt:lpstr>SOA – Webservices / WSDL</vt:lpstr>
      <vt:lpstr>SOA – Webservices / WSDL</vt:lpstr>
      <vt:lpstr>SOA – Webservices / WS-*</vt:lpstr>
      <vt:lpstr>SOA – Webservices</vt:lpstr>
      <vt:lpstr>Architekturstile – Übersicht </vt:lpstr>
      <vt:lpstr>P2P – Motivation</vt:lpstr>
      <vt:lpstr>P2P – Motivation</vt:lpstr>
      <vt:lpstr>P2P – Architektur</vt:lpstr>
      <vt:lpstr>P2P – Architektur</vt:lpstr>
      <vt:lpstr>P2P – Napster (Zentrale Architektur)</vt:lpstr>
      <vt:lpstr>P2P – Gnutella (Verteilte Architektur)</vt:lpstr>
      <vt:lpstr>P2P – Gnutella; a) Aufbau des P2P-Netzes</vt:lpstr>
      <vt:lpstr>P2P – Gnutella; b) Suchanfragen</vt:lpstr>
      <vt:lpstr>P2P – Gnutella</vt:lpstr>
      <vt:lpstr>P2P – Distributed Hashtables</vt:lpstr>
      <vt:lpstr>P2P – Distributed Hashtables</vt:lpstr>
      <vt:lpstr>P2P – Split-Stream-Protokolle</vt:lpstr>
      <vt:lpstr>P2P – Split-Stream-Protokolle (2)</vt:lpstr>
      <vt:lpstr>Architekturstile – Übersicht </vt:lpstr>
      <vt:lpstr>Web 2.0</vt:lpstr>
      <vt:lpstr>Web 2.0 – Architekturkonzept</vt:lpstr>
      <vt:lpstr>Web 2.0 – REST</vt:lpstr>
      <vt:lpstr>Web 2.0 – REST Prinzipien</vt:lpstr>
      <vt:lpstr>Web 2.0 – REST vs. RPC</vt:lpstr>
      <vt:lpstr>Architekturstile – Übersicht </vt:lpstr>
      <vt:lpstr>Architekturstile – Übersicht </vt:lpstr>
      <vt:lpstr>Literatur zum Thema Architekturstile</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Prof. Dr. Stefan Sarstedt</dc:creator>
  <dc:description>HAW Hamburg</dc:description>
  <cp:lastModifiedBy>SRS</cp:lastModifiedBy>
  <cp:revision>3165</cp:revision>
  <dcterms:created xsi:type="dcterms:W3CDTF">2000-04-04T10:59:45Z</dcterms:created>
  <dcterms:modified xsi:type="dcterms:W3CDTF">2013-11-28T10:20:25Z</dcterms:modified>
</cp:coreProperties>
</file>