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035833F-BABE-4AC7-BDD4-5BECE8CEDEBE}" type="datetime1">
              <a:rPr lang="de-DE"/>
              <a:pPr lvl="0"/>
              <a:t>06.04.2016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BA62F54-3B56-4064-9C1E-CB0E5D0D480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03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B37285D-ED28-4F77-A53B-556F17DB962E}" type="slidenum"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37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1FEE7162-5C39-46BC-8D73-FA5D96D2560A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4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9121618-9F92-436C-B8BB-8D34FE14E09B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40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594F45C-6764-4CF1-A0B5-5BE2C3D7AEF2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382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DB5E1A8-5162-4CC1-8A0A-9B52F28A71B1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76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FCDB0A0-CFAC-45DC-93DE-2515479B353B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16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24850A6-56FE-40A9-8BBF-AF0D5C76573B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51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8" y="-8467"/>
            <a:ext cx="12191997" cy="6866467"/>
            <a:chOff x="8" y="-8467"/>
            <a:chExt cx="12191997" cy="6866467"/>
          </a:xfrm>
        </p:grpSpPr>
        <p:cxnSp>
          <p:nvCxnSpPr>
            <p:cNvPr id="3" name="Straight Connector 31"/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/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6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" name="Isosceles Triangle 26"/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" name="Isosceles Triangle 30"/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2" name="Isosceles Triangle 18"/>
            <p:cNvSpPr/>
            <p:nvPr/>
          </p:nvSpPr>
          <p:spPr>
            <a:xfrm rot="10799991">
              <a:off x="8" y="0"/>
              <a:ext cx="842592" cy="5666152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13" name="Title 1"/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/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9DF006-5381-4F88-B772-5B90AC0A020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8989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05B468-3D7F-4BC1-915F-584E36D9ADB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709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B5DFD0-D173-47F9-996E-492C2492FDB0}" type="slidenum">
              <a:t>‹Nr.›</a:t>
            </a:fld>
            <a:endParaRPr lang="en-US"/>
          </a:p>
        </p:txBody>
      </p:sp>
      <p:sp>
        <p:nvSpPr>
          <p:cNvPr id="7" name="TextBox 19"/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1"/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39515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49CA67-A31F-4DA3-9AEB-6E4DBA8DC2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1041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424F9B-AA9D-4D91-8735-BF3A8E79B5CB}" type="slidenum">
              <a:t>‹Nr.›</a:t>
            </a:fld>
            <a:endParaRPr lang="en-US"/>
          </a:p>
        </p:txBody>
      </p:sp>
      <p:sp>
        <p:nvSpPr>
          <p:cNvPr id="7" name="TextBox 23"/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157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5D0308-663C-401B-B883-D3EBC65E6A0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6544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65D570-8FF4-4AF4-9114-B1E9A454D37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08496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5BEEA4-AFFD-496D-8452-921A80976EB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78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949F95-2B4E-4147-BD1A-99A3BE73E56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9770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73B6CC-B40D-4F3F-B55B-C39DCCCAFB1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978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936356-8D7C-4288-87CB-EE278E96D04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7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75776-5E3B-474C-81EF-3AB7B253014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810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F0520D-D121-4C9C-8DCA-E0DB93D9665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9234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E69625-5E2F-49B9-8004-F9EA528B213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1939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A980D2-CF40-48F0-B3F6-A429D919689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16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340A93-8C97-4A13-8250-99129C48916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7399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/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/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6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2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13" name="Title Placeholder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r>
              <a:rPr lang="de-DE" smtClean="0"/>
              <a:t>4/6/2016</a:t>
            </a:r>
            <a:endParaRPr lang="en-US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457A10C8-0D44-4746-99D1-DB7F9B1C4FDC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fade/>
  </p:transition>
  <p:hf hdr="0" ftr="0" dt="0"/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z="3600">
                <a:latin typeface="Arial"/>
              </a:rPr>
              <a:t>Praktikum Architektur von Informationssystemen</a:t>
            </a:r>
            <a:r>
              <a:rPr lang="en-US">
                <a:latin typeface="Arial"/>
              </a:rPr>
              <a:t> </a:t>
            </a:r>
            <a:r>
              <a:rPr lang="de-DE"/>
              <a:t/>
            </a:r>
            <a:br>
              <a:rPr lang="de-DE"/>
            </a:br>
            <a:endParaRPr lang="de-DE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DE" dirty="0" smtClean="0">
                <a:latin typeface="Arial"/>
              </a:rPr>
              <a:t>von </a:t>
            </a:r>
            <a:r>
              <a:rPr lang="de-DE" dirty="0">
                <a:latin typeface="Arial"/>
              </a:rPr>
              <a:t>Gerrit Bode und René </a:t>
            </a:r>
            <a:r>
              <a:rPr lang="en-US" dirty="0" err="1">
                <a:latin typeface="Arial"/>
              </a:rPr>
              <a:t>Götsch</a:t>
            </a:r>
            <a:endParaRPr lang="de-DE" dirty="0">
              <a:latin typeface="Arial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 b="1" dirty="0">
                <a:solidFill>
                  <a:srgbClr val="999999"/>
                </a:solidFill>
              </a:rPr>
              <a:t>Kontextdiagramm</a:t>
            </a:r>
          </a:p>
        </p:txBody>
      </p:sp>
      <p:pic>
        <p:nvPicPr>
          <p:cNvPr id="3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1741749"/>
            <a:ext cx="7843439" cy="420076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3949F95-2B4E-4147-BD1A-99A3BE73E564}" type="slidenum">
              <a:rPr lang="en-US" smtClean="0"/>
              <a:t>2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281398" y="93160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Kontextdiagramm</a:t>
            </a:r>
            <a:endParaRPr lang="de-DE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72035" y="90929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Technologien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836014" y="86885"/>
            <a:ext cx="13885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Nichtfunktionale Anforderungen</a:t>
            </a:r>
            <a:endParaRPr lang="de-DE" sz="10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224548" y="90457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Offene Fragen</a:t>
            </a:r>
            <a:endParaRPr lang="de-DE" sz="105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 b="1">
                <a:solidFill>
                  <a:srgbClr val="999999"/>
                </a:solidFill>
              </a:rPr>
              <a:t>Technologien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>
                <a:solidFill>
                  <a:srgbClr val="666666"/>
                </a:solidFill>
              </a:rPr>
              <a:t>Programmiersprache: Java</a:t>
            </a:r>
          </a:p>
          <a:p>
            <a:pPr lvl="0"/>
            <a:endParaRPr lang="de-DE" dirty="0">
              <a:solidFill>
                <a:srgbClr val="666666"/>
              </a:solidFill>
            </a:endParaRPr>
          </a:p>
          <a:p>
            <a:pPr lvl="0"/>
            <a:r>
              <a:rPr lang="de-DE" dirty="0">
                <a:solidFill>
                  <a:srgbClr val="666666"/>
                </a:solidFill>
              </a:rPr>
              <a:t>Technologie: </a:t>
            </a:r>
            <a:r>
              <a:rPr lang="de-DE" smtClean="0">
                <a:solidFill>
                  <a:srgbClr val="666666"/>
                </a:solidFill>
              </a:rPr>
              <a:t>JavaFX </a:t>
            </a:r>
            <a:r>
              <a:rPr lang="de-DE">
                <a:solidFill>
                  <a:srgbClr val="666666"/>
                </a:solidFill>
              </a:rPr>
              <a:t>Scene </a:t>
            </a:r>
            <a:r>
              <a:rPr lang="de-DE" dirty="0" err="1">
                <a:solidFill>
                  <a:srgbClr val="666666"/>
                </a:solidFill>
              </a:rPr>
              <a:t>Builder</a:t>
            </a:r>
            <a:endParaRPr lang="de-DE" dirty="0">
              <a:solidFill>
                <a:srgbClr val="666666"/>
              </a:solidFill>
            </a:endParaRPr>
          </a:p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3949F95-2B4E-4147-BD1A-99A3BE73E564}" type="slidenum">
              <a:rPr lang="en-US" smtClean="0"/>
              <a:t>3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281398" y="93160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Kontextdiagramm</a:t>
            </a:r>
            <a:endParaRPr lang="de-DE" sz="10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72035" y="90929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836014" y="86885"/>
            <a:ext cx="13885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Nichtfunktionale Anforderungen</a:t>
            </a:r>
            <a:endParaRPr lang="de-DE" sz="10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224548" y="90457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Offene Fragen</a:t>
            </a:r>
            <a:endParaRPr lang="de-DE" sz="105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 b="1">
                <a:solidFill>
                  <a:srgbClr val="999999"/>
                </a:solidFill>
              </a:rPr>
              <a:t>Nichtfunktionale Anforderungen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de-DE" dirty="0">
                <a:solidFill>
                  <a:srgbClr val="666666"/>
                </a:solidFill>
              </a:rPr>
              <a:t>Es wird nicht explizit auf nichtfunktionale Anforderungen eingegangen</a:t>
            </a:r>
          </a:p>
          <a:p>
            <a:pPr lvl="0"/>
            <a:endParaRPr lang="de-DE" dirty="0">
              <a:solidFill>
                <a:srgbClr val="666666"/>
              </a:solidFill>
            </a:endParaRPr>
          </a:p>
          <a:p>
            <a:pPr lvl="0"/>
            <a:r>
              <a:rPr lang="de-DE" dirty="0">
                <a:solidFill>
                  <a:srgbClr val="666666"/>
                </a:solidFill>
              </a:rPr>
              <a:t>Es müssen unter anderem geklärt werden:</a:t>
            </a:r>
          </a:p>
          <a:p>
            <a:pPr lvl="0"/>
            <a:endParaRPr lang="de-DE" dirty="0">
              <a:solidFill>
                <a:srgbClr val="666666"/>
              </a:solidFill>
            </a:endParaRPr>
          </a:p>
          <a:p>
            <a:pPr lvl="1"/>
            <a:r>
              <a:rPr lang="de-DE" dirty="0">
                <a:solidFill>
                  <a:srgbClr val="666666"/>
                </a:solidFill>
              </a:rPr>
              <a:t>  Zuverlässigkeit</a:t>
            </a:r>
          </a:p>
          <a:p>
            <a:pPr lvl="1"/>
            <a:r>
              <a:rPr lang="de-DE" dirty="0">
                <a:solidFill>
                  <a:srgbClr val="666666"/>
                </a:solidFill>
              </a:rPr>
              <a:t>  Effizienz</a:t>
            </a:r>
          </a:p>
          <a:p>
            <a:pPr lvl="1"/>
            <a:r>
              <a:rPr lang="de-DE" dirty="0">
                <a:solidFill>
                  <a:srgbClr val="666666"/>
                </a:solidFill>
              </a:rPr>
              <a:t>  Aussehen und Benutzbarkeit</a:t>
            </a:r>
          </a:p>
          <a:p>
            <a:pPr lvl="1"/>
            <a:r>
              <a:rPr lang="de-DE" dirty="0">
                <a:solidFill>
                  <a:srgbClr val="666666"/>
                </a:solidFill>
              </a:rPr>
              <a:t>  </a:t>
            </a:r>
            <a:r>
              <a:rPr lang="de-DE" dirty="0" smtClean="0">
                <a:solidFill>
                  <a:srgbClr val="666666"/>
                </a:solidFill>
              </a:rPr>
              <a:t>Wartbarkeit</a:t>
            </a:r>
          </a:p>
          <a:p>
            <a:pPr lvl="1"/>
            <a:r>
              <a:rPr lang="de-DE" dirty="0" smtClean="0">
                <a:solidFill>
                  <a:srgbClr val="666666"/>
                </a:solidFill>
              </a:rPr>
              <a:t>  Änderbarkeit</a:t>
            </a:r>
          </a:p>
          <a:p>
            <a:pPr lvl="1"/>
            <a:r>
              <a:rPr lang="de-DE" dirty="0">
                <a:solidFill>
                  <a:srgbClr val="666666"/>
                </a:solidFill>
              </a:rPr>
              <a:t> </a:t>
            </a:r>
            <a:r>
              <a:rPr lang="de-DE" dirty="0" smtClean="0">
                <a:solidFill>
                  <a:srgbClr val="666666"/>
                </a:solidFill>
              </a:rPr>
              <a:t> </a:t>
            </a:r>
            <a:r>
              <a:rPr lang="de-DE" dirty="0" smtClean="0">
                <a:solidFill>
                  <a:srgbClr val="666666"/>
                </a:solidFill>
              </a:rPr>
              <a:t>Portierbarkeit</a:t>
            </a:r>
            <a:endParaRPr lang="de-DE" dirty="0">
              <a:solidFill>
                <a:srgbClr val="666666"/>
              </a:solidFill>
            </a:endParaRPr>
          </a:p>
          <a:p>
            <a:pPr lvl="1"/>
            <a:r>
              <a:rPr lang="de-DE" dirty="0">
                <a:solidFill>
                  <a:srgbClr val="666666"/>
                </a:solidFill>
              </a:rPr>
              <a:t>  Sicherheit</a:t>
            </a:r>
          </a:p>
          <a:p>
            <a:pPr lvl="1"/>
            <a:endParaRPr lang="de-DE" dirty="0">
              <a:solidFill>
                <a:srgbClr val="666666"/>
              </a:solidFill>
            </a:endParaRPr>
          </a:p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3949F95-2B4E-4147-BD1A-99A3BE73E564}" type="slidenum">
              <a:rPr lang="en-US" smtClean="0"/>
              <a:t>4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281398" y="93160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Kontextdiagramm</a:t>
            </a:r>
            <a:endParaRPr lang="de-DE" sz="10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72035" y="90929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Technologien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836014" y="86885"/>
            <a:ext cx="13885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Nichtfunktionale Anforderungen</a:t>
            </a:r>
            <a:endParaRPr lang="de-DE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224548" y="90457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Offene Fragen</a:t>
            </a:r>
            <a:endParaRPr lang="de-DE" sz="105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 b="1" dirty="0">
                <a:solidFill>
                  <a:srgbClr val="999999"/>
                </a:solidFill>
              </a:rPr>
              <a:t>Zu klärende Fragen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>
                <a:solidFill>
                  <a:srgbClr val="666666"/>
                </a:solidFill>
              </a:rPr>
              <a:t>Wie wird dem System mitgeteilt, dass es ein Notfall ist?</a:t>
            </a:r>
          </a:p>
          <a:p>
            <a:pPr lvl="0"/>
            <a:endParaRPr lang="de-DE">
              <a:solidFill>
                <a:srgbClr val="666666"/>
              </a:solidFill>
            </a:endParaRPr>
          </a:p>
          <a:p>
            <a:pPr lvl="0"/>
            <a:r>
              <a:rPr lang="de-DE">
                <a:solidFill>
                  <a:srgbClr val="666666"/>
                </a:solidFill>
              </a:rPr>
              <a:t>Wie sollen Servicekräfte auf anfallende Termine aufmerksam gemacht werden?</a:t>
            </a:r>
          </a:p>
          <a:p>
            <a:pPr lvl="0"/>
            <a:endParaRPr lang="de-DE">
              <a:solidFill>
                <a:srgbClr val="666666"/>
              </a:solidFill>
            </a:endParaRPr>
          </a:p>
          <a:p>
            <a:pPr lvl="0"/>
            <a:r>
              <a:rPr lang="de-DE">
                <a:solidFill>
                  <a:srgbClr val="666666"/>
                </a:solidFill>
              </a:rPr>
              <a:t>Wie präzise müssen die Termine sein?</a:t>
            </a:r>
          </a:p>
          <a:p>
            <a:pPr lvl="0"/>
            <a:endParaRPr lang="de-DE">
              <a:solidFill>
                <a:srgbClr val="666666"/>
              </a:solidFill>
            </a:endParaRPr>
          </a:p>
          <a:p>
            <a:pPr lvl="0"/>
            <a:r>
              <a:rPr lang="de-DE">
                <a:solidFill>
                  <a:srgbClr val="666666"/>
                </a:solidFill>
              </a:rPr>
              <a:t>In welchen Zeiten finden normale Termine statt?</a:t>
            </a:r>
          </a:p>
          <a:p>
            <a:pPr lvl="0"/>
            <a:endParaRPr lang="de-DE">
              <a:solidFill>
                <a:srgbClr val="666666"/>
              </a:solidFill>
            </a:endParaRPr>
          </a:p>
          <a:p>
            <a:pPr lvl="0"/>
            <a:r>
              <a:rPr lang="de-DE">
                <a:solidFill>
                  <a:srgbClr val="666666"/>
                </a:solidFill>
              </a:rPr>
              <a:t>Können normale Termine für Notfalltermine verschoben werden</a:t>
            </a:r>
          </a:p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3949F95-2B4E-4147-BD1A-99A3BE73E564}" type="slidenum">
              <a:rPr lang="en-US" smtClean="0"/>
              <a:t>5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281398" y="93160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Kontextdiagramm</a:t>
            </a:r>
            <a:endParaRPr lang="de-DE" sz="10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72035" y="90929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Technologien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836014" y="86885"/>
            <a:ext cx="13885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Nichtfunktionale Anforderungen</a:t>
            </a:r>
            <a:endParaRPr lang="de-DE" sz="10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224548" y="90457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Offene Fragen</a:t>
            </a:r>
            <a:endParaRPr lang="de-DE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 b="1" dirty="0">
                <a:solidFill>
                  <a:srgbClr val="999999"/>
                </a:solidFill>
              </a:rPr>
              <a:t>Weitere Fragen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>
                <a:solidFill>
                  <a:srgbClr val="666666"/>
                </a:solidFill>
              </a:rPr>
              <a:t>Was für Informationen gehören neben Datum und Uhrzeit in einen Termin/Wochenplan/Notfalltermin?</a:t>
            </a:r>
          </a:p>
          <a:p>
            <a:pPr marL="0" lvl="0" indent="0">
              <a:buNone/>
            </a:pPr>
            <a:endParaRPr lang="de-DE">
              <a:solidFill>
                <a:srgbClr val="666666"/>
              </a:solidFill>
            </a:endParaRPr>
          </a:p>
          <a:p>
            <a:pPr lvl="0"/>
            <a:r>
              <a:rPr lang="de-DE">
                <a:solidFill>
                  <a:srgbClr val="666666"/>
                </a:solidFill>
              </a:rPr>
              <a:t>Was unterscheidet einen normalen Termin von einem Notfalltermin?</a:t>
            </a:r>
          </a:p>
          <a:p>
            <a:pPr lvl="0"/>
            <a:endParaRPr lang="de-DE">
              <a:solidFill>
                <a:srgbClr val="666666"/>
              </a:solidFill>
            </a:endParaRPr>
          </a:p>
          <a:p>
            <a:pPr lvl="0"/>
            <a:r>
              <a:rPr lang="de-DE">
                <a:solidFill>
                  <a:srgbClr val="666666"/>
                </a:solidFill>
              </a:rPr>
              <a:t>Welches CRM-System/Datenbanksprache?</a:t>
            </a:r>
          </a:p>
          <a:p>
            <a:pPr lvl="0"/>
            <a:endParaRPr lang="de-DE">
              <a:solidFill>
                <a:srgbClr val="666666"/>
              </a:solidFill>
            </a:endParaRPr>
          </a:p>
          <a:p>
            <a:pPr lvl="0"/>
            <a:r>
              <a:rPr lang="de-DE">
                <a:solidFill>
                  <a:srgbClr val="666666"/>
                </a:solidFill>
              </a:rPr>
              <a:t>Sollen die Wochenpläne automatisch aus den Terminen und Notfallterminen erstellt werden?</a:t>
            </a:r>
          </a:p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3949F95-2B4E-4147-BD1A-99A3BE73E564}" type="slidenum">
              <a:rPr lang="en-US" smtClean="0"/>
              <a:t>6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281398" y="93160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Kontextdiagramm</a:t>
            </a:r>
            <a:endParaRPr lang="de-DE" sz="10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72035" y="90929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Technologien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836014" y="86885"/>
            <a:ext cx="13885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Nichtfunktionale Anforderungen</a:t>
            </a:r>
            <a:endParaRPr lang="de-DE" sz="10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224548" y="90457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Offene Fragen</a:t>
            </a:r>
            <a:endParaRPr lang="de-DE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 b="1" dirty="0">
                <a:solidFill>
                  <a:srgbClr val="999999"/>
                </a:solidFill>
              </a:rPr>
              <a:t>Weitere Fragen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>
                <a:solidFill>
                  <a:srgbClr val="666666"/>
                </a:solidFill>
              </a:rPr>
              <a:t>Wann sollen die Wochenpläne erstellt werden?</a:t>
            </a:r>
          </a:p>
          <a:p>
            <a:pPr lvl="0"/>
            <a:endParaRPr lang="de-DE">
              <a:solidFill>
                <a:srgbClr val="666666"/>
              </a:solidFill>
            </a:endParaRPr>
          </a:p>
          <a:p>
            <a:pPr lvl="0"/>
            <a:r>
              <a:rPr lang="de-DE">
                <a:solidFill>
                  <a:srgbClr val="666666"/>
                </a:solidFill>
              </a:rPr>
              <a:t>Wie sollen die Servicekräfte den Terminplan bekommen?</a:t>
            </a:r>
          </a:p>
          <a:p>
            <a:pPr lvl="0"/>
            <a:endParaRPr lang="de-DE">
              <a:solidFill>
                <a:srgbClr val="666666"/>
              </a:solidFill>
            </a:endParaRPr>
          </a:p>
          <a:p>
            <a:pPr lvl="0"/>
            <a:r>
              <a:rPr lang="de-DE">
                <a:solidFill>
                  <a:srgbClr val="666666"/>
                </a:solidFill>
              </a:rPr>
              <a:t>Sollen die Servicekräfte die Möglichkeit haben die zugeteilten Termine abzulehnen?</a:t>
            </a:r>
          </a:p>
          <a:p>
            <a:pPr lvl="0"/>
            <a:endParaRPr lang="de-DE">
              <a:solidFill>
                <a:srgbClr val="666666"/>
              </a:solidFill>
            </a:endParaRPr>
          </a:p>
          <a:p>
            <a:pPr lvl="0"/>
            <a:r>
              <a:rPr lang="de-DE">
                <a:solidFill>
                  <a:srgbClr val="666666"/>
                </a:solidFill>
              </a:rPr>
              <a:t>Sollen abgelehnte Termine automatisch anderen zugewiesen werden?</a:t>
            </a:r>
          </a:p>
          <a:p>
            <a:pPr lvl="0"/>
            <a:endParaRPr lang="de-DE">
              <a:solidFill>
                <a:srgbClr val="666666"/>
              </a:solidFill>
            </a:endParaRPr>
          </a:p>
          <a:p>
            <a:pPr lvl="0"/>
            <a:r>
              <a:rPr lang="de-DE">
                <a:solidFill>
                  <a:srgbClr val="666666"/>
                </a:solidFill>
              </a:rPr>
              <a:t>Wie werden die regelmäßigen Wartungsintervalle festgelegt?</a:t>
            </a:r>
          </a:p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3949F95-2B4E-4147-BD1A-99A3BE73E564}" type="slidenum">
              <a:rPr lang="en-US" smtClean="0"/>
              <a:t>7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281398" y="93160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Kontextdiagramm</a:t>
            </a:r>
            <a:endParaRPr lang="de-DE" sz="10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72035" y="90929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Technologien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836014" y="86885"/>
            <a:ext cx="13885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2">
                    <a:lumMod val="90000"/>
                  </a:schemeClr>
                </a:solidFill>
              </a:rPr>
              <a:t>Nichtfunktionale Anforderungen</a:t>
            </a:r>
            <a:endParaRPr lang="de-DE" sz="10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224548" y="90457"/>
            <a:ext cx="138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Offene Fragen</a:t>
            </a:r>
            <a:endParaRPr lang="de-DE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230</Words>
  <Application>Microsoft Office PowerPoint</Application>
  <PresentationFormat>Breitbild</PresentationFormat>
  <Paragraphs>84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Praktikum Architektur von Informationssystemen  </vt:lpstr>
      <vt:lpstr>Kontextdiagramm</vt:lpstr>
      <vt:lpstr>Technologien</vt:lpstr>
      <vt:lpstr>Nichtfunktionale Anforderungen</vt:lpstr>
      <vt:lpstr>Zu klärende Fragen</vt:lpstr>
      <vt:lpstr>Weitere Fragen</vt:lpstr>
      <vt:lpstr>Weitere 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René</dc:creator>
  <cp:lastModifiedBy>r.goetsch@gmx.de</cp:lastModifiedBy>
  <cp:revision>10</cp:revision>
  <dcterms:created xsi:type="dcterms:W3CDTF">2014-09-12T02:18:09Z</dcterms:created>
  <dcterms:modified xsi:type="dcterms:W3CDTF">2016-04-06T16:38:13Z</dcterms:modified>
</cp:coreProperties>
</file>