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84" r:id="rId8"/>
    <p:sldId id="285" r:id="rId9"/>
    <p:sldId id="286" r:id="rId10"/>
    <p:sldId id="290" r:id="rId11"/>
    <p:sldId id="287" r:id="rId12"/>
    <p:sldId id="288" r:id="rId13"/>
    <p:sldId id="268" r:id="rId14"/>
    <p:sldId id="266" r:id="rId15"/>
    <p:sldId id="273" r:id="rId16"/>
    <p:sldId id="29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5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7CBC3-878A-4365-A0A1-0A99E3B1B101}" type="datetimeFigureOut">
              <a:rPr lang="de-DE" smtClean="0"/>
              <a:pPr/>
              <a:t>12.01.2018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BC6C6-29BD-4A09-8222-DD9F8C1FF3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… I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…</a:t>
            </a:r>
            <a:endParaRPr lang="de-DE" dirty="0" smtClean="0"/>
          </a:p>
          <a:p>
            <a:r>
              <a:rPr lang="de-DE" dirty="0" err="1" smtClean="0"/>
              <a:t>Creating</a:t>
            </a:r>
            <a:r>
              <a:rPr lang="de-DE" dirty="0" smtClean="0"/>
              <a:t> an R 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DSSEI	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  <a:p>
            <a:r>
              <a:rPr lang="de-DE" baseline="0" dirty="0" smtClean="0"/>
              <a:t>Ab	Task-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endParaRPr lang="de-DE" baseline="0" dirty="0" smtClean="0"/>
          </a:p>
          <a:p>
            <a:r>
              <a:rPr lang="de-DE" baseline="0" dirty="0" err="1" smtClean="0"/>
              <a:t>Pb</a:t>
            </a:r>
            <a:r>
              <a:rPr lang="de-DE" baseline="0" dirty="0" smtClean="0"/>
              <a:t>	Public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r>
              <a:rPr lang="de-DE" baseline="0" dirty="0" smtClean="0"/>
              <a:t>So	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Competence</a:t>
            </a:r>
          </a:p>
          <a:p>
            <a:r>
              <a:rPr lang="de-DE" baseline="0" dirty="0" err="1" smtClean="0"/>
              <a:t>Ph</a:t>
            </a:r>
            <a:r>
              <a:rPr lang="de-DE" baseline="0" dirty="0" smtClean="0"/>
              <a:t>	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Appeal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facets</a:t>
            </a:r>
            <a:r>
              <a:rPr lang="de-DE" dirty="0" smtClean="0"/>
              <a:t> i</a:t>
            </a:r>
            <a:r>
              <a:rPr lang="de-DE" baseline="0" dirty="0" smtClean="0"/>
              <a:t>n a </a:t>
            </a:r>
            <a:r>
              <a:rPr lang="de-DE" baseline="0" dirty="0" err="1" smtClean="0"/>
              <a:t>higher</a:t>
            </a:r>
            <a:r>
              <a:rPr lang="de-DE" baseline="0" dirty="0" smtClean="0"/>
              <a:t> order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endParaRPr lang="de-DE" baseline="0" dirty="0" smtClean="0"/>
          </a:p>
          <a:p>
            <a:r>
              <a:rPr lang="de-DE" baseline="0" dirty="0" err="1" smtClean="0"/>
              <a:t>Lower</a:t>
            </a:r>
            <a:r>
              <a:rPr lang="de-DE" baseline="0" dirty="0" smtClean="0"/>
              <a:t> order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nested</a:t>
            </a:r>
            <a:endParaRPr lang="de-DE" baseline="0" dirty="0" smtClean="0"/>
          </a:p>
          <a:p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latent </a:t>
            </a:r>
            <a:r>
              <a:rPr lang="de-DE" baseline="0" dirty="0" err="1" smtClean="0"/>
              <a:t>correlations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smtClean="0"/>
              <a:t>SMTQ	Sports Mental </a:t>
            </a:r>
            <a:r>
              <a:rPr lang="de-DE" dirty="0" err="1" smtClean="0"/>
              <a:t>Toughness</a:t>
            </a:r>
            <a:r>
              <a:rPr lang="de-DE" dirty="0" smtClean="0"/>
              <a:t> </a:t>
            </a:r>
            <a:r>
              <a:rPr lang="de-DE" dirty="0" err="1" smtClean="0"/>
              <a:t>Questionnaire</a:t>
            </a:r>
            <a:endParaRPr lang="de-DE" dirty="0" smtClean="0"/>
          </a:p>
          <a:p>
            <a:r>
              <a:rPr lang="de-DE" dirty="0" smtClean="0"/>
              <a:t>Cf	</a:t>
            </a:r>
            <a:r>
              <a:rPr lang="de-DE" dirty="0" err="1" smtClean="0"/>
              <a:t>Confidence</a:t>
            </a:r>
            <a:endParaRPr lang="de-DE" dirty="0" smtClean="0"/>
          </a:p>
          <a:p>
            <a:r>
              <a:rPr lang="de-DE" dirty="0" smtClean="0"/>
              <a:t>Cs	</a:t>
            </a:r>
            <a:r>
              <a:rPr lang="de-DE" dirty="0" err="1" smtClean="0"/>
              <a:t>Constancy</a:t>
            </a:r>
            <a:endParaRPr lang="de-DE" dirty="0" smtClean="0"/>
          </a:p>
          <a:p>
            <a:r>
              <a:rPr lang="de-DE" dirty="0" err="1" smtClean="0"/>
              <a:t>Ct</a:t>
            </a:r>
            <a:r>
              <a:rPr lang="de-DE" dirty="0" smtClean="0"/>
              <a:t>	</a:t>
            </a:r>
            <a:r>
              <a:rPr lang="de-DE" dirty="0" err="1" smtClean="0"/>
              <a:t>Control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RSES	Rosenberg </a:t>
            </a:r>
            <a:r>
              <a:rPr lang="de-DE" dirty="0" err="1" smtClean="0"/>
              <a:t>Self-Esteem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r>
              <a:rPr lang="de-DE" dirty="0" smtClean="0"/>
              <a:t>Ns	Lack </a:t>
            </a:r>
            <a:r>
              <a:rPr lang="de-DE" dirty="0" err="1" smtClean="0"/>
              <a:t>of</a:t>
            </a:r>
            <a:r>
              <a:rPr lang="de-DE" dirty="0" smtClean="0"/>
              <a:t> Negative </a:t>
            </a:r>
            <a:r>
              <a:rPr lang="de-DE" dirty="0" err="1" smtClean="0"/>
              <a:t>Self-Esteem</a:t>
            </a:r>
            <a:endParaRPr lang="de-DE" dirty="0" smtClean="0"/>
          </a:p>
          <a:p>
            <a:r>
              <a:rPr lang="de-DE" dirty="0" smtClean="0"/>
              <a:t>Ps	Positive </a:t>
            </a:r>
            <a:r>
              <a:rPr lang="de-DE" dirty="0" err="1" smtClean="0"/>
              <a:t>Self-Esteem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facets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relate</a:t>
            </a:r>
            <a:r>
              <a:rPr lang="de-DE" dirty="0" smtClean="0"/>
              <a:t> </a:t>
            </a:r>
            <a:r>
              <a:rPr lang="de-DE" dirty="0" err="1" smtClean="0"/>
              <a:t>closer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endParaRPr lang="de-DE" baseline="0" dirty="0" smtClean="0"/>
          </a:p>
          <a:p>
            <a:r>
              <a:rPr lang="de-DE" baseline="0" dirty="0" smtClean="0"/>
              <a:t>„</a:t>
            </a:r>
            <a:r>
              <a:rPr lang="de-DE" baseline="0" dirty="0" err="1" smtClean="0"/>
              <a:t>deviating</a:t>
            </a:r>
            <a:r>
              <a:rPr lang="de-DE" baseline="0" dirty="0" smtClean="0"/>
              <a:t> back </a:t>
            </a:r>
            <a:r>
              <a:rPr lang="de-DE" baseline="0" dirty="0" err="1" smtClean="0"/>
              <a:t>towards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“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Constancy</a:t>
            </a:r>
            <a:r>
              <a:rPr lang="de-DE" baseline="0" dirty="0" smtClean="0"/>
              <a:t> Sports Mental </a:t>
            </a:r>
            <a:r>
              <a:rPr lang="de-DE" baseline="0" dirty="0" err="1" smtClean="0"/>
              <a:t>Toughness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Questionnaire</a:t>
            </a:r>
            <a:r>
              <a:rPr lang="de-DE" baseline="0" dirty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Task 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r>
              <a:rPr lang="de-DE" baseline="0" dirty="0" smtClean="0"/>
              <a:t> 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Layering</a:t>
            </a:r>
            <a:endParaRPr lang="de-DE" dirty="0" smtClean="0"/>
          </a:p>
          <a:p>
            <a:r>
              <a:rPr lang="de-DE" dirty="0" err="1" smtClean="0"/>
              <a:t>Positioning</a:t>
            </a:r>
            <a:endParaRPr lang="de-DE" dirty="0" smtClean="0"/>
          </a:p>
          <a:p>
            <a:r>
              <a:rPr lang="de-DE" dirty="0" err="1" smtClean="0"/>
              <a:t>Dependency</a:t>
            </a:r>
            <a:endParaRPr lang="de-DE" dirty="0" smtClean="0"/>
          </a:p>
          <a:p>
            <a:r>
              <a:rPr lang="de-DE" dirty="0" smtClean="0"/>
              <a:t>Smart </a:t>
            </a:r>
            <a:r>
              <a:rPr lang="de-DE" dirty="0" err="1" smtClean="0"/>
              <a:t>adaptation</a:t>
            </a:r>
            <a:endParaRPr lang="de-DE" dirty="0" smtClean="0"/>
          </a:p>
          <a:p>
            <a:r>
              <a:rPr lang="de-DE" dirty="0" err="1" smtClean="0"/>
              <a:t>Contrast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Absprache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arrows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circles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circles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direction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circles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evenly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polygon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Contrast</a:t>
            </a:r>
            <a:endParaRPr lang="de-DE" baseline="0" dirty="0" smtClean="0"/>
          </a:p>
          <a:p>
            <a:r>
              <a:rPr lang="de-DE" dirty="0" err="1" smtClean="0"/>
              <a:t>Layering</a:t>
            </a:r>
            <a:endParaRPr lang="de-DE" dirty="0" smtClean="0"/>
          </a:p>
          <a:p>
            <a:r>
              <a:rPr lang="de-DE" dirty="0" err="1" smtClean="0"/>
              <a:t>Positioning</a:t>
            </a:r>
            <a:endParaRPr lang="de-DE" dirty="0" smtClean="0"/>
          </a:p>
          <a:p>
            <a:r>
              <a:rPr lang="de-DE" dirty="0" err="1" smtClean="0"/>
              <a:t>Dependency</a:t>
            </a:r>
            <a:endParaRPr lang="de-DE" dirty="0" smtClean="0"/>
          </a:p>
          <a:p>
            <a:r>
              <a:rPr lang="de-DE" dirty="0" smtClean="0"/>
              <a:t>Smart </a:t>
            </a:r>
            <a:r>
              <a:rPr lang="de-DE" dirty="0" err="1" smtClean="0"/>
              <a:t>adaptation</a:t>
            </a:r>
            <a:endParaRPr lang="de-DE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DSSEI	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  <a:p>
            <a:r>
              <a:rPr lang="de-DE" baseline="0" dirty="0" smtClean="0"/>
              <a:t>Ab	Task-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endParaRPr lang="de-DE" baseline="0" dirty="0" smtClean="0"/>
          </a:p>
          <a:p>
            <a:r>
              <a:rPr lang="de-DE" baseline="0" dirty="0" err="1" smtClean="0"/>
              <a:t>Pb</a:t>
            </a:r>
            <a:r>
              <a:rPr lang="de-DE" baseline="0" dirty="0" smtClean="0"/>
              <a:t>	Public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r>
              <a:rPr lang="de-DE" baseline="0" dirty="0" smtClean="0"/>
              <a:t>So	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Competence</a:t>
            </a:r>
          </a:p>
          <a:p>
            <a:r>
              <a:rPr lang="de-DE" baseline="0" dirty="0" err="1" smtClean="0"/>
              <a:t>Ph</a:t>
            </a:r>
            <a:r>
              <a:rPr lang="de-DE" baseline="0" dirty="0" smtClean="0"/>
              <a:t>	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Appeal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agreed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Axis</a:t>
            </a:r>
            <a:r>
              <a:rPr lang="de-DE" baseline="0" dirty="0" smtClean="0"/>
              <a:t> Tick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ring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arrows</a:t>
            </a:r>
            <a:r>
              <a:rPr lang="de-DE" dirty="0" smtClean="0"/>
              <a:t>, </a:t>
            </a:r>
            <a:r>
              <a:rPr lang="de-DE" dirty="0" err="1" smtClean="0"/>
              <a:t>correlations</a:t>
            </a:r>
            <a:r>
              <a:rPr lang="de-DE" dirty="0" smtClean="0"/>
              <a:t> in </a:t>
            </a:r>
            <a:r>
              <a:rPr lang="de-DE" dirty="0" err="1" smtClean="0"/>
              <a:t>circles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Ring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overlap</a:t>
            </a:r>
            <a:endParaRPr lang="de-DE" dirty="0" smtClean="0"/>
          </a:p>
          <a:p>
            <a:r>
              <a:rPr lang="de-DE" dirty="0" smtClean="0"/>
              <a:t>Extra </a:t>
            </a:r>
            <a:r>
              <a:rPr lang="de-DE" dirty="0" err="1" smtClean="0"/>
              <a:t>arrows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baseline="0" dirty="0" smtClean="0"/>
              <a:t> prominent (</a:t>
            </a:r>
            <a:r>
              <a:rPr lang="de-DE" baseline="0" dirty="0" err="1" smtClean="0"/>
              <a:t>gray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Overall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contrast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Schublade = </a:t>
            </a:r>
            <a:r>
              <a:rPr lang="de-DE" dirty="0" err="1" smtClean="0"/>
              <a:t>Drawer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item </a:t>
            </a:r>
            <a:r>
              <a:rPr lang="de-DE" baseline="0" dirty="0" err="1" smtClean="0"/>
              <a:t>sets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latent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structures</a:t>
            </a:r>
            <a:endParaRPr lang="de-DE" baseline="0" dirty="0" smtClean="0"/>
          </a:p>
          <a:p>
            <a:r>
              <a:rPr lang="de-DE" baseline="0" dirty="0" smtClean="0"/>
              <a:t>Relation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item </a:t>
            </a:r>
            <a:r>
              <a:rPr lang="de-DE" baseline="0" dirty="0" err="1" smtClean="0"/>
              <a:t>sets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3 </a:t>
            </a:r>
            <a:r>
              <a:rPr lang="de-DE" baseline="0" dirty="0" err="1" smtClean="0"/>
              <a:t>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representation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shape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item </a:t>
            </a:r>
            <a:r>
              <a:rPr lang="de-DE" baseline="0" dirty="0" err="1" smtClean="0"/>
              <a:t>sets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latent </a:t>
            </a:r>
            <a:r>
              <a:rPr lang="de-DE" baseline="0" dirty="0" err="1" smtClean="0"/>
              <a:t>factors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visible</a:t>
            </a:r>
            <a:r>
              <a:rPr lang="de-DE" baseline="0" dirty="0" smtClean="0"/>
              <a:t>, not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relations</a:t>
            </a:r>
            <a:r>
              <a:rPr lang="de-DE" baseline="0" dirty="0" smtClean="0"/>
              <a:t>,</a:t>
            </a:r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item </a:t>
            </a:r>
            <a:r>
              <a:rPr lang="de-DE" baseline="0" dirty="0" err="1" smtClean="0"/>
              <a:t>sets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Item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factors</a:t>
            </a:r>
            <a:r>
              <a:rPr lang="de-DE" dirty="0" smtClean="0"/>
              <a:t> (</a:t>
            </a:r>
            <a:r>
              <a:rPr lang="de-DE" dirty="0" err="1" smtClean="0"/>
              <a:t>facets</a:t>
            </a:r>
            <a:r>
              <a:rPr lang="de-DE" dirty="0" smtClean="0"/>
              <a:t>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endParaRPr lang="de-DE" baseline="0" dirty="0" smtClean="0"/>
          </a:p>
          <a:p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invisible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Items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located</a:t>
            </a:r>
            <a:r>
              <a:rPr lang="de-DE" baseline="0" dirty="0" smtClean="0"/>
              <a:t> relative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facet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DSSEI	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  <a:p>
            <a:r>
              <a:rPr lang="de-DE" baseline="0" dirty="0" smtClean="0"/>
              <a:t>Ab	Task-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endParaRPr lang="de-DE" baseline="0" dirty="0" smtClean="0"/>
          </a:p>
          <a:p>
            <a:r>
              <a:rPr lang="de-DE" baseline="0" dirty="0" err="1" smtClean="0"/>
              <a:t>Pb</a:t>
            </a:r>
            <a:r>
              <a:rPr lang="de-DE" baseline="0" dirty="0" smtClean="0"/>
              <a:t>	Public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r>
              <a:rPr lang="de-DE" baseline="0" dirty="0" smtClean="0"/>
              <a:t>So	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Competence</a:t>
            </a:r>
          </a:p>
          <a:p>
            <a:r>
              <a:rPr lang="de-DE" baseline="0" dirty="0" err="1" smtClean="0"/>
              <a:t>Ph</a:t>
            </a:r>
            <a:r>
              <a:rPr lang="de-DE" baseline="0" dirty="0" smtClean="0"/>
              <a:t>	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Appeal</a:t>
            </a:r>
          </a:p>
          <a:p>
            <a:endParaRPr lang="de-DE" dirty="0" smtClean="0"/>
          </a:p>
          <a:p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inhomogeneous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center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facet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center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circle</a:t>
            </a:r>
            <a:endParaRPr lang="de-DE" baseline="0" dirty="0" smtClean="0"/>
          </a:p>
          <a:p>
            <a:r>
              <a:rPr lang="de-DE" baseline="0" dirty="0" smtClean="0"/>
              <a:t>Latent </a:t>
            </a:r>
            <a:r>
              <a:rPr lang="de-DE" baseline="0" dirty="0" err="1" smtClean="0"/>
              <a:t>correlations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Facets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DSSEI	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  <a:p>
            <a:r>
              <a:rPr lang="de-DE" baseline="0" dirty="0" smtClean="0"/>
              <a:t>Ab	Task-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endParaRPr lang="de-DE" baseline="0" dirty="0" smtClean="0"/>
          </a:p>
          <a:p>
            <a:r>
              <a:rPr lang="de-DE" baseline="0" dirty="0" err="1" smtClean="0"/>
              <a:t>Pb</a:t>
            </a:r>
            <a:r>
              <a:rPr lang="de-DE" baseline="0" dirty="0" smtClean="0"/>
              <a:t>	Public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r>
              <a:rPr lang="de-DE" baseline="0" dirty="0" smtClean="0"/>
              <a:t>So	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Competence</a:t>
            </a:r>
          </a:p>
          <a:p>
            <a:r>
              <a:rPr lang="de-DE" baseline="0" dirty="0" err="1" smtClean="0"/>
              <a:t>Ph</a:t>
            </a:r>
            <a:r>
              <a:rPr lang="de-DE" baseline="0" dirty="0" smtClean="0"/>
              <a:t>	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Appeal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304C-C0D3-4850-AD52-CA21BEC31AEA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7267-4C1A-4D8C-941C-3760F362AD33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36EB-40B4-4D77-B763-F3ED3A72BC54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B28-B5C0-44D1-9F5E-3C54F279F12F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491F-2C38-44A4-8D54-E0F736D7DE0B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FD4-DE5D-42B3-B827-318E110CF7C4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EF8-3357-4988-BC70-9CC7C3609561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D511-7E13-45E7-AC86-078548738FA4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872-9BEF-48E7-B2E2-8DFF85E25ABF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7B1C-66BA-4B89-8E83-8836C48F596B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5F0-F5AB-4EA8-94CC-3B7C691F2624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9D43-7EF2-419E-8206-6B10C6438865}" type="datetime1">
              <a:rPr lang="de-DE" smtClean="0"/>
              <a:pPr/>
              <a:t>12.01.2018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Abschnitt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F</a:t>
            </a:r>
            <a:r>
              <a:rPr lang="de-DE" dirty="0" err="1" smtClean="0"/>
              <a:t>actor</a:t>
            </a:r>
            <a:r>
              <a:rPr lang="de-DE" dirty="0" smtClean="0"/>
              <a:t> </a:t>
            </a:r>
            <a:r>
              <a:rPr lang="de-DE" b="1" dirty="0" err="1" smtClean="0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b="1" dirty="0" err="1" smtClean="0"/>
              <a:t>R</a:t>
            </a:r>
            <a:r>
              <a:rPr lang="de-DE" dirty="0" err="1" smtClean="0"/>
              <a:t>adex</a:t>
            </a:r>
            <a:r>
              <a:rPr lang="de-DE" dirty="0" smtClean="0"/>
              <a:t> </a:t>
            </a:r>
            <a:r>
              <a:rPr lang="de-DE" b="1" dirty="0" err="1" smtClean="0"/>
              <a:t>V</a:t>
            </a:r>
            <a:r>
              <a:rPr lang="de-DE" dirty="0" err="1" smtClean="0"/>
              <a:t>isualizations</a:t>
            </a:r>
            <a:r>
              <a:rPr lang="de-DE" dirty="0" smtClean="0"/>
              <a:t> in 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Nils Petras</a:t>
            </a:r>
          </a:p>
        </p:txBody>
      </p:sp>
      <p:sp>
        <p:nvSpPr>
          <p:cNvPr id="4" name="Ellipse 3"/>
          <p:cNvSpPr/>
          <p:nvPr/>
        </p:nvSpPr>
        <p:spPr>
          <a:xfrm>
            <a:off x="1187624" y="188640"/>
            <a:ext cx="6624736" cy="63813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200" y="59036"/>
            <a:ext cx="7441608" cy="679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704856" cy="683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1588"/>
            <a:ext cx="7666037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5901"/>
          <a:stretch>
            <a:fillRect/>
          </a:stretch>
        </p:blipFill>
        <p:spPr bwMode="auto">
          <a:xfrm>
            <a:off x="0" y="-1"/>
            <a:ext cx="9144000" cy="658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/>
          <a:lstStyle/>
          <a:p>
            <a:r>
              <a:rPr lang="de-DE" dirty="0" smtClean="0"/>
              <a:t>In MS Word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716016" y="1052736"/>
            <a:ext cx="4041775" cy="639762"/>
          </a:xfrm>
        </p:spPr>
        <p:txBody>
          <a:bodyPr/>
          <a:lstStyle/>
          <a:p>
            <a:r>
              <a:rPr lang="de-DE" dirty="0" smtClean="0"/>
              <a:t>In 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527" y="1944351"/>
            <a:ext cx="4019500" cy="40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4041775" cy="378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Gleichschenkliges Dreieck 11"/>
          <p:cNvSpPr/>
          <p:nvPr/>
        </p:nvSpPr>
        <p:spPr>
          <a:xfrm>
            <a:off x="3995936" y="3212976"/>
            <a:ext cx="1080120" cy="22322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/>
          <a:lstStyle/>
          <a:p>
            <a:r>
              <a:rPr lang="de-DE" dirty="0" smtClean="0"/>
              <a:t>In MS Word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/>
          <a:lstStyle/>
          <a:p>
            <a:r>
              <a:rPr lang="de-DE" dirty="0" smtClean="0"/>
              <a:t>In 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3875482" cy="379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3" y="1945747"/>
            <a:ext cx="4331840" cy="39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6712"/>
            <a:ext cx="403440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2160" y="2880504"/>
            <a:ext cx="4331840" cy="39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nhaltsplatzhalter 9" descr="27604589_1670505796346811_326337151_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0"/>
            <a:ext cx="7133936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R Studio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R Studio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The FBRV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algn="ctr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by</a:t>
            </a:r>
            <a:r>
              <a:rPr lang="de-DE" sz="2000" dirty="0" smtClean="0"/>
              <a:t> Michael </a:t>
            </a:r>
            <a:r>
              <a:rPr lang="de-DE" sz="2000" dirty="0" err="1" smtClean="0"/>
              <a:t>Dantlgraber</a:t>
            </a:r>
            <a:r>
              <a:rPr lang="de-DE" sz="2000" dirty="0" smtClean="0"/>
              <a:t>)</a:t>
            </a:r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r>
              <a:rPr lang="de-DE" dirty="0" smtClean="0"/>
              <a:t>Design </a:t>
            </a:r>
            <a:r>
              <a:rPr lang="de-DE" dirty="0" err="1" smtClean="0"/>
              <a:t>Choices</a:t>
            </a:r>
            <a:endParaRPr lang="de-DE" dirty="0" smtClean="0"/>
          </a:p>
          <a:p>
            <a:pPr algn="ctr">
              <a:buNone/>
            </a:pPr>
            <a:r>
              <a:rPr lang="de-DE" sz="2000" dirty="0" smtClean="0"/>
              <a:t>(an Expedition in R)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Master Thesis</a:t>
            </a:r>
          </a:p>
          <a:p>
            <a:pPr algn="ctr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Usability</a:t>
            </a:r>
            <a:r>
              <a:rPr lang="de-DE" sz="2000" dirty="0" smtClean="0"/>
              <a:t>)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779912" y="5301208"/>
            <a:ext cx="216024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Thesis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Instructions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Usability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Thesis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Usability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	</a:t>
            </a:r>
          </a:p>
          <a:p>
            <a:pPr algn="r">
              <a:buNone/>
            </a:pPr>
            <a:r>
              <a:rPr lang="de-DE" dirty="0" smtClean="0"/>
              <a:t>…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Thesis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Instructions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Usability</a:t>
            </a:r>
            <a:r>
              <a:rPr lang="de-DE" dirty="0" smtClean="0"/>
              <a:t> 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rgbClr val="FF0000"/>
                </a:solidFill>
              </a:rPr>
              <a:t>Success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Thesis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Master Thesis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Instructions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Usability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3888" y="5445224"/>
            <a:ext cx="488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rgbClr val="00B050"/>
                </a:solidFill>
              </a:rPr>
              <a:t>Thank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you</a:t>
            </a:r>
            <a:r>
              <a:rPr lang="de-DE" sz="2400" dirty="0" smtClean="0">
                <a:solidFill>
                  <a:srgbClr val="00B050"/>
                </a:solidFill>
              </a:rPr>
              <a:t>, </a:t>
            </a:r>
            <a:r>
              <a:rPr lang="de-DE" sz="2400" dirty="0" err="1" smtClean="0">
                <a:solidFill>
                  <a:srgbClr val="00B050"/>
                </a:solidFill>
              </a:rPr>
              <a:t>for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your</a:t>
            </a:r>
            <a:r>
              <a:rPr lang="de-DE" sz="2400" dirty="0" smtClean="0">
                <a:solidFill>
                  <a:srgbClr val="00B050"/>
                </a:solidFill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</a:rPr>
              <a:t>attention</a:t>
            </a:r>
            <a:r>
              <a:rPr lang="de-DE" sz="2400" dirty="0" smtClean="0">
                <a:solidFill>
                  <a:srgbClr val="00B050"/>
                </a:solidFill>
              </a:rPr>
              <a:t>!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F</a:t>
            </a:r>
            <a:r>
              <a:rPr lang="de-DE" dirty="0" err="1" smtClean="0"/>
              <a:t>actor</a:t>
            </a:r>
            <a:r>
              <a:rPr lang="de-DE" dirty="0" smtClean="0"/>
              <a:t> </a:t>
            </a:r>
            <a:r>
              <a:rPr lang="de-DE" b="1" dirty="0" err="1" smtClean="0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b="1" dirty="0" err="1" smtClean="0"/>
              <a:t>R</a:t>
            </a:r>
            <a:r>
              <a:rPr lang="de-DE" dirty="0" err="1" smtClean="0"/>
              <a:t>adex</a:t>
            </a:r>
            <a:r>
              <a:rPr lang="de-DE" dirty="0" smtClean="0"/>
              <a:t> </a:t>
            </a:r>
            <a:r>
              <a:rPr lang="de-DE" b="1" dirty="0" err="1" smtClean="0"/>
              <a:t>V</a:t>
            </a:r>
            <a:r>
              <a:rPr lang="de-DE" dirty="0" err="1" smtClean="0"/>
              <a:t>isualizations</a:t>
            </a:r>
            <a:r>
              <a:rPr lang="de-DE" dirty="0" smtClean="0"/>
              <a:t> in 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Nils Petras</a:t>
            </a:r>
          </a:p>
          <a:p>
            <a:r>
              <a:rPr lang="de-DE" dirty="0" smtClean="0"/>
              <a:t>Michael </a:t>
            </a:r>
            <a:r>
              <a:rPr lang="de-DE" dirty="0" err="1" smtClean="0"/>
              <a:t>Dantlgraber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187624" y="188640"/>
            <a:ext cx="6624736" cy="63813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Problem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The FBRV </a:t>
            </a:r>
            <a:r>
              <a:rPr lang="de-DE" dirty="0" err="1" smtClean="0"/>
              <a:t>Concept</a:t>
            </a:r>
            <a:endParaRPr lang="de-DE" dirty="0"/>
          </a:p>
        </p:txBody>
      </p:sp>
      <p:pic>
        <p:nvPicPr>
          <p:cNvPr id="10" name="Inhaltsplatzhalter 9" descr="27604589_1670505796346811_326337151_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284902"/>
            <a:ext cx="8229600" cy="31565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Problem</a:t>
            </a:r>
            <a:endParaRPr lang="de-DE" sz="2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The FBRV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loadings</a:t>
            </a:r>
            <a:r>
              <a:rPr lang="de-DE" dirty="0" smtClean="0"/>
              <a:t> (=</a:t>
            </a:r>
            <a:r>
              <a:rPr lang="de-DE" dirty="0" err="1" smtClean="0"/>
              <a:t>mapping</a:t>
            </a:r>
            <a:r>
              <a:rPr lang="de-DE" dirty="0" smtClean="0"/>
              <a:t>)</a:t>
            </a:r>
          </a:p>
        </p:txBody>
      </p:sp>
      <p:pic>
        <p:nvPicPr>
          <p:cNvPr id="11" name="Inhaltsplatzhalter 9" descr="27604589_1670505796346811_326337151_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3212976"/>
            <a:ext cx="3892738" cy="1493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Problem</a:t>
            </a:r>
            <a:endParaRPr lang="de-DE" sz="2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The FBRV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visual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representation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factor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loadings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(=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Comparizon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endParaRPr lang="de-DE" dirty="0" smtClean="0"/>
          </a:p>
          <a:p>
            <a:pPr marL="457200" indent="-457200">
              <a:buNone/>
            </a:pPr>
            <a:endParaRPr lang="de-DE" dirty="0" smtClean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9" descr="27604589_1670505796346811_326337151_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212976"/>
            <a:ext cx="3892738" cy="1493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Problem</a:t>
            </a:r>
            <a:endParaRPr lang="de-DE" sz="2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The FBRV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visual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representation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factor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loadings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(=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Comparizon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difficult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Advantage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correlated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invisible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  <p:pic>
        <p:nvPicPr>
          <p:cNvPr id="10" name="Inhaltsplatzhalter 9" descr="27604589_1670505796346811_326337151_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3212976"/>
            <a:ext cx="3892738" cy="14931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200" y="59036"/>
            <a:ext cx="7441608" cy="679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314"/>
            <a:ext cx="7776864" cy="345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Gerade Verbindung mit Pfeil 3"/>
          <p:cNvCxnSpPr/>
          <p:nvPr/>
        </p:nvCxnSpPr>
        <p:spPr>
          <a:xfrm flipH="1">
            <a:off x="3923928" y="2780928"/>
            <a:ext cx="36004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563888" y="1484784"/>
            <a:ext cx="5105565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Example</a:t>
            </a:r>
            <a:r>
              <a:rPr lang="de-DE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„DSSEI“ </a:t>
            </a:r>
            <a:r>
              <a:rPr lang="de-DE" sz="1400" dirty="0" err="1" smtClean="0">
                <a:solidFill>
                  <a:srgbClr val="FF0000"/>
                </a:solidFill>
              </a:rPr>
              <a:t>squared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</a:rPr>
              <a:t>factor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</a:rPr>
              <a:t>loading</a:t>
            </a:r>
            <a:r>
              <a:rPr lang="de-DE" sz="1400" dirty="0" smtClean="0">
                <a:solidFill>
                  <a:srgbClr val="FF0000"/>
                </a:solidFill>
              </a:rPr>
              <a:t>: .2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„DSSEI </a:t>
            </a:r>
            <a:r>
              <a:rPr lang="de-DE" sz="1400" dirty="0" err="1" smtClean="0">
                <a:solidFill>
                  <a:srgbClr val="FF0000"/>
                </a:solidFill>
              </a:rPr>
              <a:t>Social</a:t>
            </a:r>
            <a:r>
              <a:rPr lang="de-DE" sz="1400" dirty="0" smtClean="0">
                <a:solidFill>
                  <a:srgbClr val="FF0000"/>
                </a:solidFill>
              </a:rPr>
              <a:t> Competence“ </a:t>
            </a:r>
            <a:r>
              <a:rPr lang="de-DE" sz="1400" dirty="0" err="1" smtClean="0">
                <a:solidFill>
                  <a:srgbClr val="FF0000"/>
                </a:solidFill>
              </a:rPr>
              <a:t>squared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</a:rPr>
              <a:t>factor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</a:rPr>
              <a:t>loading</a:t>
            </a:r>
            <a:r>
              <a:rPr lang="de-DE" sz="1400" dirty="0" smtClean="0">
                <a:solidFill>
                  <a:srgbClr val="FF0000"/>
                </a:solidFill>
              </a:rPr>
              <a:t>: .4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=&gt; Center </a:t>
            </a:r>
            <a:r>
              <a:rPr lang="de-DE" sz="1400" dirty="0" err="1" smtClean="0">
                <a:solidFill>
                  <a:srgbClr val="FF0000"/>
                </a:solidFill>
              </a:rPr>
              <a:t>distance</a:t>
            </a:r>
            <a:r>
              <a:rPr lang="de-DE" sz="1400" dirty="0" smtClean="0">
                <a:solidFill>
                  <a:srgbClr val="FF0000"/>
                </a:solidFill>
              </a:rPr>
              <a:t>: 1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100% </a:t>
            </a:r>
            <a:r>
              <a:rPr lang="de-DE" sz="1400" dirty="0" err="1" smtClean="0">
                <a:solidFill>
                  <a:srgbClr val="FF0000"/>
                </a:solidFill>
              </a:rPr>
              <a:t>increase</a:t>
            </a:r>
            <a:r>
              <a:rPr lang="de-DE" sz="1400" dirty="0" smtClean="0">
                <a:solidFill>
                  <a:srgbClr val="FF0000"/>
                </a:solidFill>
              </a:rPr>
              <a:t> in </a:t>
            </a:r>
            <a:r>
              <a:rPr lang="de-DE" sz="1400" dirty="0" err="1" smtClean="0">
                <a:solidFill>
                  <a:srgbClr val="FF0000"/>
                </a:solidFill>
              </a:rPr>
              <a:t>explained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</a:rPr>
              <a:t>variance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851920" y="2924944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13" y="0"/>
            <a:ext cx="7324894" cy="68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Bildschirmpräsentation (4:3)</PresentationFormat>
  <Paragraphs>171</Paragraphs>
  <Slides>24</Slides>
  <Notes>17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Factor Based Radex Visualizations in R</vt:lpstr>
      <vt:lpstr>Folie 2</vt:lpstr>
      <vt:lpstr>The Problem</vt:lpstr>
      <vt:lpstr>The Problem</vt:lpstr>
      <vt:lpstr>The Problem</vt:lpstr>
      <vt:lpstr>The Problem</vt:lpstr>
      <vt:lpstr>Folie 7</vt:lpstr>
      <vt:lpstr>Folie 8</vt:lpstr>
      <vt:lpstr>Folie 9</vt:lpstr>
      <vt:lpstr>Folie 10</vt:lpstr>
      <vt:lpstr>Folie 11</vt:lpstr>
      <vt:lpstr>Folie 12</vt:lpstr>
      <vt:lpstr>Design Choices</vt:lpstr>
      <vt:lpstr>Folie 14</vt:lpstr>
      <vt:lpstr>Folie 15</vt:lpstr>
      <vt:lpstr>Folie 16</vt:lpstr>
      <vt:lpstr>This part is presented in R Studio</vt:lpstr>
      <vt:lpstr>Folie 18</vt:lpstr>
      <vt:lpstr>This part is presented in R Studio</vt:lpstr>
      <vt:lpstr>Master Thesis</vt:lpstr>
      <vt:lpstr>Usability Test</vt:lpstr>
      <vt:lpstr>Master Thesis</vt:lpstr>
      <vt:lpstr>Master Thesis</vt:lpstr>
      <vt:lpstr>Factor Based Radex Visualizations in 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Based Radex Visualization in R</dc:title>
  <dc:creator>Petras Nils</dc:creator>
  <cp:lastModifiedBy>User</cp:lastModifiedBy>
  <cp:revision>61</cp:revision>
  <dcterms:created xsi:type="dcterms:W3CDTF">2018-01-31T21:14:28Z</dcterms:created>
  <dcterms:modified xsi:type="dcterms:W3CDTF">2018-01-12T17:01:43Z</dcterms:modified>
</cp:coreProperties>
</file>