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39f9da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39f9da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719d40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719d40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719d4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719d4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719d40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719d40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719d40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719d40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19d40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19d40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719d40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719d40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719d406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719d406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6b6fe4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6b6fe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719d406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0719d406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056b6fe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056b6fe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056b6fe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056b6fe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56b6fe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56b6fe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719d40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719d40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056b6f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056b6f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719d406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719d406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719d40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0719d40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039f9da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039f9da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039f9da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039f9da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719d406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719d406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0719d406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0719d406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719d40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719d40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56b6fe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56b6fe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0719d406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0719d406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719d40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719d40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719d406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0719d406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56b6fe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56b6fe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56b6fe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56b6fe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56b6fe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56b6fe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719d406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719d40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719d40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719d40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719d4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719d4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beskrivning för avsnitt 2 1">
  <p:cSld name="SECTION_TITLE_AND_DESCRIPTION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640050" y="0"/>
            <a:ext cx="553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393963" y="1081400"/>
            <a:ext cx="27984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93975" y="2845200"/>
            <a:ext cx="2798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032725" y="4505846"/>
            <a:ext cx="50019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1"/>
          <p:cNvCxnSpPr/>
          <p:nvPr/>
        </p:nvCxnSpPr>
        <p:spPr>
          <a:xfrm>
            <a:off x="9034725" y="849000"/>
            <a:ext cx="0" cy="36648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beskrivning för avsnitt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08150" y="0"/>
            <a:ext cx="553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3963" y="1081400"/>
            <a:ext cx="27984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3975" y="2845200"/>
            <a:ext cx="2798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cxnSp>
        <p:nvCxnSpPr>
          <p:cNvPr id="40" name="Google Shape;40;p9"/>
          <p:cNvCxnSpPr/>
          <p:nvPr/>
        </p:nvCxnSpPr>
        <p:spPr>
          <a:xfrm rot="8102026">
            <a:off x="4576922" y="-1588995"/>
            <a:ext cx="3599881" cy="359988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9"/>
          <p:cNvCxnSpPr/>
          <p:nvPr/>
        </p:nvCxnSpPr>
        <p:spPr>
          <a:xfrm rot="-8097822">
            <a:off x="2164391" y="897484"/>
            <a:ext cx="3347868" cy="334786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9"/>
          <p:cNvCxnSpPr/>
          <p:nvPr/>
        </p:nvCxnSpPr>
        <p:spPr>
          <a:xfrm rot="-2697974">
            <a:off x="4575959" y="3140093"/>
            <a:ext cx="3599881" cy="359988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9"/>
          <p:cNvCxnSpPr/>
          <p:nvPr/>
        </p:nvCxnSpPr>
        <p:spPr>
          <a:xfrm rot="2702178">
            <a:off x="7239738" y="904863"/>
            <a:ext cx="3347868" cy="334786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beskrivning för avsnitt 2">
  <p:cSld name="SECTION_TITLE_AND_DESCRIPTION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3608150" y="0"/>
            <a:ext cx="553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93963" y="1081400"/>
            <a:ext cx="27984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393975" y="2845200"/>
            <a:ext cx="2798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swald"/>
              <a:buNone/>
              <a:defRPr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Char char="●"/>
              <a:defRPr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○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■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●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○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■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●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verage"/>
              <a:buChar char="○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Average"/>
              <a:buChar char="■"/>
              <a:defRPr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Hotel bookings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Goal?</a:t>
            </a:r>
            <a:r>
              <a:rPr lang="sv"/>
              <a:t> Increase profit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/>
              <a:t>How?</a:t>
            </a:r>
            <a:br>
              <a:rPr lang="sv"/>
            </a:br>
            <a:r>
              <a:rPr lang="sv"/>
              <a:t>	- Identify customers that are likely to cancel their booking.</a:t>
            </a:r>
            <a:br>
              <a:rPr lang="sv"/>
            </a:br>
            <a:r>
              <a:rPr lang="sv"/>
              <a:t>	- Make an intervention that increases the likelihood of them not cancelling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751550"/>
            <a:ext cx="85206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Finding?</a:t>
            </a:r>
            <a:r>
              <a:rPr lang="sv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After tweaking the interpretation of the models original performance we will be able to construct a story for a reasonable business opportunity and have ourselves a GDMPMLM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4422400"/>
            <a:ext cx="8520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100">
                <a:latin typeface="Comic Sans MS"/>
                <a:ea typeface="Comic Sans MS"/>
                <a:cs typeface="Comic Sans MS"/>
                <a:sym typeface="Comic Sans MS"/>
              </a:rPr>
              <a:t>GOD DAMN MONEY PRINTING MACHINE LEARNING MODEL</a:t>
            </a:r>
            <a:endParaRPr b="1"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65500" y="732900"/>
            <a:ext cx="4045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Model performance</a:t>
            </a:r>
            <a:br>
              <a:rPr lang="sv" sz="3300"/>
            </a:br>
            <a:r>
              <a:rPr lang="sv" sz="1400"/>
              <a:t>Slice 1: all testdata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technically not a slice?:(</a:t>
            </a:r>
            <a:endParaRPr sz="800"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750150" y="1574700"/>
            <a:ext cx="3685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23878 bookings in test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8844 canceled (37%)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Precision: 88%</a:t>
            </a:r>
            <a:endParaRPr sz="16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761025" y="3345850"/>
            <a:ext cx="3679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Problem!</a:t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Remember canceled_days?</a:t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We don’t want to wait 1 year before we can evaluate the model.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93975" y="471800"/>
            <a:ext cx="27984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canceled_days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393975" y="1785025"/>
            <a:ext cx="2798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Q1: 0-8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Q2: 8-37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Q3: 37-99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Q4: 99-526 days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50" y="471800"/>
            <a:ext cx="5846824" cy="4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65500" y="600449"/>
            <a:ext cx="4045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Model performance</a:t>
            </a:r>
            <a:br>
              <a:rPr lang="sv" sz="3300"/>
            </a:br>
            <a:r>
              <a:rPr lang="sv" sz="1400"/>
              <a:t>Slice 2: canceled_days &lt; 31</a:t>
            </a:r>
            <a:endParaRPr sz="1400"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750150" y="1574700"/>
            <a:ext cx="3685500" cy="19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23878 bookings in test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4004 canceled 30 days or less before arrival (17%)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Precision: 70%</a:t>
            </a:r>
            <a:endParaRPr sz="16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753300" y="3671700"/>
            <a:ext cx="36792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Problem: Not good enough!</a:t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Calculations for business did not add up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600449"/>
            <a:ext cx="4045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Model performance</a:t>
            </a:r>
            <a:br>
              <a:rPr lang="sv" sz="3300"/>
            </a:br>
            <a:r>
              <a:rPr lang="sv" sz="1400"/>
              <a:t>Slice 3: canceled_days &lt; 31 &amp; predict_proba &gt; 0.9</a:t>
            </a:r>
            <a:endParaRPr sz="1400"/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750150" y="1574700"/>
            <a:ext cx="36855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23878 bookings in test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1508 predictions made with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v" sz="1600"/>
              <a:t>predict_proba &gt; 0.9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v" sz="1600"/>
              <a:t>canceled_days &lt; 31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Precision: 97.7%</a:t>
            </a:r>
            <a:endParaRPr sz="16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761025" y="3833700"/>
            <a:ext cx="3679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Question</a:t>
            </a: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: Are we able to make money?</a:t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Let’s find out!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Assumptions! </a:t>
            </a:r>
            <a:br>
              <a:rPr lang="sv"/>
            </a:br>
            <a:r>
              <a:rPr lang="sv" sz="1600"/>
              <a:t>We need to make some assumptions to be able to calculate possible business </a:t>
            </a:r>
            <a:r>
              <a:rPr lang="sv" sz="1600"/>
              <a:t>opportunities</a:t>
            </a:r>
            <a:r>
              <a:rPr lang="sv" sz="1600"/>
              <a:t> for our model</a:t>
            </a:r>
            <a:endParaRPr sz="1600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609675"/>
            <a:ext cx="85206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Intervention </a:t>
            </a:r>
            <a:br>
              <a:rPr lang="sv"/>
            </a:br>
            <a:r>
              <a:rPr lang="sv"/>
              <a:t>	- what is the intervention?</a:t>
            </a:r>
            <a:br>
              <a:rPr lang="sv"/>
            </a:br>
            <a:r>
              <a:rPr lang="sv"/>
              <a:t>	- what is the success rate for the intervention?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Cost for FP?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Gain for TP?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Cost for model?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435625"/>
            <a:ext cx="85206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Choosing intervention</a:t>
            </a:r>
            <a:endParaRPr sz="160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2435661"/>
            <a:ext cx="8520600" cy="1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Let’s look at: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feature_importances_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Feature_importances_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Number one: lead_time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sz="1400"/>
              <a:t>Difficult to intervene!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sv" sz="1400"/>
              <a:t>Number two: adr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sz="1400"/>
              <a:t> Possible to intervene!</a:t>
            </a:r>
            <a:endParaRPr sz="14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00725"/>
            <a:ext cx="5821024" cy="3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Intervention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is our intervention?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Offer a 10% discount for average daily rate (adr)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Success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We are assuming that the intervention is successful 10% of the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331125" y="3148900"/>
            <a:ext cx="8520600" cy="1744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So…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For every 10 TP we have 1 booking which does not cancel because of intervention. We must also take into account that we are “only” saving 90% of the value of the booking.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For every FP we are losing 10% of the value of the booking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Assumptions! </a:t>
            </a:r>
            <a:br>
              <a:rPr lang="sv"/>
            </a:br>
            <a:r>
              <a:rPr lang="sv" sz="1600"/>
              <a:t>We need to make some assumptions to be able to calculate possible business opportunities for our model</a:t>
            </a:r>
            <a:endParaRPr sz="1600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609675"/>
            <a:ext cx="85206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</a:rPr>
              <a:t>Intervention </a:t>
            </a:r>
            <a:br>
              <a:rPr lang="sv">
                <a:solidFill>
                  <a:srgbClr val="CCCCCC"/>
                </a:solidFill>
              </a:rPr>
            </a:br>
            <a:r>
              <a:rPr lang="sv">
                <a:solidFill>
                  <a:srgbClr val="CCCCCC"/>
                </a:solidFill>
              </a:rPr>
              <a:t>	- what is the intervention?</a:t>
            </a:r>
            <a:br>
              <a:rPr lang="sv">
                <a:solidFill>
                  <a:srgbClr val="CCCCCC"/>
                </a:solidFill>
              </a:rPr>
            </a:br>
            <a:r>
              <a:rPr lang="sv">
                <a:solidFill>
                  <a:srgbClr val="CCCCCC"/>
                </a:solidFill>
              </a:rPr>
              <a:t>	- what is the success rate for the intervention?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u="sng"/>
              <a:t>Cost for FP?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u="sng"/>
              <a:t>Gain for TP?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Cost for model?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Calculating</a:t>
            </a:r>
            <a:r>
              <a:rPr lang="sv"/>
              <a:t> FP cost!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Per booking average: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People ~ 1.96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Average stay (no. of days) ~ 3.43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Average Daily Rate ~ 101.8€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Value average booking: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1.96*3.43*101.8 ~ </a:t>
            </a:r>
            <a:r>
              <a:rPr lang="sv" u="sng">
                <a:solidFill>
                  <a:srgbClr val="000000"/>
                </a:solidFill>
              </a:rPr>
              <a:t>684€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323775" y="3966150"/>
            <a:ext cx="8469600" cy="1140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Every FP will result in a cost / value loss...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684€ * 0.1 ~ </a:t>
            </a:r>
            <a:r>
              <a:rPr lang="sv" sz="1800" u="sng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68€ FP cost!</a:t>
            </a:r>
            <a:endParaRPr u="sng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93975" y="319400"/>
            <a:ext cx="27984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is_canceled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93975" y="2692800"/>
            <a:ext cx="2798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37% cancellations!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75" y="496887"/>
            <a:ext cx="5869026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Calculating TP gain!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T</a:t>
            </a:r>
            <a:r>
              <a:rPr lang="sv"/>
              <a:t>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v"/>
              <a:t>684 * 0.9 ~ 616€ income (‘value average booking’ with 10% discount)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v"/>
              <a:t>684 * 0.6 = 410€ variable cost (assuming variable cost per booking is 60% - mainly staff)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Profit when intervention is successful: 616 - 410 = 206€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2939150"/>
            <a:ext cx="8520600" cy="1924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Assuming 10% success rate for intervention each TP has the average expected value of…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206 * 0.1 ~ </a:t>
            </a:r>
            <a:r>
              <a:rPr lang="sv" u="sng">
                <a:solidFill>
                  <a:srgbClr val="6AA84F"/>
                </a:solidFill>
              </a:rPr>
              <a:t>21€ TP gain!</a:t>
            </a:r>
            <a:endParaRPr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Assumptions made! </a:t>
            </a:r>
            <a:br>
              <a:rPr lang="sv"/>
            </a:br>
            <a:r>
              <a:rPr lang="sv" sz="1600"/>
              <a:t>With assumptions + model perfomance we can calculate expected profit/loss</a:t>
            </a:r>
            <a:endParaRPr sz="200"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609675"/>
            <a:ext cx="85206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Intervention </a:t>
            </a:r>
            <a:br>
              <a:rPr lang="sv"/>
            </a:br>
            <a:r>
              <a:rPr lang="sv"/>
              <a:t>	- what is the intervention? </a:t>
            </a:r>
            <a:r>
              <a:rPr lang="sv" u="sng"/>
              <a:t>10% discount</a:t>
            </a:r>
            <a:br>
              <a:rPr lang="sv"/>
            </a:br>
            <a:r>
              <a:rPr lang="sv"/>
              <a:t>	- what is the success rate for the intervention? </a:t>
            </a:r>
            <a:r>
              <a:rPr lang="sv" u="sng"/>
              <a:t>10%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Cost for FP? </a:t>
            </a:r>
            <a:r>
              <a:rPr lang="sv" u="sng">
                <a:solidFill>
                  <a:srgbClr val="FF0000"/>
                </a:solidFill>
              </a:rPr>
              <a:t>-68€</a:t>
            </a:r>
            <a:endParaRPr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Gain for TP? </a:t>
            </a:r>
            <a:r>
              <a:rPr lang="sv" u="sng">
                <a:solidFill>
                  <a:srgbClr val="6AA84F"/>
                </a:solidFill>
              </a:rPr>
              <a:t>21€</a:t>
            </a:r>
            <a:endParaRPr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/>
              <a:t>Cost for model? </a:t>
            </a:r>
            <a:r>
              <a:rPr lang="sv" u="sng">
                <a:solidFill>
                  <a:srgbClr val="FF0000"/>
                </a:solidFill>
              </a:rPr>
              <a:t>2000€/month</a:t>
            </a:r>
            <a:r>
              <a:rPr lang="sv">
                <a:solidFill>
                  <a:srgbClr val="434343"/>
                </a:solidFill>
              </a:rPr>
              <a:t> </a:t>
            </a:r>
            <a:r>
              <a:rPr lang="sv"/>
              <a:t>(Nils decides)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Calculating profit/loss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If the model performs equally well on real data, then b</a:t>
            </a:r>
            <a:r>
              <a:rPr lang="sv"/>
              <a:t>ased on our assumptions:</a:t>
            </a:r>
            <a:br>
              <a:rPr lang="sv"/>
            </a:br>
            <a:r>
              <a:rPr lang="sv"/>
              <a:t>	- every decision the model makes is us on average </a:t>
            </a:r>
            <a:r>
              <a:rPr lang="sv" u="sng">
                <a:solidFill>
                  <a:srgbClr val="6AA84F"/>
                </a:solidFill>
              </a:rPr>
              <a:t>18 euro</a:t>
            </a:r>
            <a:r>
              <a:rPr lang="sv"/>
              <a:t> in profit. </a:t>
            </a:r>
            <a:br>
              <a:rPr lang="sv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sv"/>
            </a:br>
            <a:r>
              <a:rPr lang="sv"/>
              <a:t>				(0.97*0.1*206) - (0.03*68) ~ 20 - 2 = </a:t>
            </a:r>
            <a:r>
              <a:rPr lang="sv" u="sng">
                <a:solidFill>
                  <a:srgbClr val="6AA84F"/>
                </a:solidFill>
              </a:rPr>
              <a:t>18</a:t>
            </a:r>
            <a:r>
              <a:rPr lang="sv" u="sng">
                <a:solidFill>
                  <a:srgbClr val="6AA84F"/>
                </a:solidFill>
              </a:rPr>
              <a:t> euro</a:t>
            </a:r>
            <a:endParaRPr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2642425" y="3018600"/>
            <a:ext cx="459900" cy="325500"/>
          </a:xfrm>
          <a:prstGeom prst="wedgeRectCallout">
            <a:avLst>
              <a:gd fmla="val 49032" name="adj1"/>
              <a:gd fmla="val 150684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A84F"/>
                </a:solidFill>
              </a:rPr>
              <a:t>TP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4014025" y="3018600"/>
            <a:ext cx="459900" cy="325500"/>
          </a:xfrm>
          <a:prstGeom prst="wedgeRectCallout">
            <a:avLst>
              <a:gd fmla="val 12443" name="adj1"/>
              <a:gd fmla="val 13772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0000"/>
                </a:solidFill>
              </a:rPr>
              <a:t>F</a:t>
            </a:r>
            <a:r>
              <a:rPr lang="sv">
                <a:solidFill>
                  <a:srgbClr val="FF0000"/>
                </a:solidFill>
              </a:rPr>
              <a:t>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3" name="Google Shape;223;p37"/>
          <p:cNvCxnSpPr/>
          <p:nvPr/>
        </p:nvCxnSpPr>
        <p:spPr>
          <a:xfrm>
            <a:off x="6004425" y="1898450"/>
            <a:ext cx="0" cy="178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24" name="Google Shape;224;p37"/>
          <p:cNvGrpSpPr/>
          <p:nvPr/>
        </p:nvGrpSpPr>
        <p:grpSpPr>
          <a:xfrm>
            <a:off x="2642425" y="3996075"/>
            <a:ext cx="1331775" cy="550500"/>
            <a:chOff x="853650" y="2965600"/>
            <a:chExt cx="1331775" cy="550500"/>
          </a:xfrm>
        </p:grpSpPr>
        <p:sp>
          <p:nvSpPr>
            <p:cNvPr id="225" name="Google Shape;225;p37"/>
            <p:cNvSpPr txBox="1"/>
            <p:nvPr/>
          </p:nvSpPr>
          <p:spPr>
            <a:xfrm>
              <a:off x="860925" y="3127300"/>
              <a:ext cx="1228800" cy="3888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>
                  <a:latin typeface="Average"/>
                  <a:ea typeface="Average"/>
                  <a:cs typeface="Average"/>
                  <a:sym typeface="Average"/>
                </a:rPr>
                <a:t>Precision</a:t>
              </a:r>
              <a:r>
                <a:rPr lang="sv">
                  <a:latin typeface="Average"/>
                  <a:ea typeface="Average"/>
                  <a:cs typeface="Average"/>
                  <a:sym typeface="Average"/>
                </a:rPr>
                <a:t> 97%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26" name="Google Shape;226;p37"/>
            <p:cNvCxnSpPr/>
            <p:nvPr/>
          </p:nvCxnSpPr>
          <p:spPr>
            <a:xfrm rot="10800000">
              <a:off x="853650" y="2980175"/>
              <a:ext cx="603300" cy="15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37"/>
            <p:cNvCxnSpPr>
              <a:stCxn id="225" idx="0"/>
            </p:cNvCxnSpPr>
            <p:nvPr/>
          </p:nvCxnSpPr>
          <p:spPr>
            <a:xfrm flipH="1" rot="10800000">
              <a:off x="1475325" y="2965600"/>
              <a:ext cx="710100" cy="161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8" name="Google Shape;228;p37"/>
          <p:cNvSpPr txBox="1"/>
          <p:nvPr/>
        </p:nvSpPr>
        <p:spPr>
          <a:xfrm>
            <a:off x="1545250" y="1839575"/>
            <a:ext cx="5621700" cy="30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Calculating profit/loss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If the model performs equally well on real data, then based on our assumptions:</a:t>
            </a:r>
            <a:br>
              <a:rPr lang="sv"/>
            </a:br>
            <a:r>
              <a:rPr lang="sv"/>
              <a:t>	- every decision the model makes is us on average </a:t>
            </a:r>
            <a:r>
              <a:rPr lang="sv" u="sng">
                <a:solidFill>
                  <a:srgbClr val="6AA84F"/>
                </a:solidFill>
              </a:rPr>
              <a:t>18 euro</a:t>
            </a:r>
            <a:r>
              <a:rPr lang="sv"/>
              <a:t> in profit. </a:t>
            </a:r>
            <a:br>
              <a:rPr lang="sv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Fixed cost = 2000€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Break even point = 2000 / 18 ~ 111 decisions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3516175"/>
            <a:ext cx="8520600" cy="1563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After 111 decisions we have covered the fixed cost for the model. Every decision after =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sv"/>
            </a:br>
            <a:r>
              <a:rPr lang="sv"/>
              <a:t> </a:t>
            </a:r>
            <a:r>
              <a:rPr lang="sv">
                <a:solidFill>
                  <a:schemeClr val="accent5"/>
                </a:solidFill>
              </a:rPr>
              <a:t>!!!$$$MONEY PRINTING MACHINE$$$!!!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47450" y="1515825"/>
            <a:ext cx="78522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100"/>
              <a:t>Will the model be able to make enough predictions in order to be profitable?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666666"/>
                </a:solidFill>
              </a:rPr>
              <a:t>Depends on how many actionable predictions we are able to make. This is the product of: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sv" sz="1400">
                <a:solidFill>
                  <a:srgbClr val="666666"/>
                </a:solidFill>
              </a:rPr>
              <a:t>Total no. of bookings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sv" sz="1400">
                <a:solidFill>
                  <a:srgbClr val="666666"/>
                </a:solidFill>
              </a:rPr>
              <a:t>% of total we are making actionable predictions for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4294967295" type="body"/>
          </p:nvPr>
        </p:nvSpPr>
        <p:spPr>
          <a:xfrm>
            <a:off x="77825" y="205175"/>
            <a:ext cx="1535400" cy="4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434343"/>
                </a:solidFill>
              </a:rPr>
              <a:t>Mean no. of bookings per month: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600"/>
              <a:t>2015-2017: 4600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600"/>
              <a:t>2017: 5300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600"/>
              <a:t>We’ll go with 5000</a:t>
            </a:r>
            <a:endParaRPr sz="1600"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475" y="323125"/>
            <a:ext cx="7225975" cy="449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Will the model be profitable?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1152475"/>
            <a:ext cx="85206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mean no. of bookings per month</a:t>
            </a:r>
            <a:r>
              <a:rPr lang="sv"/>
              <a:t> ~ 5 000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Positive predictions made with 0.9 or more “certainty” ~ 6% of total data. Our model will make actionable predictions for 300 (5 000 * 0.06) bookings per month.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265500" y="600449"/>
            <a:ext cx="4045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Model performance</a:t>
            </a:r>
            <a:br>
              <a:rPr lang="sv" sz="3300"/>
            </a:br>
            <a:r>
              <a:rPr lang="sv" sz="1400"/>
              <a:t>Slice 3: canceled_days &lt; 31 &amp; predict_proba &gt; 0.9</a:t>
            </a:r>
            <a:endParaRPr sz="1400"/>
          </a:p>
        </p:txBody>
      </p:sp>
      <p:sp>
        <p:nvSpPr>
          <p:cNvPr id="258" name="Google Shape;258;p42"/>
          <p:cNvSpPr txBox="1"/>
          <p:nvPr>
            <p:ph idx="1" type="subTitle"/>
          </p:nvPr>
        </p:nvSpPr>
        <p:spPr>
          <a:xfrm>
            <a:off x="750150" y="1574700"/>
            <a:ext cx="36855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23878 bookings in test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1508 predictions made with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v" sz="1600"/>
              <a:t>predict_proba &gt; 0.9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v" sz="1600"/>
              <a:t>canceled_days &lt; 31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1508/23878 ~ 6 %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So…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/>
              <a:t>We are making actionable predictions for 6 % of total bookings</a:t>
            </a:r>
            <a:endParaRPr sz="1600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Will the model be profitable?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mean no. of bookings per month ~ 5 000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Positive predictions made with 0.9 or more “certainty” ~ 6% of total data. Our model will make actionable predictions for 300 (5 000 * 0.06) bookings per month.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2981275"/>
            <a:ext cx="8520600" cy="15333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profit per decision = 18 euro</a:t>
            </a:r>
            <a:br>
              <a:rPr lang="sv"/>
            </a:br>
            <a:r>
              <a:rPr lang="sv"/>
              <a:t>Fixed monthly cost for model = 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18*300 - 2000 = </a:t>
            </a:r>
            <a:r>
              <a:rPr lang="sv" u="sng">
                <a:solidFill>
                  <a:srgbClr val="6AA84F"/>
                </a:solidFill>
              </a:rPr>
              <a:t>3400€ in monthly profit</a:t>
            </a:r>
            <a:endParaRPr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93975" y="471800"/>
            <a:ext cx="27984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</a:t>
            </a:r>
            <a:r>
              <a:rPr lang="sv"/>
              <a:t>anceled_days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93975" y="1785025"/>
            <a:ext cx="2798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/>
              <a:t>Explanation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If im cancelling my booking 30 days before my arrival date: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canceled_days =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450" y="891624"/>
            <a:ext cx="5004200" cy="3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671250" y="371175"/>
            <a:ext cx="7852200" cy="45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/>
              <a:t>Possible issues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sv" sz="1400">
                <a:solidFill>
                  <a:srgbClr val="666666"/>
                </a:solidFill>
              </a:rPr>
              <a:t>Problem = Model will not perform on real-world data</a:t>
            </a:r>
            <a:br>
              <a:rPr lang="sv" sz="1400">
                <a:solidFill>
                  <a:srgbClr val="666666"/>
                </a:solidFill>
              </a:rPr>
            </a:br>
            <a:r>
              <a:rPr lang="sv" sz="1400">
                <a:solidFill>
                  <a:srgbClr val="666666"/>
                </a:solidFill>
              </a:rPr>
              <a:t>(i.e. “grouped cancellations” could cause bias)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sv" sz="1400">
                <a:solidFill>
                  <a:srgbClr val="666666"/>
                </a:solidFill>
              </a:rPr>
              <a:t>Solution!</a:t>
            </a:r>
            <a:endParaRPr sz="1400"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sv" sz="1400">
                <a:solidFill>
                  <a:srgbClr val="666666"/>
                </a:solidFill>
              </a:rPr>
              <a:t>Test model for 1 month without taking action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sv" sz="1400">
                <a:solidFill>
                  <a:srgbClr val="666666"/>
                </a:solidFill>
              </a:rPr>
              <a:t>Problem = Intervention won’t succeed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sv" sz="1400">
                <a:solidFill>
                  <a:srgbClr val="666666"/>
                </a:solidFill>
              </a:rPr>
              <a:t>Solution!</a:t>
            </a:r>
            <a:endParaRPr sz="1400"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sv" sz="1400">
                <a:solidFill>
                  <a:srgbClr val="666666"/>
                </a:solidFill>
              </a:rPr>
              <a:t>Spend lots of effort on trying out different interventions before scaling up the operation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sv" sz="1400">
                <a:solidFill>
                  <a:srgbClr val="666666"/>
                </a:solidFill>
              </a:rPr>
              <a:t>Problem = Only allowing predictions with &gt;= 0.9 “certainty”</a:t>
            </a:r>
            <a:br>
              <a:rPr lang="sv" sz="1400">
                <a:solidFill>
                  <a:srgbClr val="666666"/>
                </a:solidFill>
              </a:rPr>
            </a:br>
            <a:r>
              <a:rPr lang="sv" sz="1400">
                <a:solidFill>
                  <a:srgbClr val="666666"/>
                </a:solidFill>
              </a:rPr>
              <a:t>(may filter out cancellations which won’t respond at all to interventions)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sv" sz="1400">
                <a:solidFill>
                  <a:srgbClr val="666666"/>
                </a:solidFill>
              </a:rPr>
              <a:t>Solution!</a:t>
            </a:r>
            <a:endParaRPr sz="1400"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sv" sz="1400">
                <a:solidFill>
                  <a:srgbClr val="666666"/>
                </a:solidFill>
              </a:rPr>
              <a:t>No sé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1027802"/>
            <a:ext cx="85206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We 4 sure have a money printing machine if: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arenR"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Our assumptions hold true (highly unlikely)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arenR"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We have taken everything into consideration (we </a:t>
            </a: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have not</a:t>
            </a: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and we can not do)</a:t>
            </a:r>
            <a:b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However, it could go either way in a real world setting.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So...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34200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Comments about money printing machine</a:t>
            </a:r>
            <a:endParaRPr/>
          </a:p>
        </p:txBody>
      </p:sp>
      <p:sp>
        <p:nvSpPr>
          <p:cNvPr id="283" name="Google Shape;283;p46"/>
          <p:cNvSpPr txBox="1"/>
          <p:nvPr>
            <p:ph type="title"/>
          </p:nvPr>
        </p:nvSpPr>
        <p:spPr>
          <a:xfrm>
            <a:off x="370550" y="3870450"/>
            <a:ext cx="8312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“... we remain confident, yet humble” </a:t>
            </a:r>
            <a:br>
              <a:rPr lang="sv"/>
            </a:br>
            <a:r>
              <a:rPr lang="sv"/>
              <a:t>														</a:t>
            </a:r>
            <a:r>
              <a:rPr lang="sv" sz="1500"/>
              <a:t>- Ötzi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93975" y="471800"/>
            <a:ext cx="27984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canceled_days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93975" y="1785025"/>
            <a:ext cx="2798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Q1: 0-8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Q2: 8-37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Q3: 37-99 days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Q4: 99-526 days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50" y="471800"/>
            <a:ext cx="5846824" cy="4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93975" y="471800"/>
            <a:ext cx="27984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adr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93975" y="1632625"/>
            <a:ext cx="2798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Average daily rate per booking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5% higher for canceled bookings!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475" y="641950"/>
            <a:ext cx="5131526" cy="3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93975" y="471800"/>
            <a:ext cx="27984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lead_time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93975" y="1632625"/>
            <a:ext cx="27984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No. of days before arrival when the booking occured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Significantly higher for canceled bookings!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00" y="718201"/>
            <a:ext cx="5112050" cy="3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MODEL TIME!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5500" y="1818000"/>
            <a:ext cx="4045200" cy="10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RandomForestClassifier()</a:t>
            </a:r>
            <a:br>
              <a:rPr lang="sv" sz="3300"/>
            </a:br>
            <a:r>
              <a:rPr lang="sv" sz="1400"/>
              <a:t>with default settings</a:t>
            </a:r>
            <a:endParaRPr sz="14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504300"/>
            <a:ext cx="40452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300"/>
              <a:t>RandomForestClassifier()</a:t>
            </a:r>
            <a:endParaRPr sz="3300"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445350" y="1574700"/>
            <a:ext cx="36855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Model evaluation based on 3 different slices of result-table: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sv"/>
              <a:t>full testdata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sv"/>
              <a:t>canceled days &gt; 31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sv" u="sng"/>
              <a:t>canceled days &gt; 31 +</a:t>
            </a:r>
            <a:br>
              <a:rPr lang="sv" u="sng"/>
            </a:br>
            <a:r>
              <a:rPr lang="sv" u="sng"/>
              <a:t>predict_proba &gt; 0.9 </a:t>
            </a:r>
            <a:endParaRPr u="sng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00" y="1147900"/>
            <a:ext cx="4131275" cy="3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ls_test_1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