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26" r:id="rId5"/>
    <p:sldId id="327" r:id="rId6"/>
    <p:sldId id="329" r:id="rId7"/>
    <p:sldId id="328" r:id="rId8"/>
    <p:sldId id="334" r:id="rId9"/>
    <p:sldId id="330" r:id="rId10"/>
    <p:sldId id="335" r:id="rId11"/>
    <p:sldId id="331" r:id="rId12"/>
    <p:sldId id="332" r:id="rId13"/>
    <p:sldId id="33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55" d="100"/>
          <a:sy n="55" d="100"/>
        </p:scale>
        <p:origin x="98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7/4/2018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Blockchain-as-a-Service on Microsoft Azure</a:t>
            </a:r>
          </a:p>
        </p:txBody>
      </p:sp>
      <p:sp>
        <p:nvSpPr>
          <p:cNvPr id="3" name="Subtitle 2"/>
          <p:cNvSpPr>
            <a:spLocks noGrp="1"/>
          </p:cNvSpPr>
          <p:nvPr>
            <p:ph type="subTitle" idx="1"/>
          </p:nvPr>
        </p:nvSpPr>
        <p:spPr/>
        <p:txBody>
          <a:bodyPr/>
          <a:lstStyle/>
          <a:p>
            <a:r>
              <a:rPr lang="en-US" dirty="0">
                <a:solidFill>
                  <a:srgbClr val="FFFF00"/>
                </a:solidFill>
              </a:rPr>
              <a:t>Jan-Hendrik Louw</a:t>
            </a:r>
          </a:p>
          <a:p>
            <a:r>
              <a:rPr lang="en-US" dirty="0">
                <a:solidFill>
                  <a:srgbClr val="FFFF00"/>
                </a:solidFill>
              </a:rPr>
              <a:t>Janhendrik.louw@Microsoft.com</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pPr marL="0" indent="0">
              <a:buNone/>
            </a:pPr>
            <a:r>
              <a:rPr lang="en-US" dirty="0"/>
              <a:t>Solidity is a programming language used to write smart contracts. It is syntactically similar to JavaScript.</a:t>
            </a:r>
          </a:p>
          <a:p>
            <a:pPr marL="0" indent="0">
              <a:buNone/>
            </a:pPr>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a:bodyPr>
          <a:lstStyle/>
          <a:p>
            <a:pPr marL="0" indent="0">
              <a:buNone/>
            </a:pPr>
            <a:r>
              <a:rPr lang="en-US" dirty="0" err="1"/>
              <a:t>Ethereum</a:t>
            </a:r>
            <a:r>
              <a:rPr lang="en-US" dirty="0"/>
              <a:t> uses transaction nodes to run contracts. The JSON file produced by the contract compiler is deployed to the transaction nodes and assigned an address. This address is used by clients to make RPC calls. Contracts can easily be created with Truffle.</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pPr marL="0" indent="0">
              <a:buNone/>
            </a:pPr>
            <a:r>
              <a:rPr lang="en-US" dirty="0"/>
              <a:t>Azure enables anyone with an Azure subscription to spin up an Ethereum blockchain in minutes.</a:t>
            </a:r>
          </a:p>
          <a:p>
            <a:pPr marL="0" indent="0">
              <a:buNone/>
            </a:pPr>
            <a:r>
              <a:rPr lang="en-US" dirty="0"/>
              <a:t>Users can specify VM sizes as well as the number of VMs to serve as mining and transaction nodes on the network.  </a:t>
            </a:r>
          </a:p>
        </p:txBody>
      </p:sp>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Blockchain on Azure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Blockchains are distributed databases in which blocks representing transactions store data securely using hashes from previous blocks. Blockchains are tamper-resistant, secure, and verifiable.</a:t>
            </a:r>
          </a:p>
          <a:p>
            <a:pPr marL="0" indent="0">
              <a:buNone/>
            </a:pPr>
            <a:r>
              <a:rPr lang="en-US" dirty="0"/>
              <a:t>Bitcoin is the most famous blockchain application.</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pPr marL="0" indent="0">
              <a:buNone/>
            </a:pPr>
            <a:r>
              <a:rPr lang="en-US" dirty="0"/>
              <a:t>Traditional security relies on third parties to establish trust.</a:t>
            </a:r>
          </a:p>
          <a:p>
            <a:pPr marL="0" indent="0">
              <a:buNone/>
            </a:pPr>
            <a:r>
              <a:rPr lang="en-US" dirty="0"/>
              <a:t>Blockchains operate on nodes connected via the internet. New blocks are validated by the network and recorded by each node. Each block in the chain is hashed, which seeds the next block in the chain, creating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a:bodyPr>
          <a:lstStyle/>
          <a:p>
            <a:pPr marL="0" indent="0">
              <a:buNone/>
            </a:pPr>
            <a:r>
              <a:rPr lang="en-US" dirty="0"/>
              <a:t>A common concept in most blockchain implementations is that of “mining”. Mining is the process that nodes use to discover and validate new blocks. When a node processes a new block, it is rewarded with “coin” in the form of cryptocurrency.</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a:bodyPr>
          <a:lstStyle/>
          <a:p>
            <a:pPr marL="0" indent="0">
              <a:buNone/>
            </a:pPr>
            <a:r>
              <a:rPr lang="en-US" dirty="0"/>
              <a:t>Bitcoin users set up virtual “wallets” to store the coin that they own. A wallet is usually an app that acts as client on the blockchain network and that can send and receive coin.</a:t>
            </a:r>
          </a:p>
          <a:p>
            <a:pPr marL="0" indent="0">
              <a:buNone/>
            </a:pPr>
            <a:r>
              <a:rPr lang="en-US" dirty="0"/>
              <a:t>One popular browser-based wallet app is </a:t>
            </a:r>
            <a:r>
              <a:rPr lang="en-US" dirty="0" err="1"/>
              <a:t>MetaMask</a:t>
            </a:r>
            <a:r>
              <a:rPr lang="en-US" dirty="0"/>
              <a:t>.</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pPr marL="0" indent="0">
              <a:buNone/>
            </a:pPr>
            <a:r>
              <a:rPr lang="en-US" dirty="0"/>
              <a:t>Ethereum is both a blockchain network and an open-source technology. Blockchains were originally designed for cryptocurrencies. Ethereum was invented in order to create a more general-purpose blockchain that can be applied in new and creative ways.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pPr marL="0" indent="0">
              <a:buNone/>
            </a:pPr>
            <a:r>
              <a:rPr lang="en-US" dirty="0" err="1"/>
              <a:t>Ethereum</a:t>
            </a:r>
            <a:r>
              <a:rPr lang="en-US" dirty="0"/>
              <a:t> employs “smart contracts”.  A smart contract is a program that runs on a blockchain network and is called via RPC.</a:t>
            </a:r>
          </a:p>
          <a:p>
            <a:pPr marL="0" indent="0">
              <a:buNone/>
            </a:pPr>
            <a:r>
              <a:rPr lang="en-US" dirty="0"/>
              <a:t>When an app changes data on the blockchain, it costs someone ether (</a:t>
            </a:r>
            <a:r>
              <a:rPr lang="en-US" dirty="0" err="1"/>
              <a:t>Ethereum’s</a:t>
            </a:r>
            <a:r>
              <a:rPr lang="en-US" dirty="0"/>
              <a:t> Bitcoin-like currency) and constitutes a “transaction”.</a:t>
            </a:r>
          </a:p>
          <a:p>
            <a:pPr marL="0" indent="0">
              <a:buNone/>
            </a:pPr>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pPr marL="0" indent="0">
              <a:buNone/>
            </a:pPr>
            <a:r>
              <a:rPr lang="en-US" dirty="0"/>
              <a:t>Blockchains are not without problems. </a:t>
            </a:r>
            <a:r>
              <a:rPr lang="en-US" dirty="0" err="1"/>
              <a:t>Ethereum</a:t>
            </a:r>
            <a:r>
              <a:rPr lang="en-US" dirty="0"/>
              <a:t> in particular has been the subject of much debate because it was exploited in 2016.</a:t>
            </a:r>
          </a:p>
          <a:p>
            <a:pPr marL="0" indent="0">
              <a:buNone/>
            </a:pPr>
            <a:r>
              <a:rPr lang="en-US" dirty="0"/>
              <a:t>Smart contracts are like any other software in that they are only as good as the developers who write them.</a:t>
            </a:r>
          </a:p>
          <a:p>
            <a:pPr marL="0" indent="0">
              <a:buNone/>
            </a:pPr>
            <a:r>
              <a:rPr lang="en-US" dirty="0"/>
              <a:t>Contracts are visible to everyone on a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12797</TotalTime>
  <Words>1853</Words>
  <Application>Microsoft Office PowerPoint</Application>
  <PresentationFormat>Widescreen</PresentationFormat>
  <Paragraphs>100</Paragraphs>
  <Slides>14</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Jan-Hendrik Louw</cp:lastModifiedBy>
  <cp:revision>355</cp:revision>
  <dcterms:created xsi:type="dcterms:W3CDTF">2016-04-21T18:51:19Z</dcterms:created>
  <dcterms:modified xsi:type="dcterms:W3CDTF">2018-07-04T08:31:22Z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jalouw@microsoft.com</vt:lpwstr>
  </property>
  <property fmtid="{D5CDD505-2E9C-101B-9397-08002B2CF9AE}" pid="5" name="MSIP_Label_f42aa342-8706-4288-bd11-ebb85995028c_SetDate">
    <vt:lpwstr>2018-07-04T08:31:22.4444003Z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