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200" dirty="0"/>
              <a:t>MSC.CARLOS </a:t>
            </a:r>
            <a:r>
              <a:rPr spc="-150" dirty="0"/>
              <a:t>MASSUH</a:t>
            </a:r>
            <a:r>
              <a:rPr spc="-204" dirty="0"/>
              <a:t> </a:t>
            </a:r>
            <a:r>
              <a:rPr spc="-195" dirty="0"/>
              <a:t>V.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200" dirty="0"/>
              <a:t>MSC.CARLOS </a:t>
            </a:r>
            <a:r>
              <a:rPr spc="-150" dirty="0"/>
              <a:t>MASSUH</a:t>
            </a:r>
            <a:r>
              <a:rPr spc="-204" dirty="0"/>
              <a:t> </a:t>
            </a:r>
            <a:r>
              <a:rPr spc="-195" dirty="0"/>
              <a:t>V.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200" dirty="0"/>
              <a:t>MSC.CARLOS </a:t>
            </a:r>
            <a:r>
              <a:rPr spc="-150" dirty="0"/>
              <a:t>MASSUH</a:t>
            </a:r>
            <a:r>
              <a:rPr spc="-204" dirty="0"/>
              <a:t> </a:t>
            </a:r>
            <a:r>
              <a:rPr spc="-195" dirty="0"/>
              <a:t>V.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9408" y="6210300"/>
            <a:ext cx="7432548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3087" y="1400321"/>
            <a:ext cx="8348868" cy="204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" y="5841490"/>
            <a:ext cx="1363980" cy="101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1523" y="260604"/>
            <a:ext cx="8568944" cy="2464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82166" y="2834894"/>
            <a:ext cx="7373747" cy="467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9140" y="2604516"/>
            <a:ext cx="8206740" cy="11765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132202" y="3607053"/>
            <a:ext cx="5313299" cy="365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57172" y="3275076"/>
            <a:ext cx="6041135" cy="1176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124700" y="3275076"/>
            <a:ext cx="800100" cy="1176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200" dirty="0"/>
              <a:t>MSC.CARLOS </a:t>
            </a:r>
            <a:r>
              <a:rPr spc="-150" dirty="0"/>
              <a:t>MASSUH</a:t>
            </a:r>
            <a:r>
              <a:rPr spc="-204" dirty="0"/>
              <a:t> </a:t>
            </a:r>
            <a:r>
              <a:rPr spc="-195" dirty="0"/>
              <a:t>V.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200" dirty="0"/>
              <a:t>MSC.CARLOS </a:t>
            </a:r>
            <a:r>
              <a:rPr spc="-150" dirty="0"/>
              <a:t>MASSUH</a:t>
            </a:r>
            <a:r>
              <a:rPr spc="-204" dirty="0"/>
              <a:t> </a:t>
            </a:r>
            <a:r>
              <a:rPr spc="-195" dirty="0"/>
              <a:t>V.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9408" y="6210300"/>
            <a:ext cx="7432548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3087" y="1400321"/>
            <a:ext cx="8348868" cy="204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" y="5841490"/>
            <a:ext cx="1363980" cy="1016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6187" y="4295013"/>
            <a:ext cx="61516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858" y="3017265"/>
            <a:ext cx="7698282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2597" y="6407073"/>
            <a:ext cx="4133850" cy="41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27266" y="6410426"/>
            <a:ext cx="182752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200" dirty="0"/>
              <a:t>MSC.CARLOS </a:t>
            </a:r>
            <a:r>
              <a:rPr spc="-150" dirty="0"/>
              <a:t>MASSUH</a:t>
            </a:r>
            <a:r>
              <a:rPr spc="-204" dirty="0"/>
              <a:t> </a:t>
            </a:r>
            <a:r>
              <a:rPr spc="-195" dirty="0"/>
              <a:t>V.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jp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9.png"/><Relationship Id="rId7" Type="http://schemas.openxmlformats.org/officeDocument/2006/relationships/image" Target="../media/image12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9.png"/><Relationship Id="rId9" Type="http://schemas.openxmlformats.org/officeDocument/2006/relationships/image" Target="../media/image1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7.png"/><Relationship Id="rId21" Type="http://schemas.openxmlformats.org/officeDocument/2006/relationships/image" Target="../media/image144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6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9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40.png"/><Relationship Id="rId18" Type="http://schemas.openxmlformats.org/officeDocument/2006/relationships/image" Target="../media/image155.png"/><Relationship Id="rId3" Type="http://schemas.openxmlformats.org/officeDocument/2006/relationships/image" Target="../media/image147.png"/><Relationship Id="rId7" Type="http://schemas.openxmlformats.org/officeDocument/2006/relationships/image" Target="../media/image149.png"/><Relationship Id="rId12" Type="http://schemas.openxmlformats.org/officeDocument/2006/relationships/image" Target="../media/image153.png"/><Relationship Id="rId17" Type="http://schemas.openxmlformats.org/officeDocument/2006/relationships/image" Target="../media/image154.png"/><Relationship Id="rId2" Type="http://schemas.openxmlformats.org/officeDocument/2006/relationships/image" Target="../media/image146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9.png"/><Relationship Id="rId9" Type="http://schemas.openxmlformats.org/officeDocument/2006/relationships/image" Target="../media/image151.png"/><Relationship Id="rId1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4.png"/><Relationship Id="rId18" Type="http://schemas.openxmlformats.org/officeDocument/2006/relationships/image" Target="../media/image143.png"/><Relationship Id="rId3" Type="http://schemas.openxmlformats.org/officeDocument/2006/relationships/image" Target="../media/image157.png"/><Relationship Id="rId7" Type="http://schemas.openxmlformats.org/officeDocument/2006/relationships/image" Target="../media/image159.png"/><Relationship Id="rId12" Type="http://schemas.openxmlformats.org/officeDocument/2006/relationships/image" Target="../media/image163.png"/><Relationship Id="rId17" Type="http://schemas.openxmlformats.org/officeDocument/2006/relationships/image" Target="../media/image166.png"/><Relationship Id="rId2" Type="http://schemas.openxmlformats.org/officeDocument/2006/relationships/image" Target="../media/image156.png"/><Relationship Id="rId16" Type="http://schemas.openxmlformats.org/officeDocument/2006/relationships/image" Target="../media/image14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11" Type="http://schemas.openxmlformats.org/officeDocument/2006/relationships/image" Target="../media/image162.png"/><Relationship Id="rId5" Type="http://schemas.openxmlformats.org/officeDocument/2006/relationships/image" Target="../media/image12.png"/><Relationship Id="rId15" Type="http://schemas.openxmlformats.org/officeDocument/2006/relationships/image" Target="../media/image140.png"/><Relationship Id="rId10" Type="http://schemas.openxmlformats.org/officeDocument/2006/relationships/image" Target="../media/image23.png"/><Relationship Id="rId19" Type="http://schemas.openxmlformats.org/officeDocument/2006/relationships/image" Target="../media/image144.png"/><Relationship Id="rId4" Type="http://schemas.openxmlformats.org/officeDocument/2006/relationships/image" Target="../media/image9.png"/><Relationship Id="rId9" Type="http://schemas.openxmlformats.org/officeDocument/2006/relationships/image" Target="../media/image161.png"/><Relationship Id="rId14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43.png"/><Relationship Id="rId3" Type="http://schemas.openxmlformats.org/officeDocument/2006/relationships/image" Target="../media/image168.png"/><Relationship Id="rId7" Type="http://schemas.openxmlformats.org/officeDocument/2006/relationships/image" Target="../media/image170.png"/><Relationship Id="rId12" Type="http://schemas.openxmlformats.org/officeDocument/2006/relationships/image" Target="../media/image14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9.png"/><Relationship Id="rId11" Type="http://schemas.openxmlformats.org/officeDocument/2006/relationships/image" Target="../media/image172.png"/><Relationship Id="rId5" Type="http://schemas.openxmlformats.org/officeDocument/2006/relationships/image" Target="../media/image12.png"/><Relationship Id="rId15" Type="http://schemas.openxmlformats.org/officeDocument/2006/relationships/image" Target="../media/image155.png"/><Relationship Id="rId10" Type="http://schemas.openxmlformats.org/officeDocument/2006/relationships/image" Target="../media/image140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14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41.png"/><Relationship Id="rId3" Type="http://schemas.openxmlformats.org/officeDocument/2006/relationships/image" Target="../media/image174.png"/><Relationship Id="rId7" Type="http://schemas.openxmlformats.org/officeDocument/2006/relationships/image" Target="../media/image176.png"/><Relationship Id="rId12" Type="http://schemas.openxmlformats.org/officeDocument/2006/relationships/image" Target="../media/image180.png"/><Relationship Id="rId17" Type="http://schemas.openxmlformats.org/officeDocument/2006/relationships/image" Target="../media/image155.png"/><Relationship Id="rId2" Type="http://schemas.openxmlformats.org/officeDocument/2006/relationships/image" Target="../media/image173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2.png"/><Relationship Id="rId15" Type="http://schemas.openxmlformats.org/officeDocument/2006/relationships/image" Target="../media/image143.png"/><Relationship Id="rId10" Type="http://schemas.openxmlformats.org/officeDocument/2006/relationships/image" Target="../media/image178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14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2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193.png"/><Relationship Id="rId2" Type="http://schemas.openxmlformats.org/officeDocument/2006/relationships/image" Target="../media/image181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87.png"/><Relationship Id="rId4" Type="http://schemas.openxmlformats.org/officeDocument/2006/relationships/image" Target="../media/image9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8.jpg"/><Relationship Id="rId3" Type="http://schemas.openxmlformats.org/officeDocument/2006/relationships/image" Target="../media/image196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3.png"/><Relationship Id="rId2" Type="http://schemas.openxmlformats.org/officeDocument/2006/relationships/image" Target="../media/image195.png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2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9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7.png"/><Relationship Id="rId3" Type="http://schemas.openxmlformats.org/officeDocument/2006/relationships/image" Target="../media/image210.png"/><Relationship Id="rId7" Type="http://schemas.openxmlformats.org/officeDocument/2006/relationships/image" Target="../media/image212.png"/><Relationship Id="rId12" Type="http://schemas.openxmlformats.org/officeDocument/2006/relationships/image" Target="../media/image23.png"/><Relationship Id="rId2" Type="http://schemas.openxmlformats.org/officeDocument/2006/relationships/image" Target="../media/image20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16.png"/><Relationship Id="rId5" Type="http://schemas.openxmlformats.org/officeDocument/2006/relationships/image" Target="../media/image9.png"/><Relationship Id="rId15" Type="http://schemas.openxmlformats.org/officeDocument/2006/relationships/image" Target="../media/image113.png"/><Relationship Id="rId10" Type="http://schemas.openxmlformats.org/officeDocument/2006/relationships/image" Target="../media/image215.png"/><Relationship Id="rId4" Type="http://schemas.openxmlformats.org/officeDocument/2006/relationships/image" Target="../media/image211.png"/><Relationship Id="rId9" Type="http://schemas.openxmlformats.org/officeDocument/2006/relationships/image" Target="../media/image214.png"/><Relationship Id="rId14" Type="http://schemas.openxmlformats.org/officeDocument/2006/relationships/image" Target="../media/image2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2.png"/><Relationship Id="rId3" Type="http://schemas.openxmlformats.org/officeDocument/2006/relationships/image" Target="../media/image220.png"/><Relationship Id="rId21" Type="http://schemas.openxmlformats.org/officeDocument/2006/relationships/image" Target="../media/image235.png"/><Relationship Id="rId7" Type="http://schemas.openxmlformats.org/officeDocument/2006/relationships/image" Target="../media/image12.png"/><Relationship Id="rId12" Type="http://schemas.openxmlformats.org/officeDocument/2006/relationships/image" Target="../media/image227.png"/><Relationship Id="rId17" Type="http://schemas.openxmlformats.org/officeDocument/2006/relationships/image" Target="../media/image231.png"/><Relationship Id="rId2" Type="http://schemas.openxmlformats.org/officeDocument/2006/relationships/image" Target="../media/image219.png"/><Relationship Id="rId16" Type="http://schemas.openxmlformats.org/officeDocument/2006/relationships/image" Target="../media/image23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226.png"/><Relationship Id="rId5" Type="http://schemas.openxmlformats.org/officeDocument/2006/relationships/image" Target="../media/image222.png"/><Relationship Id="rId15" Type="http://schemas.openxmlformats.org/officeDocument/2006/relationships/image" Target="../media/image230.png"/><Relationship Id="rId10" Type="http://schemas.openxmlformats.org/officeDocument/2006/relationships/image" Target="../media/image225.png"/><Relationship Id="rId19" Type="http://schemas.openxmlformats.org/officeDocument/2006/relationships/image" Target="../media/image233.png"/><Relationship Id="rId4" Type="http://schemas.openxmlformats.org/officeDocument/2006/relationships/image" Target="../media/image221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3.png"/><Relationship Id="rId18" Type="http://schemas.openxmlformats.org/officeDocument/2006/relationships/image" Target="../media/image249.png"/><Relationship Id="rId3" Type="http://schemas.openxmlformats.org/officeDocument/2006/relationships/image" Target="../media/image238.png"/><Relationship Id="rId21" Type="http://schemas.openxmlformats.org/officeDocument/2006/relationships/image" Target="../media/image113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16.png"/><Relationship Id="rId2" Type="http://schemas.openxmlformats.org/officeDocument/2006/relationships/image" Target="../media/image237.jpg"/><Relationship Id="rId16" Type="http://schemas.openxmlformats.org/officeDocument/2006/relationships/image" Target="../media/image248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44.png"/><Relationship Id="rId5" Type="http://schemas.openxmlformats.org/officeDocument/2006/relationships/image" Target="../media/image9.png"/><Relationship Id="rId15" Type="http://schemas.openxmlformats.org/officeDocument/2006/relationships/image" Target="../media/image247.png"/><Relationship Id="rId10" Type="http://schemas.openxmlformats.org/officeDocument/2006/relationships/image" Target="../media/image243.png"/><Relationship Id="rId19" Type="http://schemas.openxmlformats.org/officeDocument/2006/relationships/image" Target="../media/image217.png"/><Relationship Id="rId4" Type="http://schemas.openxmlformats.org/officeDocument/2006/relationships/image" Target="../media/image239.png"/><Relationship Id="rId9" Type="http://schemas.openxmlformats.org/officeDocument/2006/relationships/image" Target="../media/image242.png"/><Relationship Id="rId14" Type="http://schemas.openxmlformats.org/officeDocument/2006/relationships/image" Target="../media/image2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261.png"/><Relationship Id="rId18" Type="http://schemas.openxmlformats.org/officeDocument/2006/relationships/image" Target="../media/image266.png"/><Relationship Id="rId26" Type="http://schemas.openxmlformats.org/officeDocument/2006/relationships/image" Target="../media/image274.png"/><Relationship Id="rId3" Type="http://schemas.openxmlformats.org/officeDocument/2006/relationships/image" Target="../media/image252.png"/><Relationship Id="rId21" Type="http://schemas.openxmlformats.org/officeDocument/2006/relationships/image" Target="../media/image269.png"/><Relationship Id="rId7" Type="http://schemas.openxmlformats.org/officeDocument/2006/relationships/image" Target="../media/image256.png"/><Relationship Id="rId12" Type="http://schemas.openxmlformats.org/officeDocument/2006/relationships/image" Target="../media/image260.png"/><Relationship Id="rId17" Type="http://schemas.openxmlformats.org/officeDocument/2006/relationships/image" Target="../media/image265.png"/><Relationship Id="rId25" Type="http://schemas.openxmlformats.org/officeDocument/2006/relationships/image" Target="../media/image273.png"/><Relationship Id="rId2" Type="http://schemas.openxmlformats.org/officeDocument/2006/relationships/image" Target="../media/image251.png"/><Relationship Id="rId16" Type="http://schemas.openxmlformats.org/officeDocument/2006/relationships/image" Target="../media/image264.png"/><Relationship Id="rId20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5.png"/><Relationship Id="rId11" Type="http://schemas.openxmlformats.org/officeDocument/2006/relationships/image" Target="../media/image259.png"/><Relationship Id="rId24" Type="http://schemas.openxmlformats.org/officeDocument/2006/relationships/image" Target="../media/image272.png"/><Relationship Id="rId5" Type="http://schemas.openxmlformats.org/officeDocument/2006/relationships/image" Target="../media/image254.png"/><Relationship Id="rId15" Type="http://schemas.openxmlformats.org/officeDocument/2006/relationships/image" Target="../media/image263.png"/><Relationship Id="rId23" Type="http://schemas.openxmlformats.org/officeDocument/2006/relationships/image" Target="../media/image271.png"/><Relationship Id="rId10" Type="http://schemas.openxmlformats.org/officeDocument/2006/relationships/image" Target="../media/image258.png"/><Relationship Id="rId19" Type="http://schemas.openxmlformats.org/officeDocument/2006/relationships/image" Target="../media/image267.png"/><Relationship Id="rId4" Type="http://schemas.openxmlformats.org/officeDocument/2006/relationships/image" Target="../media/image253.png"/><Relationship Id="rId9" Type="http://schemas.openxmlformats.org/officeDocument/2006/relationships/image" Target="../media/image257.png"/><Relationship Id="rId14" Type="http://schemas.openxmlformats.org/officeDocument/2006/relationships/image" Target="../media/image262.png"/><Relationship Id="rId22" Type="http://schemas.openxmlformats.org/officeDocument/2006/relationships/image" Target="../media/image270.png"/><Relationship Id="rId27" Type="http://schemas.openxmlformats.org/officeDocument/2006/relationships/image" Target="../media/image2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3" Type="http://schemas.openxmlformats.org/officeDocument/2006/relationships/image" Target="../media/image277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8.jpg"/><Relationship Id="rId2" Type="http://schemas.openxmlformats.org/officeDocument/2006/relationships/image" Target="../media/image27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12.png"/><Relationship Id="rId15" Type="http://schemas.openxmlformats.org/officeDocument/2006/relationships/image" Target="../media/image287.png"/><Relationship Id="rId10" Type="http://schemas.openxmlformats.org/officeDocument/2006/relationships/image" Target="../media/image282.png"/><Relationship Id="rId4" Type="http://schemas.openxmlformats.org/officeDocument/2006/relationships/image" Target="../media/image9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26" Type="http://schemas.openxmlformats.org/officeDocument/2006/relationships/image" Target="../media/image310.jpg"/><Relationship Id="rId3" Type="http://schemas.openxmlformats.org/officeDocument/2006/relationships/image" Target="../media/image290.png"/><Relationship Id="rId21" Type="http://schemas.openxmlformats.org/officeDocument/2006/relationships/image" Target="../media/image306.png"/><Relationship Id="rId7" Type="http://schemas.openxmlformats.org/officeDocument/2006/relationships/image" Target="../media/image293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5" Type="http://schemas.openxmlformats.org/officeDocument/2006/relationships/image" Target="../media/image23.png"/><Relationship Id="rId2" Type="http://schemas.openxmlformats.org/officeDocument/2006/relationships/image" Target="../media/image289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12.png"/><Relationship Id="rId24" Type="http://schemas.openxmlformats.org/officeDocument/2006/relationships/image" Target="../media/image309.png"/><Relationship Id="rId5" Type="http://schemas.openxmlformats.org/officeDocument/2006/relationships/image" Target="../media/image292.png"/><Relationship Id="rId15" Type="http://schemas.openxmlformats.org/officeDocument/2006/relationships/image" Target="../media/image300.png"/><Relationship Id="rId23" Type="http://schemas.openxmlformats.org/officeDocument/2006/relationships/image" Target="../media/image308.png"/><Relationship Id="rId10" Type="http://schemas.openxmlformats.org/officeDocument/2006/relationships/image" Target="../media/image296.png"/><Relationship Id="rId19" Type="http://schemas.openxmlformats.org/officeDocument/2006/relationships/image" Target="../media/image304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299.png"/><Relationship Id="rId22" Type="http://schemas.openxmlformats.org/officeDocument/2006/relationships/image" Target="../media/image30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" Type="http://schemas.openxmlformats.org/officeDocument/2006/relationships/image" Target="../media/image312.png"/><Relationship Id="rId21" Type="http://schemas.openxmlformats.org/officeDocument/2006/relationships/image" Target="../media/image329.png"/><Relationship Id="rId7" Type="http://schemas.openxmlformats.org/officeDocument/2006/relationships/image" Target="../media/image34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2" Type="http://schemas.openxmlformats.org/officeDocument/2006/relationships/image" Target="../media/image311.jpg"/><Relationship Id="rId16" Type="http://schemas.openxmlformats.org/officeDocument/2006/relationships/image" Target="../media/image324.png"/><Relationship Id="rId20" Type="http://schemas.openxmlformats.org/officeDocument/2006/relationships/image" Target="../media/image328.png"/><Relationship Id="rId29" Type="http://schemas.openxmlformats.org/officeDocument/2006/relationships/image" Target="../media/image3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5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5" Type="http://schemas.openxmlformats.org/officeDocument/2006/relationships/image" Target="../media/image314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4" Type="http://schemas.openxmlformats.org/officeDocument/2006/relationships/image" Target="../media/image313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23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9.png"/><Relationship Id="rId7" Type="http://schemas.openxmlformats.org/officeDocument/2006/relationships/image" Target="../media/image35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20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23.png"/><Relationship Id="rId19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9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9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23.png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5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12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4" Type="http://schemas.openxmlformats.org/officeDocument/2006/relationships/image" Target="../media/image9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1684" y="599312"/>
            <a:ext cx="2498979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2655" y="266700"/>
            <a:ext cx="3215640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4688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1060704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7591" y="1537716"/>
            <a:ext cx="2461260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964435"/>
            <a:ext cx="2075688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391155"/>
            <a:ext cx="3133344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2817876"/>
            <a:ext cx="3506724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3244595"/>
            <a:ext cx="3907536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" y="3671315"/>
            <a:ext cx="3122675" cy="749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" y="4098035"/>
            <a:ext cx="3791712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655" y="4524755"/>
            <a:ext cx="3715512" cy="749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1610613"/>
            <a:ext cx="375983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14" dirty="0">
                <a:solidFill>
                  <a:srgbClr val="001F5F"/>
                </a:solidFill>
                <a:latin typeface="Trebuchet MS"/>
                <a:cs typeface="Trebuchet MS"/>
              </a:rPr>
              <a:t>Son </a:t>
            </a: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informes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que  </a:t>
            </a:r>
            <a:r>
              <a:rPr sz="2800" b="1" spc="-180" dirty="0">
                <a:solidFill>
                  <a:srgbClr val="001F5F"/>
                </a:solidFill>
                <a:latin typeface="Trebuchet MS"/>
                <a:cs typeface="Trebuchet MS"/>
              </a:rPr>
              <a:t>utilizan </a:t>
            </a:r>
            <a:r>
              <a:rPr sz="2800" b="1" spc="-114" dirty="0">
                <a:solidFill>
                  <a:srgbClr val="001F5F"/>
                </a:solidFill>
                <a:latin typeface="Trebuchet MS"/>
                <a:cs typeface="Trebuchet MS"/>
              </a:rPr>
              <a:t>las  </a:t>
            </a: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instituciones para  </a:t>
            </a: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reportar </a:t>
            </a:r>
            <a:r>
              <a:rPr sz="2800" b="1" spc="-130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situación 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económica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800" b="1" spc="-3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financiera  y </a:t>
            </a:r>
            <a:r>
              <a:rPr sz="2800" b="1" spc="-105" dirty="0">
                <a:solidFill>
                  <a:srgbClr val="001F5F"/>
                </a:solidFill>
                <a:latin typeface="Trebuchet MS"/>
                <a:cs typeface="Trebuchet MS"/>
              </a:rPr>
              <a:t>los </a:t>
            </a: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cambios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que  </a:t>
            </a:r>
            <a:r>
              <a:rPr sz="2800" b="1" spc="-185" dirty="0">
                <a:solidFill>
                  <a:srgbClr val="001F5F"/>
                </a:solidFill>
                <a:latin typeface="Trebuchet MS"/>
                <a:cs typeface="Trebuchet MS"/>
              </a:rPr>
              <a:t>experimenta </a:t>
            </a:r>
            <a:r>
              <a:rPr sz="2800" b="1" spc="-130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2800" b="1" spc="-125" dirty="0">
                <a:solidFill>
                  <a:srgbClr val="001F5F"/>
                </a:solidFill>
                <a:latin typeface="Trebuchet MS"/>
                <a:cs typeface="Trebuchet MS"/>
              </a:rPr>
              <a:t>misma  </a:t>
            </a:r>
            <a:r>
              <a:rPr sz="2800" b="1" spc="-114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una </a:t>
            </a:r>
            <a:r>
              <a:rPr sz="2800" b="1" spc="-195" dirty="0">
                <a:solidFill>
                  <a:srgbClr val="001F5F"/>
                </a:solidFill>
                <a:latin typeface="Trebuchet MS"/>
                <a:cs typeface="Trebuchet MS"/>
              </a:rPr>
              <a:t>fecha </a:t>
            </a:r>
            <a:r>
              <a:rPr sz="2800" b="1" spc="-85" dirty="0">
                <a:solidFill>
                  <a:srgbClr val="001F5F"/>
                </a:solidFill>
                <a:latin typeface="Trebuchet MS"/>
                <a:cs typeface="Trebuchet MS"/>
              </a:rPr>
              <a:t>o </a:t>
            </a: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periodo  </a:t>
            </a: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determinado.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6655" y="4951476"/>
            <a:ext cx="2523744" cy="7498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0632" y="4951476"/>
            <a:ext cx="510540" cy="7498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1988820"/>
            <a:ext cx="4067936" cy="30509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620" y="298958"/>
            <a:ext cx="7815808" cy="263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236" y="129539"/>
            <a:ext cx="8289035" cy="643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620" y="664718"/>
            <a:ext cx="7506877" cy="263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236" y="495300"/>
            <a:ext cx="7968996" cy="643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803" y="1032255"/>
            <a:ext cx="1132852" cy="210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236" y="861060"/>
            <a:ext cx="1522476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7903" y="861060"/>
            <a:ext cx="437387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9380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1381759" y="0"/>
                </a:moveTo>
                <a:lnTo>
                  <a:pt x="81280" y="0"/>
                </a:lnTo>
                <a:lnTo>
                  <a:pt x="49666" y="6395"/>
                </a:lnTo>
                <a:lnTo>
                  <a:pt x="23828" y="23828"/>
                </a:lnTo>
                <a:lnTo>
                  <a:pt x="6395" y="49666"/>
                </a:lnTo>
                <a:lnTo>
                  <a:pt x="0" y="81280"/>
                </a:lnTo>
                <a:lnTo>
                  <a:pt x="0" y="731520"/>
                </a:lnTo>
                <a:lnTo>
                  <a:pt x="6395" y="763186"/>
                </a:lnTo>
                <a:lnTo>
                  <a:pt x="23828" y="789019"/>
                </a:lnTo>
                <a:lnTo>
                  <a:pt x="49666" y="806422"/>
                </a:lnTo>
                <a:lnTo>
                  <a:pt x="81280" y="812800"/>
                </a:lnTo>
                <a:lnTo>
                  <a:pt x="1381759" y="812800"/>
                </a:lnTo>
                <a:lnTo>
                  <a:pt x="1413426" y="806422"/>
                </a:lnTo>
                <a:lnTo>
                  <a:pt x="1439259" y="789019"/>
                </a:lnTo>
                <a:lnTo>
                  <a:pt x="1456662" y="763186"/>
                </a:lnTo>
                <a:lnTo>
                  <a:pt x="1463040" y="731520"/>
                </a:lnTo>
                <a:lnTo>
                  <a:pt x="1463040" y="81280"/>
                </a:lnTo>
                <a:lnTo>
                  <a:pt x="1456662" y="49666"/>
                </a:lnTo>
                <a:lnTo>
                  <a:pt x="1439259" y="23828"/>
                </a:lnTo>
                <a:lnTo>
                  <a:pt x="1413426" y="6395"/>
                </a:lnTo>
                <a:lnTo>
                  <a:pt x="1381759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9380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0" y="81280"/>
                </a:moveTo>
                <a:lnTo>
                  <a:pt x="6395" y="49666"/>
                </a:lnTo>
                <a:lnTo>
                  <a:pt x="23828" y="23828"/>
                </a:lnTo>
                <a:lnTo>
                  <a:pt x="49666" y="6395"/>
                </a:lnTo>
                <a:lnTo>
                  <a:pt x="81280" y="0"/>
                </a:lnTo>
                <a:lnTo>
                  <a:pt x="1381759" y="0"/>
                </a:lnTo>
                <a:lnTo>
                  <a:pt x="1413426" y="6395"/>
                </a:lnTo>
                <a:lnTo>
                  <a:pt x="1439259" y="23828"/>
                </a:lnTo>
                <a:lnTo>
                  <a:pt x="1456662" y="49666"/>
                </a:lnTo>
                <a:lnTo>
                  <a:pt x="1463040" y="81280"/>
                </a:lnTo>
                <a:lnTo>
                  <a:pt x="1463040" y="731520"/>
                </a:lnTo>
                <a:lnTo>
                  <a:pt x="1456662" y="763186"/>
                </a:lnTo>
                <a:lnTo>
                  <a:pt x="1439259" y="789019"/>
                </a:lnTo>
                <a:lnTo>
                  <a:pt x="1413426" y="806422"/>
                </a:lnTo>
                <a:lnTo>
                  <a:pt x="1381759" y="812800"/>
                </a:lnTo>
                <a:lnTo>
                  <a:pt x="81280" y="812800"/>
                </a:lnTo>
                <a:lnTo>
                  <a:pt x="49666" y="806422"/>
                </a:lnTo>
                <a:lnTo>
                  <a:pt x="23828" y="789019"/>
                </a:lnTo>
                <a:lnTo>
                  <a:pt x="6395" y="763186"/>
                </a:lnTo>
                <a:lnTo>
                  <a:pt x="0" y="731520"/>
                </a:lnTo>
                <a:lnTo>
                  <a:pt x="0" y="81280"/>
                </a:lnTo>
                <a:close/>
              </a:path>
            </a:pathLst>
          </a:custGeom>
          <a:ln w="9525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21814" y="1912111"/>
            <a:ext cx="113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solidFill>
                  <a:srgbClr val="000000"/>
                </a:solidFill>
              </a:rPr>
              <a:t>A</a:t>
            </a:r>
            <a:r>
              <a:rPr sz="2800" spc="-235" dirty="0">
                <a:solidFill>
                  <a:srgbClr val="000000"/>
                </a:solidFill>
              </a:rPr>
              <a:t>C</a:t>
            </a:r>
            <a:r>
              <a:rPr sz="2800" spc="-140" dirty="0">
                <a:solidFill>
                  <a:srgbClr val="000000"/>
                </a:solidFill>
              </a:rPr>
              <a:t>TI</a:t>
            </a:r>
            <a:r>
              <a:rPr sz="2800" spc="-250" dirty="0">
                <a:solidFill>
                  <a:srgbClr val="000000"/>
                </a:solidFill>
              </a:rPr>
              <a:t>V</a:t>
            </a:r>
            <a:r>
              <a:rPr sz="2800" spc="-80" dirty="0">
                <a:solidFill>
                  <a:srgbClr val="000000"/>
                </a:solidFill>
              </a:rPr>
              <a:t>O</a:t>
            </a:r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4272660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1381760" y="0"/>
                </a:moveTo>
                <a:lnTo>
                  <a:pt x="81279" y="0"/>
                </a:lnTo>
                <a:lnTo>
                  <a:pt x="49666" y="6395"/>
                </a:lnTo>
                <a:lnTo>
                  <a:pt x="23828" y="23828"/>
                </a:lnTo>
                <a:lnTo>
                  <a:pt x="6395" y="49666"/>
                </a:lnTo>
                <a:lnTo>
                  <a:pt x="0" y="81280"/>
                </a:lnTo>
                <a:lnTo>
                  <a:pt x="0" y="731520"/>
                </a:lnTo>
                <a:lnTo>
                  <a:pt x="6395" y="763186"/>
                </a:lnTo>
                <a:lnTo>
                  <a:pt x="23828" y="789019"/>
                </a:lnTo>
                <a:lnTo>
                  <a:pt x="49666" y="806422"/>
                </a:lnTo>
                <a:lnTo>
                  <a:pt x="81279" y="812800"/>
                </a:lnTo>
                <a:lnTo>
                  <a:pt x="1381760" y="812800"/>
                </a:lnTo>
                <a:lnTo>
                  <a:pt x="1413426" y="806422"/>
                </a:lnTo>
                <a:lnTo>
                  <a:pt x="1439259" y="789019"/>
                </a:lnTo>
                <a:lnTo>
                  <a:pt x="1456662" y="763186"/>
                </a:lnTo>
                <a:lnTo>
                  <a:pt x="1463039" y="731520"/>
                </a:lnTo>
                <a:lnTo>
                  <a:pt x="1463039" y="81280"/>
                </a:lnTo>
                <a:lnTo>
                  <a:pt x="1456662" y="49666"/>
                </a:lnTo>
                <a:lnTo>
                  <a:pt x="1439259" y="23828"/>
                </a:lnTo>
                <a:lnTo>
                  <a:pt x="1413426" y="6395"/>
                </a:lnTo>
                <a:lnTo>
                  <a:pt x="1381760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660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0" y="81280"/>
                </a:moveTo>
                <a:lnTo>
                  <a:pt x="6395" y="49666"/>
                </a:lnTo>
                <a:lnTo>
                  <a:pt x="23828" y="23828"/>
                </a:lnTo>
                <a:lnTo>
                  <a:pt x="49666" y="6395"/>
                </a:lnTo>
                <a:lnTo>
                  <a:pt x="81279" y="0"/>
                </a:lnTo>
                <a:lnTo>
                  <a:pt x="1381760" y="0"/>
                </a:lnTo>
                <a:lnTo>
                  <a:pt x="1413426" y="6395"/>
                </a:lnTo>
                <a:lnTo>
                  <a:pt x="1439259" y="23828"/>
                </a:lnTo>
                <a:lnTo>
                  <a:pt x="1456662" y="49666"/>
                </a:lnTo>
                <a:lnTo>
                  <a:pt x="1463039" y="81280"/>
                </a:lnTo>
                <a:lnTo>
                  <a:pt x="1463039" y="731520"/>
                </a:lnTo>
                <a:lnTo>
                  <a:pt x="1456662" y="763186"/>
                </a:lnTo>
                <a:lnTo>
                  <a:pt x="1439259" y="789019"/>
                </a:lnTo>
                <a:lnTo>
                  <a:pt x="1413426" y="806422"/>
                </a:lnTo>
                <a:lnTo>
                  <a:pt x="1381760" y="812800"/>
                </a:lnTo>
                <a:lnTo>
                  <a:pt x="81279" y="812800"/>
                </a:lnTo>
                <a:lnTo>
                  <a:pt x="49666" y="806422"/>
                </a:lnTo>
                <a:lnTo>
                  <a:pt x="23828" y="789019"/>
                </a:lnTo>
                <a:lnTo>
                  <a:pt x="6395" y="763186"/>
                </a:lnTo>
                <a:lnTo>
                  <a:pt x="0" y="731520"/>
                </a:lnTo>
                <a:lnTo>
                  <a:pt x="0" y="81280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8546" y="1752091"/>
            <a:ext cx="1275080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indent="-3175" algn="ctr">
              <a:lnSpc>
                <a:spcPct val="91400"/>
              </a:lnSpc>
              <a:spcBef>
                <a:spcPts val="285"/>
              </a:spcBef>
            </a:pPr>
            <a:r>
              <a:rPr sz="1800" b="1" spc="-85" dirty="0">
                <a:latin typeface="Trebuchet MS"/>
                <a:cs typeface="Trebuchet MS"/>
              </a:rPr>
              <a:t>PASIVO </a:t>
            </a:r>
            <a:r>
              <a:rPr sz="1800" b="1" spc="-160" dirty="0">
                <a:latin typeface="Trebuchet MS"/>
                <a:cs typeface="Trebuchet MS"/>
              </a:rPr>
              <a:t>+  </a:t>
            </a:r>
            <a:r>
              <a:rPr sz="1800" b="1" spc="-220" dirty="0">
                <a:latin typeface="Trebuchet MS"/>
                <a:cs typeface="Trebuchet MS"/>
              </a:rPr>
              <a:t>P</a:t>
            </a:r>
            <a:r>
              <a:rPr sz="1800" b="1" spc="-195" dirty="0">
                <a:latin typeface="Trebuchet MS"/>
                <a:cs typeface="Trebuchet MS"/>
              </a:rPr>
              <a:t>A</a:t>
            </a:r>
            <a:r>
              <a:rPr sz="1800" b="1" spc="-155" dirty="0">
                <a:latin typeface="Trebuchet MS"/>
                <a:cs typeface="Trebuchet MS"/>
              </a:rPr>
              <a:t>T</a:t>
            </a:r>
            <a:r>
              <a:rPr sz="1800" b="1" spc="-160" dirty="0">
                <a:latin typeface="Trebuchet MS"/>
                <a:cs typeface="Trebuchet MS"/>
              </a:rPr>
              <a:t>R</a:t>
            </a:r>
            <a:r>
              <a:rPr sz="1800" b="1" spc="45" dirty="0">
                <a:latin typeface="Trebuchet MS"/>
                <a:cs typeface="Trebuchet MS"/>
              </a:rPr>
              <a:t>IM</a:t>
            </a:r>
            <a:r>
              <a:rPr sz="1800" b="1" spc="55" dirty="0">
                <a:latin typeface="Trebuchet MS"/>
                <a:cs typeface="Trebuchet MS"/>
              </a:rPr>
              <a:t>O</a:t>
            </a:r>
            <a:r>
              <a:rPr sz="1800" b="1" spc="-25" dirty="0">
                <a:latin typeface="Trebuchet MS"/>
                <a:cs typeface="Trebuchet MS"/>
              </a:rPr>
              <a:t>NIO  </a:t>
            </a:r>
            <a:r>
              <a:rPr sz="1800" b="1" spc="-120" dirty="0">
                <a:latin typeface="Trebuchet MS"/>
                <a:cs typeface="Trebuchet MS"/>
              </a:rPr>
              <a:t>NETO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2740" y="5227192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5">
                <a:moveTo>
                  <a:pt x="304800" y="0"/>
                </a:moveTo>
                <a:lnTo>
                  <a:pt x="0" y="609625"/>
                </a:lnTo>
                <a:lnTo>
                  <a:pt x="609600" y="609625"/>
                </a:lnTo>
                <a:lnTo>
                  <a:pt x="304800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2740" y="5227192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5">
                <a:moveTo>
                  <a:pt x="0" y="609625"/>
                </a:moveTo>
                <a:lnTo>
                  <a:pt x="304800" y="0"/>
                </a:lnTo>
                <a:lnTo>
                  <a:pt x="609600" y="609625"/>
                </a:lnTo>
                <a:lnTo>
                  <a:pt x="0" y="609625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8741" y="4971973"/>
            <a:ext cx="3657600" cy="247650"/>
          </a:xfrm>
          <a:custGeom>
            <a:avLst/>
            <a:gdLst/>
            <a:ahLst/>
            <a:cxnLst/>
            <a:rect l="l" t="t" r="r" b="b"/>
            <a:pathLst>
              <a:path w="3657600" h="247650">
                <a:moveTo>
                  <a:pt x="0" y="247091"/>
                </a:moveTo>
                <a:lnTo>
                  <a:pt x="3657600" y="247091"/>
                </a:lnTo>
                <a:lnTo>
                  <a:pt x="3657600" y="0"/>
                </a:lnTo>
                <a:lnTo>
                  <a:pt x="0" y="0"/>
                </a:lnTo>
                <a:lnTo>
                  <a:pt x="0" y="24709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8741" y="4971973"/>
            <a:ext cx="3657600" cy="247650"/>
          </a:xfrm>
          <a:custGeom>
            <a:avLst/>
            <a:gdLst/>
            <a:ahLst/>
            <a:cxnLst/>
            <a:rect l="l" t="t" r="r" b="b"/>
            <a:pathLst>
              <a:path w="3657600" h="247650">
                <a:moveTo>
                  <a:pt x="0" y="247091"/>
                </a:moveTo>
                <a:lnTo>
                  <a:pt x="3657600" y="247091"/>
                </a:lnTo>
                <a:lnTo>
                  <a:pt x="3657600" y="0"/>
                </a:lnTo>
                <a:lnTo>
                  <a:pt x="0" y="0"/>
                </a:lnTo>
                <a:lnTo>
                  <a:pt x="0" y="24709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01667" y="3878579"/>
            <a:ext cx="1671827" cy="1127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11471" y="4039311"/>
            <a:ext cx="1188085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645"/>
              </a:lnSpc>
              <a:spcBef>
                <a:spcPts val="105"/>
              </a:spcBef>
            </a:pPr>
            <a:r>
              <a:rPr sz="2300" b="1" spc="-160" dirty="0">
                <a:latin typeface="Trebuchet MS"/>
                <a:cs typeface="Trebuchet MS"/>
              </a:rPr>
              <a:t>Fuentes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ts val="2645"/>
              </a:lnSpc>
            </a:pPr>
            <a:r>
              <a:rPr sz="2300" b="1" spc="-135" dirty="0">
                <a:latin typeface="Trebuchet MS"/>
                <a:cs typeface="Trebuchet MS"/>
              </a:rPr>
              <a:t>de</a:t>
            </a:r>
            <a:r>
              <a:rPr sz="2300" b="1" spc="-235" dirty="0">
                <a:latin typeface="Trebuchet MS"/>
                <a:cs typeface="Trebuchet MS"/>
              </a:rPr>
              <a:t> </a:t>
            </a:r>
            <a:r>
              <a:rPr sz="2300" b="1" spc="-130" dirty="0">
                <a:latin typeface="Trebuchet MS"/>
                <a:cs typeface="Trebuchet MS"/>
              </a:rPr>
              <a:t>dinero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9100" y="2788920"/>
            <a:ext cx="1549908" cy="11277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37964" y="3110611"/>
            <a:ext cx="9321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0" dirty="0">
                <a:latin typeface="Trebuchet MS"/>
                <a:cs typeface="Trebuchet MS"/>
              </a:rPr>
              <a:t>Deudas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15311" y="3878579"/>
            <a:ext cx="1575815" cy="1127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66264" y="4039311"/>
            <a:ext cx="1049020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645"/>
              </a:lnSpc>
              <a:spcBef>
                <a:spcPts val="105"/>
              </a:spcBef>
            </a:pPr>
            <a:r>
              <a:rPr sz="2300" b="1" spc="-70" dirty="0">
                <a:latin typeface="Trebuchet MS"/>
                <a:cs typeface="Trebuchet MS"/>
              </a:rPr>
              <a:t>Usos</a:t>
            </a:r>
            <a:r>
              <a:rPr sz="2300" b="1" spc="-260" dirty="0">
                <a:latin typeface="Trebuchet MS"/>
                <a:cs typeface="Trebuchet MS"/>
              </a:rPr>
              <a:t> </a:t>
            </a:r>
            <a:r>
              <a:rPr sz="2300" b="1" spc="-125" dirty="0">
                <a:latin typeface="Trebuchet MS"/>
                <a:cs typeface="Trebuchet MS"/>
              </a:rPr>
              <a:t>del</a:t>
            </a:r>
            <a:endParaRPr sz="2300">
              <a:latin typeface="Trebuchet MS"/>
              <a:cs typeface="Trebuchet MS"/>
            </a:endParaRPr>
          </a:p>
          <a:p>
            <a:pPr algn="ctr">
              <a:lnSpc>
                <a:spcPts val="2645"/>
              </a:lnSpc>
            </a:pPr>
            <a:r>
              <a:rPr sz="2300" b="1" spc="-130" dirty="0">
                <a:latin typeface="Trebuchet MS"/>
                <a:cs typeface="Trebuchet MS"/>
              </a:rPr>
              <a:t>dinero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15311" y="2788920"/>
            <a:ext cx="1618488" cy="11277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25116" y="2949905"/>
            <a:ext cx="1131570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ts val="2645"/>
              </a:lnSpc>
              <a:spcBef>
                <a:spcPts val="105"/>
              </a:spcBef>
            </a:pPr>
            <a:r>
              <a:rPr sz="2300" b="1" spc="-120" dirty="0">
                <a:latin typeface="Trebuchet MS"/>
                <a:cs typeface="Trebuchet MS"/>
              </a:rPr>
              <a:t>Bienes</a:t>
            </a:r>
            <a:r>
              <a:rPr sz="2300" b="1" spc="-245" dirty="0">
                <a:latin typeface="Trebuchet MS"/>
                <a:cs typeface="Trebuchet MS"/>
              </a:rPr>
              <a:t> </a:t>
            </a:r>
            <a:r>
              <a:rPr sz="2300" b="1" spc="-140" dirty="0">
                <a:latin typeface="Trebuchet MS"/>
                <a:cs typeface="Trebuchet MS"/>
              </a:rPr>
              <a:t>y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645"/>
              </a:lnSpc>
            </a:pPr>
            <a:r>
              <a:rPr sz="2300" b="1" spc="-155" dirty="0">
                <a:latin typeface="Trebuchet MS"/>
                <a:cs typeface="Trebuchet MS"/>
              </a:rPr>
              <a:t>de</a:t>
            </a:r>
            <a:r>
              <a:rPr sz="2300" b="1" spc="-140" dirty="0">
                <a:latin typeface="Trebuchet MS"/>
                <a:cs typeface="Trebuchet MS"/>
              </a:rPr>
              <a:t>r</a:t>
            </a:r>
            <a:r>
              <a:rPr sz="2300" b="1" spc="-135" dirty="0">
                <a:latin typeface="Trebuchet MS"/>
                <a:cs typeface="Trebuchet MS"/>
              </a:rPr>
              <a:t>echos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307963" y="3145663"/>
            <a:ext cx="1958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latin typeface="Trebuchet MS"/>
                <a:cs typeface="Trebuchet MS"/>
              </a:rPr>
              <a:t>A </a:t>
            </a:r>
            <a:r>
              <a:rPr sz="3600" b="1" spc="-320" dirty="0">
                <a:latin typeface="Trebuchet MS"/>
                <a:cs typeface="Trebuchet MS"/>
              </a:rPr>
              <a:t>= </a:t>
            </a:r>
            <a:r>
              <a:rPr sz="3600" b="1" spc="-200" dirty="0">
                <a:latin typeface="Trebuchet MS"/>
                <a:cs typeface="Trebuchet MS"/>
              </a:rPr>
              <a:t>P </a:t>
            </a:r>
            <a:r>
              <a:rPr sz="3600" b="1" spc="-320" dirty="0">
                <a:latin typeface="Trebuchet MS"/>
                <a:cs typeface="Trebuchet MS"/>
              </a:rPr>
              <a:t>+</a:t>
            </a:r>
            <a:r>
              <a:rPr sz="3600" b="1" spc="-580" dirty="0">
                <a:latin typeface="Trebuchet MS"/>
                <a:cs typeface="Trebuchet MS"/>
              </a:rPr>
              <a:t> </a:t>
            </a:r>
            <a:r>
              <a:rPr sz="3600" b="1" spc="-114" dirty="0">
                <a:latin typeface="Trebuchet MS"/>
                <a:cs typeface="Trebuchet MS"/>
              </a:rPr>
              <a:t>PN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173" y="578866"/>
            <a:ext cx="7032472" cy="38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1227" y="266700"/>
            <a:ext cx="7778496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86116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9426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1381760" y="0"/>
                </a:moveTo>
                <a:lnTo>
                  <a:pt x="81280" y="0"/>
                </a:lnTo>
                <a:lnTo>
                  <a:pt x="49666" y="6395"/>
                </a:lnTo>
                <a:lnTo>
                  <a:pt x="23828" y="23828"/>
                </a:lnTo>
                <a:lnTo>
                  <a:pt x="6395" y="49666"/>
                </a:lnTo>
                <a:lnTo>
                  <a:pt x="0" y="81280"/>
                </a:lnTo>
                <a:lnTo>
                  <a:pt x="0" y="731520"/>
                </a:lnTo>
                <a:lnTo>
                  <a:pt x="6395" y="763186"/>
                </a:lnTo>
                <a:lnTo>
                  <a:pt x="23828" y="789019"/>
                </a:lnTo>
                <a:lnTo>
                  <a:pt x="49666" y="806422"/>
                </a:lnTo>
                <a:lnTo>
                  <a:pt x="81280" y="812800"/>
                </a:lnTo>
                <a:lnTo>
                  <a:pt x="1381760" y="812800"/>
                </a:lnTo>
                <a:lnTo>
                  <a:pt x="1413426" y="806422"/>
                </a:lnTo>
                <a:lnTo>
                  <a:pt x="1439259" y="789019"/>
                </a:lnTo>
                <a:lnTo>
                  <a:pt x="1456662" y="763186"/>
                </a:lnTo>
                <a:lnTo>
                  <a:pt x="1463039" y="731520"/>
                </a:lnTo>
                <a:lnTo>
                  <a:pt x="1463039" y="81280"/>
                </a:lnTo>
                <a:lnTo>
                  <a:pt x="1456662" y="49666"/>
                </a:lnTo>
                <a:lnTo>
                  <a:pt x="1439259" y="23828"/>
                </a:lnTo>
                <a:lnTo>
                  <a:pt x="1413426" y="6395"/>
                </a:lnTo>
                <a:lnTo>
                  <a:pt x="1381760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426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0" y="81280"/>
                </a:moveTo>
                <a:lnTo>
                  <a:pt x="6395" y="49666"/>
                </a:lnTo>
                <a:lnTo>
                  <a:pt x="23828" y="23828"/>
                </a:lnTo>
                <a:lnTo>
                  <a:pt x="49666" y="6395"/>
                </a:lnTo>
                <a:lnTo>
                  <a:pt x="81280" y="0"/>
                </a:lnTo>
                <a:lnTo>
                  <a:pt x="1381760" y="0"/>
                </a:lnTo>
                <a:lnTo>
                  <a:pt x="1413426" y="6395"/>
                </a:lnTo>
                <a:lnTo>
                  <a:pt x="1439259" y="23828"/>
                </a:lnTo>
                <a:lnTo>
                  <a:pt x="1456662" y="49666"/>
                </a:lnTo>
                <a:lnTo>
                  <a:pt x="1463039" y="81280"/>
                </a:lnTo>
                <a:lnTo>
                  <a:pt x="1463039" y="731520"/>
                </a:lnTo>
                <a:lnTo>
                  <a:pt x="1456662" y="763186"/>
                </a:lnTo>
                <a:lnTo>
                  <a:pt x="1439259" y="789019"/>
                </a:lnTo>
                <a:lnTo>
                  <a:pt x="1413426" y="806422"/>
                </a:lnTo>
                <a:lnTo>
                  <a:pt x="1381760" y="812800"/>
                </a:lnTo>
                <a:lnTo>
                  <a:pt x="81280" y="812800"/>
                </a:lnTo>
                <a:lnTo>
                  <a:pt x="49666" y="806422"/>
                </a:lnTo>
                <a:lnTo>
                  <a:pt x="23828" y="789019"/>
                </a:lnTo>
                <a:lnTo>
                  <a:pt x="6395" y="763186"/>
                </a:lnTo>
                <a:lnTo>
                  <a:pt x="0" y="731520"/>
                </a:lnTo>
                <a:lnTo>
                  <a:pt x="0" y="81280"/>
                </a:lnTo>
                <a:close/>
              </a:path>
            </a:pathLst>
          </a:custGeom>
          <a:ln w="9525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1985" y="1912111"/>
            <a:ext cx="113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latin typeface="Trebuchet MS"/>
                <a:cs typeface="Trebuchet MS"/>
              </a:rPr>
              <a:t>A</a:t>
            </a:r>
            <a:r>
              <a:rPr sz="2800" b="1" spc="-235" dirty="0">
                <a:latin typeface="Trebuchet MS"/>
                <a:cs typeface="Trebuchet MS"/>
              </a:rPr>
              <a:t>C</a:t>
            </a:r>
            <a:r>
              <a:rPr sz="2800" b="1" spc="-140" dirty="0">
                <a:latin typeface="Trebuchet MS"/>
                <a:cs typeface="Trebuchet MS"/>
              </a:rPr>
              <a:t>TI</a:t>
            </a:r>
            <a:r>
              <a:rPr sz="2800" b="1" spc="-250" dirty="0">
                <a:latin typeface="Trebuchet MS"/>
                <a:cs typeface="Trebuchet MS"/>
              </a:rPr>
              <a:t>V</a:t>
            </a:r>
            <a:r>
              <a:rPr sz="2800" b="1" spc="-80" dirty="0">
                <a:latin typeface="Trebuchet MS"/>
                <a:cs typeface="Trebuchet MS"/>
              </a:rPr>
              <a:t>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2705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1381760" y="0"/>
                </a:moveTo>
                <a:lnTo>
                  <a:pt x="81280" y="0"/>
                </a:lnTo>
                <a:lnTo>
                  <a:pt x="49666" y="6395"/>
                </a:lnTo>
                <a:lnTo>
                  <a:pt x="23828" y="23828"/>
                </a:lnTo>
                <a:lnTo>
                  <a:pt x="6395" y="49666"/>
                </a:lnTo>
                <a:lnTo>
                  <a:pt x="0" y="81280"/>
                </a:lnTo>
                <a:lnTo>
                  <a:pt x="0" y="731520"/>
                </a:lnTo>
                <a:lnTo>
                  <a:pt x="6395" y="763186"/>
                </a:lnTo>
                <a:lnTo>
                  <a:pt x="23828" y="789019"/>
                </a:lnTo>
                <a:lnTo>
                  <a:pt x="49666" y="806422"/>
                </a:lnTo>
                <a:lnTo>
                  <a:pt x="81280" y="812800"/>
                </a:lnTo>
                <a:lnTo>
                  <a:pt x="1381760" y="812800"/>
                </a:lnTo>
                <a:lnTo>
                  <a:pt x="1413426" y="806422"/>
                </a:lnTo>
                <a:lnTo>
                  <a:pt x="1439259" y="789019"/>
                </a:lnTo>
                <a:lnTo>
                  <a:pt x="1456662" y="763186"/>
                </a:lnTo>
                <a:lnTo>
                  <a:pt x="1463040" y="731520"/>
                </a:lnTo>
                <a:lnTo>
                  <a:pt x="1463040" y="81280"/>
                </a:lnTo>
                <a:lnTo>
                  <a:pt x="1456662" y="49666"/>
                </a:lnTo>
                <a:lnTo>
                  <a:pt x="1439259" y="23828"/>
                </a:lnTo>
                <a:lnTo>
                  <a:pt x="1413426" y="6395"/>
                </a:lnTo>
                <a:lnTo>
                  <a:pt x="1381760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2705" y="1772792"/>
            <a:ext cx="1463040" cy="812800"/>
          </a:xfrm>
          <a:custGeom>
            <a:avLst/>
            <a:gdLst/>
            <a:ahLst/>
            <a:cxnLst/>
            <a:rect l="l" t="t" r="r" b="b"/>
            <a:pathLst>
              <a:path w="1463039" h="812800">
                <a:moveTo>
                  <a:pt x="0" y="81280"/>
                </a:moveTo>
                <a:lnTo>
                  <a:pt x="6395" y="49666"/>
                </a:lnTo>
                <a:lnTo>
                  <a:pt x="23828" y="23828"/>
                </a:lnTo>
                <a:lnTo>
                  <a:pt x="49666" y="6395"/>
                </a:lnTo>
                <a:lnTo>
                  <a:pt x="81280" y="0"/>
                </a:lnTo>
                <a:lnTo>
                  <a:pt x="1381760" y="0"/>
                </a:lnTo>
                <a:lnTo>
                  <a:pt x="1413426" y="6395"/>
                </a:lnTo>
                <a:lnTo>
                  <a:pt x="1439259" y="23828"/>
                </a:lnTo>
                <a:lnTo>
                  <a:pt x="1456662" y="49666"/>
                </a:lnTo>
                <a:lnTo>
                  <a:pt x="1463040" y="81280"/>
                </a:lnTo>
                <a:lnTo>
                  <a:pt x="1463040" y="731520"/>
                </a:lnTo>
                <a:lnTo>
                  <a:pt x="1456662" y="763186"/>
                </a:lnTo>
                <a:lnTo>
                  <a:pt x="1439259" y="789019"/>
                </a:lnTo>
                <a:lnTo>
                  <a:pt x="1413426" y="806422"/>
                </a:lnTo>
                <a:lnTo>
                  <a:pt x="1381760" y="812800"/>
                </a:lnTo>
                <a:lnTo>
                  <a:pt x="81280" y="812800"/>
                </a:lnTo>
                <a:lnTo>
                  <a:pt x="49666" y="806422"/>
                </a:lnTo>
                <a:lnTo>
                  <a:pt x="23828" y="789019"/>
                </a:lnTo>
                <a:lnTo>
                  <a:pt x="6395" y="763186"/>
                </a:lnTo>
                <a:lnTo>
                  <a:pt x="0" y="731520"/>
                </a:lnTo>
                <a:lnTo>
                  <a:pt x="0" y="81280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28464" y="1752091"/>
            <a:ext cx="1275080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3175" algn="ctr">
              <a:lnSpc>
                <a:spcPct val="91400"/>
              </a:lnSpc>
              <a:spcBef>
                <a:spcPts val="285"/>
              </a:spcBef>
            </a:pPr>
            <a:r>
              <a:rPr sz="1800" spc="-85" dirty="0">
                <a:solidFill>
                  <a:srgbClr val="000000"/>
                </a:solidFill>
              </a:rPr>
              <a:t>PASIVO </a:t>
            </a:r>
            <a:r>
              <a:rPr sz="1800" spc="-160" dirty="0">
                <a:solidFill>
                  <a:srgbClr val="000000"/>
                </a:solidFill>
              </a:rPr>
              <a:t>+  </a:t>
            </a:r>
            <a:r>
              <a:rPr sz="1800" spc="-220" dirty="0">
                <a:solidFill>
                  <a:srgbClr val="000000"/>
                </a:solidFill>
              </a:rPr>
              <a:t>P</a:t>
            </a:r>
            <a:r>
              <a:rPr sz="1800" spc="-195" dirty="0">
                <a:solidFill>
                  <a:srgbClr val="000000"/>
                </a:solidFill>
              </a:rPr>
              <a:t>A</a:t>
            </a:r>
            <a:r>
              <a:rPr sz="1800" spc="-155" dirty="0">
                <a:solidFill>
                  <a:srgbClr val="000000"/>
                </a:solidFill>
              </a:rPr>
              <a:t>T</a:t>
            </a:r>
            <a:r>
              <a:rPr sz="1800" spc="-160" dirty="0">
                <a:solidFill>
                  <a:srgbClr val="000000"/>
                </a:solidFill>
              </a:rPr>
              <a:t>R</a:t>
            </a:r>
            <a:r>
              <a:rPr sz="1800" spc="45" dirty="0">
                <a:solidFill>
                  <a:srgbClr val="000000"/>
                </a:solidFill>
              </a:rPr>
              <a:t>IM</a:t>
            </a:r>
            <a:r>
              <a:rPr sz="1800" spc="55" dirty="0">
                <a:solidFill>
                  <a:srgbClr val="000000"/>
                </a:solidFill>
              </a:rPr>
              <a:t>O</a:t>
            </a:r>
            <a:r>
              <a:rPr sz="1800" spc="-25" dirty="0">
                <a:solidFill>
                  <a:srgbClr val="000000"/>
                </a:solidFill>
              </a:rPr>
              <a:t>NIO  </a:t>
            </a:r>
            <a:r>
              <a:rPr sz="1800" spc="-120" dirty="0">
                <a:solidFill>
                  <a:srgbClr val="000000"/>
                </a:solidFill>
              </a:rPr>
              <a:t>NETO</a:t>
            </a:r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4002785" y="5227192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5">
                <a:moveTo>
                  <a:pt x="304800" y="0"/>
                </a:moveTo>
                <a:lnTo>
                  <a:pt x="0" y="609625"/>
                </a:lnTo>
                <a:lnTo>
                  <a:pt x="609600" y="609625"/>
                </a:lnTo>
                <a:lnTo>
                  <a:pt x="304800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2785" y="5227192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5">
                <a:moveTo>
                  <a:pt x="0" y="609625"/>
                </a:moveTo>
                <a:lnTo>
                  <a:pt x="304800" y="0"/>
                </a:lnTo>
                <a:lnTo>
                  <a:pt x="609600" y="609625"/>
                </a:lnTo>
                <a:lnTo>
                  <a:pt x="0" y="609625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8785" y="4971973"/>
            <a:ext cx="3657600" cy="247650"/>
          </a:xfrm>
          <a:custGeom>
            <a:avLst/>
            <a:gdLst/>
            <a:ahLst/>
            <a:cxnLst/>
            <a:rect l="l" t="t" r="r" b="b"/>
            <a:pathLst>
              <a:path w="3657600" h="247650">
                <a:moveTo>
                  <a:pt x="0" y="247091"/>
                </a:moveTo>
                <a:lnTo>
                  <a:pt x="3657600" y="247091"/>
                </a:lnTo>
                <a:lnTo>
                  <a:pt x="3657600" y="0"/>
                </a:lnTo>
                <a:lnTo>
                  <a:pt x="0" y="0"/>
                </a:lnTo>
                <a:lnTo>
                  <a:pt x="0" y="24709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8785" y="4971973"/>
            <a:ext cx="3657600" cy="247650"/>
          </a:xfrm>
          <a:custGeom>
            <a:avLst/>
            <a:gdLst/>
            <a:ahLst/>
            <a:cxnLst/>
            <a:rect l="l" t="t" r="r" b="b"/>
            <a:pathLst>
              <a:path w="3657600" h="247650">
                <a:moveTo>
                  <a:pt x="0" y="247091"/>
                </a:moveTo>
                <a:lnTo>
                  <a:pt x="3657600" y="247091"/>
                </a:lnTo>
                <a:lnTo>
                  <a:pt x="3657600" y="0"/>
                </a:lnTo>
                <a:lnTo>
                  <a:pt x="0" y="0"/>
                </a:lnTo>
                <a:lnTo>
                  <a:pt x="0" y="24709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8764" y="4236720"/>
            <a:ext cx="1551432" cy="769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53178" y="4434332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90" dirty="0">
                <a:latin typeface="Trebuchet MS"/>
                <a:cs typeface="Trebuchet MS"/>
              </a:rPr>
              <a:t>Patrimonio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8764" y="3505200"/>
            <a:ext cx="1551432" cy="797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11090" y="3584194"/>
            <a:ext cx="90678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655" marR="5080" indent="-21590">
              <a:lnSpc>
                <a:spcPts val="1860"/>
              </a:lnSpc>
              <a:spcBef>
                <a:spcPts val="315"/>
              </a:spcBef>
            </a:pPr>
            <a:r>
              <a:rPr sz="1700" b="1" spc="-80" dirty="0">
                <a:latin typeface="Trebuchet MS"/>
                <a:cs typeface="Trebuchet MS"/>
              </a:rPr>
              <a:t>Pasivo</a:t>
            </a:r>
            <a:r>
              <a:rPr sz="1700" b="1" spc="-235" dirty="0">
                <a:latin typeface="Trebuchet MS"/>
                <a:cs typeface="Trebuchet MS"/>
              </a:rPr>
              <a:t> </a:t>
            </a:r>
            <a:r>
              <a:rPr sz="1700" b="1" spc="-30" dirty="0">
                <a:latin typeface="Trebuchet MS"/>
                <a:cs typeface="Trebuchet MS"/>
              </a:rPr>
              <a:t>No  </a:t>
            </a:r>
            <a:r>
              <a:rPr sz="1700" b="1" spc="-114" dirty="0">
                <a:latin typeface="Trebuchet MS"/>
                <a:cs typeface="Trebuchet MS"/>
              </a:rPr>
              <a:t>Corriente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88764" y="2773679"/>
            <a:ext cx="1551432" cy="797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32426" y="2852420"/>
            <a:ext cx="864869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32080">
              <a:lnSpc>
                <a:spcPts val="1860"/>
              </a:lnSpc>
              <a:spcBef>
                <a:spcPts val="315"/>
              </a:spcBef>
            </a:pPr>
            <a:r>
              <a:rPr sz="1700" b="1" spc="-80" dirty="0">
                <a:latin typeface="Trebuchet MS"/>
                <a:cs typeface="Trebuchet MS"/>
              </a:rPr>
              <a:t>Pasivo  </a:t>
            </a:r>
            <a:r>
              <a:rPr sz="1700" b="1" spc="-105" dirty="0">
                <a:latin typeface="Trebuchet MS"/>
                <a:cs typeface="Trebuchet MS"/>
              </a:rPr>
              <a:t>C</a:t>
            </a:r>
            <a:r>
              <a:rPr sz="1700" b="1" spc="-100" dirty="0">
                <a:latin typeface="Trebuchet MS"/>
                <a:cs typeface="Trebuchet MS"/>
              </a:rPr>
              <a:t>o</a:t>
            </a:r>
            <a:r>
              <a:rPr sz="1700" b="1" spc="-130" dirty="0">
                <a:latin typeface="Trebuchet MS"/>
                <a:cs typeface="Trebuchet MS"/>
              </a:rPr>
              <a:t>r</a:t>
            </a:r>
            <a:r>
              <a:rPr sz="1700" b="1" spc="-140" dirty="0">
                <a:latin typeface="Trebuchet MS"/>
                <a:cs typeface="Trebuchet MS"/>
              </a:rPr>
              <a:t>r</a:t>
            </a:r>
            <a:r>
              <a:rPr sz="1700" b="1" spc="-90" dirty="0">
                <a:latin typeface="Trebuchet MS"/>
                <a:cs typeface="Trebuchet MS"/>
              </a:rPr>
              <a:t>ie</a:t>
            </a:r>
            <a:r>
              <a:rPr sz="1700" b="1" spc="-140" dirty="0">
                <a:latin typeface="Trebuchet MS"/>
                <a:cs typeface="Trebuchet MS"/>
              </a:rPr>
              <a:t>n</a:t>
            </a:r>
            <a:r>
              <a:rPr sz="1700" b="1" spc="-114" dirty="0">
                <a:latin typeface="Trebuchet MS"/>
                <a:cs typeface="Trebuchet MS"/>
              </a:rPr>
              <a:t>t</a:t>
            </a:r>
            <a:r>
              <a:rPr sz="1700" b="1" spc="-120" dirty="0"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74976" y="4236720"/>
            <a:ext cx="1551431" cy="7696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9923" y="3909059"/>
            <a:ext cx="1551431" cy="10591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66441" y="4132834"/>
            <a:ext cx="89916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209" marR="5080" indent="-17145">
              <a:lnSpc>
                <a:spcPts val="1860"/>
              </a:lnSpc>
              <a:spcBef>
                <a:spcPts val="315"/>
              </a:spcBef>
            </a:pPr>
            <a:r>
              <a:rPr sz="1700" b="1" spc="-90" dirty="0">
                <a:latin typeface="Trebuchet MS"/>
                <a:cs typeface="Trebuchet MS"/>
              </a:rPr>
              <a:t>Activo</a:t>
            </a:r>
            <a:r>
              <a:rPr sz="1700" b="1" spc="-225" dirty="0">
                <a:latin typeface="Trebuchet MS"/>
                <a:cs typeface="Trebuchet MS"/>
              </a:rPr>
              <a:t> </a:t>
            </a:r>
            <a:r>
              <a:rPr sz="1700" b="1" spc="-30" dirty="0">
                <a:latin typeface="Trebuchet MS"/>
                <a:cs typeface="Trebuchet MS"/>
              </a:rPr>
              <a:t>No  </a:t>
            </a:r>
            <a:r>
              <a:rPr sz="1700" b="1" spc="-114" dirty="0">
                <a:latin typeface="Trebuchet MS"/>
                <a:cs typeface="Trebuchet MS"/>
              </a:rPr>
              <a:t>Corriente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9923" y="2756916"/>
            <a:ext cx="1551431" cy="10591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83204" y="2980436"/>
            <a:ext cx="864869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37160">
              <a:lnSpc>
                <a:spcPts val="1860"/>
              </a:lnSpc>
              <a:spcBef>
                <a:spcPts val="315"/>
              </a:spcBef>
            </a:pPr>
            <a:r>
              <a:rPr sz="1700" b="1" spc="-90" dirty="0">
                <a:latin typeface="Trebuchet MS"/>
                <a:cs typeface="Trebuchet MS"/>
              </a:rPr>
              <a:t>Activo  </a:t>
            </a:r>
            <a:r>
              <a:rPr sz="1700" b="1" spc="-105" dirty="0">
                <a:latin typeface="Trebuchet MS"/>
                <a:cs typeface="Trebuchet MS"/>
              </a:rPr>
              <a:t>C</a:t>
            </a:r>
            <a:r>
              <a:rPr sz="1700" b="1" spc="-100" dirty="0">
                <a:latin typeface="Trebuchet MS"/>
                <a:cs typeface="Trebuchet MS"/>
              </a:rPr>
              <a:t>o</a:t>
            </a:r>
            <a:r>
              <a:rPr sz="1700" b="1" spc="-130" dirty="0">
                <a:latin typeface="Trebuchet MS"/>
                <a:cs typeface="Trebuchet MS"/>
              </a:rPr>
              <a:t>r</a:t>
            </a:r>
            <a:r>
              <a:rPr sz="1700" b="1" spc="-140" dirty="0">
                <a:latin typeface="Trebuchet MS"/>
                <a:cs typeface="Trebuchet MS"/>
              </a:rPr>
              <a:t>r</a:t>
            </a:r>
            <a:r>
              <a:rPr sz="1700" b="1" spc="-90" dirty="0">
                <a:latin typeface="Trebuchet MS"/>
                <a:cs typeface="Trebuchet MS"/>
              </a:rPr>
              <a:t>ie</a:t>
            </a:r>
            <a:r>
              <a:rPr sz="1700" b="1" spc="-140" dirty="0">
                <a:latin typeface="Trebuchet MS"/>
                <a:cs typeface="Trebuchet MS"/>
              </a:rPr>
              <a:t>n</a:t>
            </a:r>
            <a:r>
              <a:rPr sz="1700" b="1" spc="-114" dirty="0">
                <a:latin typeface="Trebuchet MS"/>
                <a:cs typeface="Trebuchet MS"/>
              </a:rPr>
              <a:t>t</a:t>
            </a:r>
            <a:r>
              <a:rPr sz="1700" b="1" spc="-120" dirty="0"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193" y="599312"/>
            <a:ext cx="4488865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5317236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5464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711" y="1524000"/>
            <a:ext cx="487679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895" y="1505711"/>
            <a:ext cx="3515867" cy="696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895" y="1862327"/>
            <a:ext cx="3610355" cy="696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895" y="2218944"/>
            <a:ext cx="3026664" cy="696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895" y="2575560"/>
            <a:ext cx="1536192" cy="696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575560"/>
            <a:ext cx="473963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711" y="3029711"/>
            <a:ext cx="487679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895" y="3011423"/>
            <a:ext cx="3349752" cy="696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895" y="3368040"/>
            <a:ext cx="3217164" cy="6964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9771" y="3368040"/>
            <a:ext cx="473963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711" y="3822191"/>
            <a:ext cx="487679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895" y="3803903"/>
            <a:ext cx="3208020" cy="6964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1895" y="4160520"/>
            <a:ext cx="3598164" cy="6964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1895" y="4517135"/>
            <a:ext cx="2973324" cy="6964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940" y="1572513"/>
            <a:ext cx="3500754" cy="37909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195" dirty="0">
                <a:solidFill>
                  <a:srgbClr val="001F5F"/>
                </a:solidFill>
                <a:latin typeface="Trebuchet MS"/>
                <a:cs typeface="Trebuchet MS"/>
              </a:rPr>
              <a:t>Caja: </a:t>
            </a:r>
            <a:r>
              <a:rPr sz="2600" b="1" spc="-170" dirty="0">
                <a:solidFill>
                  <a:srgbClr val="001F5F"/>
                </a:solidFill>
                <a:latin typeface="Trebuchet MS"/>
                <a:cs typeface="Trebuchet MS"/>
              </a:rPr>
              <a:t>incluye </a:t>
            </a:r>
            <a:r>
              <a:rPr sz="2600" b="1" spc="-100" dirty="0">
                <a:solidFill>
                  <a:srgbClr val="001F5F"/>
                </a:solidFill>
                <a:latin typeface="Trebuchet MS"/>
                <a:cs typeface="Trebuchet MS"/>
              </a:rPr>
              <a:t>todos los  </a:t>
            </a:r>
            <a:r>
              <a:rPr sz="2600" b="1" spc="-155" dirty="0">
                <a:solidFill>
                  <a:srgbClr val="001F5F"/>
                </a:solidFill>
                <a:latin typeface="Trebuchet MS"/>
                <a:cs typeface="Trebuchet MS"/>
              </a:rPr>
              <a:t>equivalentes </a:t>
            </a:r>
            <a:r>
              <a:rPr sz="2600" b="1" spc="-150" dirty="0">
                <a:solidFill>
                  <a:srgbClr val="001F5F"/>
                </a:solidFill>
                <a:latin typeface="Trebuchet MS"/>
                <a:cs typeface="Trebuchet MS"/>
              </a:rPr>
              <a:t>de</a:t>
            </a:r>
            <a:r>
              <a:rPr sz="2600" b="1" spc="-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b="1" spc="-150" dirty="0">
                <a:solidFill>
                  <a:srgbClr val="001F5F"/>
                </a:solidFill>
                <a:latin typeface="Trebuchet MS"/>
                <a:cs typeface="Trebuchet MS"/>
              </a:rPr>
              <a:t>dinero  </a:t>
            </a:r>
            <a:r>
              <a:rPr sz="2600" b="1" spc="-165" dirty="0">
                <a:solidFill>
                  <a:srgbClr val="001F5F"/>
                </a:solidFill>
                <a:latin typeface="Trebuchet MS"/>
                <a:cs typeface="Trebuchet MS"/>
              </a:rPr>
              <a:t>en </a:t>
            </a:r>
            <a:r>
              <a:rPr sz="2600" b="1" spc="-170" dirty="0">
                <a:solidFill>
                  <a:srgbClr val="001F5F"/>
                </a:solidFill>
                <a:latin typeface="Trebuchet MS"/>
                <a:cs typeface="Trebuchet MS"/>
              </a:rPr>
              <a:t>efectivo </a:t>
            </a:r>
            <a:r>
              <a:rPr sz="2600" b="1" spc="-140" dirty="0">
                <a:solidFill>
                  <a:srgbClr val="001F5F"/>
                </a:solidFill>
                <a:latin typeface="Trebuchet MS"/>
                <a:cs typeface="Trebuchet MS"/>
              </a:rPr>
              <a:t>incluso  </a:t>
            </a:r>
            <a:r>
              <a:rPr sz="2600" b="1" spc="-145" dirty="0">
                <a:solidFill>
                  <a:srgbClr val="001F5F"/>
                </a:solidFill>
                <a:latin typeface="Trebuchet MS"/>
                <a:cs typeface="Trebuchet MS"/>
              </a:rPr>
              <a:t>Bancos.</a:t>
            </a:r>
            <a:endParaRPr sz="2600">
              <a:latin typeface="Trebuchet MS"/>
              <a:cs typeface="Trebuchet MS"/>
            </a:endParaRPr>
          </a:p>
          <a:p>
            <a:pPr marL="355600" marR="264160" indent="-34290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170" dirty="0">
                <a:solidFill>
                  <a:srgbClr val="001F5F"/>
                </a:solidFill>
                <a:latin typeface="Trebuchet MS"/>
                <a:cs typeface="Trebuchet MS"/>
              </a:rPr>
              <a:t>Existencias:</a:t>
            </a:r>
            <a:r>
              <a:rPr sz="2600" b="1" spc="-2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b="1" spc="-85" dirty="0">
                <a:solidFill>
                  <a:srgbClr val="001F5F"/>
                </a:solidFill>
                <a:latin typeface="Trebuchet MS"/>
                <a:cs typeface="Trebuchet MS"/>
              </a:rPr>
              <a:t>Materias  </a:t>
            </a:r>
            <a:r>
              <a:rPr sz="2600" b="1" spc="-150" dirty="0">
                <a:solidFill>
                  <a:srgbClr val="001F5F"/>
                </a:solidFill>
                <a:latin typeface="Trebuchet MS"/>
                <a:cs typeface="Trebuchet MS"/>
              </a:rPr>
              <a:t>primas,</a:t>
            </a:r>
            <a:r>
              <a:rPr sz="2600" b="1" spc="-2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b="1" spc="-175" dirty="0">
                <a:solidFill>
                  <a:srgbClr val="001F5F"/>
                </a:solidFill>
                <a:latin typeface="Trebuchet MS"/>
                <a:cs typeface="Trebuchet MS"/>
              </a:rPr>
              <a:t>mercadería.</a:t>
            </a:r>
            <a:endParaRPr sz="2600">
              <a:latin typeface="Trebuchet MS"/>
              <a:cs typeface="Trebuchet MS"/>
            </a:endParaRPr>
          </a:p>
          <a:p>
            <a:pPr marL="355600" marR="11430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155" dirty="0">
                <a:solidFill>
                  <a:srgbClr val="001F5F"/>
                </a:solidFill>
                <a:latin typeface="Trebuchet MS"/>
                <a:cs typeface="Trebuchet MS"/>
              </a:rPr>
              <a:t>Cuentas </a:t>
            </a:r>
            <a:r>
              <a:rPr sz="2600" b="1" spc="-125" dirty="0">
                <a:solidFill>
                  <a:srgbClr val="001F5F"/>
                </a:solidFill>
                <a:latin typeface="Trebuchet MS"/>
                <a:cs typeface="Trebuchet MS"/>
              </a:rPr>
              <a:t>por </a:t>
            </a:r>
            <a:r>
              <a:rPr sz="2600" b="1" spc="-170" dirty="0">
                <a:solidFill>
                  <a:srgbClr val="001F5F"/>
                </a:solidFill>
                <a:latin typeface="Trebuchet MS"/>
                <a:cs typeface="Trebuchet MS"/>
              </a:rPr>
              <a:t>Cobrar:  </a:t>
            </a:r>
            <a:r>
              <a:rPr sz="2600" b="1" spc="-145" dirty="0">
                <a:solidFill>
                  <a:srgbClr val="001F5F"/>
                </a:solidFill>
                <a:latin typeface="Trebuchet MS"/>
                <a:cs typeface="Trebuchet MS"/>
              </a:rPr>
              <a:t>cantidad </a:t>
            </a:r>
            <a:r>
              <a:rPr sz="2600" b="1" spc="-150" dirty="0">
                <a:solidFill>
                  <a:srgbClr val="001F5F"/>
                </a:solidFill>
                <a:latin typeface="Trebuchet MS"/>
                <a:cs typeface="Trebuchet MS"/>
              </a:rPr>
              <a:t>de dinero</a:t>
            </a:r>
            <a:r>
              <a:rPr sz="2600" b="1" spc="-3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001F5F"/>
                </a:solidFill>
                <a:latin typeface="Trebuchet MS"/>
                <a:cs typeface="Trebuchet MS"/>
              </a:rPr>
              <a:t>por  </a:t>
            </a:r>
            <a:r>
              <a:rPr sz="2600" b="1" spc="-165" dirty="0">
                <a:solidFill>
                  <a:srgbClr val="001F5F"/>
                </a:solidFill>
                <a:latin typeface="Trebuchet MS"/>
                <a:cs typeface="Trebuchet MS"/>
              </a:rPr>
              <a:t>cobrar </a:t>
            </a:r>
            <a:r>
              <a:rPr sz="2600" b="1" spc="-1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600" b="1" spc="-170" dirty="0">
                <a:solidFill>
                  <a:srgbClr val="001F5F"/>
                </a:solidFill>
                <a:latin typeface="Trebuchet MS"/>
                <a:cs typeface="Trebuchet MS"/>
              </a:rPr>
              <a:t>clientes </a:t>
            </a:r>
            <a:r>
              <a:rPr sz="2600" b="1" spc="-75" dirty="0">
                <a:solidFill>
                  <a:srgbClr val="001F5F"/>
                </a:solidFill>
                <a:latin typeface="Trebuchet MS"/>
                <a:cs typeface="Trebuchet MS"/>
              </a:rPr>
              <a:t>o  </a:t>
            </a:r>
            <a:r>
              <a:rPr sz="2600" b="1" spc="-185" dirty="0">
                <a:solidFill>
                  <a:srgbClr val="001F5F"/>
                </a:solidFill>
                <a:latin typeface="Trebuchet MS"/>
                <a:cs typeface="Trebuchet MS"/>
              </a:rPr>
              <a:t>terceros.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1895" y="4873752"/>
            <a:ext cx="1680972" cy="696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3579" y="4873752"/>
            <a:ext cx="473963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895" y="5309615"/>
            <a:ext cx="473964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4" y="0"/>
                </a:moveTo>
                <a:lnTo>
                  <a:pt x="80772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2" y="807720"/>
                </a:lnTo>
                <a:lnTo>
                  <a:pt x="1373124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6" y="726948"/>
                </a:lnTo>
                <a:lnTo>
                  <a:pt x="1453896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4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2" y="0"/>
                </a:lnTo>
                <a:lnTo>
                  <a:pt x="1373124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6" y="80772"/>
                </a:lnTo>
                <a:lnTo>
                  <a:pt x="1453896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4" y="807720"/>
                </a:lnTo>
                <a:lnTo>
                  <a:pt x="80772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4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48758" y="1980692"/>
            <a:ext cx="113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latin typeface="Trebuchet MS"/>
                <a:cs typeface="Trebuchet MS"/>
              </a:rPr>
              <a:t>A</a:t>
            </a:r>
            <a:r>
              <a:rPr sz="2800" b="1" spc="-235" dirty="0">
                <a:latin typeface="Trebuchet MS"/>
                <a:cs typeface="Trebuchet MS"/>
              </a:rPr>
              <a:t>C</a:t>
            </a:r>
            <a:r>
              <a:rPr sz="2800" b="1" spc="-140" dirty="0">
                <a:latin typeface="Trebuchet MS"/>
                <a:cs typeface="Trebuchet MS"/>
              </a:rPr>
              <a:t>TI</a:t>
            </a:r>
            <a:r>
              <a:rPr sz="2800" b="1" spc="-250" dirty="0">
                <a:latin typeface="Trebuchet MS"/>
                <a:cs typeface="Trebuchet MS"/>
              </a:rPr>
              <a:t>V</a:t>
            </a:r>
            <a:r>
              <a:rPr sz="2800" b="1" spc="-80" dirty="0">
                <a:latin typeface="Trebuchet MS"/>
                <a:cs typeface="Trebuchet MS"/>
              </a:rPr>
              <a:t>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3" y="0"/>
                </a:moveTo>
                <a:lnTo>
                  <a:pt x="80771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1" y="807720"/>
                </a:lnTo>
                <a:lnTo>
                  <a:pt x="1373123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5" y="726948"/>
                </a:lnTo>
                <a:lnTo>
                  <a:pt x="1453895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3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1" y="0"/>
                </a:lnTo>
                <a:lnTo>
                  <a:pt x="1373123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5" y="80772"/>
                </a:lnTo>
                <a:lnTo>
                  <a:pt x="1453895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3" y="807720"/>
                </a:lnTo>
                <a:lnTo>
                  <a:pt x="80771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302895" y="0"/>
                </a:moveTo>
                <a:lnTo>
                  <a:pt x="0" y="605751"/>
                </a:lnTo>
                <a:lnTo>
                  <a:pt x="605790" y="605751"/>
                </a:lnTo>
                <a:lnTo>
                  <a:pt x="302895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0" y="605751"/>
                </a:moveTo>
                <a:lnTo>
                  <a:pt x="302895" y="0"/>
                </a:lnTo>
                <a:lnTo>
                  <a:pt x="605790" y="605751"/>
                </a:lnTo>
                <a:lnTo>
                  <a:pt x="0" y="605751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6392" y="4291584"/>
            <a:ext cx="1542288" cy="7665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46392" y="3564635"/>
            <a:ext cx="1542288" cy="7665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6392" y="2837688"/>
            <a:ext cx="1542288" cy="7665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6320" y="4291584"/>
            <a:ext cx="1542288" cy="7665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11267" y="3966971"/>
            <a:ext cx="1540764" cy="10515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88408" y="2822448"/>
            <a:ext cx="1652015" cy="10698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99482" y="2944749"/>
            <a:ext cx="1164590" cy="698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87325">
              <a:lnSpc>
                <a:spcPts val="2530"/>
              </a:lnSpc>
              <a:spcBef>
                <a:spcPts val="380"/>
              </a:spcBef>
            </a:pPr>
            <a:r>
              <a:rPr sz="2300" b="1" spc="-125" dirty="0">
                <a:latin typeface="Trebuchet MS"/>
                <a:cs typeface="Trebuchet MS"/>
              </a:rPr>
              <a:t>Activo  </a:t>
            </a:r>
            <a:r>
              <a:rPr sz="2300" b="1" spc="-145" dirty="0">
                <a:latin typeface="Trebuchet MS"/>
                <a:cs typeface="Trebuchet MS"/>
              </a:rPr>
              <a:t>Corrie</a:t>
            </a:r>
            <a:r>
              <a:rPr sz="2300" b="1" spc="-200" dirty="0">
                <a:latin typeface="Trebuchet MS"/>
                <a:cs typeface="Trebuchet MS"/>
              </a:rPr>
              <a:t>n</a:t>
            </a:r>
            <a:r>
              <a:rPr sz="2300" b="1" spc="-135" dirty="0">
                <a:latin typeface="Trebuchet MS"/>
                <a:cs typeface="Trebuchet MS"/>
              </a:rPr>
              <a:t>t</a:t>
            </a:r>
            <a:r>
              <a:rPr sz="2300" b="1" spc="-165" dirty="0"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193" y="599312"/>
            <a:ext cx="5362117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6067044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5271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1583436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0323" y="1537716"/>
            <a:ext cx="2228088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964435"/>
            <a:ext cx="3409188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391155"/>
            <a:ext cx="2764536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2817876"/>
            <a:ext cx="1863852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10739" y="2817876"/>
            <a:ext cx="510539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995" y="3348228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1610613"/>
            <a:ext cx="326453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Activos </a:t>
            </a:r>
            <a:r>
              <a:rPr sz="2800" b="1" spc="-200" dirty="0">
                <a:solidFill>
                  <a:srgbClr val="001F5F"/>
                </a:solidFill>
                <a:latin typeface="Trebuchet MS"/>
                <a:cs typeface="Trebuchet MS"/>
              </a:rPr>
              <a:t>Fijos </a:t>
            </a: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Netos: 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terrenos </a:t>
            </a: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800" b="1" spc="-2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edificios, 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equipos, </a:t>
            </a: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autos, 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muebles.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25" dirty="0">
                <a:solidFill>
                  <a:srgbClr val="001F5F"/>
                </a:solidFill>
                <a:latin typeface="Trebuchet MS"/>
                <a:cs typeface="Trebuchet MS"/>
              </a:rPr>
              <a:t>Pagos</a:t>
            </a:r>
            <a:r>
              <a:rPr sz="2800" b="1" spc="-2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Anticipados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655" y="3329940"/>
            <a:ext cx="3102864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9752" y="3329940"/>
            <a:ext cx="510539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4" y="0"/>
                </a:moveTo>
                <a:lnTo>
                  <a:pt x="80772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2" y="807720"/>
                </a:lnTo>
                <a:lnTo>
                  <a:pt x="1373124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6" y="726948"/>
                </a:lnTo>
                <a:lnTo>
                  <a:pt x="1453896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4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2" y="0"/>
                </a:lnTo>
                <a:lnTo>
                  <a:pt x="1373124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6" y="80772"/>
                </a:lnTo>
                <a:lnTo>
                  <a:pt x="1453896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4" y="807720"/>
                </a:lnTo>
                <a:lnTo>
                  <a:pt x="80772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4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48758" y="1980692"/>
            <a:ext cx="113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latin typeface="Trebuchet MS"/>
                <a:cs typeface="Trebuchet MS"/>
              </a:rPr>
              <a:t>A</a:t>
            </a:r>
            <a:r>
              <a:rPr sz="2800" b="1" spc="-235" dirty="0">
                <a:latin typeface="Trebuchet MS"/>
                <a:cs typeface="Trebuchet MS"/>
              </a:rPr>
              <a:t>C</a:t>
            </a:r>
            <a:r>
              <a:rPr sz="2800" b="1" spc="-140" dirty="0">
                <a:latin typeface="Trebuchet MS"/>
                <a:cs typeface="Trebuchet MS"/>
              </a:rPr>
              <a:t>TI</a:t>
            </a:r>
            <a:r>
              <a:rPr sz="2800" b="1" spc="-250" dirty="0">
                <a:latin typeface="Trebuchet MS"/>
                <a:cs typeface="Trebuchet MS"/>
              </a:rPr>
              <a:t>V</a:t>
            </a:r>
            <a:r>
              <a:rPr sz="2800" b="1" spc="-80" dirty="0">
                <a:latin typeface="Trebuchet MS"/>
                <a:cs typeface="Trebuchet MS"/>
              </a:rPr>
              <a:t>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3" y="0"/>
                </a:moveTo>
                <a:lnTo>
                  <a:pt x="80771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1" y="807720"/>
                </a:lnTo>
                <a:lnTo>
                  <a:pt x="1373123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5" y="726948"/>
                </a:lnTo>
                <a:lnTo>
                  <a:pt x="1453895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3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1" y="0"/>
                </a:lnTo>
                <a:lnTo>
                  <a:pt x="1373123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5" y="80772"/>
                </a:lnTo>
                <a:lnTo>
                  <a:pt x="1453895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3" y="807720"/>
                </a:lnTo>
                <a:lnTo>
                  <a:pt x="80771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302895" y="0"/>
                </a:moveTo>
                <a:lnTo>
                  <a:pt x="0" y="605751"/>
                </a:lnTo>
                <a:lnTo>
                  <a:pt x="605790" y="605751"/>
                </a:lnTo>
                <a:lnTo>
                  <a:pt x="302895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0" y="605751"/>
                </a:moveTo>
                <a:lnTo>
                  <a:pt x="302895" y="0"/>
                </a:lnTo>
                <a:lnTo>
                  <a:pt x="605790" y="605751"/>
                </a:lnTo>
                <a:lnTo>
                  <a:pt x="0" y="605751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6392" y="4291584"/>
            <a:ext cx="1542288" cy="766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6392" y="3564635"/>
            <a:ext cx="1542288" cy="7665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6392" y="2837688"/>
            <a:ext cx="1542288" cy="7665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6320" y="4291584"/>
            <a:ext cx="1542288" cy="7665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8596" y="3966971"/>
            <a:ext cx="1693164" cy="10698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79670" y="4089908"/>
            <a:ext cx="1206500" cy="698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2384" marR="5080" indent="-20320">
              <a:lnSpc>
                <a:spcPts val="2530"/>
              </a:lnSpc>
              <a:spcBef>
                <a:spcPts val="380"/>
              </a:spcBef>
            </a:pPr>
            <a:r>
              <a:rPr sz="2300" b="1" spc="-125" dirty="0">
                <a:latin typeface="Trebuchet MS"/>
                <a:cs typeface="Trebuchet MS"/>
              </a:rPr>
              <a:t>Activo</a:t>
            </a:r>
            <a:r>
              <a:rPr sz="2300" b="1" spc="-245" dirty="0">
                <a:latin typeface="Trebuchet MS"/>
                <a:cs typeface="Trebuchet MS"/>
              </a:rPr>
              <a:t> </a:t>
            </a:r>
            <a:r>
              <a:rPr sz="2300" b="1" spc="-45" dirty="0">
                <a:latin typeface="Trebuchet MS"/>
                <a:cs typeface="Trebuchet MS"/>
              </a:rPr>
              <a:t>No  </a:t>
            </a:r>
            <a:r>
              <a:rPr sz="2300" b="1" spc="-150" dirty="0">
                <a:latin typeface="Trebuchet MS"/>
                <a:cs typeface="Trebuchet MS"/>
              </a:rPr>
              <a:t>Corriente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11267" y="2822448"/>
            <a:ext cx="1540764" cy="1051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146" y="599312"/>
            <a:ext cx="4411192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5148072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6300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1694688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1576" y="1537716"/>
            <a:ext cx="2029968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964435"/>
            <a:ext cx="2688336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391155"/>
            <a:ext cx="2456688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3576" y="2391155"/>
            <a:ext cx="510539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995" y="2921507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" y="2903220"/>
            <a:ext cx="3805428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" y="3329940"/>
            <a:ext cx="3721608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8496" y="3329940"/>
            <a:ext cx="510539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995" y="3860291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655" y="3842003"/>
            <a:ext cx="3206496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1610613"/>
            <a:ext cx="366077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14984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Cuentas </a:t>
            </a: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por</a:t>
            </a:r>
            <a:r>
              <a:rPr sz="2800" b="1" spc="-2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pagar:  </a:t>
            </a: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deudas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con </a:t>
            </a:r>
            <a:r>
              <a:rPr sz="2800" b="1" spc="-110" dirty="0">
                <a:solidFill>
                  <a:srgbClr val="001F5F"/>
                </a:solidFill>
                <a:latin typeface="Trebuchet MS"/>
                <a:cs typeface="Trebuchet MS"/>
              </a:rPr>
              <a:t>los  </a:t>
            </a:r>
            <a:r>
              <a:rPr sz="2800" b="1" spc="-180" dirty="0">
                <a:solidFill>
                  <a:srgbClr val="001F5F"/>
                </a:solidFill>
                <a:latin typeface="Trebuchet MS"/>
                <a:cs typeface="Trebuchet MS"/>
              </a:rPr>
              <a:t>proveedores.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Créditos </a:t>
            </a:r>
            <a:r>
              <a:rPr sz="2800" b="1" spc="-114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corto</a:t>
            </a:r>
            <a:r>
              <a:rPr sz="2800" b="1" spc="-4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90" dirty="0">
                <a:solidFill>
                  <a:srgbClr val="001F5F"/>
                </a:solidFill>
                <a:latin typeface="Trebuchet MS"/>
                <a:cs typeface="Trebuchet MS"/>
              </a:rPr>
              <a:t>plazo:  </a:t>
            </a: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préstamos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de</a:t>
            </a:r>
            <a:r>
              <a:rPr sz="2800" b="1" spc="-3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bancos.</a:t>
            </a:r>
            <a:endParaRPr sz="2800">
              <a:latin typeface="Trebuchet MS"/>
              <a:cs typeface="Trebuchet MS"/>
            </a:endParaRPr>
          </a:p>
          <a:p>
            <a:pPr marL="355600" marR="37592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Varias: </a:t>
            </a: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impuestos,  </a:t>
            </a:r>
            <a:r>
              <a:rPr sz="2800" b="1" spc="-150" dirty="0">
                <a:solidFill>
                  <a:srgbClr val="001F5F"/>
                </a:solidFill>
                <a:latin typeface="Trebuchet MS"/>
                <a:cs typeface="Trebuchet MS"/>
              </a:rPr>
              <a:t>sueldos,</a:t>
            </a:r>
            <a:r>
              <a:rPr sz="2800" b="1" spc="-2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sobregiros.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655" y="4268723"/>
            <a:ext cx="3435096" cy="749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1984" y="4268723"/>
            <a:ext cx="510539" cy="749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655" y="4780788"/>
            <a:ext cx="510540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4" y="0"/>
                </a:moveTo>
                <a:lnTo>
                  <a:pt x="80772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2" y="807720"/>
                </a:lnTo>
                <a:lnTo>
                  <a:pt x="1373124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6" y="726948"/>
                </a:lnTo>
                <a:lnTo>
                  <a:pt x="1453896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4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2" y="0"/>
                </a:lnTo>
                <a:lnTo>
                  <a:pt x="1373124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6" y="80772"/>
                </a:lnTo>
                <a:lnTo>
                  <a:pt x="1453896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4" y="807720"/>
                </a:lnTo>
                <a:lnTo>
                  <a:pt x="80772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4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3" y="0"/>
                </a:moveTo>
                <a:lnTo>
                  <a:pt x="80771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1" y="807720"/>
                </a:lnTo>
                <a:lnTo>
                  <a:pt x="1373123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5" y="726948"/>
                </a:lnTo>
                <a:lnTo>
                  <a:pt x="1453895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3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1" y="0"/>
                </a:lnTo>
                <a:lnTo>
                  <a:pt x="1373123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5" y="80772"/>
                </a:lnTo>
                <a:lnTo>
                  <a:pt x="1453895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3" y="807720"/>
                </a:lnTo>
                <a:lnTo>
                  <a:pt x="80771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82155" y="1820366"/>
            <a:ext cx="1275080" cy="802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3810" algn="ctr">
              <a:lnSpc>
                <a:spcPct val="91400"/>
              </a:lnSpc>
              <a:spcBef>
                <a:spcPts val="285"/>
              </a:spcBef>
            </a:pPr>
            <a:r>
              <a:rPr sz="1800" b="1" spc="-85" dirty="0">
                <a:latin typeface="Trebuchet MS"/>
                <a:cs typeface="Trebuchet MS"/>
              </a:rPr>
              <a:t>PASIVO </a:t>
            </a:r>
            <a:r>
              <a:rPr sz="1800" b="1" spc="-160" dirty="0">
                <a:latin typeface="Trebuchet MS"/>
                <a:cs typeface="Trebuchet MS"/>
              </a:rPr>
              <a:t>+  </a:t>
            </a:r>
            <a:r>
              <a:rPr sz="1800" b="1" spc="-220" dirty="0">
                <a:latin typeface="Trebuchet MS"/>
                <a:cs typeface="Trebuchet MS"/>
              </a:rPr>
              <a:t>P</a:t>
            </a:r>
            <a:r>
              <a:rPr sz="1800" b="1" spc="-195" dirty="0">
                <a:latin typeface="Trebuchet MS"/>
                <a:cs typeface="Trebuchet MS"/>
              </a:rPr>
              <a:t>A</a:t>
            </a:r>
            <a:r>
              <a:rPr sz="1800" b="1" spc="-155" dirty="0">
                <a:latin typeface="Trebuchet MS"/>
                <a:cs typeface="Trebuchet MS"/>
              </a:rPr>
              <a:t>T</a:t>
            </a:r>
            <a:r>
              <a:rPr sz="1800" b="1" spc="-160" dirty="0">
                <a:latin typeface="Trebuchet MS"/>
                <a:cs typeface="Trebuchet MS"/>
              </a:rPr>
              <a:t>R</a:t>
            </a:r>
            <a:r>
              <a:rPr sz="1800" b="1" spc="45" dirty="0">
                <a:latin typeface="Trebuchet MS"/>
                <a:cs typeface="Trebuchet MS"/>
              </a:rPr>
              <a:t>IM</a:t>
            </a:r>
            <a:r>
              <a:rPr sz="1800" b="1" spc="55" dirty="0">
                <a:latin typeface="Trebuchet MS"/>
                <a:cs typeface="Trebuchet MS"/>
              </a:rPr>
              <a:t>O</a:t>
            </a:r>
            <a:r>
              <a:rPr sz="1800" b="1" spc="-25" dirty="0">
                <a:latin typeface="Trebuchet MS"/>
                <a:cs typeface="Trebuchet MS"/>
              </a:rPr>
              <a:t>NIO  </a:t>
            </a:r>
            <a:r>
              <a:rPr sz="1800" b="1" spc="-120" dirty="0">
                <a:latin typeface="Trebuchet MS"/>
                <a:cs typeface="Trebuchet MS"/>
              </a:rPr>
              <a:t>NETO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302895" y="0"/>
                </a:moveTo>
                <a:lnTo>
                  <a:pt x="0" y="605751"/>
                </a:lnTo>
                <a:lnTo>
                  <a:pt x="605790" y="605751"/>
                </a:lnTo>
                <a:lnTo>
                  <a:pt x="302895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0" y="605751"/>
                </a:moveTo>
                <a:lnTo>
                  <a:pt x="302895" y="0"/>
                </a:lnTo>
                <a:lnTo>
                  <a:pt x="605790" y="605751"/>
                </a:lnTo>
                <a:lnTo>
                  <a:pt x="0" y="605751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6392" y="4291584"/>
            <a:ext cx="1542288" cy="7665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6392" y="3564635"/>
            <a:ext cx="1542288" cy="7665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6392" y="2837688"/>
            <a:ext cx="1542288" cy="7955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5990" y="2914904"/>
            <a:ext cx="864869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950"/>
              </a:lnSpc>
              <a:spcBef>
                <a:spcPts val="105"/>
              </a:spcBef>
            </a:pPr>
            <a:r>
              <a:rPr sz="1700" b="1" spc="-80" dirty="0">
                <a:latin typeface="Trebuchet MS"/>
                <a:cs typeface="Trebuchet MS"/>
              </a:rPr>
              <a:t>Pasivo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ts val="1950"/>
              </a:lnSpc>
            </a:pPr>
            <a:r>
              <a:rPr sz="1700" b="1" spc="-114" dirty="0">
                <a:latin typeface="Trebuchet MS"/>
                <a:cs typeface="Trebuchet MS"/>
              </a:rPr>
              <a:t>Corriente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46320" y="4291584"/>
            <a:ext cx="1542288" cy="7665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11267" y="3966971"/>
            <a:ext cx="1540764" cy="10515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11267" y="2822448"/>
            <a:ext cx="1540764" cy="10515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146" y="599312"/>
            <a:ext cx="5757011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6615683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3911" y="266700"/>
            <a:ext cx="800099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1883664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0551" y="1537716"/>
            <a:ext cx="2164079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610613"/>
            <a:ext cx="34740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Hipotecas,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Créditos</a:t>
            </a:r>
            <a:r>
              <a:rPr sz="2800" b="1" spc="-3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001F5F"/>
                </a:solidFill>
                <a:latin typeface="Trebuchet MS"/>
                <a:cs typeface="Trebuchet MS"/>
              </a:rPr>
              <a:t>a  </a:t>
            </a:r>
            <a:r>
              <a:rPr sz="2800" b="1" spc="-185" dirty="0">
                <a:solidFill>
                  <a:srgbClr val="001F5F"/>
                </a:solidFill>
                <a:latin typeface="Trebuchet MS"/>
                <a:cs typeface="Trebuchet MS"/>
              </a:rPr>
              <a:t>Plazo</a:t>
            </a:r>
            <a:r>
              <a:rPr sz="2800" b="1" spc="-2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235" dirty="0">
                <a:solidFill>
                  <a:srgbClr val="001F5F"/>
                </a:solidFill>
                <a:latin typeface="Trebuchet MS"/>
                <a:cs typeface="Trebuchet MS"/>
              </a:rPr>
              <a:t>Fijo.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655" y="1964435"/>
            <a:ext cx="1996439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3327" y="1964435"/>
            <a:ext cx="510539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2476500"/>
            <a:ext cx="510540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4" y="0"/>
                </a:moveTo>
                <a:lnTo>
                  <a:pt x="80772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2" y="807720"/>
                </a:lnTo>
                <a:lnTo>
                  <a:pt x="1373124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6" y="726948"/>
                </a:lnTo>
                <a:lnTo>
                  <a:pt x="1453896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4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2" y="0"/>
                </a:lnTo>
                <a:lnTo>
                  <a:pt x="1373124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6" y="80772"/>
                </a:lnTo>
                <a:lnTo>
                  <a:pt x="1453896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4" y="807720"/>
                </a:lnTo>
                <a:lnTo>
                  <a:pt x="80772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4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3" y="0"/>
                </a:moveTo>
                <a:lnTo>
                  <a:pt x="80771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1" y="807720"/>
                </a:lnTo>
                <a:lnTo>
                  <a:pt x="1373123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5" y="726948"/>
                </a:lnTo>
                <a:lnTo>
                  <a:pt x="1453895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3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1" y="0"/>
                </a:lnTo>
                <a:lnTo>
                  <a:pt x="1373123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5" y="80772"/>
                </a:lnTo>
                <a:lnTo>
                  <a:pt x="1453895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3" y="807720"/>
                </a:lnTo>
                <a:lnTo>
                  <a:pt x="80771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82155" y="1820366"/>
            <a:ext cx="1275080" cy="802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3810" algn="ctr">
              <a:lnSpc>
                <a:spcPct val="91400"/>
              </a:lnSpc>
              <a:spcBef>
                <a:spcPts val="285"/>
              </a:spcBef>
            </a:pPr>
            <a:r>
              <a:rPr sz="1800" b="1" spc="-85" dirty="0">
                <a:latin typeface="Trebuchet MS"/>
                <a:cs typeface="Trebuchet MS"/>
              </a:rPr>
              <a:t>PASIVO </a:t>
            </a:r>
            <a:r>
              <a:rPr sz="1800" b="1" spc="-160" dirty="0">
                <a:latin typeface="Trebuchet MS"/>
                <a:cs typeface="Trebuchet MS"/>
              </a:rPr>
              <a:t>+  </a:t>
            </a:r>
            <a:r>
              <a:rPr sz="1800" b="1" spc="-220" dirty="0">
                <a:latin typeface="Trebuchet MS"/>
                <a:cs typeface="Trebuchet MS"/>
              </a:rPr>
              <a:t>P</a:t>
            </a:r>
            <a:r>
              <a:rPr sz="1800" b="1" spc="-195" dirty="0">
                <a:latin typeface="Trebuchet MS"/>
                <a:cs typeface="Trebuchet MS"/>
              </a:rPr>
              <a:t>A</a:t>
            </a:r>
            <a:r>
              <a:rPr sz="1800" b="1" spc="-155" dirty="0">
                <a:latin typeface="Trebuchet MS"/>
                <a:cs typeface="Trebuchet MS"/>
              </a:rPr>
              <a:t>T</a:t>
            </a:r>
            <a:r>
              <a:rPr sz="1800" b="1" spc="-160" dirty="0">
                <a:latin typeface="Trebuchet MS"/>
                <a:cs typeface="Trebuchet MS"/>
              </a:rPr>
              <a:t>R</a:t>
            </a:r>
            <a:r>
              <a:rPr sz="1800" b="1" spc="45" dirty="0">
                <a:latin typeface="Trebuchet MS"/>
                <a:cs typeface="Trebuchet MS"/>
              </a:rPr>
              <a:t>IM</a:t>
            </a:r>
            <a:r>
              <a:rPr sz="1800" b="1" spc="55" dirty="0">
                <a:latin typeface="Trebuchet MS"/>
                <a:cs typeface="Trebuchet MS"/>
              </a:rPr>
              <a:t>O</a:t>
            </a:r>
            <a:r>
              <a:rPr sz="1800" b="1" spc="-25" dirty="0">
                <a:latin typeface="Trebuchet MS"/>
                <a:cs typeface="Trebuchet MS"/>
              </a:rPr>
              <a:t>NIO  </a:t>
            </a:r>
            <a:r>
              <a:rPr sz="1800" b="1" spc="-120" dirty="0">
                <a:latin typeface="Trebuchet MS"/>
                <a:cs typeface="Trebuchet MS"/>
              </a:rPr>
              <a:t>NETO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302895" y="0"/>
                </a:moveTo>
                <a:lnTo>
                  <a:pt x="0" y="605751"/>
                </a:lnTo>
                <a:lnTo>
                  <a:pt x="605790" y="605751"/>
                </a:lnTo>
                <a:lnTo>
                  <a:pt x="302895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0" y="605751"/>
                </a:moveTo>
                <a:lnTo>
                  <a:pt x="302895" y="0"/>
                </a:lnTo>
                <a:lnTo>
                  <a:pt x="605790" y="605751"/>
                </a:lnTo>
                <a:lnTo>
                  <a:pt x="0" y="605751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6392" y="4291584"/>
            <a:ext cx="1542288" cy="7665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6392" y="3564635"/>
            <a:ext cx="1542288" cy="795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64654" y="3642105"/>
            <a:ext cx="90678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655" marR="5080" indent="-21590">
              <a:lnSpc>
                <a:spcPts val="1860"/>
              </a:lnSpc>
              <a:spcBef>
                <a:spcPts val="315"/>
              </a:spcBef>
            </a:pPr>
            <a:r>
              <a:rPr sz="1700" b="1" spc="-80" dirty="0">
                <a:latin typeface="Trebuchet MS"/>
                <a:cs typeface="Trebuchet MS"/>
              </a:rPr>
              <a:t>Pasivo</a:t>
            </a:r>
            <a:r>
              <a:rPr sz="1700" b="1" spc="-235" dirty="0">
                <a:latin typeface="Trebuchet MS"/>
                <a:cs typeface="Trebuchet MS"/>
              </a:rPr>
              <a:t> </a:t>
            </a:r>
            <a:r>
              <a:rPr sz="1700" b="1" spc="-30" dirty="0">
                <a:latin typeface="Trebuchet MS"/>
                <a:cs typeface="Trebuchet MS"/>
              </a:rPr>
              <a:t>No  </a:t>
            </a:r>
            <a:r>
              <a:rPr sz="1700" b="1" spc="-114" dirty="0">
                <a:latin typeface="Trebuchet MS"/>
                <a:cs typeface="Trebuchet MS"/>
              </a:rPr>
              <a:t>Corriente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46392" y="2837688"/>
            <a:ext cx="1542288" cy="766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6320" y="4291584"/>
            <a:ext cx="1542288" cy="766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1267" y="3966971"/>
            <a:ext cx="1540764" cy="10515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1267" y="2822448"/>
            <a:ext cx="1540764" cy="10515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146" y="599312"/>
            <a:ext cx="2998571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3732276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0503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1533144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0032" y="1537716"/>
            <a:ext cx="2633472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964435"/>
            <a:ext cx="1688592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5479" y="1964435"/>
            <a:ext cx="510540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995" y="2494788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2476500"/>
            <a:ext cx="3069336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6223" y="2476500"/>
            <a:ext cx="510539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95" y="3006851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610613"/>
            <a:ext cx="35966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50" dirty="0">
                <a:solidFill>
                  <a:srgbClr val="001F5F"/>
                </a:solidFill>
                <a:latin typeface="Trebuchet MS"/>
                <a:cs typeface="Trebuchet MS"/>
              </a:rPr>
              <a:t>Aporte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800" b="1" spc="-105" dirty="0">
                <a:solidFill>
                  <a:srgbClr val="001F5F"/>
                </a:solidFill>
                <a:latin typeface="Trebuchet MS"/>
                <a:cs typeface="Trebuchet MS"/>
              </a:rPr>
              <a:t>los </a:t>
            </a:r>
            <a:r>
              <a:rPr sz="2800" b="1" spc="-130" dirty="0">
                <a:solidFill>
                  <a:srgbClr val="001F5F"/>
                </a:solidFill>
                <a:latin typeface="Trebuchet MS"/>
                <a:cs typeface="Trebuchet MS"/>
              </a:rPr>
              <a:t>socios</a:t>
            </a:r>
            <a:r>
              <a:rPr sz="2800" b="1" spc="-4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85" dirty="0">
                <a:solidFill>
                  <a:srgbClr val="001F5F"/>
                </a:solidFill>
                <a:latin typeface="Trebuchet MS"/>
                <a:cs typeface="Trebuchet MS"/>
              </a:rPr>
              <a:t>o 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dueños.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Reservas</a:t>
            </a:r>
            <a:r>
              <a:rPr sz="2800" b="1" spc="-195" dirty="0">
                <a:solidFill>
                  <a:srgbClr val="001F5F"/>
                </a:solidFill>
                <a:latin typeface="Trebuchet MS"/>
                <a:cs typeface="Trebuchet MS"/>
              </a:rPr>
              <a:t> Legales.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50" dirty="0">
                <a:solidFill>
                  <a:srgbClr val="001F5F"/>
                </a:solidFill>
                <a:latin typeface="Trebuchet MS"/>
                <a:cs typeface="Trebuchet MS"/>
              </a:rPr>
              <a:t>Utilidades.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6655" y="2988564"/>
            <a:ext cx="2101596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3" y="2988564"/>
            <a:ext cx="510540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655" y="3500628"/>
            <a:ext cx="510540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4" y="0"/>
                </a:moveTo>
                <a:lnTo>
                  <a:pt x="80772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2" y="807720"/>
                </a:lnTo>
                <a:lnTo>
                  <a:pt x="1373124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6" y="726948"/>
                </a:lnTo>
                <a:lnTo>
                  <a:pt x="1453896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4" y="0"/>
                </a:lnTo>
                <a:close/>
              </a:path>
            </a:pathLst>
          </a:custGeom>
          <a:solidFill>
            <a:srgbClr val="E2DDD4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0515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2" y="0"/>
                </a:lnTo>
                <a:lnTo>
                  <a:pt x="1373124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6" y="80772"/>
                </a:lnTo>
                <a:lnTo>
                  <a:pt x="1453896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4" y="807720"/>
                </a:lnTo>
                <a:lnTo>
                  <a:pt x="80772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4">
            <a:solidFill>
              <a:srgbClr val="E2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1373123" y="0"/>
                </a:moveTo>
                <a:lnTo>
                  <a:pt x="80771" y="0"/>
                </a:lnTo>
                <a:lnTo>
                  <a:pt x="49345" y="6334"/>
                </a:lnTo>
                <a:lnTo>
                  <a:pt x="23669" y="23622"/>
                </a:lnTo>
                <a:lnTo>
                  <a:pt x="6351" y="49291"/>
                </a:lnTo>
                <a:lnTo>
                  <a:pt x="0" y="80772"/>
                </a:lnTo>
                <a:lnTo>
                  <a:pt x="0" y="726948"/>
                </a:lnTo>
                <a:lnTo>
                  <a:pt x="6351" y="758374"/>
                </a:lnTo>
                <a:lnTo>
                  <a:pt x="23669" y="784050"/>
                </a:lnTo>
                <a:lnTo>
                  <a:pt x="49345" y="801368"/>
                </a:lnTo>
                <a:lnTo>
                  <a:pt x="80771" y="807720"/>
                </a:lnTo>
                <a:lnTo>
                  <a:pt x="1373123" y="807720"/>
                </a:lnTo>
                <a:lnTo>
                  <a:pt x="1404550" y="801368"/>
                </a:lnTo>
                <a:lnTo>
                  <a:pt x="1430226" y="784050"/>
                </a:lnTo>
                <a:lnTo>
                  <a:pt x="1447544" y="758374"/>
                </a:lnTo>
                <a:lnTo>
                  <a:pt x="1453895" y="726948"/>
                </a:lnTo>
                <a:lnTo>
                  <a:pt x="1453895" y="80772"/>
                </a:lnTo>
                <a:lnTo>
                  <a:pt x="1447544" y="49291"/>
                </a:lnTo>
                <a:lnTo>
                  <a:pt x="1430226" y="23622"/>
                </a:lnTo>
                <a:lnTo>
                  <a:pt x="1404550" y="6334"/>
                </a:lnTo>
                <a:lnTo>
                  <a:pt x="1373123" y="0"/>
                </a:lnTo>
                <a:close/>
              </a:path>
            </a:pathLst>
          </a:custGeom>
          <a:solidFill>
            <a:srgbClr val="DAE1D5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0588" y="1843913"/>
            <a:ext cx="1454150" cy="807720"/>
          </a:xfrm>
          <a:custGeom>
            <a:avLst/>
            <a:gdLst/>
            <a:ahLst/>
            <a:cxnLst/>
            <a:rect l="l" t="t" r="r" b="b"/>
            <a:pathLst>
              <a:path w="1454150" h="807719">
                <a:moveTo>
                  <a:pt x="0" y="80772"/>
                </a:moveTo>
                <a:lnTo>
                  <a:pt x="6351" y="49291"/>
                </a:lnTo>
                <a:lnTo>
                  <a:pt x="23669" y="23622"/>
                </a:lnTo>
                <a:lnTo>
                  <a:pt x="49345" y="6334"/>
                </a:lnTo>
                <a:lnTo>
                  <a:pt x="80771" y="0"/>
                </a:lnTo>
                <a:lnTo>
                  <a:pt x="1373123" y="0"/>
                </a:lnTo>
                <a:lnTo>
                  <a:pt x="1404550" y="6334"/>
                </a:lnTo>
                <a:lnTo>
                  <a:pt x="1430226" y="23621"/>
                </a:lnTo>
                <a:lnTo>
                  <a:pt x="1447544" y="49291"/>
                </a:lnTo>
                <a:lnTo>
                  <a:pt x="1453895" y="80772"/>
                </a:lnTo>
                <a:lnTo>
                  <a:pt x="1453895" y="726948"/>
                </a:lnTo>
                <a:lnTo>
                  <a:pt x="1447544" y="758374"/>
                </a:lnTo>
                <a:lnTo>
                  <a:pt x="1430226" y="784050"/>
                </a:lnTo>
                <a:lnTo>
                  <a:pt x="1404550" y="801368"/>
                </a:lnTo>
                <a:lnTo>
                  <a:pt x="1373123" y="807720"/>
                </a:lnTo>
                <a:lnTo>
                  <a:pt x="80771" y="807720"/>
                </a:lnTo>
                <a:lnTo>
                  <a:pt x="49345" y="801368"/>
                </a:lnTo>
                <a:lnTo>
                  <a:pt x="23669" y="784050"/>
                </a:lnTo>
                <a:lnTo>
                  <a:pt x="6351" y="758374"/>
                </a:lnTo>
                <a:lnTo>
                  <a:pt x="0" y="726948"/>
                </a:lnTo>
                <a:lnTo>
                  <a:pt x="0" y="80772"/>
                </a:lnTo>
                <a:close/>
              </a:path>
            </a:pathLst>
          </a:custGeom>
          <a:ln w="9525">
            <a:solidFill>
              <a:srgbClr val="DAE1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82155" y="1820366"/>
            <a:ext cx="1275080" cy="802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3810" algn="ctr">
              <a:lnSpc>
                <a:spcPct val="91400"/>
              </a:lnSpc>
              <a:spcBef>
                <a:spcPts val="285"/>
              </a:spcBef>
            </a:pPr>
            <a:r>
              <a:rPr sz="1800" b="1" spc="-85" dirty="0">
                <a:latin typeface="Trebuchet MS"/>
                <a:cs typeface="Trebuchet MS"/>
              </a:rPr>
              <a:t>PASIVO </a:t>
            </a:r>
            <a:r>
              <a:rPr sz="1800" b="1" spc="-160" dirty="0">
                <a:latin typeface="Trebuchet MS"/>
                <a:cs typeface="Trebuchet MS"/>
              </a:rPr>
              <a:t>+  </a:t>
            </a:r>
            <a:r>
              <a:rPr sz="1800" b="1" spc="-220" dirty="0">
                <a:latin typeface="Trebuchet MS"/>
                <a:cs typeface="Trebuchet MS"/>
              </a:rPr>
              <a:t>P</a:t>
            </a:r>
            <a:r>
              <a:rPr sz="1800" b="1" spc="-195" dirty="0">
                <a:latin typeface="Trebuchet MS"/>
                <a:cs typeface="Trebuchet MS"/>
              </a:rPr>
              <a:t>A</a:t>
            </a:r>
            <a:r>
              <a:rPr sz="1800" b="1" spc="-155" dirty="0">
                <a:latin typeface="Trebuchet MS"/>
                <a:cs typeface="Trebuchet MS"/>
              </a:rPr>
              <a:t>T</a:t>
            </a:r>
            <a:r>
              <a:rPr sz="1800" b="1" spc="-160" dirty="0">
                <a:latin typeface="Trebuchet MS"/>
                <a:cs typeface="Trebuchet MS"/>
              </a:rPr>
              <a:t>R</a:t>
            </a:r>
            <a:r>
              <a:rPr sz="1800" b="1" spc="45" dirty="0">
                <a:latin typeface="Trebuchet MS"/>
                <a:cs typeface="Trebuchet MS"/>
              </a:rPr>
              <a:t>IM</a:t>
            </a:r>
            <a:r>
              <a:rPr sz="1800" b="1" spc="55" dirty="0">
                <a:latin typeface="Trebuchet MS"/>
                <a:cs typeface="Trebuchet MS"/>
              </a:rPr>
              <a:t>O</a:t>
            </a:r>
            <a:r>
              <a:rPr sz="1800" b="1" spc="-25" dirty="0">
                <a:latin typeface="Trebuchet MS"/>
                <a:cs typeface="Trebuchet MS"/>
              </a:rPr>
              <a:t>NIO  </a:t>
            </a:r>
            <a:r>
              <a:rPr sz="1800" b="1" spc="-120" dirty="0">
                <a:latin typeface="Trebuchet MS"/>
                <a:cs typeface="Trebuchet MS"/>
              </a:rPr>
              <a:t>NETO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302895" y="0"/>
                </a:moveTo>
                <a:lnTo>
                  <a:pt x="0" y="605751"/>
                </a:lnTo>
                <a:lnTo>
                  <a:pt x="605790" y="605751"/>
                </a:lnTo>
                <a:lnTo>
                  <a:pt x="302895" y="0"/>
                </a:lnTo>
                <a:close/>
              </a:path>
            </a:pathLst>
          </a:custGeom>
          <a:solidFill>
            <a:srgbClr val="D6E1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4604" y="5276722"/>
            <a:ext cx="605790" cy="605790"/>
          </a:xfrm>
          <a:custGeom>
            <a:avLst/>
            <a:gdLst/>
            <a:ahLst/>
            <a:cxnLst/>
            <a:rect l="l" t="t" r="r" b="b"/>
            <a:pathLst>
              <a:path w="605790" h="605789">
                <a:moveTo>
                  <a:pt x="0" y="605751"/>
                </a:moveTo>
                <a:lnTo>
                  <a:pt x="302895" y="0"/>
                </a:lnTo>
                <a:lnTo>
                  <a:pt x="605790" y="605751"/>
                </a:lnTo>
                <a:lnTo>
                  <a:pt x="0" y="605751"/>
                </a:lnTo>
                <a:close/>
              </a:path>
            </a:pathLst>
          </a:custGeom>
          <a:ln w="9525">
            <a:solidFill>
              <a:srgbClr val="D6E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solidFill>
            <a:srgbClr val="D7DB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0129" y="5023053"/>
            <a:ext cx="3634740" cy="245745"/>
          </a:xfrm>
          <a:custGeom>
            <a:avLst/>
            <a:gdLst/>
            <a:ahLst/>
            <a:cxnLst/>
            <a:rect l="l" t="t" r="r" b="b"/>
            <a:pathLst>
              <a:path w="3634740" h="245745">
                <a:moveTo>
                  <a:pt x="0" y="245541"/>
                </a:moveTo>
                <a:lnTo>
                  <a:pt x="3634739" y="245541"/>
                </a:lnTo>
                <a:lnTo>
                  <a:pt x="3634739" y="0"/>
                </a:lnTo>
                <a:lnTo>
                  <a:pt x="0" y="0"/>
                </a:lnTo>
                <a:lnTo>
                  <a:pt x="0" y="245541"/>
                </a:lnTo>
                <a:close/>
              </a:path>
            </a:pathLst>
          </a:custGeom>
          <a:ln w="9525">
            <a:solidFill>
              <a:srgbClr val="D7D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9628" y="4291584"/>
            <a:ext cx="1632203" cy="7665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17460" y="4459351"/>
            <a:ext cx="1200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latin typeface="Trebuchet MS"/>
                <a:cs typeface="Trebuchet MS"/>
              </a:rPr>
              <a:t>Patrimonio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46392" y="3564635"/>
            <a:ext cx="1542288" cy="766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6392" y="2837688"/>
            <a:ext cx="1542288" cy="7665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6320" y="4291584"/>
            <a:ext cx="1542288" cy="7665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1267" y="3966971"/>
            <a:ext cx="1540764" cy="10515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11267" y="2822448"/>
            <a:ext cx="1540764" cy="10515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3388" y="599312"/>
            <a:ext cx="6259830" cy="36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467" y="266700"/>
            <a:ext cx="6987540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00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3886200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964435"/>
            <a:ext cx="3790188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2391155"/>
            <a:ext cx="2115312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0" y="2391155"/>
            <a:ext cx="1281684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2817876"/>
            <a:ext cx="3521964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3244595"/>
            <a:ext cx="3845052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" y="3671315"/>
            <a:ext cx="3477768" cy="749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" y="4098035"/>
            <a:ext cx="3662172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610613"/>
            <a:ext cx="374459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i="1" spc="-300" dirty="0">
                <a:solidFill>
                  <a:srgbClr val="001F5F"/>
                </a:solidFill>
                <a:latin typeface="Arial"/>
                <a:cs typeface="Arial"/>
              </a:rPr>
              <a:t>El </a:t>
            </a:r>
            <a:r>
              <a:rPr sz="2800" b="1" i="1" spc="-260" dirty="0">
                <a:solidFill>
                  <a:srgbClr val="001F5F"/>
                </a:solidFill>
                <a:latin typeface="Arial"/>
                <a:cs typeface="Arial"/>
              </a:rPr>
              <a:t>Estado </a:t>
            </a:r>
            <a:r>
              <a:rPr sz="2800" b="1" i="1" spc="-210" dirty="0">
                <a:solidFill>
                  <a:srgbClr val="001F5F"/>
                </a:solidFill>
                <a:latin typeface="Arial"/>
                <a:cs typeface="Arial"/>
              </a:rPr>
              <a:t>de </a:t>
            </a:r>
            <a:r>
              <a:rPr sz="2800" b="1" i="1" spc="-229" dirty="0">
                <a:solidFill>
                  <a:srgbClr val="001F5F"/>
                </a:solidFill>
                <a:latin typeface="Arial"/>
                <a:cs typeface="Arial"/>
              </a:rPr>
              <a:t>Perdidas </a:t>
            </a:r>
            <a:r>
              <a:rPr sz="2800" b="1" i="1" spc="-245" dirty="0">
                <a:solidFill>
                  <a:srgbClr val="001F5F"/>
                </a:solidFill>
                <a:latin typeface="Arial"/>
                <a:cs typeface="Arial"/>
              </a:rPr>
              <a:t>y  </a:t>
            </a:r>
            <a:r>
              <a:rPr sz="2800" b="1" i="1" spc="-215" dirty="0">
                <a:solidFill>
                  <a:srgbClr val="001F5F"/>
                </a:solidFill>
                <a:latin typeface="Arial"/>
                <a:cs typeface="Arial"/>
              </a:rPr>
              <a:t>ganancias </a:t>
            </a:r>
            <a:r>
              <a:rPr sz="2800" b="1" i="1" spc="-235" dirty="0">
                <a:solidFill>
                  <a:srgbClr val="001F5F"/>
                </a:solidFill>
                <a:latin typeface="Arial"/>
                <a:cs typeface="Arial"/>
              </a:rPr>
              <a:t>o </a:t>
            </a:r>
            <a:r>
              <a:rPr sz="2800" b="1" i="1" spc="-260" dirty="0">
                <a:solidFill>
                  <a:srgbClr val="001F5F"/>
                </a:solidFill>
                <a:latin typeface="Arial"/>
                <a:cs typeface="Arial"/>
              </a:rPr>
              <a:t>Estado </a:t>
            </a:r>
            <a:r>
              <a:rPr sz="2800" b="1" i="1" spc="-210" dirty="0">
                <a:solidFill>
                  <a:srgbClr val="001F5F"/>
                </a:solidFill>
                <a:latin typeface="Arial"/>
                <a:cs typeface="Arial"/>
              </a:rPr>
              <a:t>de  </a:t>
            </a:r>
            <a:r>
              <a:rPr sz="2800" b="1" i="1" spc="-250" dirty="0">
                <a:solidFill>
                  <a:srgbClr val="001F5F"/>
                </a:solidFill>
                <a:latin typeface="Arial"/>
                <a:cs typeface="Arial"/>
              </a:rPr>
              <a:t>Resultados </a:t>
            </a:r>
            <a:r>
              <a:rPr sz="2800" b="1" i="1" spc="-325" dirty="0">
                <a:solidFill>
                  <a:srgbClr val="001F5F"/>
                </a:solidFill>
                <a:latin typeface="Arial"/>
                <a:cs typeface="Arial"/>
              </a:rPr>
              <a:t>es </a:t>
            </a:r>
            <a:r>
              <a:rPr sz="2800" b="1" i="1" spc="-245" dirty="0">
                <a:solidFill>
                  <a:srgbClr val="001F5F"/>
                </a:solidFill>
                <a:latin typeface="Arial"/>
                <a:cs typeface="Arial"/>
              </a:rPr>
              <a:t>un  </a:t>
            </a:r>
            <a:r>
              <a:rPr sz="2800" b="1" i="1" spc="-225" dirty="0">
                <a:solidFill>
                  <a:srgbClr val="001F5F"/>
                </a:solidFill>
                <a:latin typeface="Arial"/>
                <a:cs typeface="Arial"/>
              </a:rPr>
              <a:t>documento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contable  </a:t>
            </a:r>
            <a:r>
              <a:rPr sz="2800" b="1" i="1" spc="-220" dirty="0">
                <a:solidFill>
                  <a:srgbClr val="001F5F"/>
                </a:solidFill>
                <a:latin typeface="Arial"/>
                <a:cs typeface="Arial"/>
              </a:rPr>
              <a:t>que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muestra </a:t>
            </a:r>
            <a:r>
              <a:rPr sz="2800" b="1" i="1" spc="-125" dirty="0">
                <a:solidFill>
                  <a:srgbClr val="001F5F"/>
                </a:solidFill>
                <a:latin typeface="Arial"/>
                <a:cs typeface="Arial"/>
              </a:rPr>
              <a:t>detallada  </a:t>
            </a:r>
            <a:r>
              <a:rPr sz="2800" b="1" i="1" spc="-245" dirty="0">
                <a:solidFill>
                  <a:srgbClr val="001F5F"/>
                </a:solidFill>
                <a:latin typeface="Arial"/>
                <a:cs typeface="Arial"/>
              </a:rPr>
              <a:t>y </a:t>
            </a:r>
            <a:r>
              <a:rPr sz="2800" b="1" i="1" spc="-180" dirty="0">
                <a:solidFill>
                  <a:srgbClr val="001F5F"/>
                </a:solidFill>
                <a:latin typeface="Arial"/>
                <a:cs typeface="Arial"/>
              </a:rPr>
              <a:t>ordenadamente </a:t>
            </a:r>
            <a:r>
              <a:rPr sz="2800" b="1" i="1" spc="-90" dirty="0">
                <a:solidFill>
                  <a:srgbClr val="001F5F"/>
                </a:solidFill>
                <a:latin typeface="Arial"/>
                <a:cs typeface="Arial"/>
              </a:rPr>
              <a:t>la  </a:t>
            </a:r>
            <a:r>
              <a:rPr sz="2800" b="1" i="1" spc="-135" dirty="0">
                <a:solidFill>
                  <a:srgbClr val="001F5F"/>
                </a:solidFill>
                <a:latin typeface="Arial"/>
                <a:cs typeface="Arial"/>
              </a:rPr>
              <a:t>utilidad </a:t>
            </a:r>
            <a:r>
              <a:rPr sz="2800" b="1" i="1" spc="-240" dirty="0">
                <a:solidFill>
                  <a:srgbClr val="001F5F"/>
                </a:solidFill>
                <a:latin typeface="Arial"/>
                <a:cs typeface="Arial"/>
              </a:rPr>
              <a:t>o </a:t>
            </a:r>
            <a:r>
              <a:rPr sz="2800" b="1" i="1" spc="-170" dirty="0">
                <a:solidFill>
                  <a:srgbClr val="001F5F"/>
                </a:solidFill>
                <a:latin typeface="Arial"/>
                <a:cs typeface="Arial"/>
              </a:rPr>
              <a:t>perdida del 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ejercicio.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6655" y="4524755"/>
            <a:ext cx="1741932" cy="749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8820" y="4524755"/>
            <a:ext cx="510540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4796" y="4683250"/>
            <a:ext cx="3406140" cy="21747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0035" y="1916810"/>
            <a:ext cx="3375660" cy="2776855"/>
          </a:xfrm>
          <a:custGeom>
            <a:avLst/>
            <a:gdLst/>
            <a:ahLst/>
            <a:cxnLst/>
            <a:rect l="l" t="t" r="r" b="b"/>
            <a:pathLst>
              <a:path w="3375659" h="2776854">
                <a:moveTo>
                  <a:pt x="3137027" y="0"/>
                </a:moveTo>
                <a:lnTo>
                  <a:pt x="238633" y="0"/>
                </a:lnTo>
                <a:lnTo>
                  <a:pt x="190530" y="4846"/>
                </a:lnTo>
                <a:lnTo>
                  <a:pt x="145732" y="18748"/>
                </a:lnTo>
                <a:lnTo>
                  <a:pt x="105196" y="40746"/>
                </a:lnTo>
                <a:lnTo>
                  <a:pt x="69881" y="69881"/>
                </a:lnTo>
                <a:lnTo>
                  <a:pt x="40746" y="105196"/>
                </a:lnTo>
                <a:lnTo>
                  <a:pt x="18748" y="145732"/>
                </a:lnTo>
                <a:lnTo>
                  <a:pt x="4846" y="190530"/>
                </a:lnTo>
                <a:lnTo>
                  <a:pt x="0" y="238633"/>
                </a:lnTo>
                <a:lnTo>
                  <a:pt x="0" y="2537841"/>
                </a:lnTo>
                <a:lnTo>
                  <a:pt x="4846" y="2585943"/>
                </a:lnTo>
                <a:lnTo>
                  <a:pt x="18748" y="2630741"/>
                </a:lnTo>
                <a:lnTo>
                  <a:pt x="40746" y="2671277"/>
                </a:lnTo>
                <a:lnTo>
                  <a:pt x="69881" y="2706592"/>
                </a:lnTo>
                <a:lnTo>
                  <a:pt x="105196" y="2735727"/>
                </a:lnTo>
                <a:lnTo>
                  <a:pt x="145732" y="2757725"/>
                </a:lnTo>
                <a:lnTo>
                  <a:pt x="190530" y="2771627"/>
                </a:lnTo>
                <a:lnTo>
                  <a:pt x="238633" y="2776474"/>
                </a:lnTo>
                <a:lnTo>
                  <a:pt x="3137027" y="2776474"/>
                </a:lnTo>
                <a:lnTo>
                  <a:pt x="3185092" y="2771627"/>
                </a:lnTo>
                <a:lnTo>
                  <a:pt x="3229873" y="2757725"/>
                </a:lnTo>
                <a:lnTo>
                  <a:pt x="3270407" y="2735727"/>
                </a:lnTo>
                <a:lnTo>
                  <a:pt x="3305730" y="2706592"/>
                </a:lnTo>
                <a:lnTo>
                  <a:pt x="3334880" y="2671277"/>
                </a:lnTo>
                <a:lnTo>
                  <a:pt x="3356893" y="2630741"/>
                </a:lnTo>
                <a:lnTo>
                  <a:pt x="3370807" y="2585943"/>
                </a:lnTo>
                <a:lnTo>
                  <a:pt x="3375660" y="2537841"/>
                </a:lnTo>
                <a:lnTo>
                  <a:pt x="3375660" y="238633"/>
                </a:lnTo>
                <a:lnTo>
                  <a:pt x="3370807" y="190530"/>
                </a:lnTo>
                <a:lnTo>
                  <a:pt x="3356893" y="145732"/>
                </a:lnTo>
                <a:lnTo>
                  <a:pt x="3334880" y="105196"/>
                </a:lnTo>
                <a:lnTo>
                  <a:pt x="3305730" y="69881"/>
                </a:lnTo>
                <a:lnTo>
                  <a:pt x="3270407" y="40746"/>
                </a:lnTo>
                <a:lnTo>
                  <a:pt x="3229873" y="18748"/>
                </a:lnTo>
                <a:lnTo>
                  <a:pt x="3185092" y="4846"/>
                </a:lnTo>
                <a:lnTo>
                  <a:pt x="3137027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0035" y="1916810"/>
            <a:ext cx="3375660" cy="27764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648" y="404710"/>
            <a:ext cx="6299708" cy="554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146" y="603884"/>
            <a:ext cx="2372588" cy="361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3101340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9567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3771900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964435"/>
            <a:ext cx="3892296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2391155"/>
            <a:ext cx="3009899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817876"/>
            <a:ext cx="3681984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3244595"/>
            <a:ext cx="2505456" cy="749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2344" y="3244595"/>
            <a:ext cx="1168908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" y="3671315"/>
            <a:ext cx="2519172" cy="749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66060" y="3671315"/>
            <a:ext cx="1479803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6096" y="3671315"/>
            <a:ext cx="827531" cy="749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655" y="4098035"/>
            <a:ext cx="2945892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1610613"/>
            <a:ext cx="382397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En </a:t>
            </a:r>
            <a:r>
              <a:rPr sz="2800" spc="-140" dirty="0">
                <a:solidFill>
                  <a:srgbClr val="001F5F"/>
                </a:solidFill>
                <a:latin typeface="Trebuchet MS"/>
                <a:cs typeface="Trebuchet MS"/>
              </a:rPr>
              <a:t>este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rubro se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indica 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el </a:t>
            </a:r>
            <a:r>
              <a:rPr sz="2800" spc="-125" dirty="0">
                <a:solidFill>
                  <a:srgbClr val="001F5F"/>
                </a:solidFill>
                <a:latin typeface="Trebuchet MS"/>
                <a:cs typeface="Trebuchet MS"/>
              </a:rPr>
              <a:t>valor </a:t>
            </a:r>
            <a:r>
              <a:rPr sz="2800" spc="-100" dirty="0">
                <a:solidFill>
                  <a:srgbClr val="001F5F"/>
                </a:solidFill>
                <a:latin typeface="Trebuchet MS"/>
                <a:cs typeface="Trebuchet MS"/>
              </a:rPr>
              <a:t>que </a:t>
            </a:r>
            <a:r>
              <a:rPr sz="2800" spc="-90" dirty="0">
                <a:solidFill>
                  <a:srgbClr val="001F5F"/>
                </a:solidFill>
                <a:latin typeface="Trebuchet MS"/>
                <a:cs typeface="Trebuchet MS"/>
              </a:rPr>
              <a:t>se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vendió </a:t>
            </a: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y 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se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facturó </a:t>
            </a:r>
            <a:r>
              <a:rPr sz="2800" spc="-85" dirty="0">
                <a:solidFill>
                  <a:srgbClr val="001F5F"/>
                </a:solidFill>
                <a:latin typeface="Trebuchet MS"/>
                <a:cs typeface="Trebuchet MS"/>
              </a:rPr>
              <a:t>por los  </a:t>
            </a:r>
            <a:r>
              <a:rPr sz="2800" spc="-110" dirty="0">
                <a:solidFill>
                  <a:srgbClr val="001F5F"/>
                </a:solidFill>
                <a:latin typeface="Trebuchet MS"/>
                <a:cs typeface="Trebuchet MS"/>
              </a:rPr>
              <a:t>bienes </a:t>
            </a:r>
            <a:r>
              <a:rPr sz="2800" spc="-30" dirty="0">
                <a:solidFill>
                  <a:srgbClr val="001F5F"/>
                </a:solidFill>
                <a:latin typeface="Trebuchet MS"/>
                <a:cs typeface="Trebuchet MS"/>
              </a:rPr>
              <a:t>o </a:t>
            </a:r>
            <a:r>
              <a:rPr sz="2800" spc="-110" dirty="0">
                <a:solidFill>
                  <a:srgbClr val="001F5F"/>
                </a:solidFill>
                <a:latin typeface="Trebuchet MS"/>
                <a:cs typeface="Trebuchet MS"/>
              </a:rPr>
              <a:t>servicios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que 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se </a:t>
            </a:r>
            <a:r>
              <a:rPr sz="2800" spc="-125" dirty="0">
                <a:solidFill>
                  <a:srgbClr val="001F5F"/>
                </a:solidFill>
                <a:latin typeface="Trebuchet MS"/>
                <a:cs typeface="Trebuchet MS"/>
              </a:rPr>
              <a:t>entregaron </a:t>
            </a:r>
            <a:r>
              <a:rPr sz="2800" spc="-135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los  </a:t>
            </a:r>
            <a:r>
              <a:rPr sz="2800" spc="-165" dirty="0">
                <a:solidFill>
                  <a:srgbClr val="001F5F"/>
                </a:solidFill>
                <a:latin typeface="Trebuchet MS"/>
                <a:cs typeface="Trebuchet MS"/>
              </a:rPr>
              <a:t>clientes.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Estas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ventas</a:t>
            </a:r>
            <a:r>
              <a:rPr sz="2800" b="1" spc="-3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se 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pueden </a:t>
            </a:r>
            <a:r>
              <a:rPr sz="2800" spc="-135" dirty="0">
                <a:solidFill>
                  <a:srgbClr val="001F5F"/>
                </a:solidFill>
                <a:latin typeface="Trebuchet MS"/>
                <a:cs typeface="Trebuchet MS"/>
              </a:rPr>
              <a:t>hacer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  contado </a:t>
            </a:r>
            <a:r>
              <a:rPr sz="2800" spc="-30" dirty="0">
                <a:solidFill>
                  <a:srgbClr val="001F5F"/>
                </a:solidFill>
                <a:latin typeface="Trebuchet MS"/>
                <a:cs typeface="Trebuchet MS"/>
              </a:rPr>
              <a:t>o </a:t>
            </a:r>
            <a:r>
              <a:rPr sz="2800" spc="-13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800" spc="-48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001F5F"/>
                </a:solidFill>
                <a:latin typeface="Trebuchet MS"/>
                <a:cs typeface="Trebuchet MS"/>
              </a:rPr>
              <a:t>crédito.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6655" y="4524755"/>
            <a:ext cx="3314700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1588" y="4524755"/>
            <a:ext cx="510539" cy="7498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7655" y="1537716"/>
            <a:ext cx="510539" cy="749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8071" y="2276855"/>
            <a:ext cx="3048000" cy="30384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2335" y="497712"/>
            <a:ext cx="5797677" cy="54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2163" y="266700"/>
            <a:ext cx="6516624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5180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178" y="3886961"/>
            <a:ext cx="494665" cy="1884045"/>
          </a:xfrm>
          <a:custGeom>
            <a:avLst/>
            <a:gdLst/>
            <a:ahLst/>
            <a:cxnLst/>
            <a:rect l="l" t="t" r="r" b="b"/>
            <a:pathLst>
              <a:path w="494664" h="1884045">
                <a:moveTo>
                  <a:pt x="0" y="0"/>
                </a:moveTo>
                <a:lnTo>
                  <a:pt x="247142" y="0"/>
                </a:lnTo>
                <a:lnTo>
                  <a:pt x="247142" y="1884006"/>
                </a:lnTo>
                <a:lnTo>
                  <a:pt x="494411" y="1884006"/>
                </a:lnTo>
              </a:path>
            </a:pathLst>
          </a:custGeom>
          <a:ln w="25400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6178" y="3886961"/>
            <a:ext cx="494665" cy="942340"/>
          </a:xfrm>
          <a:custGeom>
            <a:avLst/>
            <a:gdLst/>
            <a:ahLst/>
            <a:cxnLst/>
            <a:rect l="l" t="t" r="r" b="b"/>
            <a:pathLst>
              <a:path w="494664" h="942339">
                <a:moveTo>
                  <a:pt x="0" y="0"/>
                </a:moveTo>
                <a:lnTo>
                  <a:pt x="247142" y="0"/>
                </a:lnTo>
                <a:lnTo>
                  <a:pt x="247142" y="941958"/>
                </a:lnTo>
                <a:lnTo>
                  <a:pt x="494411" y="941958"/>
                </a:lnTo>
              </a:path>
            </a:pathLst>
          </a:custGeom>
          <a:ln w="25400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6178" y="3886961"/>
            <a:ext cx="494665" cy="0"/>
          </a:xfrm>
          <a:custGeom>
            <a:avLst/>
            <a:gdLst/>
            <a:ahLst/>
            <a:cxnLst/>
            <a:rect l="l" t="t" r="r" b="b"/>
            <a:pathLst>
              <a:path w="494664">
                <a:moveTo>
                  <a:pt x="0" y="0"/>
                </a:moveTo>
                <a:lnTo>
                  <a:pt x="494411" y="0"/>
                </a:lnTo>
              </a:path>
            </a:pathLst>
          </a:custGeom>
          <a:ln w="25400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6178" y="2945002"/>
            <a:ext cx="494665" cy="942340"/>
          </a:xfrm>
          <a:custGeom>
            <a:avLst/>
            <a:gdLst/>
            <a:ahLst/>
            <a:cxnLst/>
            <a:rect l="l" t="t" r="r" b="b"/>
            <a:pathLst>
              <a:path w="494664" h="942339">
                <a:moveTo>
                  <a:pt x="0" y="941959"/>
                </a:moveTo>
                <a:lnTo>
                  <a:pt x="247142" y="941959"/>
                </a:lnTo>
                <a:lnTo>
                  <a:pt x="247142" y="0"/>
                </a:lnTo>
                <a:lnTo>
                  <a:pt x="494411" y="0"/>
                </a:lnTo>
              </a:path>
            </a:pathLst>
          </a:custGeom>
          <a:ln w="25400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6178" y="2003044"/>
            <a:ext cx="494665" cy="1884045"/>
          </a:xfrm>
          <a:custGeom>
            <a:avLst/>
            <a:gdLst/>
            <a:ahLst/>
            <a:cxnLst/>
            <a:rect l="l" t="t" r="r" b="b"/>
            <a:pathLst>
              <a:path w="494664" h="1884045">
                <a:moveTo>
                  <a:pt x="0" y="1883917"/>
                </a:moveTo>
                <a:lnTo>
                  <a:pt x="247142" y="1883917"/>
                </a:lnTo>
                <a:lnTo>
                  <a:pt x="247142" y="0"/>
                </a:lnTo>
                <a:lnTo>
                  <a:pt x="494411" y="0"/>
                </a:lnTo>
              </a:path>
            </a:pathLst>
          </a:custGeom>
          <a:ln w="25400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2700" y="1792223"/>
            <a:ext cx="1112520" cy="4154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4216" y="2067727"/>
            <a:ext cx="691515" cy="36360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345"/>
              </a:lnSpc>
            </a:pPr>
            <a:r>
              <a:rPr sz="2500" b="1" i="1" spc="-305" dirty="0">
                <a:latin typeface="Arial"/>
                <a:cs typeface="Arial"/>
              </a:rPr>
              <a:t>USUARIOS </a:t>
            </a:r>
            <a:r>
              <a:rPr sz="2500" b="1" i="1" spc="-345" dirty="0">
                <a:latin typeface="Arial"/>
                <a:cs typeface="Arial"/>
              </a:rPr>
              <a:t>DE </a:t>
            </a:r>
            <a:r>
              <a:rPr sz="2500" b="1" i="1" spc="-445" dirty="0">
                <a:latin typeface="Arial"/>
                <a:cs typeface="Arial"/>
              </a:rPr>
              <a:t>LOS</a:t>
            </a:r>
            <a:r>
              <a:rPr sz="2500" b="1" i="1" spc="-500" dirty="0">
                <a:latin typeface="Arial"/>
                <a:cs typeface="Arial"/>
              </a:rPr>
              <a:t> </a:t>
            </a:r>
            <a:r>
              <a:rPr sz="2500" b="1" i="1" spc="-400" dirty="0">
                <a:latin typeface="Arial"/>
                <a:cs typeface="Arial"/>
              </a:rPr>
              <a:t>ESTADOS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ts val="2875"/>
              </a:lnSpc>
            </a:pPr>
            <a:r>
              <a:rPr sz="2500" b="1" i="1" spc="-295" dirty="0">
                <a:latin typeface="Arial"/>
                <a:cs typeface="Arial"/>
              </a:rPr>
              <a:t>FINANCIEROS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6011" y="1601724"/>
            <a:ext cx="2560319" cy="84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95038" y="1835657"/>
            <a:ext cx="13843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i="1" spc="-125" dirty="0">
                <a:latin typeface="Arial"/>
                <a:cs typeface="Arial"/>
              </a:rPr>
              <a:t>Administración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6011" y="2545079"/>
            <a:ext cx="2560319" cy="84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5428" y="3486911"/>
            <a:ext cx="2808731" cy="841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6011" y="4428744"/>
            <a:ext cx="2604516" cy="841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8664" y="5370576"/>
            <a:ext cx="2842260" cy="841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52113" y="2777744"/>
            <a:ext cx="2469515" cy="322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1700" b="1" i="1" spc="-160" dirty="0">
                <a:latin typeface="Arial"/>
                <a:cs typeface="Arial"/>
              </a:rPr>
              <a:t>Accionistas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29209" marR="19050" algn="ctr">
              <a:lnSpc>
                <a:spcPts val="1860"/>
              </a:lnSpc>
            </a:pPr>
            <a:r>
              <a:rPr sz="1700" b="1" i="1" spc="-125" dirty="0">
                <a:latin typeface="Arial"/>
                <a:cs typeface="Arial"/>
              </a:rPr>
              <a:t>Instituciones recaudadoras  </a:t>
            </a:r>
            <a:r>
              <a:rPr sz="1700" b="1" i="1" spc="-20" dirty="0">
                <a:latin typeface="Arial"/>
                <a:cs typeface="Arial"/>
              </a:rPr>
              <a:t>y/o</a:t>
            </a:r>
            <a:r>
              <a:rPr sz="1700" b="1" i="1" spc="-105" dirty="0">
                <a:latin typeface="Arial"/>
                <a:cs typeface="Arial"/>
              </a:rPr>
              <a:t> </a:t>
            </a:r>
            <a:r>
              <a:rPr sz="1700" b="1" i="1" spc="-125" dirty="0">
                <a:latin typeface="Arial"/>
                <a:cs typeface="Arial"/>
              </a:rPr>
              <a:t>fiscalizadoras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indent="121920">
              <a:lnSpc>
                <a:spcPct val="100000"/>
              </a:lnSpc>
            </a:pPr>
            <a:r>
              <a:rPr sz="1700" b="1" i="1" spc="-125" dirty="0">
                <a:latin typeface="Arial"/>
                <a:cs typeface="Arial"/>
              </a:rPr>
              <a:t>Instituciones</a:t>
            </a:r>
            <a:r>
              <a:rPr sz="1700" b="1" i="1" spc="-120" dirty="0">
                <a:latin typeface="Arial"/>
                <a:cs typeface="Arial"/>
              </a:rPr>
              <a:t> </a:t>
            </a:r>
            <a:r>
              <a:rPr sz="1700" b="1" i="1" spc="-135" dirty="0">
                <a:latin typeface="Arial"/>
                <a:cs typeface="Arial"/>
              </a:rPr>
              <a:t>Financieras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065" marR="5080" algn="ctr">
              <a:lnSpc>
                <a:spcPts val="1860"/>
              </a:lnSpc>
            </a:pPr>
            <a:r>
              <a:rPr sz="1700" b="1" i="1" spc="-130" dirty="0">
                <a:latin typeface="Arial"/>
                <a:cs typeface="Arial"/>
              </a:rPr>
              <a:t>Inversionistas Potenciales</a:t>
            </a:r>
            <a:r>
              <a:rPr sz="1700" b="1" i="1" spc="-170" dirty="0">
                <a:latin typeface="Arial"/>
                <a:cs typeface="Arial"/>
              </a:rPr>
              <a:t> </a:t>
            </a:r>
            <a:r>
              <a:rPr sz="1700" b="1" i="1" spc="-145" dirty="0">
                <a:latin typeface="Arial"/>
                <a:cs typeface="Arial"/>
              </a:rPr>
              <a:t>y  </a:t>
            </a:r>
            <a:r>
              <a:rPr sz="1700" b="1" i="1" spc="-150" dirty="0">
                <a:latin typeface="Arial"/>
                <a:cs typeface="Arial"/>
              </a:rPr>
              <a:t>Público </a:t>
            </a:r>
            <a:r>
              <a:rPr sz="1700" b="1" i="1" spc="-130" dirty="0">
                <a:latin typeface="Arial"/>
                <a:cs typeface="Arial"/>
              </a:rPr>
              <a:t>en</a:t>
            </a:r>
            <a:r>
              <a:rPr sz="1700" b="1" i="1" spc="-60" dirty="0">
                <a:latin typeface="Arial"/>
                <a:cs typeface="Arial"/>
              </a:rPr>
              <a:t> </a:t>
            </a:r>
            <a:r>
              <a:rPr sz="1700" b="1" i="1" spc="-95" dirty="0">
                <a:latin typeface="Arial"/>
                <a:cs typeface="Arial"/>
              </a:rPr>
              <a:t>general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5883" y="2275725"/>
            <a:ext cx="4886324" cy="352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146" y="578866"/>
            <a:ext cx="4181576" cy="38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836" y="266700"/>
            <a:ext cx="4910328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8555" y="266700"/>
            <a:ext cx="800100" cy="1176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537716"/>
            <a:ext cx="2884932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964435"/>
            <a:ext cx="3892296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391155"/>
            <a:ext cx="4006596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2817876"/>
            <a:ext cx="2462784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9672" y="2817876"/>
            <a:ext cx="519684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9588" y="2817876"/>
            <a:ext cx="510539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2" y="3349752"/>
            <a:ext cx="512064" cy="5958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610613"/>
            <a:ext cx="3862704" cy="217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70" dirty="0">
                <a:solidFill>
                  <a:srgbClr val="001F5F"/>
                </a:solidFill>
                <a:latin typeface="Trebuchet MS"/>
                <a:cs typeface="Trebuchet MS"/>
              </a:rPr>
              <a:t>Todo </a:t>
            </a: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producto </a:t>
            </a:r>
            <a:r>
              <a:rPr sz="2800" spc="-30" dirty="0">
                <a:solidFill>
                  <a:srgbClr val="001F5F"/>
                </a:solidFill>
                <a:latin typeface="Trebuchet MS"/>
                <a:cs typeface="Trebuchet MS"/>
              </a:rPr>
              <a:t>o 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servicio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que </a:t>
            </a:r>
            <a:r>
              <a:rPr sz="2800" spc="-90" dirty="0">
                <a:solidFill>
                  <a:srgbClr val="001F5F"/>
                </a:solidFill>
                <a:latin typeface="Trebuchet MS"/>
                <a:cs typeface="Trebuchet MS"/>
              </a:rPr>
              <a:t>se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ofrece </a:t>
            </a:r>
            <a:r>
              <a:rPr sz="2800" spc="-135" dirty="0">
                <a:solidFill>
                  <a:srgbClr val="001F5F"/>
                </a:solidFill>
                <a:latin typeface="Trebuchet MS"/>
                <a:cs typeface="Trebuchet MS"/>
              </a:rPr>
              <a:t>a  </a:t>
            </a:r>
            <a:r>
              <a:rPr sz="2800" spc="-65" dirty="0">
                <a:solidFill>
                  <a:srgbClr val="001F5F"/>
                </a:solidFill>
                <a:latin typeface="Trebuchet MS"/>
                <a:cs typeface="Trebuchet MS"/>
              </a:rPr>
              <a:t>un </a:t>
            </a:r>
            <a:r>
              <a:rPr sz="2800" spc="-185" dirty="0">
                <a:solidFill>
                  <a:srgbClr val="001F5F"/>
                </a:solidFill>
                <a:latin typeface="Trebuchet MS"/>
                <a:cs typeface="Trebuchet MS"/>
              </a:rPr>
              <a:t>cliente,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le </a:t>
            </a:r>
            <a:r>
              <a:rPr sz="2800" spc="-100" dirty="0">
                <a:solidFill>
                  <a:srgbClr val="001F5F"/>
                </a:solidFill>
                <a:latin typeface="Trebuchet MS"/>
                <a:cs typeface="Trebuchet MS"/>
              </a:rPr>
              <a:t>ha</a:t>
            </a:r>
            <a:r>
              <a:rPr sz="2800" spc="-4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costado  algo </a:t>
            </a:r>
            <a:r>
              <a:rPr sz="2800" spc="-135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la</a:t>
            </a:r>
            <a:r>
              <a:rPr sz="2800" spc="-4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001F5F"/>
                </a:solidFill>
                <a:latin typeface="Trebuchet MS"/>
                <a:cs typeface="Trebuchet MS"/>
              </a:rPr>
              <a:t>firma.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– </a:t>
            </a:r>
            <a:r>
              <a:rPr sz="2400" spc="-85" dirty="0">
                <a:solidFill>
                  <a:srgbClr val="001F5F"/>
                </a:solidFill>
                <a:latin typeface="Trebuchet MS"/>
                <a:cs typeface="Trebuchet MS"/>
              </a:rPr>
              <a:t>Costos</a:t>
            </a:r>
            <a:r>
              <a:rPr sz="2400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07947" y="3332988"/>
            <a:ext cx="2378964" cy="6431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8104" y="3332988"/>
            <a:ext cx="437388" cy="6431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7655" y="1537716"/>
            <a:ext cx="510539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617" y="578612"/>
            <a:ext cx="2328303" cy="38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3218688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0710" y="605536"/>
            <a:ext cx="1155318" cy="358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6916" y="266700"/>
            <a:ext cx="1917192" cy="1176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0500" y="266700"/>
            <a:ext cx="800100" cy="1176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537716"/>
            <a:ext cx="3532632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964435"/>
            <a:ext cx="3264408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1296" y="1964435"/>
            <a:ext cx="1008888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2391155"/>
            <a:ext cx="2958084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4972" y="2391155"/>
            <a:ext cx="826008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" y="2817876"/>
            <a:ext cx="1970532" cy="749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7420" y="2817876"/>
            <a:ext cx="1685544" cy="749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655" y="3244595"/>
            <a:ext cx="1336547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3436" y="3244595"/>
            <a:ext cx="510539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995" y="3774947"/>
            <a:ext cx="522731" cy="696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6655" y="3756659"/>
            <a:ext cx="3921252" cy="7498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6655" y="4183379"/>
            <a:ext cx="2058924" cy="7498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5811" y="4183379"/>
            <a:ext cx="537972" cy="7498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4016" y="4183379"/>
            <a:ext cx="512063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6311" y="4183379"/>
            <a:ext cx="1769364" cy="7498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940" y="1610613"/>
            <a:ext cx="3779520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001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90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2800" spc="-155" dirty="0">
                <a:solidFill>
                  <a:srgbClr val="001F5F"/>
                </a:solidFill>
                <a:latin typeface="Trebuchet MS"/>
                <a:cs typeface="Trebuchet MS"/>
              </a:rPr>
              <a:t>diferencia </a:t>
            </a:r>
            <a:r>
              <a:rPr sz="2800" spc="-140" dirty="0">
                <a:solidFill>
                  <a:srgbClr val="001F5F"/>
                </a:solidFill>
                <a:latin typeface="Trebuchet MS"/>
                <a:cs typeface="Trebuchet MS"/>
              </a:rPr>
              <a:t>entre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el  </a:t>
            </a:r>
            <a:r>
              <a:rPr sz="2800" b="1" spc="-130" dirty="0">
                <a:solidFill>
                  <a:srgbClr val="001F5F"/>
                </a:solidFill>
                <a:latin typeface="Trebuchet MS"/>
                <a:cs typeface="Trebuchet MS"/>
              </a:rPr>
              <a:t>Ingreso </a:t>
            </a: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por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Ventas </a:t>
            </a: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800" spc="-45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el  </a:t>
            </a:r>
            <a:r>
              <a:rPr sz="2800" b="1" spc="-145" dirty="0">
                <a:solidFill>
                  <a:srgbClr val="001F5F"/>
                </a:solidFill>
                <a:latin typeface="Trebuchet MS"/>
                <a:cs typeface="Trebuchet MS"/>
              </a:rPr>
              <a:t>Costo </a:t>
            </a:r>
            <a:r>
              <a:rPr sz="2800" b="1" spc="-16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800" b="1" spc="-190" dirty="0">
                <a:solidFill>
                  <a:srgbClr val="001F5F"/>
                </a:solidFill>
                <a:latin typeface="Trebuchet MS"/>
                <a:cs typeface="Trebuchet MS"/>
              </a:rPr>
              <a:t>Ventas,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se 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denomina </a:t>
            </a:r>
            <a:r>
              <a:rPr sz="2800" b="1" spc="-130" dirty="0">
                <a:solidFill>
                  <a:srgbClr val="001F5F"/>
                </a:solidFill>
                <a:latin typeface="Trebuchet MS"/>
                <a:cs typeface="Trebuchet MS"/>
              </a:rPr>
              <a:t>Utilidad  </a:t>
            </a: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Bruta.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30" dirty="0">
                <a:solidFill>
                  <a:srgbClr val="001F5F"/>
                </a:solidFill>
                <a:latin typeface="Trebuchet MS"/>
                <a:cs typeface="Trebuchet MS"/>
              </a:rPr>
              <a:t>Utilidad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Bruta </a:t>
            </a:r>
            <a:r>
              <a:rPr sz="2800" spc="-8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800" spc="-4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001F5F"/>
                </a:solidFill>
                <a:latin typeface="Trebuchet MS"/>
                <a:cs typeface="Trebuchet MS"/>
              </a:rPr>
              <a:t>Ingreso  por </a:t>
            </a:r>
            <a:r>
              <a:rPr sz="2800" spc="-140" dirty="0">
                <a:solidFill>
                  <a:srgbClr val="001F5F"/>
                </a:solidFill>
                <a:latin typeface="Trebuchet MS"/>
                <a:cs typeface="Trebuchet MS"/>
              </a:rPr>
              <a:t>Ventas </a:t>
            </a:r>
            <a:r>
              <a:rPr sz="2800" spc="-175" dirty="0">
                <a:solidFill>
                  <a:srgbClr val="001F5F"/>
                </a:solidFill>
                <a:latin typeface="Trebuchet MS"/>
                <a:cs typeface="Trebuchet MS"/>
              </a:rPr>
              <a:t>- </a:t>
            </a:r>
            <a:r>
              <a:rPr sz="2800" spc="-110" dirty="0">
                <a:solidFill>
                  <a:srgbClr val="001F5F"/>
                </a:solidFill>
                <a:latin typeface="Trebuchet MS"/>
                <a:cs typeface="Trebuchet MS"/>
              </a:rPr>
              <a:t>Costo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  </a:t>
            </a:r>
            <a:r>
              <a:rPr sz="2800" spc="-140" dirty="0">
                <a:solidFill>
                  <a:srgbClr val="001F5F"/>
                </a:solidFill>
                <a:latin typeface="Trebuchet MS"/>
                <a:cs typeface="Trebuchet MS"/>
              </a:rPr>
              <a:t>Ventas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6655" y="4610100"/>
            <a:ext cx="1395983" cy="7498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42872" y="4610100"/>
            <a:ext cx="510539" cy="7498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1772792"/>
            <a:ext cx="4131563" cy="40862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2360167"/>
            <a:ext cx="3514724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8579" y="579627"/>
            <a:ext cx="5297424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836" y="266700"/>
            <a:ext cx="6007608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5835" y="266700"/>
            <a:ext cx="800100" cy="1176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537716"/>
            <a:ext cx="2250948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7835" y="1537716"/>
            <a:ext cx="2171700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1964435"/>
            <a:ext cx="3064764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1652" y="1964435"/>
            <a:ext cx="1264920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2391155"/>
            <a:ext cx="3278124" cy="749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655" y="2817876"/>
            <a:ext cx="2133600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0488" y="2817876"/>
            <a:ext cx="510539" cy="749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995" y="3348228"/>
            <a:ext cx="522731" cy="696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655" y="3329940"/>
            <a:ext cx="2950464" cy="749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655" y="3756659"/>
            <a:ext cx="1950720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7607" y="3756659"/>
            <a:ext cx="1528571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6411" y="3756659"/>
            <a:ext cx="519684" cy="7498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6328" y="3756659"/>
            <a:ext cx="1034796" cy="7498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1355" y="3756659"/>
            <a:ext cx="510539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152" y="4288535"/>
            <a:ext cx="512064" cy="5958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940" y="1610613"/>
            <a:ext cx="3850004" cy="311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0" dirty="0">
                <a:solidFill>
                  <a:srgbClr val="001F5F"/>
                </a:solidFill>
                <a:latin typeface="Trebuchet MS"/>
                <a:cs typeface="Trebuchet MS"/>
              </a:rPr>
              <a:t>Estos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gastos </a:t>
            </a:r>
            <a:r>
              <a:rPr sz="2800" spc="-95" dirty="0">
                <a:solidFill>
                  <a:srgbClr val="001F5F"/>
                </a:solidFill>
                <a:latin typeface="Trebuchet MS"/>
                <a:cs typeface="Trebuchet MS"/>
              </a:rPr>
              <a:t>se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les</a:t>
            </a:r>
            <a:r>
              <a:rPr sz="2800" spc="-5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001F5F"/>
                </a:solidFill>
                <a:latin typeface="Trebuchet MS"/>
                <a:cs typeface="Trebuchet MS"/>
              </a:rPr>
              <a:t>llama  </a:t>
            </a:r>
            <a:r>
              <a:rPr sz="2800" b="1" spc="-114" dirty="0">
                <a:solidFill>
                  <a:srgbClr val="001F5F"/>
                </a:solidFill>
                <a:latin typeface="Trebuchet MS"/>
                <a:cs typeface="Trebuchet MS"/>
              </a:rPr>
              <a:t>Gastos </a:t>
            </a:r>
            <a:r>
              <a:rPr sz="2800" b="1" spc="-170" dirty="0">
                <a:solidFill>
                  <a:srgbClr val="001F5F"/>
                </a:solidFill>
                <a:latin typeface="Trebuchet MS"/>
                <a:cs typeface="Trebuchet MS"/>
              </a:rPr>
              <a:t>Generales </a:t>
            </a: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y </a:t>
            </a:r>
            <a:r>
              <a:rPr sz="2800" spc="-50" dirty="0">
                <a:solidFill>
                  <a:srgbClr val="001F5F"/>
                </a:solidFill>
                <a:latin typeface="Trebuchet MS"/>
                <a:cs typeface="Trebuchet MS"/>
              </a:rPr>
              <a:t>son 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independientes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del 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volumen</a:t>
            </a:r>
            <a:r>
              <a:rPr sz="2800" spc="-2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</a:t>
            </a:r>
            <a:endParaRPr sz="2800">
              <a:latin typeface="Trebuchet MS"/>
              <a:cs typeface="Trebuchet MS"/>
            </a:endParaRPr>
          </a:p>
          <a:p>
            <a:pPr marL="355600" marR="77597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Operaciones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que  </a:t>
            </a:r>
            <a:r>
              <a:rPr sz="2800" spc="-130" dirty="0">
                <a:solidFill>
                  <a:srgbClr val="001F5F"/>
                </a:solidFill>
                <a:latin typeface="Trebuchet MS"/>
                <a:cs typeface="Trebuchet MS"/>
              </a:rPr>
              <a:t>desarrolle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la</a:t>
            </a:r>
            <a:r>
              <a:rPr sz="2800" spc="-3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001F5F"/>
                </a:solidFill>
                <a:latin typeface="Trebuchet MS"/>
                <a:cs typeface="Trebuchet MS"/>
              </a:rPr>
              <a:t>firma.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– </a:t>
            </a:r>
            <a:r>
              <a:rPr sz="2400" spc="-85" dirty="0">
                <a:solidFill>
                  <a:srgbClr val="001F5F"/>
                </a:solidFill>
                <a:latin typeface="Trebuchet MS"/>
                <a:cs typeface="Trebuchet MS"/>
              </a:rPr>
              <a:t>Costos</a:t>
            </a:r>
            <a:r>
              <a:rPr sz="2400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Trebuchet MS"/>
                <a:cs typeface="Trebuchet MS"/>
              </a:rPr>
              <a:t>Fijos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7947" y="4271771"/>
            <a:ext cx="1815083" cy="6431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4223" y="4271771"/>
            <a:ext cx="437388" cy="6431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032" y="338200"/>
            <a:ext cx="6826846" cy="39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83819"/>
            <a:ext cx="7552944" cy="963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685" y="888746"/>
            <a:ext cx="3034639" cy="315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795" y="632459"/>
            <a:ext cx="3653028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4135" y="632459"/>
            <a:ext cx="655320" cy="963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2332" y="1534667"/>
            <a:ext cx="1299972" cy="696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3015" y="1534667"/>
            <a:ext cx="473963" cy="696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2332" y="1970532"/>
            <a:ext cx="499872" cy="696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2915" y="1970532"/>
            <a:ext cx="1232915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6544" y="1970532"/>
            <a:ext cx="1687068" cy="696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4323" y="1970532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2332" y="2406395"/>
            <a:ext cx="2432304" cy="696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5347" y="2406395"/>
            <a:ext cx="778764" cy="6964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4823" y="2406395"/>
            <a:ext cx="499872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5407" y="2406395"/>
            <a:ext cx="473964" cy="696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42332" y="2842260"/>
            <a:ext cx="499872" cy="696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2915" y="2842260"/>
            <a:ext cx="1377696" cy="6964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1323" y="2842260"/>
            <a:ext cx="1813560" cy="696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5595" y="2842260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42332" y="3278123"/>
            <a:ext cx="3659123" cy="6964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2168" y="3278123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2332" y="3713988"/>
            <a:ext cx="691896" cy="6964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4940" y="3713988"/>
            <a:ext cx="499872" cy="696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5523" y="3713988"/>
            <a:ext cx="473963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0200" y="3713988"/>
            <a:ext cx="1217676" cy="6964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8588" y="3713988"/>
            <a:ext cx="2662427" cy="6964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91728" y="3713988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2332" y="4149852"/>
            <a:ext cx="2743200" cy="6964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2332" y="4506467"/>
            <a:ext cx="1959864" cy="6964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2907" y="4506467"/>
            <a:ext cx="894588" cy="6964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8207" y="4506467"/>
            <a:ext cx="499872" cy="6964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8792" y="4506467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2332" y="4942332"/>
            <a:ext cx="499872" cy="696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2915" y="4942332"/>
            <a:ext cx="1796795" cy="6964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0423" y="4942332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30546" y="1562201"/>
            <a:ext cx="3576954" cy="43059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spc="-125" dirty="0">
                <a:solidFill>
                  <a:srgbClr val="001F5F"/>
                </a:solidFill>
                <a:latin typeface="Trebuchet MS"/>
                <a:cs typeface="Trebuchet MS"/>
              </a:rPr>
              <a:t>Ventas</a:t>
            </a:r>
            <a:endParaRPr sz="2600">
              <a:latin typeface="Trebuchet MS"/>
              <a:cs typeface="Trebuchet MS"/>
            </a:endParaRPr>
          </a:p>
          <a:p>
            <a:pPr marL="12700" marR="1043305">
              <a:lnSpc>
                <a:spcPts val="3429"/>
              </a:lnSpc>
              <a:spcBef>
                <a:spcPts val="170"/>
              </a:spcBef>
            </a:pPr>
            <a:r>
              <a:rPr sz="2600" spc="-110" dirty="0">
                <a:solidFill>
                  <a:srgbClr val="001F5F"/>
                </a:solidFill>
                <a:latin typeface="Trebuchet MS"/>
                <a:cs typeface="Trebuchet MS"/>
              </a:rPr>
              <a:t>-Costo </a:t>
            </a:r>
            <a:r>
              <a:rPr sz="2600" spc="-10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600" spc="-114" dirty="0">
                <a:solidFill>
                  <a:srgbClr val="001F5F"/>
                </a:solidFill>
                <a:latin typeface="Trebuchet MS"/>
                <a:cs typeface="Trebuchet MS"/>
              </a:rPr>
              <a:t>ventas  Utilidad bruta</a:t>
            </a:r>
            <a:r>
              <a:rPr sz="2600" spc="-3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001F5F"/>
                </a:solidFill>
                <a:latin typeface="Trebuchet MS"/>
                <a:cs typeface="Trebuchet MS"/>
              </a:rPr>
              <a:t>(GP)</a:t>
            </a:r>
            <a:endParaRPr sz="2600">
              <a:latin typeface="Trebuchet MS"/>
              <a:cs typeface="Trebuchet MS"/>
            </a:endParaRPr>
          </a:p>
          <a:p>
            <a:pPr marL="12700" marR="296545">
              <a:lnSpc>
                <a:spcPts val="3429"/>
              </a:lnSpc>
              <a:spcBef>
                <a:spcPts val="5"/>
              </a:spcBef>
            </a:pPr>
            <a:r>
              <a:rPr sz="2600" spc="-105" dirty="0">
                <a:solidFill>
                  <a:srgbClr val="001F5F"/>
                </a:solidFill>
                <a:latin typeface="Trebuchet MS"/>
                <a:cs typeface="Trebuchet MS"/>
              </a:rPr>
              <a:t>-Gastos operativos  </a:t>
            </a:r>
            <a:r>
              <a:rPr sz="2600" spc="-114" dirty="0">
                <a:solidFill>
                  <a:srgbClr val="001F5F"/>
                </a:solidFill>
                <a:latin typeface="Trebuchet MS"/>
                <a:cs typeface="Trebuchet MS"/>
              </a:rPr>
              <a:t>Utilidad </a:t>
            </a:r>
            <a:r>
              <a:rPr sz="2600" spc="-125" dirty="0">
                <a:solidFill>
                  <a:srgbClr val="001F5F"/>
                </a:solidFill>
                <a:latin typeface="Trebuchet MS"/>
                <a:cs typeface="Trebuchet MS"/>
              </a:rPr>
              <a:t>operativa</a:t>
            </a:r>
            <a:r>
              <a:rPr sz="2600" spc="-3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1F5F"/>
                </a:solidFill>
                <a:latin typeface="Trebuchet MS"/>
                <a:cs typeface="Trebuchet MS"/>
              </a:rPr>
              <a:t>(EBIT)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2600" spc="-195" dirty="0">
                <a:solidFill>
                  <a:srgbClr val="001F5F"/>
                </a:solidFill>
                <a:latin typeface="Trebuchet MS"/>
                <a:cs typeface="Trebuchet MS"/>
              </a:rPr>
              <a:t>+/- </a:t>
            </a:r>
            <a:r>
              <a:rPr sz="2600" spc="-80" dirty="0">
                <a:solidFill>
                  <a:srgbClr val="001F5F"/>
                </a:solidFill>
                <a:latin typeface="Trebuchet MS"/>
                <a:cs typeface="Trebuchet MS"/>
              </a:rPr>
              <a:t>Otros</a:t>
            </a:r>
            <a:r>
              <a:rPr sz="2600" spc="-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001F5F"/>
                </a:solidFill>
                <a:latin typeface="Trebuchet MS"/>
                <a:cs typeface="Trebuchet MS"/>
              </a:rPr>
              <a:t>ingresos/egresos  </a:t>
            </a:r>
            <a:r>
              <a:rPr sz="2600" spc="-114" dirty="0">
                <a:solidFill>
                  <a:srgbClr val="001F5F"/>
                </a:solidFill>
                <a:latin typeface="Trebuchet MS"/>
                <a:cs typeface="Trebuchet MS"/>
              </a:rPr>
              <a:t>Utilidad </a:t>
            </a:r>
            <a:r>
              <a:rPr sz="2600" spc="-110" dirty="0">
                <a:solidFill>
                  <a:srgbClr val="001F5F"/>
                </a:solidFill>
                <a:latin typeface="Trebuchet MS"/>
                <a:cs typeface="Trebuchet MS"/>
              </a:rPr>
              <a:t>antes de  </a:t>
            </a:r>
            <a:r>
              <a:rPr sz="2600" spc="-90" dirty="0">
                <a:solidFill>
                  <a:srgbClr val="001F5F"/>
                </a:solidFill>
                <a:latin typeface="Trebuchet MS"/>
                <a:cs typeface="Trebuchet MS"/>
              </a:rPr>
              <a:t>impuestos</a:t>
            </a:r>
            <a:r>
              <a:rPr sz="2600" spc="-2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600" spc="-165" dirty="0">
                <a:solidFill>
                  <a:srgbClr val="001F5F"/>
                </a:solidFill>
                <a:latin typeface="Trebuchet MS"/>
                <a:cs typeface="Trebuchet MS"/>
              </a:rPr>
              <a:t>(EBT)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90" dirty="0">
                <a:solidFill>
                  <a:srgbClr val="001F5F"/>
                </a:solidFill>
                <a:latin typeface="Trebuchet MS"/>
                <a:cs typeface="Trebuchet MS"/>
              </a:rPr>
              <a:t>-Impuestos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b="1" spc="-120" dirty="0">
                <a:solidFill>
                  <a:srgbClr val="FF0000"/>
                </a:solidFill>
                <a:latin typeface="Trebuchet MS"/>
                <a:cs typeface="Trebuchet MS"/>
              </a:rPr>
              <a:t>Utilidad</a:t>
            </a:r>
            <a:r>
              <a:rPr sz="2600" b="1" spc="-1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600" b="1" spc="-150" dirty="0">
                <a:solidFill>
                  <a:srgbClr val="FF0000"/>
                </a:solidFill>
                <a:latin typeface="Trebuchet MS"/>
                <a:cs typeface="Trebuchet MS"/>
              </a:rPr>
              <a:t>neta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42332" y="5378196"/>
            <a:ext cx="2182367" cy="6964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25411" y="5378196"/>
            <a:ext cx="473964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42332" y="5814059"/>
            <a:ext cx="473963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2332" y="6249923"/>
            <a:ext cx="473963" cy="6080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537" y="1628736"/>
            <a:ext cx="4555363" cy="41765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617" y="576072"/>
            <a:ext cx="3463302" cy="48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266700"/>
            <a:ext cx="4349496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723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2968751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5639" y="1537716"/>
            <a:ext cx="1170432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1964435"/>
            <a:ext cx="3509772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391155"/>
            <a:ext cx="3622548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2817876"/>
            <a:ext cx="3931920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3244595"/>
            <a:ext cx="1641348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8235" y="3244595"/>
            <a:ext cx="2325624" cy="749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4091" y="3244595"/>
            <a:ext cx="873251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655" y="3671315"/>
            <a:ext cx="2223516" cy="749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1610613"/>
            <a:ext cx="383921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90" dirty="0">
                <a:solidFill>
                  <a:srgbClr val="001F5F"/>
                </a:solidFill>
                <a:latin typeface="Trebuchet MS"/>
                <a:cs typeface="Trebuchet MS"/>
              </a:rPr>
              <a:t>Es una </a:t>
            </a:r>
            <a:r>
              <a:rPr sz="2800" spc="-130" dirty="0">
                <a:solidFill>
                  <a:srgbClr val="001F5F"/>
                </a:solidFill>
                <a:latin typeface="Trebuchet MS"/>
                <a:cs typeface="Trebuchet MS"/>
              </a:rPr>
              <a:t>asignación, </a:t>
            </a:r>
            <a:r>
              <a:rPr sz="2800" spc="-30" dirty="0">
                <a:solidFill>
                  <a:srgbClr val="001F5F"/>
                </a:solidFill>
                <a:latin typeface="Trebuchet MS"/>
                <a:cs typeface="Trebuchet MS"/>
              </a:rPr>
              <a:t>o </a:t>
            </a:r>
            <a:r>
              <a:rPr sz="2800" spc="-105" dirty="0">
                <a:solidFill>
                  <a:srgbClr val="001F5F"/>
                </a:solidFill>
                <a:latin typeface="Trebuchet MS"/>
                <a:cs typeface="Trebuchet MS"/>
              </a:rPr>
              <a:t>si  </a:t>
            </a:r>
            <a:r>
              <a:rPr sz="2800" spc="-90" dirty="0">
                <a:solidFill>
                  <a:srgbClr val="001F5F"/>
                </a:solidFill>
                <a:latin typeface="Trebuchet MS"/>
                <a:cs typeface="Trebuchet MS"/>
              </a:rPr>
              <a:t>se </a:t>
            </a:r>
            <a:r>
              <a:rPr sz="2800" spc="-150" dirty="0">
                <a:solidFill>
                  <a:srgbClr val="001F5F"/>
                </a:solidFill>
                <a:latin typeface="Trebuchet MS"/>
                <a:cs typeface="Trebuchet MS"/>
              </a:rPr>
              <a:t>desea, </a:t>
            </a:r>
            <a:r>
              <a:rPr sz="2800" spc="-130" dirty="0">
                <a:solidFill>
                  <a:srgbClr val="001F5F"/>
                </a:solidFill>
                <a:latin typeface="Trebuchet MS"/>
                <a:cs typeface="Trebuchet MS"/>
              </a:rPr>
              <a:t>repartición 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del </a:t>
            </a:r>
            <a:r>
              <a:rPr sz="2800" spc="-114" dirty="0">
                <a:solidFill>
                  <a:srgbClr val="001F5F"/>
                </a:solidFill>
                <a:latin typeface="Trebuchet MS"/>
                <a:cs typeface="Trebuchet MS"/>
              </a:rPr>
              <a:t>costo </a:t>
            </a:r>
            <a:r>
              <a:rPr sz="2800" spc="-155" dirty="0">
                <a:solidFill>
                  <a:srgbClr val="001F5F"/>
                </a:solidFill>
                <a:latin typeface="Trebuchet MS"/>
                <a:cs typeface="Trebuchet MS"/>
              </a:rPr>
              <a:t>inicial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800" spc="-70" dirty="0">
                <a:solidFill>
                  <a:srgbClr val="001F5F"/>
                </a:solidFill>
                <a:latin typeface="Trebuchet MS"/>
                <a:cs typeface="Trebuchet MS"/>
              </a:rPr>
              <a:t>un  </a:t>
            </a:r>
            <a:r>
              <a:rPr sz="2800" spc="-140" dirty="0">
                <a:solidFill>
                  <a:srgbClr val="001F5F"/>
                </a:solidFill>
                <a:latin typeface="Trebuchet MS"/>
                <a:cs typeface="Trebuchet MS"/>
              </a:rPr>
              <a:t>activo </a:t>
            </a:r>
            <a:r>
              <a:rPr sz="2800" spc="-100" dirty="0">
                <a:solidFill>
                  <a:srgbClr val="001F5F"/>
                </a:solidFill>
                <a:latin typeface="Trebuchet MS"/>
                <a:cs typeface="Trebuchet MS"/>
              </a:rPr>
              <a:t>en </a:t>
            </a:r>
            <a:r>
              <a:rPr sz="2800" spc="-65" dirty="0">
                <a:solidFill>
                  <a:srgbClr val="001F5F"/>
                </a:solidFill>
                <a:latin typeface="Trebuchet MS"/>
                <a:cs typeface="Trebuchet MS"/>
              </a:rPr>
              <a:t>un </a:t>
            </a:r>
            <a:r>
              <a:rPr sz="2800" spc="-100" dirty="0">
                <a:solidFill>
                  <a:srgbClr val="001F5F"/>
                </a:solidFill>
                <a:latin typeface="Trebuchet MS"/>
                <a:cs typeface="Trebuchet MS"/>
              </a:rPr>
              <a:t>período</a:t>
            </a:r>
            <a:r>
              <a:rPr sz="2800" spc="-5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 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tiempo; </a:t>
            </a:r>
            <a:r>
              <a:rPr sz="2800" spc="-140" dirty="0">
                <a:solidFill>
                  <a:srgbClr val="001F5F"/>
                </a:solidFill>
                <a:latin typeface="Trebuchet MS"/>
                <a:cs typeface="Trebuchet MS"/>
              </a:rPr>
              <a:t>este </a:t>
            </a:r>
            <a:r>
              <a:rPr sz="2800" spc="-100" dirty="0">
                <a:solidFill>
                  <a:srgbClr val="001F5F"/>
                </a:solidFill>
                <a:latin typeface="Trebuchet MS"/>
                <a:cs typeface="Trebuchet MS"/>
              </a:rPr>
              <a:t>período</a:t>
            </a:r>
            <a:r>
              <a:rPr sz="2800" spc="-3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  tiempo </a:t>
            </a:r>
            <a:r>
              <a:rPr sz="2800" spc="-145" dirty="0">
                <a:solidFill>
                  <a:srgbClr val="001F5F"/>
                </a:solidFill>
                <a:latin typeface="Trebuchet MS"/>
                <a:cs typeface="Trebuchet MS"/>
              </a:rPr>
              <a:t>está  </a:t>
            </a:r>
            <a:r>
              <a:rPr sz="2800" spc="-120" dirty="0">
                <a:solidFill>
                  <a:srgbClr val="001F5F"/>
                </a:solidFill>
                <a:latin typeface="Trebuchet MS"/>
                <a:cs typeface="Trebuchet MS"/>
              </a:rPr>
              <a:t>determinado </a:t>
            </a:r>
            <a:r>
              <a:rPr sz="2800" spc="-85" dirty="0">
                <a:solidFill>
                  <a:srgbClr val="001F5F"/>
                </a:solidFill>
                <a:latin typeface="Trebuchet MS"/>
                <a:cs typeface="Trebuchet MS"/>
              </a:rPr>
              <a:t>por </a:t>
            </a:r>
            <a:r>
              <a:rPr sz="2800" spc="-160" dirty="0">
                <a:solidFill>
                  <a:srgbClr val="001F5F"/>
                </a:solidFill>
                <a:latin typeface="Trebuchet MS"/>
                <a:cs typeface="Trebuchet MS"/>
              </a:rPr>
              <a:t>la</a:t>
            </a:r>
            <a:r>
              <a:rPr sz="2800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spc="-245" dirty="0">
                <a:solidFill>
                  <a:srgbClr val="001F5F"/>
                </a:solidFill>
                <a:latin typeface="Trebuchet MS"/>
                <a:cs typeface="Trebuchet MS"/>
              </a:rPr>
              <a:t>ley.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6655" y="4098035"/>
            <a:ext cx="3779520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6408" y="4098035"/>
            <a:ext cx="510539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7655" y="1537716"/>
            <a:ext cx="510539" cy="7498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4053" y="2447282"/>
            <a:ext cx="3660270" cy="32859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120" y="311022"/>
            <a:ext cx="5812142" cy="33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224" y="7620"/>
            <a:ext cx="6597396" cy="1069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4856" y="301243"/>
            <a:ext cx="885063" cy="341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2971" y="7620"/>
            <a:ext cx="1563624" cy="1069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3947" y="7620"/>
            <a:ext cx="726948" cy="1069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44765" y="311022"/>
            <a:ext cx="887856" cy="332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8247" y="7620"/>
            <a:ext cx="1668779" cy="1069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1748" y="920877"/>
            <a:ext cx="4569841" cy="331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9864" y="617219"/>
            <a:ext cx="5221224" cy="10698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8440" y="617219"/>
            <a:ext cx="726948" cy="1069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" y="1537716"/>
            <a:ext cx="3892296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655" y="1964435"/>
            <a:ext cx="3308604" cy="749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655" y="2391155"/>
            <a:ext cx="4180332" cy="749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655" y="2817876"/>
            <a:ext cx="4386072" cy="7498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655" y="3244595"/>
            <a:ext cx="1641348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88235" y="3244595"/>
            <a:ext cx="2967228" cy="7498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6655" y="3671315"/>
            <a:ext cx="2869692" cy="7498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6655" y="4098035"/>
            <a:ext cx="2243328" cy="7498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0216" y="4098035"/>
            <a:ext cx="2086356" cy="7498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6655" y="4524755"/>
            <a:ext cx="4219956" cy="7498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6655" y="4951476"/>
            <a:ext cx="2164080" cy="7498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0967" y="4951476"/>
            <a:ext cx="1746504" cy="7498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1610613"/>
            <a:ext cx="423926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i="1" spc="-300" dirty="0">
                <a:solidFill>
                  <a:srgbClr val="FF0000"/>
                </a:solidFill>
                <a:latin typeface="Arial"/>
                <a:cs typeface="Arial"/>
              </a:rPr>
              <a:t>El </a:t>
            </a:r>
            <a:r>
              <a:rPr sz="2800" b="1" i="1" spc="-204" dirty="0">
                <a:solidFill>
                  <a:srgbClr val="FF0000"/>
                </a:solidFill>
                <a:latin typeface="Arial"/>
                <a:cs typeface="Arial"/>
              </a:rPr>
              <a:t>estado </a:t>
            </a:r>
            <a:r>
              <a:rPr sz="2800" b="1" i="1" spc="-21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800" b="1" i="1" spc="-204" dirty="0">
                <a:solidFill>
                  <a:srgbClr val="FF0000"/>
                </a:solidFill>
                <a:latin typeface="Arial"/>
                <a:cs typeface="Arial"/>
              </a:rPr>
              <a:t>perdidas </a:t>
            </a:r>
            <a:r>
              <a:rPr sz="2800" b="1" i="1" spc="-245" dirty="0">
                <a:solidFill>
                  <a:srgbClr val="FF0000"/>
                </a:solidFill>
                <a:latin typeface="Arial"/>
                <a:cs typeface="Arial"/>
              </a:rPr>
              <a:t>y  </a:t>
            </a:r>
            <a:r>
              <a:rPr sz="2800" b="1" i="1" spc="-215" dirty="0">
                <a:solidFill>
                  <a:srgbClr val="FF0000"/>
                </a:solidFill>
                <a:latin typeface="Arial"/>
                <a:cs typeface="Arial"/>
              </a:rPr>
              <a:t>ganancias </a:t>
            </a:r>
            <a:r>
              <a:rPr sz="2800" b="1" i="1" spc="-190" dirty="0">
                <a:solidFill>
                  <a:srgbClr val="FF0000"/>
                </a:solidFill>
                <a:latin typeface="Arial"/>
                <a:cs typeface="Arial"/>
              </a:rPr>
              <a:t>muestra  </a:t>
            </a:r>
            <a:r>
              <a:rPr sz="2800" b="1" i="1" spc="-145" dirty="0">
                <a:solidFill>
                  <a:srgbClr val="FF0000"/>
                </a:solidFill>
                <a:latin typeface="Arial"/>
                <a:cs typeface="Arial"/>
              </a:rPr>
              <a:t>detalladamente </a:t>
            </a:r>
            <a:r>
              <a:rPr sz="2800" b="1" i="1" spc="-290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800" b="1" i="1" spc="-2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800" b="1" i="1" spc="-165" dirty="0">
                <a:solidFill>
                  <a:srgbClr val="FF0000"/>
                </a:solidFill>
                <a:latin typeface="Arial"/>
                <a:cs typeface="Arial"/>
              </a:rPr>
              <a:t>ha </a:t>
            </a:r>
            <a:r>
              <a:rPr sz="2800" b="1" i="1" spc="-185" dirty="0">
                <a:solidFill>
                  <a:srgbClr val="FF0000"/>
                </a:solidFill>
                <a:latin typeface="Arial"/>
                <a:cs typeface="Arial"/>
              </a:rPr>
              <a:t>obtenido </a:t>
            </a:r>
            <a:r>
              <a:rPr sz="2800" b="1" i="1" spc="-90" dirty="0">
                <a:solidFill>
                  <a:srgbClr val="FF0000"/>
                </a:solidFill>
                <a:latin typeface="Arial"/>
                <a:cs typeface="Arial"/>
              </a:rPr>
              <a:t>la </a:t>
            </a:r>
            <a:r>
              <a:rPr sz="2800" b="1" i="1" spc="-135" dirty="0">
                <a:solidFill>
                  <a:srgbClr val="FF0000"/>
                </a:solidFill>
                <a:latin typeface="Arial"/>
                <a:cs typeface="Arial"/>
              </a:rPr>
              <a:t>utilidad </a:t>
            </a:r>
            <a:r>
              <a:rPr sz="2800" b="1" i="1" spc="-170" dirty="0">
                <a:solidFill>
                  <a:srgbClr val="FF0000"/>
                </a:solidFill>
                <a:latin typeface="Arial"/>
                <a:cs typeface="Arial"/>
              </a:rPr>
              <a:t>del  </a:t>
            </a:r>
            <a:r>
              <a:rPr sz="2800" b="1" i="1" spc="-195" dirty="0">
                <a:solidFill>
                  <a:srgbClr val="FF0000"/>
                </a:solidFill>
                <a:latin typeface="Arial"/>
                <a:cs typeface="Arial"/>
              </a:rPr>
              <a:t>ejercicio</a:t>
            </a:r>
            <a:r>
              <a:rPr sz="2800" b="1" i="1" spc="-195" dirty="0">
                <a:solidFill>
                  <a:srgbClr val="001F5F"/>
                </a:solidFill>
                <a:latin typeface="Arial"/>
                <a:cs typeface="Arial"/>
              </a:rPr>
              <a:t>, </a:t>
            </a:r>
            <a:r>
              <a:rPr sz="2800" b="1" i="1" spc="-175" dirty="0">
                <a:solidFill>
                  <a:srgbClr val="001F5F"/>
                </a:solidFill>
                <a:latin typeface="Arial"/>
                <a:cs typeface="Arial"/>
              </a:rPr>
              <a:t>mientras </a:t>
            </a:r>
            <a:r>
              <a:rPr sz="2800" b="1" i="1" spc="-220" dirty="0">
                <a:solidFill>
                  <a:srgbClr val="001F5F"/>
                </a:solidFill>
                <a:latin typeface="Arial"/>
                <a:cs typeface="Arial"/>
              </a:rPr>
              <a:t>que </a:t>
            </a:r>
            <a:r>
              <a:rPr sz="2800" b="1" i="1" spc="-145" dirty="0">
                <a:solidFill>
                  <a:srgbClr val="001F5F"/>
                </a:solidFill>
                <a:latin typeface="Arial"/>
                <a:cs typeface="Arial"/>
              </a:rPr>
              <a:t>el  </a:t>
            </a:r>
            <a:r>
              <a:rPr sz="2800" b="1" i="1" spc="-195" dirty="0">
                <a:solidFill>
                  <a:srgbClr val="001F5F"/>
                </a:solidFill>
                <a:latin typeface="Arial"/>
                <a:cs typeface="Arial"/>
              </a:rPr>
              <a:t>balance </a:t>
            </a:r>
            <a:r>
              <a:rPr sz="2800" b="1" i="1" spc="-160" dirty="0">
                <a:solidFill>
                  <a:srgbClr val="001F5F"/>
                </a:solidFill>
                <a:latin typeface="Arial"/>
                <a:cs typeface="Arial"/>
              </a:rPr>
              <a:t>general  </a:t>
            </a:r>
            <a:r>
              <a:rPr sz="2800" b="1" i="1" spc="-200" dirty="0">
                <a:solidFill>
                  <a:srgbClr val="001F5F"/>
                </a:solidFill>
                <a:latin typeface="Arial"/>
                <a:cs typeface="Arial"/>
              </a:rPr>
              <a:t>únicamente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muestra </a:t>
            </a:r>
            <a:r>
              <a:rPr sz="2800" b="1" i="1" spc="-90" dirty="0">
                <a:solidFill>
                  <a:srgbClr val="001F5F"/>
                </a:solidFill>
                <a:latin typeface="Arial"/>
                <a:cs typeface="Arial"/>
              </a:rPr>
              <a:t>la  </a:t>
            </a:r>
            <a:r>
              <a:rPr sz="2800" b="1" i="1" spc="-125" dirty="0">
                <a:solidFill>
                  <a:srgbClr val="001F5F"/>
                </a:solidFill>
                <a:latin typeface="Arial"/>
                <a:cs typeface="Arial"/>
              </a:rPr>
              <a:t>utilidad, </a:t>
            </a:r>
            <a:r>
              <a:rPr sz="2800" b="1" i="1" spc="-260" dirty="0">
                <a:solidFill>
                  <a:srgbClr val="001F5F"/>
                </a:solidFill>
                <a:latin typeface="Arial"/>
                <a:cs typeface="Arial"/>
              </a:rPr>
              <a:t>mas </a:t>
            </a:r>
            <a:r>
              <a:rPr sz="2800" b="1" i="1" spc="-240" dirty="0">
                <a:solidFill>
                  <a:srgbClr val="001F5F"/>
                </a:solidFill>
                <a:latin typeface="Arial"/>
                <a:cs typeface="Arial"/>
              </a:rPr>
              <a:t>no </a:t>
            </a:r>
            <a:r>
              <a:rPr sz="2800" b="1" i="1" spc="-90" dirty="0">
                <a:solidFill>
                  <a:srgbClr val="001F5F"/>
                </a:solidFill>
                <a:latin typeface="Arial"/>
                <a:cs typeface="Arial"/>
              </a:rPr>
              <a:t>la </a:t>
            </a:r>
            <a:r>
              <a:rPr sz="2800" b="1" i="1" spc="-155" dirty="0">
                <a:solidFill>
                  <a:srgbClr val="001F5F"/>
                </a:solidFill>
                <a:latin typeface="Arial"/>
                <a:cs typeface="Arial"/>
              </a:rPr>
              <a:t>forma  </a:t>
            </a:r>
            <a:r>
              <a:rPr sz="2800" b="1" i="1" spc="-290" dirty="0">
                <a:solidFill>
                  <a:srgbClr val="001F5F"/>
                </a:solidFill>
                <a:latin typeface="Arial"/>
                <a:cs typeface="Arial"/>
              </a:rPr>
              <a:t>como </a:t>
            </a:r>
            <a:r>
              <a:rPr sz="2800" b="1" i="1" spc="-325" dirty="0">
                <a:solidFill>
                  <a:srgbClr val="001F5F"/>
                </a:solidFill>
                <a:latin typeface="Arial"/>
                <a:cs typeface="Arial"/>
              </a:rPr>
              <a:t>se </a:t>
            </a:r>
            <a:r>
              <a:rPr sz="2800" b="1" i="1" spc="-160" dirty="0">
                <a:solidFill>
                  <a:srgbClr val="001F5F"/>
                </a:solidFill>
                <a:latin typeface="Arial"/>
                <a:cs typeface="Arial"/>
              </a:rPr>
              <a:t>ha</a:t>
            </a:r>
            <a:r>
              <a:rPr sz="2800" b="1" i="1" spc="-2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i="1" spc="-170" dirty="0">
                <a:solidFill>
                  <a:srgbClr val="001F5F"/>
                </a:solidFill>
                <a:latin typeface="Arial"/>
                <a:cs typeface="Arial"/>
              </a:rPr>
              <a:t>obtenido.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7703" y="4951476"/>
            <a:ext cx="524255" cy="7498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2191" y="4951476"/>
            <a:ext cx="510539" cy="7498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8116" y="2276855"/>
            <a:ext cx="2769489" cy="2880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1334" y="2159000"/>
            <a:ext cx="2948432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3604" y="218820"/>
            <a:ext cx="7055726" cy="476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708" y="7620"/>
            <a:ext cx="7831835" cy="1069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048" y="920622"/>
            <a:ext cx="2808351" cy="332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6164" y="617219"/>
            <a:ext cx="3470148" cy="1069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3664" y="617219"/>
            <a:ext cx="726948" cy="1069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1562100"/>
            <a:ext cx="510540" cy="5471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1916" y="1568196"/>
            <a:ext cx="1548384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2451" y="1568196"/>
            <a:ext cx="12984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3051" y="1568196"/>
            <a:ext cx="365760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668" y="1927860"/>
            <a:ext cx="510540" cy="547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1916" y="1933955"/>
            <a:ext cx="1072896" cy="536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6963" y="1933955"/>
            <a:ext cx="3713988" cy="536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916" y="2238755"/>
            <a:ext cx="728472" cy="536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2539" y="2238755"/>
            <a:ext cx="900684" cy="536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5376" y="2238755"/>
            <a:ext cx="365760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668" y="2598420"/>
            <a:ext cx="510540" cy="54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916" y="2604516"/>
            <a:ext cx="4392168" cy="5364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916" y="2909316"/>
            <a:ext cx="3713988" cy="5364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916" y="3214116"/>
            <a:ext cx="1217675" cy="536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1744" y="3214116"/>
            <a:ext cx="365760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668" y="3573779"/>
            <a:ext cx="510540" cy="5471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916" y="3579876"/>
            <a:ext cx="4529328" cy="5364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916" y="3884676"/>
            <a:ext cx="3813048" cy="5364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7115" y="3884676"/>
            <a:ext cx="365760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668" y="4244340"/>
            <a:ext cx="510540" cy="5471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1916" y="4250435"/>
            <a:ext cx="4123944" cy="5364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1916" y="4555235"/>
            <a:ext cx="4041648" cy="5364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916" y="4860035"/>
            <a:ext cx="1176528" cy="5364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0595" y="4860035"/>
            <a:ext cx="365760" cy="5364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668" y="5219700"/>
            <a:ext cx="510540" cy="547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1916" y="5225796"/>
            <a:ext cx="4629912" cy="5364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5940" y="1556359"/>
            <a:ext cx="4746625" cy="43548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105" dirty="0">
                <a:solidFill>
                  <a:srgbClr val="001F5F"/>
                </a:solidFill>
                <a:latin typeface="Trebuchet MS"/>
                <a:cs typeface="Trebuchet MS"/>
              </a:rPr>
              <a:t>Inventarios</a:t>
            </a:r>
            <a:r>
              <a:rPr sz="2000" b="1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30" dirty="0">
                <a:solidFill>
                  <a:srgbClr val="001F5F"/>
                </a:solidFill>
                <a:latin typeface="Trebuchet MS"/>
                <a:cs typeface="Trebuchet MS"/>
              </a:rPr>
              <a:t>Excesivos</a:t>
            </a:r>
            <a:endParaRPr sz="2000">
              <a:latin typeface="Trebuchet MS"/>
              <a:cs typeface="Trebuchet MS"/>
            </a:endParaRPr>
          </a:p>
          <a:p>
            <a:pPr marL="469900" marR="15113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145" dirty="0">
                <a:solidFill>
                  <a:srgbClr val="001F5F"/>
                </a:solidFill>
                <a:latin typeface="Trebuchet MS"/>
                <a:cs typeface="Trebuchet MS"/>
              </a:rPr>
              <a:t>Exceso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000" b="1" spc="-120" dirty="0">
                <a:solidFill>
                  <a:srgbClr val="001F5F"/>
                </a:solidFill>
                <a:latin typeface="Trebuchet MS"/>
                <a:cs typeface="Trebuchet MS"/>
              </a:rPr>
              <a:t>cuentas </a:t>
            </a:r>
            <a:r>
              <a:rPr sz="2000" b="1" spc="-100" dirty="0">
                <a:solidFill>
                  <a:srgbClr val="001F5F"/>
                </a:solidFill>
                <a:latin typeface="Trebuchet MS"/>
                <a:cs typeface="Trebuchet MS"/>
              </a:rPr>
              <a:t>por </a:t>
            </a:r>
            <a:r>
              <a:rPr sz="2000" b="1" spc="-130" dirty="0">
                <a:solidFill>
                  <a:srgbClr val="001F5F"/>
                </a:solidFill>
                <a:latin typeface="Trebuchet MS"/>
                <a:cs typeface="Trebuchet MS"/>
              </a:rPr>
              <a:t>cobrar </a:t>
            </a:r>
            <a:r>
              <a:rPr sz="2000" b="1" spc="-120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000" b="1" spc="-3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001F5F"/>
                </a:solidFill>
                <a:latin typeface="Trebuchet MS"/>
                <a:cs typeface="Trebuchet MS"/>
              </a:rPr>
              <a:t>cuentas  </a:t>
            </a:r>
            <a:r>
              <a:rPr sz="2000" b="1" spc="-100" dirty="0">
                <a:solidFill>
                  <a:srgbClr val="001F5F"/>
                </a:solidFill>
                <a:latin typeface="Trebuchet MS"/>
                <a:cs typeface="Trebuchet MS"/>
              </a:rPr>
              <a:t>por</a:t>
            </a:r>
            <a:r>
              <a:rPr sz="2000" b="1" spc="-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001F5F"/>
                </a:solidFill>
                <a:latin typeface="Trebuchet MS"/>
                <a:cs typeface="Trebuchet MS"/>
              </a:rPr>
              <a:t>pagar</a:t>
            </a:r>
            <a:endParaRPr sz="2000">
              <a:latin typeface="Trebuchet MS"/>
              <a:cs typeface="Trebuchet MS"/>
            </a:endParaRPr>
          </a:p>
          <a:p>
            <a:pPr marL="469900" marR="24066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105" dirty="0">
                <a:solidFill>
                  <a:srgbClr val="001F5F"/>
                </a:solidFill>
                <a:latin typeface="Trebuchet MS"/>
                <a:cs typeface="Trebuchet MS"/>
              </a:rPr>
              <a:t>Inversión </a:t>
            </a:r>
            <a:r>
              <a:rPr sz="2000" b="1" spc="-130" dirty="0">
                <a:solidFill>
                  <a:srgbClr val="001F5F"/>
                </a:solidFill>
                <a:latin typeface="Trebuchet MS"/>
                <a:cs typeface="Trebuchet MS"/>
              </a:rPr>
              <a:t>en </a:t>
            </a:r>
            <a:r>
              <a:rPr sz="2000" b="1" spc="-105" dirty="0">
                <a:solidFill>
                  <a:srgbClr val="001F5F"/>
                </a:solidFill>
                <a:latin typeface="Trebuchet MS"/>
                <a:cs typeface="Trebuchet MS"/>
              </a:rPr>
              <a:t>activos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fijos </a:t>
            </a:r>
            <a:r>
              <a:rPr sz="2000" b="1" spc="-95" dirty="0">
                <a:solidFill>
                  <a:srgbClr val="001F5F"/>
                </a:solidFill>
                <a:latin typeface="Trebuchet MS"/>
                <a:cs typeface="Trebuchet MS"/>
              </a:rPr>
              <a:t>tangibles</a:t>
            </a:r>
            <a:r>
              <a:rPr sz="2000" b="1" spc="-3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001F5F"/>
                </a:solidFill>
                <a:latin typeface="Trebuchet MS"/>
                <a:cs typeface="Trebuchet MS"/>
              </a:rPr>
              <a:t>por  </a:t>
            </a:r>
            <a:r>
              <a:rPr sz="2000" b="1" spc="-120" dirty="0">
                <a:solidFill>
                  <a:srgbClr val="001F5F"/>
                </a:solidFill>
                <a:latin typeface="Trebuchet MS"/>
                <a:cs typeface="Trebuchet MS"/>
              </a:rPr>
              <a:t>encima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000" b="1" spc="-85" dirty="0">
                <a:solidFill>
                  <a:srgbClr val="001F5F"/>
                </a:solidFill>
                <a:latin typeface="Trebuchet MS"/>
                <a:cs typeface="Trebuchet MS"/>
              </a:rPr>
              <a:t>las </a:t>
            </a: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necesidades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000" b="1" spc="-95" dirty="0">
                <a:solidFill>
                  <a:srgbClr val="001F5F"/>
                </a:solidFill>
                <a:latin typeface="Trebuchet MS"/>
                <a:cs typeface="Trebuchet MS"/>
              </a:rPr>
              <a:t>la 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Empresa</a:t>
            </a:r>
            <a:endParaRPr sz="2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Condiciones operativas muy </a:t>
            </a:r>
            <a:r>
              <a:rPr sz="2000" b="1" spc="-95" dirty="0">
                <a:solidFill>
                  <a:srgbClr val="001F5F"/>
                </a:solidFill>
                <a:latin typeface="Trebuchet MS"/>
                <a:cs typeface="Trebuchet MS"/>
              </a:rPr>
              <a:t>por</a:t>
            </a:r>
            <a:r>
              <a:rPr sz="2000" b="1" spc="-3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debajo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000" b="1" spc="-85" dirty="0">
                <a:solidFill>
                  <a:srgbClr val="001F5F"/>
                </a:solidFill>
                <a:latin typeface="Trebuchet MS"/>
                <a:cs typeface="Trebuchet MS"/>
              </a:rPr>
              <a:t>las </a:t>
            </a: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demás </a:t>
            </a: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empresas</a:t>
            </a:r>
            <a:r>
              <a:rPr sz="2000" b="1" spc="-3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similares.</a:t>
            </a:r>
            <a:endParaRPr sz="2000">
              <a:latin typeface="Trebuchet MS"/>
              <a:cs typeface="Trebuchet MS"/>
            </a:endParaRPr>
          </a:p>
          <a:p>
            <a:pPr marL="469900" marR="509905" indent="-457200">
              <a:lnSpc>
                <a:spcPct val="100000"/>
              </a:lnSpc>
              <a:spcBef>
                <a:spcPts val="48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Volumen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 ventas </a:t>
            </a: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muy elevado</a:t>
            </a:r>
            <a:r>
              <a:rPr sz="2000" b="1" spc="-3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001F5F"/>
                </a:solidFill>
                <a:latin typeface="Trebuchet MS"/>
                <a:cs typeface="Trebuchet MS"/>
              </a:rPr>
              <a:t>no  </a:t>
            </a:r>
            <a:r>
              <a:rPr sz="2000" b="1" spc="-105" dirty="0">
                <a:solidFill>
                  <a:srgbClr val="001F5F"/>
                </a:solidFill>
                <a:latin typeface="Trebuchet MS"/>
                <a:cs typeface="Trebuchet MS"/>
              </a:rPr>
              <a:t>proporcional </a:t>
            </a:r>
            <a:r>
              <a:rPr sz="2000" b="1" spc="-8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2000" b="1" spc="-130" dirty="0">
                <a:solidFill>
                  <a:srgbClr val="001F5F"/>
                </a:solidFill>
                <a:latin typeface="Trebuchet MS"/>
                <a:cs typeface="Trebuchet MS"/>
              </a:rPr>
              <a:t>fuente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000" b="1" spc="-95" dirty="0">
                <a:solidFill>
                  <a:srgbClr val="001F5F"/>
                </a:solidFill>
                <a:latin typeface="Trebuchet MS"/>
                <a:cs typeface="Trebuchet MS"/>
              </a:rPr>
              <a:t>medios  </a:t>
            </a:r>
            <a:r>
              <a:rPr sz="2000" b="1" spc="-105" dirty="0">
                <a:solidFill>
                  <a:srgbClr val="001F5F"/>
                </a:solidFill>
                <a:latin typeface="Trebuchet MS"/>
                <a:cs typeface="Trebuchet MS"/>
              </a:rPr>
              <a:t>propios.</a:t>
            </a:r>
            <a:endParaRPr sz="2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Planificación </a:t>
            </a:r>
            <a:r>
              <a:rPr sz="2000" b="1" spc="-120" dirty="0">
                <a:solidFill>
                  <a:srgbClr val="001F5F"/>
                </a:solidFill>
                <a:latin typeface="Trebuchet MS"/>
                <a:cs typeface="Trebuchet MS"/>
              </a:rPr>
              <a:t>y </a:t>
            </a:r>
            <a:r>
              <a:rPr sz="2000" b="1" spc="-105" dirty="0">
                <a:solidFill>
                  <a:srgbClr val="001F5F"/>
                </a:solidFill>
                <a:latin typeface="Trebuchet MS"/>
                <a:cs typeface="Trebuchet MS"/>
              </a:rPr>
              <a:t>distribución </a:t>
            </a:r>
            <a:r>
              <a:rPr sz="2000" b="1" spc="-135" dirty="0">
                <a:solidFill>
                  <a:srgbClr val="001F5F"/>
                </a:solidFill>
                <a:latin typeface="Trebuchet MS"/>
                <a:cs typeface="Trebuchet MS"/>
              </a:rPr>
              <a:t>incorrecta</a:t>
            </a:r>
            <a:r>
              <a:rPr sz="2000" b="1" spc="-3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000" b="1" spc="-90" dirty="0">
                <a:solidFill>
                  <a:srgbClr val="001F5F"/>
                </a:solidFill>
                <a:latin typeface="Trebuchet MS"/>
                <a:cs typeface="Trebuchet MS"/>
              </a:rPr>
              <a:t>la</a:t>
            </a:r>
            <a:r>
              <a:rPr sz="2000" b="1" spc="-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001F5F"/>
                </a:solidFill>
                <a:latin typeface="Trebuchet MS"/>
                <a:cs typeface="Trebuchet MS"/>
              </a:rPr>
              <a:t>utilidad.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1916" y="5530596"/>
            <a:ext cx="1432560" cy="5364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6627" y="5530596"/>
            <a:ext cx="365760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1916" y="5896355"/>
            <a:ext cx="365759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674" y="594359"/>
            <a:ext cx="7393406" cy="43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312420"/>
            <a:ext cx="8046720" cy="1069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81188" y="312420"/>
            <a:ext cx="726948" cy="1069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708" y="1530096"/>
            <a:ext cx="713231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867" y="1537716"/>
            <a:ext cx="6938772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867" y="1964435"/>
            <a:ext cx="7400544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1610613"/>
            <a:ext cx="74282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4" dirty="0">
                <a:solidFill>
                  <a:srgbClr val="001F5F"/>
                </a:solidFill>
              </a:rPr>
              <a:t>1.	</a:t>
            </a:r>
            <a:r>
              <a:rPr sz="2800" spc="-180" dirty="0">
                <a:solidFill>
                  <a:srgbClr val="001F5F"/>
                </a:solidFill>
              </a:rPr>
              <a:t>Los </a:t>
            </a:r>
            <a:r>
              <a:rPr sz="2800" spc="-130" dirty="0">
                <a:solidFill>
                  <a:srgbClr val="001F5F"/>
                </a:solidFill>
              </a:rPr>
              <a:t>estados </a:t>
            </a:r>
            <a:r>
              <a:rPr sz="2800" spc="-165" dirty="0">
                <a:solidFill>
                  <a:srgbClr val="001F5F"/>
                </a:solidFill>
              </a:rPr>
              <a:t>financieros deben </a:t>
            </a:r>
            <a:r>
              <a:rPr sz="2800" spc="-160" dirty="0">
                <a:solidFill>
                  <a:srgbClr val="001F5F"/>
                </a:solidFill>
              </a:rPr>
              <a:t>proporcionar  elementos </a:t>
            </a:r>
            <a:r>
              <a:rPr sz="2800" spc="-165" dirty="0">
                <a:solidFill>
                  <a:srgbClr val="001F5F"/>
                </a:solidFill>
              </a:rPr>
              <a:t>de </a:t>
            </a:r>
            <a:r>
              <a:rPr sz="2800" spc="-190" dirty="0">
                <a:solidFill>
                  <a:srgbClr val="001F5F"/>
                </a:solidFill>
              </a:rPr>
              <a:t>juicio </a:t>
            </a:r>
            <a:r>
              <a:rPr sz="2800" spc="-155" dirty="0">
                <a:solidFill>
                  <a:srgbClr val="001F5F"/>
                </a:solidFill>
              </a:rPr>
              <a:t>confiables </a:t>
            </a:r>
            <a:r>
              <a:rPr sz="2800" spc="-165" dirty="0">
                <a:solidFill>
                  <a:srgbClr val="001F5F"/>
                </a:solidFill>
              </a:rPr>
              <a:t>que </a:t>
            </a:r>
            <a:r>
              <a:rPr sz="2800" spc="-155" dirty="0">
                <a:solidFill>
                  <a:srgbClr val="001F5F"/>
                </a:solidFill>
              </a:rPr>
              <a:t>permitan</a:t>
            </a:r>
            <a:r>
              <a:rPr sz="2800" spc="-409" dirty="0">
                <a:solidFill>
                  <a:srgbClr val="001F5F"/>
                </a:solidFill>
              </a:rPr>
              <a:t> </a:t>
            </a:r>
            <a:r>
              <a:rPr sz="2800" spc="-125" dirty="0">
                <a:solidFill>
                  <a:srgbClr val="001F5F"/>
                </a:solidFill>
              </a:rPr>
              <a:t>al  </a:t>
            </a:r>
            <a:r>
              <a:rPr sz="2800" spc="-135" dirty="0">
                <a:solidFill>
                  <a:srgbClr val="001F5F"/>
                </a:solidFill>
              </a:rPr>
              <a:t>usuario </a:t>
            </a:r>
            <a:r>
              <a:rPr sz="2800" spc="-175" dirty="0">
                <a:solidFill>
                  <a:srgbClr val="001F5F"/>
                </a:solidFill>
              </a:rPr>
              <a:t>general</a:t>
            </a:r>
            <a:r>
              <a:rPr sz="2800" spc="-260" dirty="0">
                <a:solidFill>
                  <a:srgbClr val="001F5F"/>
                </a:solidFill>
              </a:rPr>
              <a:t> </a:t>
            </a:r>
            <a:r>
              <a:rPr sz="2800" spc="-175" dirty="0">
                <a:solidFill>
                  <a:srgbClr val="001F5F"/>
                </a:solidFill>
              </a:rPr>
              <a:t>evaluar: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848867" y="2391155"/>
            <a:ext cx="4069079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179" y="2391155"/>
            <a:ext cx="510539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867" y="2903220"/>
            <a:ext cx="510540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843" y="2971800"/>
            <a:ext cx="4407408" cy="15712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559" y="2951988"/>
            <a:ext cx="4066032" cy="16626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532" y="2998851"/>
            <a:ext cx="4312920" cy="1477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532" y="2998851"/>
            <a:ext cx="4312920" cy="1477645"/>
          </a:xfrm>
          <a:custGeom>
            <a:avLst/>
            <a:gdLst/>
            <a:ahLst/>
            <a:cxnLst/>
            <a:rect l="l" t="t" r="r" b="b"/>
            <a:pathLst>
              <a:path w="4312920" h="1477645">
                <a:moveTo>
                  <a:pt x="0" y="1477391"/>
                </a:moveTo>
                <a:lnTo>
                  <a:pt x="4312920" y="1477391"/>
                </a:lnTo>
                <a:lnTo>
                  <a:pt x="4312920" y="0"/>
                </a:lnTo>
                <a:lnTo>
                  <a:pt x="0" y="0"/>
                </a:lnTo>
                <a:lnTo>
                  <a:pt x="0" y="1477391"/>
                </a:lnTo>
                <a:close/>
              </a:path>
            </a:pathLst>
          </a:custGeom>
          <a:ln w="9524">
            <a:solidFill>
              <a:srgbClr val="7B8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4608" y="2973323"/>
            <a:ext cx="3179064" cy="4831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6303" y="2973323"/>
            <a:ext cx="347472" cy="4831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708" y="3247644"/>
            <a:ext cx="3983736" cy="483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3480" y="3521964"/>
            <a:ext cx="3063240" cy="4831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8532" y="3796284"/>
            <a:ext cx="2993136" cy="4831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9847" y="4070603"/>
            <a:ext cx="3267455" cy="4831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9935" y="4070603"/>
            <a:ext cx="329184" cy="483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4240" y="4408932"/>
            <a:ext cx="5114544" cy="1418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9144" y="4399788"/>
            <a:ext cx="4800600" cy="14874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1865" y="4437088"/>
            <a:ext cx="5019675" cy="13234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1865" y="4437088"/>
            <a:ext cx="5019675" cy="1323975"/>
          </a:xfrm>
          <a:custGeom>
            <a:avLst/>
            <a:gdLst/>
            <a:ahLst/>
            <a:cxnLst/>
            <a:rect l="l" t="t" r="r" b="b"/>
            <a:pathLst>
              <a:path w="5019675" h="1323975">
                <a:moveTo>
                  <a:pt x="0" y="1323467"/>
                </a:moveTo>
                <a:lnTo>
                  <a:pt x="5019675" y="1323467"/>
                </a:lnTo>
                <a:lnTo>
                  <a:pt x="5019675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ln w="9525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0291" y="4419600"/>
            <a:ext cx="3957827" cy="4297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0291" y="4663440"/>
            <a:ext cx="4335779" cy="4297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0291" y="4907279"/>
            <a:ext cx="4718304" cy="4297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0291" y="5151120"/>
            <a:ext cx="4424171" cy="4297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8606" y="3017265"/>
            <a:ext cx="7582534" cy="268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903979" algn="ctr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001F5F"/>
                </a:solidFill>
                <a:latin typeface="Trebuchet MS"/>
                <a:cs typeface="Trebuchet MS"/>
              </a:rPr>
              <a:t>El </a:t>
            </a:r>
            <a:r>
              <a:rPr sz="1800" b="1" spc="-100" dirty="0">
                <a:solidFill>
                  <a:srgbClr val="001F5F"/>
                </a:solidFill>
                <a:latin typeface="Trebuchet MS"/>
                <a:cs typeface="Trebuchet MS"/>
              </a:rPr>
              <a:t>comportamiento </a:t>
            </a:r>
            <a:r>
              <a:rPr sz="1800" b="1" spc="-105" dirty="0">
                <a:solidFill>
                  <a:srgbClr val="001F5F"/>
                </a:solidFill>
                <a:latin typeface="Trebuchet MS"/>
                <a:cs typeface="Trebuchet MS"/>
              </a:rPr>
              <a:t>económico-  </a:t>
            </a:r>
            <a:r>
              <a:rPr sz="1800" b="1" spc="-110" dirty="0">
                <a:solidFill>
                  <a:srgbClr val="001F5F"/>
                </a:solidFill>
                <a:latin typeface="Trebuchet MS"/>
                <a:cs typeface="Trebuchet MS"/>
              </a:rPr>
              <a:t>financiero </a:t>
            </a:r>
            <a:r>
              <a:rPr sz="1800" b="1" spc="-10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1800" b="1" spc="-80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1800" b="1" spc="-110" dirty="0">
                <a:solidFill>
                  <a:srgbClr val="001F5F"/>
                </a:solidFill>
                <a:latin typeface="Trebuchet MS"/>
                <a:cs typeface="Trebuchet MS"/>
              </a:rPr>
              <a:t>entidad, </a:t>
            </a:r>
            <a:r>
              <a:rPr sz="1800" b="1" spc="-80" dirty="0">
                <a:solidFill>
                  <a:srgbClr val="001F5F"/>
                </a:solidFill>
                <a:latin typeface="Trebuchet MS"/>
                <a:cs typeface="Trebuchet MS"/>
              </a:rPr>
              <a:t>su</a:t>
            </a:r>
            <a:r>
              <a:rPr sz="1800" b="1" spc="-3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1F5F"/>
                </a:solidFill>
                <a:latin typeface="Trebuchet MS"/>
                <a:cs typeface="Trebuchet MS"/>
              </a:rPr>
              <a:t>estabilidad  </a:t>
            </a:r>
            <a:r>
              <a:rPr sz="1800" b="1" spc="-110" dirty="0">
                <a:solidFill>
                  <a:srgbClr val="001F5F"/>
                </a:solidFill>
                <a:latin typeface="Trebuchet MS"/>
                <a:cs typeface="Trebuchet MS"/>
              </a:rPr>
              <a:t>y </a:t>
            </a:r>
            <a:r>
              <a:rPr sz="1800" b="1" spc="-105" dirty="0">
                <a:solidFill>
                  <a:srgbClr val="001F5F"/>
                </a:solidFill>
                <a:latin typeface="Trebuchet MS"/>
                <a:cs typeface="Trebuchet MS"/>
              </a:rPr>
              <a:t>vulnerabilidad; </a:t>
            </a:r>
            <a:r>
              <a:rPr sz="1800" b="1" spc="-75" dirty="0">
                <a:solidFill>
                  <a:srgbClr val="001F5F"/>
                </a:solidFill>
                <a:latin typeface="Trebuchet MS"/>
                <a:cs typeface="Trebuchet MS"/>
              </a:rPr>
              <a:t>así </a:t>
            </a:r>
            <a:r>
              <a:rPr sz="1800" b="1" spc="-95" dirty="0">
                <a:solidFill>
                  <a:srgbClr val="001F5F"/>
                </a:solidFill>
                <a:latin typeface="Trebuchet MS"/>
                <a:cs typeface="Trebuchet MS"/>
              </a:rPr>
              <a:t>como </a:t>
            </a:r>
            <a:r>
              <a:rPr sz="1800" b="1" spc="-80" dirty="0">
                <a:solidFill>
                  <a:srgbClr val="001F5F"/>
                </a:solidFill>
                <a:latin typeface="Trebuchet MS"/>
                <a:cs typeface="Trebuchet MS"/>
              </a:rPr>
              <a:t>su  </a:t>
            </a:r>
            <a:r>
              <a:rPr sz="1800" b="1" spc="-110" dirty="0">
                <a:solidFill>
                  <a:srgbClr val="001F5F"/>
                </a:solidFill>
                <a:latin typeface="Trebuchet MS"/>
                <a:cs typeface="Trebuchet MS"/>
              </a:rPr>
              <a:t>efectividad y </a:t>
            </a:r>
            <a:r>
              <a:rPr sz="1800" b="1" spc="-120" dirty="0">
                <a:solidFill>
                  <a:srgbClr val="001F5F"/>
                </a:solidFill>
                <a:latin typeface="Trebuchet MS"/>
                <a:cs typeface="Trebuchet MS"/>
              </a:rPr>
              <a:t>eficiencia </a:t>
            </a:r>
            <a:r>
              <a:rPr sz="1800" b="1" spc="-114" dirty="0">
                <a:solidFill>
                  <a:srgbClr val="001F5F"/>
                </a:solidFill>
                <a:latin typeface="Trebuchet MS"/>
                <a:cs typeface="Trebuchet MS"/>
              </a:rPr>
              <a:t>en </a:t>
            </a:r>
            <a:r>
              <a:rPr sz="1800" b="1" spc="-110" dirty="0">
                <a:solidFill>
                  <a:srgbClr val="001F5F"/>
                </a:solidFill>
                <a:latin typeface="Trebuchet MS"/>
                <a:cs typeface="Trebuchet MS"/>
              </a:rPr>
              <a:t>el  </a:t>
            </a:r>
            <a:r>
              <a:rPr sz="1800" b="1" spc="-105" dirty="0">
                <a:solidFill>
                  <a:srgbClr val="001F5F"/>
                </a:solidFill>
                <a:latin typeface="Trebuchet MS"/>
                <a:cs typeface="Trebuchet MS"/>
              </a:rPr>
              <a:t>cumplimiento de </a:t>
            </a:r>
            <a:r>
              <a:rPr sz="1800" b="1" spc="-70" dirty="0">
                <a:solidFill>
                  <a:srgbClr val="001F5F"/>
                </a:solidFill>
                <a:latin typeface="Trebuchet MS"/>
                <a:cs typeface="Trebuchet MS"/>
              </a:rPr>
              <a:t>sus</a:t>
            </a:r>
            <a:r>
              <a:rPr sz="1800" b="1" spc="-2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001F5F"/>
                </a:solidFill>
                <a:latin typeface="Trebuchet MS"/>
                <a:cs typeface="Trebuchet MS"/>
              </a:rPr>
              <a:t>objetivos.</a:t>
            </a:r>
            <a:endParaRPr sz="1800">
              <a:latin typeface="Trebuchet MS"/>
              <a:cs typeface="Trebuchet MS"/>
            </a:endParaRPr>
          </a:p>
          <a:p>
            <a:pPr marL="3145790" marR="5080">
              <a:lnSpc>
                <a:spcPct val="100000"/>
              </a:lnSpc>
              <a:spcBef>
                <a:spcPts val="545"/>
              </a:spcBef>
            </a:pPr>
            <a:r>
              <a:rPr sz="1600" b="1" spc="-140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1600" b="1" spc="-95" dirty="0">
                <a:solidFill>
                  <a:srgbClr val="001F5F"/>
                </a:solidFill>
                <a:latin typeface="Trebuchet MS"/>
                <a:cs typeface="Trebuchet MS"/>
              </a:rPr>
              <a:t>capacidad </a:t>
            </a:r>
            <a:r>
              <a:rPr sz="1600" b="1" spc="-100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1600" b="1" spc="-75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1600" b="1" spc="-90" dirty="0">
                <a:solidFill>
                  <a:srgbClr val="001F5F"/>
                </a:solidFill>
                <a:latin typeface="Trebuchet MS"/>
                <a:cs typeface="Trebuchet MS"/>
              </a:rPr>
              <a:t>entidad </a:t>
            </a:r>
            <a:r>
              <a:rPr sz="1600" b="1" spc="-95" dirty="0">
                <a:solidFill>
                  <a:srgbClr val="001F5F"/>
                </a:solidFill>
                <a:latin typeface="Trebuchet MS"/>
                <a:cs typeface="Trebuchet MS"/>
              </a:rPr>
              <a:t>para </a:t>
            </a:r>
            <a:r>
              <a:rPr sz="1600" b="1" spc="-105" dirty="0">
                <a:solidFill>
                  <a:srgbClr val="001F5F"/>
                </a:solidFill>
                <a:latin typeface="Trebuchet MS"/>
                <a:cs typeface="Trebuchet MS"/>
              </a:rPr>
              <a:t>mantener </a:t>
            </a:r>
            <a:r>
              <a:rPr sz="1600" b="1" spc="-100" dirty="0">
                <a:solidFill>
                  <a:srgbClr val="001F5F"/>
                </a:solidFill>
                <a:latin typeface="Trebuchet MS"/>
                <a:cs typeface="Trebuchet MS"/>
              </a:rPr>
              <a:t>y  optimizar </a:t>
            </a:r>
            <a:r>
              <a:rPr sz="1600" b="1" spc="-70" dirty="0">
                <a:solidFill>
                  <a:srgbClr val="001F5F"/>
                </a:solidFill>
                <a:latin typeface="Trebuchet MS"/>
                <a:cs typeface="Trebuchet MS"/>
              </a:rPr>
              <a:t>sus </a:t>
            </a:r>
            <a:r>
              <a:rPr sz="1600" b="1" spc="-110" dirty="0">
                <a:solidFill>
                  <a:srgbClr val="001F5F"/>
                </a:solidFill>
                <a:latin typeface="Trebuchet MS"/>
                <a:cs typeface="Trebuchet MS"/>
              </a:rPr>
              <a:t>recursos, </a:t>
            </a:r>
            <a:r>
              <a:rPr sz="1600" b="1" spc="-100" dirty="0">
                <a:solidFill>
                  <a:srgbClr val="001F5F"/>
                </a:solidFill>
                <a:latin typeface="Trebuchet MS"/>
                <a:cs typeface="Trebuchet MS"/>
              </a:rPr>
              <a:t>obtener </a:t>
            </a:r>
            <a:r>
              <a:rPr sz="1600" b="1" spc="-90" dirty="0">
                <a:solidFill>
                  <a:srgbClr val="001F5F"/>
                </a:solidFill>
                <a:latin typeface="Trebuchet MS"/>
                <a:cs typeface="Trebuchet MS"/>
              </a:rPr>
              <a:t>financiamientos  </a:t>
            </a:r>
            <a:r>
              <a:rPr sz="1600" b="1" spc="-95" dirty="0">
                <a:solidFill>
                  <a:srgbClr val="001F5F"/>
                </a:solidFill>
                <a:latin typeface="Trebuchet MS"/>
                <a:cs typeface="Trebuchet MS"/>
              </a:rPr>
              <a:t>adecuados, </a:t>
            </a:r>
            <a:r>
              <a:rPr sz="1600" b="1" spc="-105" dirty="0">
                <a:solidFill>
                  <a:srgbClr val="001F5F"/>
                </a:solidFill>
                <a:latin typeface="Trebuchet MS"/>
                <a:cs typeface="Trebuchet MS"/>
              </a:rPr>
              <a:t>retribuir </a:t>
            </a:r>
            <a:r>
              <a:rPr sz="1600" b="1" spc="-65" dirty="0">
                <a:solidFill>
                  <a:srgbClr val="001F5F"/>
                </a:solidFill>
                <a:latin typeface="Trebuchet MS"/>
                <a:cs typeface="Trebuchet MS"/>
              </a:rPr>
              <a:t>a sus </a:t>
            </a:r>
            <a:r>
              <a:rPr sz="1600" b="1" spc="-100" dirty="0">
                <a:solidFill>
                  <a:srgbClr val="001F5F"/>
                </a:solidFill>
                <a:latin typeface="Trebuchet MS"/>
                <a:cs typeface="Trebuchet MS"/>
              </a:rPr>
              <a:t>fuentes de </a:t>
            </a:r>
            <a:r>
              <a:rPr sz="1600" b="1" spc="-95" dirty="0">
                <a:solidFill>
                  <a:srgbClr val="001F5F"/>
                </a:solidFill>
                <a:latin typeface="Trebuchet MS"/>
                <a:cs typeface="Trebuchet MS"/>
              </a:rPr>
              <a:t>financiamiento  </a:t>
            </a:r>
            <a:r>
              <a:rPr sz="1600" b="1" spc="-190" dirty="0">
                <a:solidFill>
                  <a:srgbClr val="001F5F"/>
                </a:solidFill>
                <a:latin typeface="Trebuchet MS"/>
                <a:cs typeface="Trebuchet MS"/>
              </a:rPr>
              <a:t>y, </a:t>
            </a:r>
            <a:r>
              <a:rPr sz="1600" b="1" spc="-105" dirty="0">
                <a:solidFill>
                  <a:srgbClr val="001F5F"/>
                </a:solidFill>
                <a:latin typeface="Trebuchet MS"/>
                <a:cs typeface="Trebuchet MS"/>
              </a:rPr>
              <a:t>en </a:t>
            </a:r>
            <a:r>
              <a:rPr sz="1600" b="1" spc="-110" dirty="0">
                <a:solidFill>
                  <a:srgbClr val="001F5F"/>
                </a:solidFill>
                <a:latin typeface="Trebuchet MS"/>
                <a:cs typeface="Trebuchet MS"/>
              </a:rPr>
              <a:t>consecuencia, </a:t>
            </a:r>
            <a:r>
              <a:rPr sz="1600" b="1" spc="-105" dirty="0">
                <a:solidFill>
                  <a:srgbClr val="001F5F"/>
                </a:solidFill>
                <a:latin typeface="Trebuchet MS"/>
                <a:cs typeface="Trebuchet MS"/>
              </a:rPr>
              <a:t>determinar </a:t>
            </a:r>
            <a:r>
              <a:rPr sz="1600" b="1" spc="-75" dirty="0">
                <a:solidFill>
                  <a:srgbClr val="001F5F"/>
                </a:solidFill>
                <a:latin typeface="Trebuchet MS"/>
                <a:cs typeface="Trebuchet MS"/>
              </a:rPr>
              <a:t>la </a:t>
            </a:r>
            <a:r>
              <a:rPr sz="1600" b="1" spc="-80" dirty="0">
                <a:solidFill>
                  <a:srgbClr val="001F5F"/>
                </a:solidFill>
                <a:latin typeface="Trebuchet MS"/>
                <a:cs typeface="Trebuchet MS"/>
              </a:rPr>
              <a:t>viabilidad </a:t>
            </a:r>
            <a:r>
              <a:rPr sz="1600" b="1" spc="-100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1600" b="1" spc="-75" dirty="0">
                <a:solidFill>
                  <a:srgbClr val="001F5F"/>
                </a:solidFill>
                <a:latin typeface="Trebuchet MS"/>
                <a:cs typeface="Trebuchet MS"/>
              </a:rPr>
              <a:t>la  </a:t>
            </a:r>
            <a:r>
              <a:rPr sz="1600" b="1" spc="-90" dirty="0">
                <a:solidFill>
                  <a:srgbClr val="001F5F"/>
                </a:solidFill>
                <a:latin typeface="Trebuchet MS"/>
                <a:cs typeface="Trebuchet MS"/>
              </a:rPr>
              <a:t>entidad </a:t>
            </a:r>
            <a:r>
              <a:rPr sz="1600" b="1" spc="-85" dirty="0">
                <a:solidFill>
                  <a:srgbClr val="001F5F"/>
                </a:solidFill>
                <a:latin typeface="Trebuchet MS"/>
                <a:cs typeface="Trebuchet MS"/>
              </a:rPr>
              <a:t>como </a:t>
            </a:r>
            <a:r>
              <a:rPr sz="1600" b="1" spc="-90" dirty="0">
                <a:solidFill>
                  <a:srgbClr val="001F5F"/>
                </a:solidFill>
                <a:latin typeface="Trebuchet MS"/>
                <a:cs typeface="Trebuchet MS"/>
              </a:rPr>
              <a:t>negocio </a:t>
            </a:r>
            <a:r>
              <a:rPr sz="1600" b="1" spc="-105" dirty="0">
                <a:solidFill>
                  <a:srgbClr val="001F5F"/>
                </a:solidFill>
                <a:latin typeface="Trebuchet MS"/>
                <a:cs typeface="Trebuchet MS"/>
              </a:rPr>
              <a:t>en</a:t>
            </a:r>
            <a:r>
              <a:rPr sz="1600" b="1" spc="-2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600" b="1" spc="-110" dirty="0">
                <a:solidFill>
                  <a:srgbClr val="001F5F"/>
                </a:solidFill>
                <a:latin typeface="Trebuchet MS"/>
                <a:cs typeface="Trebuchet MS"/>
              </a:rPr>
              <a:t>marcha.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60291" y="5394959"/>
            <a:ext cx="3148584" cy="4297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61988" y="5394959"/>
            <a:ext cx="292607" cy="4297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3309" y="311022"/>
            <a:ext cx="6680949" cy="33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6780" y="7620"/>
            <a:ext cx="7444740" cy="1069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8001" y="920622"/>
            <a:ext cx="1513077" cy="332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1484" y="617219"/>
            <a:ext cx="2159508" cy="1069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8344" y="617219"/>
            <a:ext cx="726948" cy="1069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708" y="1530096"/>
            <a:ext cx="713231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867" y="1537716"/>
            <a:ext cx="3599687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867" y="1964435"/>
            <a:ext cx="2034539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3639" y="1964435"/>
            <a:ext cx="510539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708" y="2468879"/>
            <a:ext cx="713231" cy="76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867" y="2476500"/>
            <a:ext cx="2909316" cy="749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867" y="2903220"/>
            <a:ext cx="3706367" cy="749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5467" y="2903220"/>
            <a:ext cx="510539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708" y="3407664"/>
            <a:ext cx="713231" cy="762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867" y="3415284"/>
            <a:ext cx="3777996" cy="749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67" y="3842003"/>
            <a:ext cx="2510028" cy="7498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9127" y="3842003"/>
            <a:ext cx="510539" cy="749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708" y="4346447"/>
            <a:ext cx="713231" cy="762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867" y="4354067"/>
            <a:ext cx="3412235" cy="7498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1610613"/>
            <a:ext cx="382016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194310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Estado </a:t>
            </a:r>
            <a:r>
              <a:rPr sz="2800" b="1" spc="-12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Pérdidas</a:t>
            </a:r>
            <a:r>
              <a:rPr sz="2800" b="1" spc="-40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265" dirty="0">
                <a:solidFill>
                  <a:srgbClr val="001F5F"/>
                </a:solidFill>
                <a:latin typeface="Trebuchet MS"/>
                <a:cs typeface="Trebuchet MS"/>
              </a:rPr>
              <a:t>Y  </a:t>
            </a: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Ganancias.</a:t>
            </a:r>
            <a:endParaRPr sz="2800">
              <a:latin typeface="Trebuchet MS"/>
              <a:cs typeface="Trebuchet MS"/>
            </a:endParaRPr>
          </a:p>
          <a:p>
            <a:pPr marL="527685" marR="5080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5" dirty="0">
                <a:solidFill>
                  <a:srgbClr val="001F5F"/>
                </a:solidFill>
                <a:latin typeface="Trebuchet MS"/>
                <a:cs typeface="Trebuchet MS"/>
              </a:rPr>
              <a:t>Balance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General  </a:t>
            </a:r>
            <a:r>
              <a:rPr sz="2800" b="1" spc="-150" dirty="0">
                <a:solidFill>
                  <a:srgbClr val="001F5F"/>
                </a:solidFill>
                <a:latin typeface="Trebuchet MS"/>
                <a:cs typeface="Trebuchet MS"/>
              </a:rPr>
              <a:t>(Situación</a:t>
            </a:r>
            <a:r>
              <a:rPr sz="2800" b="1" spc="-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001F5F"/>
                </a:solidFill>
                <a:latin typeface="Trebuchet MS"/>
                <a:cs typeface="Trebuchet MS"/>
              </a:rPr>
              <a:t>Financiera).</a:t>
            </a:r>
            <a:endParaRPr sz="2800">
              <a:latin typeface="Trebuchet MS"/>
              <a:cs typeface="Trebuchet MS"/>
            </a:endParaRPr>
          </a:p>
          <a:p>
            <a:pPr marL="527685" marR="19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Estado </a:t>
            </a:r>
            <a:r>
              <a:rPr sz="2800" b="1" spc="-12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Cambios</a:t>
            </a:r>
            <a:r>
              <a:rPr sz="2800" b="1" spc="-4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85" dirty="0">
                <a:solidFill>
                  <a:srgbClr val="001F5F"/>
                </a:solidFill>
                <a:latin typeface="Trebuchet MS"/>
                <a:cs typeface="Trebuchet MS"/>
              </a:rPr>
              <a:t>en  </a:t>
            </a:r>
            <a:r>
              <a:rPr sz="2800" b="1" spc="-175" dirty="0">
                <a:solidFill>
                  <a:srgbClr val="001F5F"/>
                </a:solidFill>
                <a:latin typeface="Trebuchet MS"/>
                <a:cs typeface="Trebuchet MS"/>
              </a:rPr>
              <a:t>el</a:t>
            </a:r>
            <a:r>
              <a:rPr sz="2800" b="1" spc="-2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001F5F"/>
                </a:solidFill>
                <a:latin typeface="Trebuchet MS"/>
                <a:cs typeface="Trebuchet MS"/>
              </a:rPr>
              <a:t>Patrimonio.</a:t>
            </a:r>
            <a:endParaRPr sz="2800">
              <a:latin typeface="Trebuchet MS"/>
              <a:cs typeface="Trebuchet MS"/>
            </a:endParaRPr>
          </a:p>
          <a:p>
            <a:pPr marL="527685" marR="38417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40" dirty="0">
                <a:solidFill>
                  <a:srgbClr val="001F5F"/>
                </a:solidFill>
                <a:latin typeface="Trebuchet MS"/>
                <a:cs typeface="Trebuchet MS"/>
              </a:rPr>
              <a:t>Estado </a:t>
            </a:r>
            <a:r>
              <a:rPr sz="2800" b="1" spc="-125" dirty="0">
                <a:solidFill>
                  <a:srgbClr val="001F5F"/>
                </a:solidFill>
                <a:latin typeface="Trebuchet MS"/>
                <a:cs typeface="Trebuchet MS"/>
              </a:rPr>
              <a:t>De </a:t>
            </a:r>
            <a:r>
              <a:rPr sz="2800" b="1" spc="-190" dirty="0">
                <a:solidFill>
                  <a:srgbClr val="001F5F"/>
                </a:solidFill>
                <a:latin typeface="Trebuchet MS"/>
                <a:cs typeface="Trebuchet MS"/>
              </a:rPr>
              <a:t>Flujos</a:t>
            </a:r>
            <a:r>
              <a:rPr sz="2800" b="1" spc="-4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001F5F"/>
                </a:solidFill>
                <a:latin typeface="Trebuchet MS"/>
                <a:cs typeface="Trebuchet MS"/>
              </a:rPr>
              <a:t>De  </a:t>
            </a:r>
            <a:r>
              <a:rPr sz="2800" b="1" spc="-204" dirty="0">
                <a:solidFill>
                  <a:srgbClr val="001F5F"/>
                </a:solidFill>
                <a:latin typeface="Trebuchet MS"/>
                <a:cs typeface="Trebuchet MS"/>
              </a:rPr>
              <a:t>Efectivo.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8867" y="4780788"/>
            <a:ext cx="1688592" cy="749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7692" y="4780788"/>
            <a:ext cx="510540" cy="749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0035" y="1700822"/>
            <a:ext cx="3384423" cy="42372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824" y="332676"/>
            <a:ext cx="8423656" cy="5580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6682" y="564895"/>
            <a:ext cx="4491228" cy="386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40635" y="252984"/>
            <a:ext cx="5225796" cy="117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2823" y="252984"/>
            <a:ext cx="800100" cy="1176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034" y="1772792"/>
            <a:ext cx="3058795" cy="432434"/>
          </a:xfrm>
          <a:custGeom>
            <a:avLst/>
            <a:gdLst/>
            <a:ahLst/>
            <a:cxnLst/>
            <a:rect l="l" t="t" r="r" b="b"/>
            <a:pathLst>
              <a:path w="3058795" h="432435">
                <a:moveTo>
                  <a:pt x="2842488" y="0"/>
                </a:moveTo>
                <a:lnTo>
                  <a:pt x="0" y="0"/>
                </a:lnTo>
                <a:lnTo>
                  <a:pt x="216027" y="216027"/>
                </a:lnTo>
                <a:lnTo>
                  <a:pt x="0" y="432054"/>
                </a:lnTo>
                <a:lnTo>
                  <a:pt x="2842488" y="432054"/>
                </a:lnTo>
                <a:lnTo>
                  <a:pt x="3058515" y="216027"/>
                </a:lnTo>
                <a:lnTo>
                  <a:pt x="2842488" y="0"/>
                </a:lnTo>
                <a:close/>
              </a:path>
            </a:pathLst>
          </a:custGeom>
          <a:solidFill>
            <a:srgbClr val="424E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0164" y="1748789"/>
            <a:ext cx="10261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0" spc="-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b="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0" spc="-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0" spc="-110" dirty="0">
                <a:solidFill>
                  <a:srgbClr val="FFFFFF"/>
                </a:solidFill>
                <a:latin typeface="Trebuchet MS"/>
                <a:cs typeface="Trebuchet MS"/>
              </a:rPr>
              <a:t>ada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8733" y="1772792"/>
            <a:ext cx="3058795" cy="432434"/>
          </a:xfrm>
          <a:custGeom>
            <a:avLst/>
            <a:gdLst/>
            <a:ahLst/>
            <a:cxnLst/>
            <a:rect l="l" t="t" r="r" b="b"/>
            <a:pathLst>
              <a:path w="3058795" h="432435">
                <a:moveTo>
                  <a:pt x="2842514" y="0"/>
                </a:moveTo>
                <a:lnTo>
                  <a:pt x="0" y="0"/>
                </a:lnTo>
                <a:lnTo>
                  <a:pt x="216027" y="216027"/>
                </a:lnTo>
                <a:lnTo>
                  <a:pt x="0" y="432054"/>
                </a:lnTo>
                <a:lnTo>
                  <a:pt x="2842514" y="432054"/>
                </a:lnTo>
                <a:lnTo>
                  <a:pt x="3058541" y="216027"/>
                </a:lnTo>
                <a:lnTo>
                  <a:pt x="2842514" y="0"/>
                </a:lnTo>
                <a:close/>
              </a:path>
            </a:pathLst>
          </a:custGeom>
          <a:solidFill>
            <a:srgbClr val="2B6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733" y="1772792"/>
            <a:ext cx="3058795" cy="432434"/>
          </a:xfrm>
          <a:custGeom>
            <a:avLst/>
            <a:gdLst/>
            <a:ahLst/>
            <a:cxnLst/>
            <a:rect l="l" t="t" r="r" b="b"/>
            <a:pathLst>
              <a:path w="3058795" h="432435">
                <a:moveTo>
                  <a:pt x="0" y="0"/>
                </a:moveTo>
                <a:lnTo>
                  <a:pt x="2842514" y="0"/>
                </a:lnTo>
                <a:lnTo>
                  <a:pt x="3058541" y="216027"/>
                </a:lnTo>
                <a:lnTo>
                  <a:pt x="2842514" y="432054"/>
                </a:lnTo>
                <a:lnTo>
                  <a:pt x="0" y="432054"/>
                </a:lnTo>
                <a:lnTo>
                  <a:pt x="216027" y="2160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8864" y="1748789"/>
            <a:ext cx="104584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oc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1459" y="1772792"/>
            <a:ext cx="3058795" cy="432434"/>
          </a:xfrm>
          <a:custGeom>
            <a:avLst/>
            <a:gdLst/>
            <a:ahLst/>
            <a:cxnLst/>
            <a:rect l="l" t="t" r="r" b="b"/>
            <a:pathLst>
              <a:path w="3058795" h="432435">
                <a:moveTo>
                  <a:pt x="2842514" y="0"/>
                </a:moveTo>
                <a:lnTo>
                  <a:pt x="0" y="0"/>
                </a:lnTo>
                <a:lnTo>
                  <a:pt x="216026" y="216027"/>
                </a:lnTo>
                <a:lnTo>
                  <a:pt x="0" y="432054"/>
                </a:lnTo>
                <a:lnTo>
                  <a:pt x="2842514" y="432054"/>
                </a:lnTo>
                <a:lnTo>
                  <a:pt x="3058541" y="216027"/>
                </a:lnTo>
                <a:lnTo>
                  <a:pt x="2842514" y="0"/>
                </a:lnTo>
                <a:close/>
              </a:path>
            </a:pathLst>
          </a:custGeom>
          <a:solidFill>
            <a:srgbClr val="730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1459" y="1772792"/>
            <a:ext cx="3058795" cy="432434"/>
          </a:xfrm>
          <a:custGeom>
            <a:avLst/>
            <a:gdLst/>
            <a:ahLst/>
            <a:cxnLst/>
            <a:rect l="l" t="t" r="r" b="b"/>
            <a:pathLst>
              <a:path w="3058795" h="432435">
                <a:moveTo>
                  <a:pt x="0" y="0"/>
                </a:moveTo>
                <a:lnTo>
                  <a:pt x="2842514" y="0"/>
                </a:lnTo>
                <a:lnTo>
                  <a:pt x="3058541" y="216027"/>
                </a:lnTo>
                <a:lnTo>
                  <a:pt x="2842514" y="432054"/>
                </a:lnTo>
                <a:lnTo>
                  <a:pt x="0" y="432054"/>
                </a:lnTo>
                <a:lnTo>
                  <a:pt x="216026" y="21602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00113" y="1748789"/>
            <a:ext cx="789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ida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776" y="3214116"/>
            <a:ext cx="2316480" cy="1927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055" y="3233927"/>
            <a:ext cx="2180844" cy="1299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680" y="3239261"/>
            <a:ext cx="2221865" cy="1832610"/>
          </a:xfrm>
          <a:custGeom>
            <a:avLst/>
            <a:gdLst/>
            <a:ahLst/>
            <a:cxnLst/>
            <a:rect l="l" t="t" r="r" b="b"/>
            <a:pathLst>
              <a:path w="2221865" h="1832610">
                <a:moveTo>
                  <a:pt x="2038578" y="0"/>
                </a:moveTo>
                <a:lnTo>
                  <a:pt x="183261" y="0"/>
                </a:lnTo>
                <a:lnTo>
                  <a:pt x="134540" y="6545"/>
                </a:lnTo>
                <a:lnTo>
                  <a:pt x="90762" y="25019"/>
                </a:lnTo>
                <a:lnTo>
                  <a:pt x="53673" y="53673"/>
                </a:lnTo>
                <a:lnTo>
                  <a:pt x="25018" y="90762"/>
                </a:lnTo>
                <a:lnTo>
                  <a:pt x="6545" y="134540"/>
                </a:lnTo>
                <a:lnTo>
                  <a:pt x="0" y="183261"/>
                </a:lnTo>
                <a:lnTo>
                  <a:pt x="0" y="1649221"/>
                </a:lnTo>
                <a:lnTo>
                  <a:pt x="6545" y="1697942"/>
                </a:lnTo>
                <a:lnTo>
                  <a:pt x="25019" y="1741720"/>
                </a:lnTo>
                <a:lnTo>
                  <a:pt x="53673" y="1778809"/>
                </a:lnTo>
                <a:lnTo>
                  <a:pt x="90762" y="1807464"/>
                </a:lnTo>
                <a:lnTo>
                  <a:pt x="134540" y="1825937"/>
                </a:lnTo>
                <a:lnTo>
                  <a:pt x="183261" y="1832483"/>
                </a:lnTo>
                <a:lnTo>
                  <a:pt x="2038578" y="1832483"/>
                </a:lnTo>
                <a:lnTo>
                  <a:pt x="2087298" y="1825937"/>
                </a:lnTo>
                <a:lnTo>
                  <a:pt x="2131076" y="1807464"/>
                </a:lnTo>
                <a:lnTo>
                  <a:pt x="2168166" y="1778809"/>
                </a:lnTo>
                <a:lnTo>
                  <a:pt x="2196820" y="1741720"/>
                </a:lnTo>
                <a:lnTo>
                  <a:pt x="2215293" y="1697942"/>
                </a:lnTo>
                <a:lnTo>
                  <a:pt x="2221839" y="1649221"/>
                </a:lnTo>
                <a:lnTo>
                  <a:pt x="2221839" y="183261"/>
                </a:lnTo>
                <a:lnTo>
                  <a:pt x="2215293" y="134540"/>
                </a:lnTo>
                <a:lnTo>
                  <a:pt x="2196820" y="90762"/>
                </a:lnTo>
                <a:lnTo>
                  <a:pt x="2168166" y="53673"/>
                </a:lnTo>
                <a:lnTo>
                  <a:pt x="2131076" y="25019"/>
                </a:lnTo>
                <a:lnTo>
                  <a:pt x="2087298" y="6545"/>
                </a:lnTo>
                <a:lnTo>
                  <a:pt x="203857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680" y="3239261"/>
            <a:ext cx="2221865" cy="1832610"/>
          </a:xfrm>
          <a:custGeom>
            <a:avLst/>
            <a:gdLst/>
            <a:ahLst/>
            <a:cxnLst/>
            <a:rect l="l" t="t" r="r" b="b"/>
            <a:pathLst>
              <a:path w="2221865" h="1832610">
                <a:moveTo>
                  <a:pt x="0" y="183261"/>
                </a:moveTo>
                <a:lnTo>
                  <a:pt x="6545" y="134540"/>
                </a:lnTo>
                <a:lnTo>
                  <a:pt x="25018" y="90762"/>
                </a:lnTo>
                <a:lnTo>
                  <a:pt x="53673" y="53673"/>
                </a:lnTo>
                <a:lnTo>
                  <a:pt x="90762" y="25018"/>
                </a:lnTo>
                <a:lnTo>
                  <a:pt x="134540" y="6545"/>
                </a:lnTo>
                <a:lnTo>
                  <a:pt x="183261" y="0"/>
                </a:lnTo>
                <a:lnTo>
                  <a:pt x="2038578" y="0"/>
                </a:lnTo>
                <a:lnTo>
                  <a:pt x="2087298" y="6545"/>
                </a:lnTo>
                <a:lnTo>
                  <a:pt x="2131076" y="25019"/>
                </a:lnTo>
                <a:lnTo>
                  <a:pt x="2168166" y="53673"/>
                </a:lnTo>
                <a:lnTo>
                  <a:pt x="2196820" y="90762"/>
                </a:lnTo>
                <a:lnTo>
                  <a:pt x="2215293" y="134540"/>
                </a:lnTo>
                <a:lnTo>
                  <a:pt x="2221839" y="183261"/>
                </a:lnTo>
                <a:lnTo>
                  <a:pt x="2221839" y="1649221"/>
                </a:lnTo>
                <a:lnTo>
                  <a:pt x="2215293" y="1697942"/>
                </a:lnTo>
                <a:lnTo>
                  <a:pt x="2196820" y="1741720"/>
                </a:lnTo>
                <a:lnTo>
                  <a:pt x="2168166" y="1778809"/>
                </a:lnTo>
                <a:lnTo>
                  <a:pt x="2131076" y="1807464"/>
                </a:lnTo>
                <a:lnTo>
                  <a:pt x="2087298" y="1825937"/>
                </a:lnTo>
                <a:lnTo>
                  <a:pt x="2038578" y="1832483"/>
                </a:lnTo>
                <a:lnTo>
                  <a:pt x="183261" y="1832483"/>
                </a:lnTo>
                <a:lnTo>
                  <a:pt x="134540" y="1825937"/>
                </a:lnTo>
                <a:lnTo>
                  <a:pt x="90762" y="1807463"/>
                </a:lnTo>
                <a:lnTo>
                  <a:pt x="53673" y="1778809"/>
                </a:lnTo>
                <a:lnTo>
                  <a:pt x="25018" y="1741720"/>
                </a:lnTo>
                <a:lnTo>
                  <a:pt x="6545" y="1697942"/>
                </a:lnTo>
                <a:lnTo>
                  <a:pt x="0" y="1649221"/>
                </a:lnTo>
                <a:lnTo>
                  <a:pt x="0" y="183261"/>
                </a:lnTo>
                <a:close/>
              </a:path>
            </a:pathLst>
          </a:custGeom>
          <a:ln w="9525">
            <a:solidFill>
              <a:srgbClr val="AC94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5045" y="3303930"/>
            <a:ext cx="1605915" cy="9372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99720" algn="l"/>
              </a:tabLst>
            </a:pPr>
            <a:r>
              <a:rPr sz="2800" b="1" spc="-155" dirty="0">
                <a:latin typeface="Trebuchet MS"/>
                <a:cs typeface="Trebuchet MS"/>
              </a:rPr>
              <a:t>Compras</a:t>
            </a:r>
            <a:endParaRPr sz="2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99720" algn="l"/>
              </a:tabLst>
            </a:pPr>
            <a:r>
              <a:rPr sz="2800" b="1" spc="-165" dirty="0">
                <a:latin typeface="Trebuchet MS"/>
                <a:cs typeface="Trebuchet MS"/>
              </a:rPr>
              <a:t>Ventas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55292" y="5506211"/>
            <a:ext cx="2063495" cy="719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2124" y="4453128"/>
            <a:ext cx="2061972" cy="1325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79652" y="4519421"/>
            <a:ext cx="1485900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-635" algn="ctr">
              <a:lnSpc>
                <a:spcPct val="91500"/>
              </a:lnSpc>
              <a:spcBef>
                <a:spcPts val="280"/>
              </a:spcBef>
            </a:pPr>
            <a:r>
              <a:rPr sz="1800" b="1" spc="-90" dirty="0">
                <a:latin typeface="Trebuchet MS"/>
                <a:cs typeface="Trebuchet MS"/>
              </a:rPr>
              <a:t>Análisis,  </a:t>
            </a:r>
            <a:r>
              <a:rPr sz="1800" b="1" spc="-105" dirty="0">
                <a:latin typeface="Trebuchet MS"/>
                <a:cs typeface="Trebuchet MS"/>
              </a:rPr>
              <a:t>Clasificación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de  </a:t>
            </a:r>
            <a:r>
              <a:rPr sz="1800" b="1" spc="-90" dirty="0">
                <a:latin typeface="Trebuchet MS"/>
                <a:cs typeface="Trebuchet MS"/>
              </a:rPr>
              <a:t>Documentos  </a:t>
            </a:r>
            <a:r>
              <a:rPr sz="1800" b="1" spc="-105" dirty="0">
                <a:latin typeface="Trebuchet MS"/>
                <a:cs typeface="Trebuchet MS"/>
              </a:rPr>
              <a:t>(facturas)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90315" y="3279647"/>
            <a:ext cx="2316480" cy="1927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555" y="3733800"/>
            <a:ext cx="2334768" cy="1606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7686" y="3304794"/>
            <a:ext cx="2221865" cy="1832610"/>
          </a:xfrm>
          <a:custGeom>
            <a:avLst/>
            <a:gdLst/>
            <a:ahLst/>
            <a:cxnLst/>
            <a:rect l="l" t="t" r="r" b="b"/>
            <a:pathLst>
              <a:path w="2221865" h="1832610">
                <a:moveTo>
                  <a:pt x="2038603" y="0"/>
                </a:moveTo>
                <a:lnTo>
                  <a:pt x="183261" y="0"/>
                </a:lnTo>
                <a:lnTo>
                  <a:pt x="134540" y="6545"/>
                </a:lnTo>
                <a:lnTo>
                  <a:pt x="90762" y="25019"/>
                </a:lnTo>
                <a:lnTo>
                  <a:pt x="53673" y="53673"/>
                </a:lnTo>
                <a:lnTo>
                  <a:pt x="25019" y="90762"/>
                </a:lnTo>
                <a:lnTo>
                  <a:pt x="6545" y="134540"/>
                </a:lnTo>
                <a:lnTo>
                  <a:pt x="0" y="183260"/>
                </a:lnTo>
                <a:lnTo>
                  <a:pt x="0" y="1649348"/>
                </a:lnTo>
                <a:lnTo>
                  <a:pt x="6545" y="1698069"/>
                </a:lnTo>
                <a:lnTo>
                  <a:pt x="25018" y="1741847"/>
                </a:lnTo>
                <a:lnTo>
                  <a:pt x="53673" y="1778936"/>
                </a:lnTo>
                <a:lnTo>
                  <a:pt x="90762" y="1807590"/>
                </a:lnTo>
                <a:lnTo>
                  <a:pt x="134540" y="1826064"/>
                </a:lnTo>
                <a:lnTo>
                  <a:pt x="183261" y="1832609"/>
                </a:lnTo>
                <a:lnTo>
                  <a:pt x="2038603" y="1832609"/>
                </a:lnTo>
                <a:lnTo>
                  <a:pt x="2087270" y="1826064"/>
                </a:lnTo>
                <a:lnTo>
                  <a:pt x="2131012" y="1807590"/>
                </a:lnTo>
                <a:lnTo>
                  <a:pt x="2168080" y="1778936"/>
                </a:lnTo>
                <a:lnTo>
                  <a:pt x="2196723" y="1741847"/>
                </a:lnTo>
                <a:lnTo>
                  <a:pt x="2215192" y="1698069"/>
                </a:lnTo>
                <a:lnTo>
                  <a:pt x="2221738" y="1649348"/>
                </a:lnTo>
                <a:lnTo>
                  <a:pt x="2221738" y="183260"/>
                </a:lnTo>
                <a:lnTo>
                  <a:pt x="2215192" y="134540"/>
                </a:lnTo>
                <a:lnTo>
                  <a:pt x="2196723" y="90762"/>
                </a:lnTo>
                <a:lnTo>
                  <a:pt x="2168080" y="53673"/>
                </a:lnTo>
                <a:lnTo>
                  <a:pt x="2131012" y="25019"/>
                </a:lnTo>
                <a:lnTo>
                  <a:pt x="2087270" y="6545"/>
                </a:lnTo>
                <a:lnTo>
                  <a:pt x="203860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686" y="3304794"/>
            <a:ext cx="2221865" cy="1832610"/>
          </a:xfrm>
          <a:custGeom>
            <a:avLst/>
            <a:gdLst/>
            <a:ahLst/>
            <a:cxnLst/>
            <a:rect l="l" t="t" r="r" b="b"/>
            <a:pathLst>
              <a:path w="2221865" h="1832610">
                <a:moveTo>
                  <a:pt x="0" y="183260"/>
                </a:moveTo>
                <a:lnTo>
                  <a:pt x="6545" y="134540"/>
                </a:lnTo>
                <a:lnTo>
                  <a:pt x="25019" y="90762"/>
                </a:lnTo>
                <a:lnTo>
                  <a:pt x="53673" y="53673"/>
                </a:lnTo>
                <a:lnTo>
                  <a:pt x="90762" y="25019"/>
                </a:lnTo>
                <a:lnTo>
                  <a:pt x="134540" y="6545"/>
                </a:lnTo>
                <a:lnTo>
                  <a:pt x="183261" y="0"/>
                </a:lnTo>
                <a:lnTo>
                  <a:pt x="2038603" y="0"/>
                </a:lnTo>
                <a:lnTo>
                  <a:pt x="2087270" y="6545"/>
                </a:lnTo>
                <a:lnTo>
                  <a:pt x="2131012" y="25019"/>
                </a:lnTo>
                <a:lnTo>
                  <a:pt x="2168080" y="53673"/>
                </a:lnTo>
                <a:lnTo>
                  <a:pt x="2196723" y="90762"/>
                </a:lnTo>
                <a:lnTo>
                  <a:pt x="2215192" y="134540"/>
                </a:lnTo>
                <a:lnTo>
                  <a:pt x="2221738" y="183260"/>
                </a:lnTo>
                <a:lnTo>
                  <a:pt x="2221738" y="1649348"/>
                </a:lnTo>
                <a:lnTo>
                  <a:pt x="2215192" y="1698069"/>
                </a:lnTo>
                <a:lnTo>
                  <a:pt x="2196723" y="1741847"/>
                </a:lnTo>
                <a:lnTo>
                  <a:pt x="2168080" y="1778936"/>
                </a:lnTo>
                <a:lnTo>
                  <a:pt x="2131012" y="1807590"/>
                </a:lnTo>
                <a:lnTo>
                  <a:pt x="2087270" y="1826064"/>
                </a:lnTo>
                <a:lnTo>
                  <a:pt x="2038603" y="1832609"/>
                </a:lnTo>
                <a:lnTo>
                  <a:pt x="183261" y="1832609"/>
                </a:lnTo>
                <a:lnTo>
                  <a:pt x="134540" y="1826064"/>
                </a:lnTo>
                <a:lnTo>
                  <a:pt x="90762" y="1807590"/>
                </a:lnTo>
                <a:lnTo>
                  <a:pt x="53673" y="1778936"/>
                </a:lnTo>
                <a:lnTo>
                  <a:pt x="25018" y="1741847"/>
                </a:lnTo>
                <a:lnTo>
                  <a:pt x="6545" y="1698069"/>
                </a:lnTo>
                <a:lnTo>
                  <a:pt x="0" y="1649348"/>
                </a:lnTo>
                <a:lnTo>
                  <a:pt x="0" y="183260"/>
                </a:lnTo>
                <a:close/>
              </a:path>
            </a:pathLst>
          </a:custGeom>
          <a:ln w="9525">
            <a:solidFill>
              <a:srgbClr val="77AA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91610" y="3786606"/>
            <a:ext cx="1905635" cy="13290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35" dirty="0">
                <a:latin typeface="Trebuchet MS"/>
                <a:cs typeface="Trebuchet MS"/>
              </a:rPr>
              <a:t>Libro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Diario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45" dirty="0">
                <a:latin typeface="Trebuchet MS"/>
                <a:cs typeface="Trebuchet MS"/>
              </a:rPr>
              <a:t>Mayor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85" dirty="0">
                <a:latin typeface="Trebuchet MS"/>
                <a:cs typeface="Trebuchet MS"/>
              </a:rPr>
              <a:t>Sumas </a:t>
            </a:r>
            <a:r>
              <a:rPr sz="2000" b="1" spc="-120" dirty="0">
                <a:latin typeface="Trebuchet MS"/>
                <a:cs typeface="Trebuchet MS"/>
              </a:rPr>
              <a:t>y</a:t>
            </a:r>
            <a:r>
              <a:rPr sz="2000" b="1" spc="-27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Saldos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14" dirty="0">
                <a:latin typeface="Trebuchet MS"/>
                <a:cs typeface="Trebuchet MS"/>
              </a:rPr>
              <a:t>Hoja de</a:t>
            </a:r>
            <a:r>
              <a:rPr sz="2000" b="1" spc="-275" dirty="0">
                <a:latin typeface="Trebuchet MS"/>
                <a:cs typeface="Trebuchet MS"/>
              </a:rPr>
              <a:t> </a:t>
            </a:r>
            <a:r>
              <a:rPr sz="2000" b="1" spc="-155" dirty="0">
                <a:latin typeface="Trebuchet MS"/>
                <a:cs typeface="Trebuchet MS"/>
              </a:rPr>
              <a:t>Trabajo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0308" y="2225039"/>
            <a:ext cx="2307336" cy="7741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7140" y="2891027"/>
            <a:ext cx="2063495" cy="873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56964" y="3002991"/>
            <a:ext cx="1323340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065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Registro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65"/>
              </a:lnSpc>
            </a:pPr>
            <a:r>
              <a:rPr sz="1800" b="1" spc="-105" dirty="0">
                <a:latin typeface="Trebuchet MS"/>
                <a:cs typeface="Trebuchet MS"/>
              </a:rPr>
              <a:t>transacciones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6855" y="3279647"/>
            <a:ext cx="2316479" cy="1927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096" y="3342132"/>
            <a:ext cx="2116836" cy="9098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3591" y="3304794"/>
            <a:ext cx="2221865" cy="1832610"/>
          </a:xfrm>
          <a:custGeom>
            <a:avLst/>
            <a:gdLst/>
            <a:ahLst/>
            <a:cxnLst/>
            <a:rect l="l" t="t" r="r" b="b"/>
            <a:pathLst>
              <a:path w="2221865" h="1832610">
                <a:moveTo>
                  <a:pt x="2038604" y="0"/>
                </a:moveTo>
                <a:lnTo>
                  <a:pt x="183261" y="0"/>
                </a:lnTo>
                <a:lnTo>
                  <a:pt x="134540" y="6545"/>
                </a:lnTo>
                <a:lnTo>
                  <a:pt x="90762" y="25019"/>
                </a:lnTo>
                <a:lnTo>
                  <a:pt x="53673" y="53673"/>
                </a:lnTo>
                <a:lnTo>
                  <a:pt x="25019" y="90762"/>
                </a:lnTo>
                <a:lnTo>
                  <a:pt x="6545" y="134540"/>
                </a:lnTo>
                <a:lnTo>
                  <a:pt x="0" y="183260"/>
                </a:lnTo>
                <a:lnTo>
                  <a:pt x="0" y="1649348"/>
                </a:lnTo>
                <a:lnTo>
                  <a:pt x="6545" y="1698069"/>
                </a:lnTo>
                <a:lnTo>
                  <a:pt x="25018" y="1741847"/>
                </a:lnTo>
                <a:lnTo>
                  <a:pt x="53673" y="1778936"/>
                </a:lnTo>
                <a:lnTo>
                  <a:pt x="90762" y="1807590"/>
                </a:lnTo>
                <a:lnTo>
                  <a:pt x="134540" y="1826064"/>
                </a:lnTo>
                <a:lnTo>
                  <a:pt x="183261" y="1832609"/>
                </a:lnTo>
                <a:lnTo>
                  <a:pt x="2038604" y="1832609"/>
                </a:lnTo>
                <a:lnTo>
                  <a:pt x="2087324" y="1826064"/>
                </a:lnTo>
                <a:lnTo>
                  <a:pt x="2131102" y="1807590"/>
                </a:lnTo>
                <a:lnTo>
                  <a:pt x="2168191" y="1778936"/>
                </a:lnTo>
                <a:lnTo>
                  <a:pt x="2196846" y="1741847"/>
                </a:lnTo>
                <a:lnTo>
                  <a:pt x="2215319" y="1698069"/>
                </a:lnTo>
                <a:lnTo>
                  <a:pt x="2221865" y="1649348"/>
                </a:lnTo>
                <a:lnTo>
                  <a:pt x="2221865" y="183260"/>
                </a:lnTo>
                <a:lnTo>
                  <a:pt x="2215319" y="134540"/>
                </a:lnTo>
                <a:lnTo>
                  <a:pt x="2196845" y="90762"/>
                </a:lnTo>
                <a:lnTo>
                  <a:pt x="2168191" y="53673"/>
                </a:lnTo>
                <a:lnTo>
                  <a:pt x="2131102" y="25019"/>
                </a:lnTo>
                <a:lnTo>
                  <a:pt x="2087324" y="6545"/>
                </a:lnTo>
                <a:lnTo>
                  <a:pt x="203860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33591" y="3304794"/>
            <a:ext cx="2221865" cy="1832610"/>
          </a:xfrm>
          <a:custGeom>
            <a:avLst/>
            <a:gdLst/>
            <a:ahLst/>
            <a:cxnLst/>
            <a:rect l="l" t="t" r="r" b="b"/>
            <a:pathLst>
              <a:path w="2221865" h="1832610">
                <a:moveTo>
                  <a:pt x="0" y="183260"/>
                </a:moveTo>
                <a:lnTo>
                  <a:pt x="6545" y="134540"/>
                </a:lnTo>
                <a:lnTo>
                  <a:pt x="25019" y="90762"/>
                </a:lnTo>
                <a:lnTo>
                  <a:pt x="53673" y="53673"/>
                </a:lnTo>
                <a:lnTo>
                  <a:pt x="90762" y="25019"/>
                </a:lnTo>
                <a:lnTo>
                  <a:pt x="134540" y="6545"/>
                </a:lnTo>
                <a:lnTo>
                  <a:pt x="183261" y="0"/>
                </a:lnTo>
                <a:lnTo>
                  <a:pt x="2038604" y="0"/>
                </a:lnTo>
                <a:lnTo>
                  <a:pt x="2087324" y="6545"/>
                </a:lnTo>
                <a:lnTo>
                  <a:pt x="2131102" y="25019"/>
                </a:lnTo>
                <a:lnTo>
                  <a:pt x="2168191" y="53673"/>
                </a:lnTo>
                <a:lnTo>
                  <a:pt x="2196845" y="90762"/>
                </a:lnTo>
                <a:lnTo>
                  <a:pt x="2215319" y="134540"/>
                </a:lnTo>
                <a:lnTo>
                  <a:pt x="2221865" y="183260"/>
                </a:lnTo>
                <a:lnTo>
                  <a:pt x="2221865" y="1649348"/>
                </a:lnTo>
                <a:lnTo>
                  <a:pt x="2215319" y="1698069"/>
                </a:lnTo>
                <a:lnTo>
                  <a:pt x="2196846" y="1741847"/>
                </a:lnTo>
                <a:lnTo>
                  <a:pt x="2168191" y="1778936"/>
                </a:lnTo>
                <a:lnTo>
                  <a:pt x="2131102" y="1807590"/>
                </a:lnTo>
                <a:lnTo>
                  <a:pt x="2087324" y="1826064"/>
                </a:lnTo>
                <a:lnTo>
                  <a:pt x="2038604" y="1832609"/>
                </a:lnTo>
                <a:lnTo>
                  <a:pt x="183261" y="1832609"/>
                </a:lnTo>
                <a:lnTo>
                  <a:pt x="134540" y="1826064"/>
                </a:lnTo>
                <a:lnTo>
                  <a:pt x="90762" y="1807590"/>
                </a:lnTo>
                <a:lnTo>
                  <a:pt x="53673" y="1778936"/>
                </a:lnTo>
                <a:lnTo>
                  <a:pt x="25018" y="1741847"/>
                </a:lnTo>
                <a:lnTo>
                  <a:pt x="6545" y="1698069"/>
                </a:lnTo>
                <a:lnTo>
                  <a:pt x="0" y="1649348"/>
                </a:lnTo>
                <a:lnTo>
                  <a:pt x="0" y="183260"/>
                </a:lnTo>
                <a:close/>
              </a:path>
            </a:pathLst>
          </a:custGeom>
          <a:ln w="9524">
            <a:solidFill>
              <a:srgbClr val="808D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87770" y="3414471"/>
            <a:ext cx="1689735" cy="61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05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000" b="1" spc="-125" dirty="0">
                <a:latin typeface="Trebuchet MS"/>
                <a:cs typeface="Trebuchet MS"/>
              </a:rPr>
              <a:t>ESTADOS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305"/>
              </a:lnSpc>
            </a:pPr>
            <a:r>
              <a:rPr sz="2000" b="1" spc="-90" dirty="0">
                <a:latin typeface="Trebuchet MS"/>
                <a:cs typeface="Trebuchet MS"/>
              </a:rPr>
              <a:t>FINANCIEROS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83680" y="4724400"/>
            <a:ext cx="2061972" cy="8717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85507" y="4961890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rebuchet MS"/>
                <a:cs typeface="Trebuchet MS"/>
              </a:rPr>
              <a:t>P</a:t>
            </a:r>
            <a:r>
              <a:rPr sz="1800" b="1" spc="-130" dirty="0">
                <a:latin typeface="Trebuchet MS"/>
                <a:cs typeface="Trebuchet MS"/>
              </a:rPr>
              <a:t>re</a:t>
            </a:r>
            <a:r>
              <a:rPr sz="1800" b="1" spc="-80" dirty="0">
                <a:latin typeface="Trebuchet MS"/>
                <a:cs typeface="Trebuchet MS"/>
              </a:rPr>
              <a:t>s</a:t>
            </a:r>
            <a:r>
              <a:rPr sz="1800" b="1" spc="-105" dirty="0">
                <a:latin typeface="Trebuchet MS"/>
                <a:cs typeface="Trebuchet MS"/>
              </a:rPr>
              <a:t>e</a:t>
            </a:r>
            <a:r>
              <a:rPr sz="1800" b="1" spc="-110" dirty="0">
                <a:latin typeface="Trebuchet MS"/>
                <a:cs typeface="Trebuchet MS"/>
              </a:rPr>
              <a:t>n</a:t>
            </a:r>
            <a:r>
              <a:rPr sz="1800" b="1" spc="-105" dirty="0">
                <a:latin typeface="Trebuchet MS"/>
                <a:cs typeface="Trebuchet MS"/>
              </a:rPr>
              <a:t>t</a:t>
            </a:r>
            <a:r>
              <a:rPr sz="1800" b="1" spc="-95" dirty="0">
                <a:latin typeface="Trebuchet MS"/>
                <a:cs typeface="Trebuchet MS"/>
              </a:rPr>
              <a:t>aci</a:t>
            </a:r>
            <a:r>
              <a:rPr sz="1800" b="1" spc="-110" dirty="0">
                <a:latin typeface="Trebuchet MS"/>
                <a:cs typeface="Trebuchet MS"/>
              </a:rPr>
              <a:t>ó</a:t>
            </a:r>
            <a:r>
              <a:rPr sz="1800" b="1" spc="-1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282028"/>
            <a:ext cx="8497316" cy="5523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1844776"/>
            <a:ext cx="4163314" cy="37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839" y="578866"/>
            <a:ext cx="4100957" cy="479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2555" y="266700"/>
            <a:ext cx="481584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4788" y="266700"/>
            <a:ext cx="800100" cy="1176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500" y="3671442"/>
            <a:ext cx="1105535" cy="383540"/>
          </a:xfrm>
          <a:custGeom>
            <a:avLst/>
            <a:gdLst/>
            <a:ahLst/>
            <a:cxnLst/>
            <a:rect l="l" t="t" r="r" b="b"/>
            <a:pathLst>
              <a:path w="1105534" h="383539">
                <a:moveTo>
                  <a:pt x="0" y="0"/>
                </a:moveTo>
                <a:lnTo>
                  <a:pt x="0" y="191769"/>
                </a:lnTo>
                <a:lnTo>
                  <a:pt x="1105027" y="191769"/>
                </a:lnTo>
                <a:lnTo>
                  <a:pt x="1105027" y="383539"/>
                </a:lnTo>
              </a:path>
            </a:pathLst>
          </a:custGeom>
          <a:ln w="25399">
            <a:solidFill>
              <a:srgbClr val="B7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472" y="3671442"/>
            <a:ext cx="1105535" cy="383540"/>
          </a:xfrm>
          <a:custGeom>
            <a:avLst/>
            <a:gdLst/>
            <a:ahLst/>
            <a:cxnLst/>
            <a:rect l="l" t="t" r="r" b="b"/>
            <a:pathLst>
              <a:path w="1105534" h="383539">
                <a:moveTo>
                  <a:pt x="1105027" y="0"/>
                </a:moveTo>
                <a:lnTo>
                  <a:pt x="1105027" y="191769"/>
                </a:lnTo>
                <a:lnTo>
                  <a:pt x="0" y="191769"/>
                </a:lnTo>
                <a:lnTo>
                  <a:pt x="0" y="383539"/>
                </a:lnTo>
              </a:path>
            </a:pathLst>
          </a:custGeom>
          <a:ln w="25399">
            <a:solidFill>
              <a:srgbClr val="B7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0428" y="2639567"/>
            <a:ext cx="1959864" cy="1245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22009" y="2717419"/>
            <a:ext cx="1491615" cy="9328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635" algn="ctr">
              <a:lnSpc>
                <a:spcPct val="91700"/>
              </a:lnSpc>
              <a:spcBef>
                <a:spcPts val="309"/>
              </a:spcBef>
            </a:pPr>
            <a:r>
              <a:rPr sz="2100" b="0" spc="-95" dirty="0">
                <a:solidFill>
                  <a:srgbClr val="FFFFFF"/>
                </a:solidFill>
                <a:latin typeface="Trebuchet MS"/>
                <a:cs typeface="Trebuchet MS"/>
              </a:rPr>
              <a:t>ESTADOS  </a:t>
            </a:r>
            <a:r>
              <a:rPr sz="2100" b="0" spc="-55" dirty="0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sz="21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0" spc="-70" dirty="0">
                <a:solidFill>
                  <a:srgbClr val="FFFFFF"/>
                </a:solidFill>
                <a:latin typeface="Trebuchet MS"/>
                <a:cs typeface="Trebuchet MS"/>
              </a:rPr>
              <a:t>NCI</a:t>
            </a:r>
            <a:r>
              <a:rPr sz="2100" b="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0" spc="-35" dirty="0">
                <a:solidFill>
                  <a:srgbClr val="FFFFFF"/>
                </a:solidFill>
                <a:latin typeface="Trebuchet MS"/>
                <a:cs typeface="Trebuchet MS"/>
              </a:rPr>
              <a:t>OS  </a:t>
            </a:r>
            <a:r>
              <a:rPr sz="2100" b="0" spc="-65" dirty="0">
                <a:solidFill>
                  <a:srgbClr val="FFFFFF"/>
                </a:solidFill>
                <a:latin typeface="Trebuchet MS"/>
                <a:cs typeface="Trebuchet MS"/>
              </a:rPr>
              <a:t>BÁSICOS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5528" y="4034028"/>
            <a:ext cx="1915668" cy="1001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9528" y="4160977"/>
            <a:ext cx="140843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420"/>
              </a:lnSpc>
              <a:spcBef>
                <a:spcPts val="100"/>
              </a:spcBef>
            </a:pPr>
            <a:r>
              <a:rPr sz="2100" spc="-105" dirty="0">
                <a:solidFill>
                  <a:srgbClr val="FFFFFF"/>
                </a:solidFill>
                <a:latin typeface="Trebuchet MS"/>
                <a:cs typeface="Trebuchet MS"/>
              </a:rPr>
              <a:t>ESTADO</a:t>
            </a:r>
            <a:r>
              <a:rPr sz="21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2100">
              <a:latin typeface="Trebuchet MS"/>
              <a:cs typeface="Trebuchet MS"/>
            </a:endParaRPr>
          </a:p>
          <a:p>
            <a:pPr algn="ctr">
              <a:lnSpc>
                <a:spcPts val="2420"/>
              </a:lnSpc>
            </a:pP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spc="-3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spc="-3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ADOS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15328" y="4034028"/>
            <a:ext cx="1914144" cy="1001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56144" y="4160977"/>
            <a:ext cx="103568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420"/>
              </a:lnSpc>
              <a:spcBef>
                <a:spcPts val="100"/>
              </a:spcBef>
            </a:pP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BALANCE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420"/>
              </a:lnSpc>
            </a:pP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NER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9083" y="599566"/>
            <a:ext cx="5038979" cy="365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164" y="266700"/>
            <a:ext cx="5754624" cy="1176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4180" y="266700"/>
            <a:ext cx="800100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1556003"/>
            <a:ext cx="522731" cy="696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55" y="1537716"/>
            <a:ext cx="2791968" cy="749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655" y="1964435"/>
            <a:ext cx="3317748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655" y="2391155"/>
            <a:ext cx="3326892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" y="2817876"/>
            <a:ext cx="3080004" cy="749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" y="3244595"/>
            <a:ext cx="3560064" cy="749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" y="3671315"/>
            <a:ext cx="1956816" cy="749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10613"/>
            <a:ext cx="341693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i="1" spc="-300" dirty="0">
                <a:solidFill>
                  <a:srgbClr val="001F5F"/>
                </a:solidFill>
                <a:latin typeface="Arial"/>
                <a:cs typeface="Arial"/>
              </a:rPr>
              <a:t>El </a:t>
            </a:r>
            <a:r>
              <a:rPr sz="2800" b="1" i="1" spc="-204" dirty="0">
                <a:solidFill>
                  <a:srgbClr val="001F5F"/>
                </a:solidFill>
                <a:latin typeface="Arial"/>
                <a:cs typeface="Arial"/>
              </a:rPr>
              <a:t>propósito </a:t>
            </a:r>
            <a:r>
              <a:rPr sz="2800" b="1" i="1" spc="-170" dirty="0">
                <a:solidFill>
                  <a:srgbClr val="001F5F"/>
                </a:solidFill>
                <a:latin typeface="Arial"/>
                <a:cs typeface="Arial"/>
              </a:rPr>
              <a:t>del  </a:t>
            </a:r>
            <a:r>
              <a:rPr sz="2800" b="1" i="1" spc="-225" dirty="0">
                <a:solidFill>
                  <a:srgbClr val="001F5F"/>
                </a:solidFill>
                <a:latin typeface="Arial"/>
                <a:cs typeface="Arial"/>
              </a:rPr>
              <a:t>Balance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General </a:t>
            </a:r>
            <a:r>
              <a:rPr sz="2800" b="1" i="1" spc="-325" dirty="0">
                <a:solidFill>
                  <a:srgbClr val="001F5F"/>
                </a:solidFill>
                <a:latin typeface="Arial"/>
                <a:cs typeface="Arial"/>
              </a:rPr>
              <a:t>es  </a:t>
            </a:r>
            <a:r>
              <a:rPr sz="2800" b="1" i="1" spc="-180" dirty="0">
                <a:solidFill>
                  <a:srgbClr val="001F5F"/>
                </a:solidFill>
                <a:latin typeface="Arial"/>
                <a:cs typeface="Arial"/>
              </a:rPr>
              <a:t>mostrar </a:t>
            </a:r>
            <a:r>
              <a:rPr sz="2800" b="1" i="1" spc="-90" dirty="0">
                <a:solidFill>
                  <a:srgbClr val="001F5F"/>
                </a:solidFill>
                <a:latin typeface="Arial"/>
                <a:cs typeface="Arial"/>
              </a:rPr>
              <a:t>la </a:t>
            </a:r>
            <a:r>
              <a:rPr sz="2800" b="1" i="1" spc="-250" dirty="0">
                <a:solidFill>
                  <a:srgbClr val="001F5F"/>
                </a:solidFill>
                <a:latin typeface="Arial"/>
                <a:cs typeface="Arial"/>
              </a:rPr>
              <a:t>posición  </a:t>
            </a:r>
            <a:r>
              <a:rPr sz="2800" b="1" i="1" spc="-165" dirty="0">
                <a:solidFill>
                  <a:srgbClr val="001F5F"/>
                </a:solidFill>
                <a:latin typeface="Arial"/>
                <a:cs typeface="Arial"/>
              </a:rPr>
              <a:t>financiera </a:t>
            </a:r>
            <a:r>
              <a:rPr sz="2800" b="1" i="1" spc="-210" dirty="0">
                <a:solidFill>
                  <a:srgbClr val="001F5F"/>
                </a:solidFill>
                <a:latin typeface="Arial"/>
                <a:cs typeface="Arial"/>
              </a:rPr>
              <a:t>de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una  </a:t>
            </a:r>
            <a:r>
              <a:rPr sz="2800" b="1" i="1" spc="-215" dirty="0">
                <a:solidFill>
                  <a:srgbClr val="001F5F"/>
                </a:solidFill>
                <a:latin typeface="Arial"/>
                <a:cs typeface="Arial"/>
              </a:rPr>
              <a:t>empresa </a:t>
            </a:r>
            <a:r>
              <a:rPr sz="2800" b="1" i="1" spc="-240" dirty="0">
                <a:solidFill>
                  <a:srgbClr val="001F5F"/>
                </a:solidFill>
                <a:latin typeface="Arial"/>
                <a:cs typeface="Arial"/>
              </a:rPr>
              <a:t>o negocio </a:t>
            </a:r>
            <a:r>
              <a:rPr sz="2800" b="1" i="1" spc="-85" dirty="0">
                <a:solidFill>
                  <a:srgbClr val="001F5F"/>
                </a:solidFill>
                <a:latin typeface="Arial"/>
                <a:cs typeface="Arial"/>
              </a:rPr>
              <a:t>a  </a:t>
            </a:r>
            <a:r>
              <a:rPr sz="2800" b="1" i="1" spc="-190" dirty="0">
                <a:solidFill>
                  <a:srgbClr val="001F5F"/>
                </a:solidFill>
                <a:latin typeface="Arial"/>
                <a:cs typeface="Arial"/>
              </a:rPr>
              <a:t>una </a:t>
            </a:r>
            <a:r>
              <a:rPr sz="2800" b="1" i="1" spc="-204" dirty="0">
                <a:solidFill>
                  <a:srgbClr val="001F5F"/>
                </a:solidFill>
                <a:latin typeface="Arial"/>
                <a:cs typeface="Arial"/>
              </a:rPr>
              <a:t>fecha  </a:t>
            </a:r>
            <a:r>
              <a:rPr sz="2800" b="1" i="1" spc="-150" dirty="0">
                <a:solidFill>
                  <a:srgbClr val="001F5F"/>
                </a:solidFill>
                <a:latin typeface="Arial"/>
                <a:cs typeface="Arial"/>
              </a:rPr>
              <a:t>determinada.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6655" y="4098035"/>
            <a:ext cx="2423160" cy="7498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0048" y="4098035"/>
            <a:ext cx="510539" cy="7498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9852" y="3607308"/>
            <a:ext cx="3878579" cy="5577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2128" y="1805939"/>
            <a:ext cx="1645920" cy="18973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587108" y="2249170"/>
            <a:ext cx="979169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95885">
              <a:lnSpc>
                <a:spcPts val="1970"/>
              </a:lnSpc>
              <a:spcBef>
                <a:spcPts val="325"/>
              </a:spcBef>
            </a:pPr>
            <a:r>
              <a:rPr sz="1800" b="0" spc="-75" dirty="0">
                <a:solidFill>
                  <a:srgbClr val="000000"/>
                </a:solidFill>
                <a:latin typeface="Trebuchet MS"/>
                <a:cs typeface="Trebuchet MS"/>
              </a:rPr>
              <a:t>Posición  </a:t>
            </a:r>
            <a:r>
              <a:rPr sz="1800" b="0" spc="-100" dirty="0">
                <a:solidFill>
                  <a:srgbClr val="000000"/>
                </a:solidFill>
                <a:latin typeface="Trebuchet MS"/>
                <a:cs typeface="Trebuchet MS"/>
              </a:rPr>
              <a:t>Financ</a:t>
            </a:r>
            <a:r>
              <a:rPr sz="1800" b="0" spc="-6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800" b="0" spc="-9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800" b="0" spc="-11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800" b="0" spc="-8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1759" y="4069079"/>
            <a:ext cx="1645919" cy="18973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30344" y="4874767"/>
            <a:ext cx="11430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270">
              <a:lnSpc>
                <a:spcPts val="1970"/>
              </a:lnSpc>
              <a:spcBef>
                <a:spcPts val="325"/>
              </a:spcBef>
            </a:pPr>
            <a:r>
              <a:rPr sz="1800" spc="-90" dirty="0">
                <a:latin typeface="Trebuchet MS"/>
                <a:cs typeface="Trebuchet MS"/>
              </a:rPr>
              <a:t>Capacidad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y  </a:t>
            </a:r>
            <a:r>
              <a:rPr sz="1800" spc="-105" dirty="0">
                <a:latin typeface="Trebuchet MS"/>
                <a:cs typeface="Trebuchet MS"/>
              </a:rPr>
              <a:t>r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n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-100" dirty="0">
                <a:latin typeface="Trebuchet MS"/>
                <a:cs typeface="Trebuchet MS"/>
              </a:rPr>
              <a:t>abi</a:t>
            </a:r>
            <a:r>
              <a:rPr sz="1800" spc="-75" dirty="0">
                <a:latin typeface="Trebuchet MS"/>
                <a:cs typeface="Trebuchet MS"/>
              </a:rPr>
              <a:t>l</a:t>
            </a:r>
            <a:r>
              <a:rPr sz="1800" spc="-110" dirty="0">
                <a:latin typeface="Trebuchet MS"/>
                <a:cs typeface="Trebuchet MS"/>
              </a:rPr>
              <a:t>i</a:t>
            </a:r>
            <a:r>
              <a:rPr sz="1800" spc="-75" dirty="0">
                <a:latin typeface="Trebuchet MS"/>
                <a:cs typeface="Trebuchet MS"/>
              </a:rPr>
              <a:t>dad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5" dirty="0"/>
              <a:t>ANÁLISIS </a:t>
            </a:r>
            <a:r>
              <a:rPr spc="-114" dirty="0"/>
              <a:t>E </a:t>
            </a:r>
            <a:r>
              <a:rPr spc="-85" dirty="0"/>
              <a:t>INTERPRETACIÓN </a:t>
            </a:r>
            <a:r>
              <a:rPr spc="-70" dirty="0"/>
              <a:t>DE </a:t>
            </a:r>
            <a:r>
              <a:rPr spc="-90" dirty="0"/>
              <a:t>ESTADOS</a:t>
            </a:r>
            <a:r>
              <a:rPr spc="-254" dirty="0"/>
              <a:t> </a:t>
            </a:r>
            <a:r>
              <a:rPr spc="-60" dirty="0"/>
              <a:t>FINANCIEROS</a:t>
            </a: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001F5F"/>
                </a:solidFill>
              </a:rPr>
              <a:t>LOS </a:t>
            </a:r>
            <a:r>
              <a:rPr spc="-90" dirty="0">
                <a:solidFill>
                  <a:srgbClr val="001F5F"/>
                </a:solidFill>
              </a:rPr>
              <a:t>ESTADOS</a:t>
            </a:r>
            <a:r>
              <a:rPr spc="-140" dirty="0">
                <a:solidFill>
                  <a:srgbClr val="001F5F"/>
                </a:solidFill>
              </a:rPr>
              <a:t> </a:t>
            </a:r>
            <a:r>
              <a:rPr spc="-60" dirty="0">
                <a:solidFill>
                  <a:srgbClr val="001F5F"/>
                </a:solidFill>
              </a:rPr>
              <a:t>FINANCIEROS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883</Words>
  <Application>Microsoft Office PowerPoint</Application>
  <PresentationFormat>Presentación en pantalla (4:3)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Office Theme</vt:lpstr>
      <vt:lpstr>Presentación de PowerPoint</vt:lpstr>
      <vt:lpstr>Presentación de PowerPoint</vt:lpstr>
      <vt:lpstr>1. Los estados financieros deben proporcionar  elementos de juicio confiables que permitan al  usuario general evaluar:</vt:lpstr>
      <vt:lpstr>Presentación de PowerPoint</vt:lpstr>
      <vt:lpstr>Presentación de PowerPoint</vt:lpstr>
      <vt:lpstr>Entrada</vt:lpstr>
      <vt:lpstr>Presentación de PowerPoint</vt:lpstr>
      <vt:lpstr>ESTADOS  FINANCIEROS  BÁSICOS</vt:lpstr>
      <vt:lpstr>Posición  Financiera</vt:lpstr>
      <vt:lpstr>ACTIVO</vt:lpstr>
      <vt:lpstr>PASIVO +  PATRIMONIO  NETO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Filosofía, Letras y Ciencias de la Educación Instituto de Post Grado y Educación Continua de Maestría en Gerencia Educativa</dc:title>
  <dc:creator>user</dc:creator>
  <cp:lastModifiedBy>ALUMNO</cp:lastModifiedBy>
  <cp:revision>1</cp:revision>
  <dcterms:created xsi:type="dcterms:W3CDTF">2019-09-14T02:16:23Z</dcterms:created>
  <dcterms:modified xsi:type="dcterms:W3CDTF">2019-09-14T02:19:38Z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2019-09-14T00:00:00Z</vt:filetime>
  </property>
</Properties>
</file>