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re Sugar" charset="1" panose="00000000000000000000"/>
      <p:regular r:id="rId20"/>
    </p:embeddedFont>
    <p:embeddedFont>
      <p:font typeface="Neue Machina Ultra-Bold" charset="1" panose="00000900000000000000"/>
      <p:regular r:id="rId21"/>
    </p:embeddedFont>
    <p:embeddedFont>
      <p:font typeface="Open Sans Ultra-Bold" charset="1" panose="00000000000000000000"/>
      <p:regular r:id="rId22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7529" y="1942262"/>
            <a:ext cx="15192942" cy="257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072"/>
              </a:lnSpc>
            </a:pPr>
            <a:r>
              <a:rPr lang="en-US" sz="9156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PROYECTO</a:t>
            </a:r>
          </a:p>
          <a:p>
            <a:pPr algn="r">
              <a:lnSpc>
                <a:spcPts val="10072"/>
              </a:lnSpc>
            </a:pPr>
            <a:r>
              <a:rPr lang="en-US" sz="9156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U SOCIAL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516823"/>
            <a:ext cx="9946316" cy="5922955"/>
          </a:xfrm>
          <a:custGeom>
            <a:avLst/>
            <a:gdLst/>
            <a:ahLst/>
            <a:cxnLst/>
            <a:rect r="r" b="b" t="t" l="l"/>
            <a:pathLst>
              <a:path h="5922955" w="9946316">
                <a:moveTo>
                  <a:pt x="0" y="0"/>
                </a:moveTo>
                <a:lnTo>
                  <a:pt x="9946316" y="0"/>
                </a:lnTo>
                <a:lnTo>
                  <a:pt x="9946316" y="5922955"/>
                </a:lnTo>
                <a:lnTo>
                  <a:pt x="0" y="59229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11079"/>
            <a:ext cx="7659212" cy="5161643"/>
          </a:xfrm>
          <a:custGeom>
            <a:avLst/>
            <a:gdLst/>
            <a:ahLst/>
            <a:cxnLst/>
            <a:rect r="r" b="b" t="t" l="l"/>
            <a:pathLst>
              <a:path h="5161643" w="7659212">
                <a:moveTo>
                  <a:pt x="0" y="0"/>
                </a:moveTo>
                <a:lnTo>
                  <a:pt x="7659212" y="0"/>
                </a:lnTo>
                <a:lnTo>
                  <a:pt x="7659212" y="5161643"/>
                </a:lnTo>
                <a:lnTo>
                  <a:pt x="0" y="516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0856" y="1911079"/>
            <a:ext cx="8631900" cy="5161643"/>
          </a:xfrm>
          <a:custGeom>
            <a:avLst/>
            <a:gdLst/>
            <a:ahLst/>
            <a:cxnLst/>
            <a:rect r="r" b="b" t="t" l="l"/>
            <a:pathLst>
              <a:path h="5161643" w="8631900">
                <a:moveTo>
                  <a:pt x="0" y="0"/>
                </a:moveTo>
                <a:lnTo>
                  <a:pt x="8631900" y="0"/>
                </a:lnTo>
                <a:lnTo>
                  <a:pt x="8631900" y="5161643"/>
                </a:lnTo>
                <a:lnTo>
                  <a:pt x="0" y="5161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40557" y="663049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GRAFICOS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0933" y="2450989"/>
            <a:ext cx="17462887" cy="5402581"/>
          </a:xfrm>
          <a:custGeom>
            <a:avLst/>
            <a:gdLst/>
            <a:ahLst/>
            <a:cxnLst/>
            <a:rect r="r" b="b" t="t" l="l"/>
            <a:pathLst>
              <a:path h="5402581" w="17462887">
                <a:moveTo>
                  <a:pt x="0" y="0"/>
                </a:moveTo>
                <a:lnTo>
                  <a:pt x="17462887" y="0"/>
                </a:lnTo>
                <a:lnTo>
                  <a:pt x="17462887" y="5402580"/>
                </a:lnTo>
                <a:lnTo>
                  <a:pt x="0" y="5402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664909" y="952500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MODELO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887" y="3143472"/>
            <a:ext cx="17517717" cy="4680515"/>
          </a:xfrm>
          <a:custGeom>
            <a:avLst/>
            <a:gdLst/>
            <a:ahLst/>
            <a:cxnLst/>
            <a:rect r="r" b="b" t="t" l="l"/>
            <a:pathLst>
              <a:path h="4680515" w="17517717">
                <a:moveTo>
                  <a:pt x="0" y="0"/>
                </a:moveTo>
                <a:lnTo>
                  <a:pt x="17517717" y="0"/>
                </a:lnTo>
                <a:lnTo>
                  <a:pt x="17517717" y="4680515"/>
                </a:lnTo>
                <a:lnTo>
                  <a:pt x="0" y="4680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252862" y="952500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MODELO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8764" y="3233133"/>
            <a:ext cx="15436331" cy="4329958"/>
          </a:xfrm>
          <a:custGeom>
            <a:avLst/>
            <a:gdLst/>
            <a:ahLst/>
            <a:cxnLst/>
            <a:rect r="r" b="b" t="t" l="l"/>
            <a:pathLst>
              <a:path h="4329958" w="15436331">
                <a:moveTo>
                  <a:pt x="0" y="0"/>
                </a:moveTo>
                <a:lnTo>
                  <a:pt x="15436331" y="0"/>
                </a:lnTo>
                <a:lnTo>
                  <a:pt x="15436331" y="4329958"/>
                </a:lnTo>
                <a:lnTo>
                  <a:pt x="0" y="4329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1" t="0" r="-95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96856" y="952500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CAJA DE USO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8566475" y="3610608"/>
            <a:ext cx="19171301" cy="0"/>
          </a:xfrm>
          <a:prstGeom prst="line">
            <a:avLst/>
          </a:prstGeom>
          <a:ln cap="flat" w="19050">
            <a:solidFill>
              <a:srgbClr val="425A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7664125" y="3610608"/>
            <a:ext cx="19171301" cy="0"/>
          </a:xfrm>
          <a:prstGeom prst="line">
            <a:avLst/>
          </a:prstGeom>
          <a:ln cap="flat" w="19050">
            <a:solidFill>
              <a:srgbClr val="425A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138430" y="3825855"/>
            <a:ext cx="1992091" cy="1579185"/>
          </a:xfrm>
          <a:custGeom>
            <a:avLst/>
            <a:gdLst/>
            <a:ahLst/>
            <a:cxnLst/>
            <a:rect r="r" b="b" t="t" l="l"/>
            <a:pathLst>
              <a:path h="1579185" w="1992091">
                <a:moveTo>
                  <a:pt x="0" y="0"/>
                </a:moveTo>
                <a:lnTo>
                  <a:pt x="1992090" y="0"/>
                </a:lnTo>
                <a:lnTo>
                  <a:pt x="1992090" y="1579185"/>
                </a:lnTo>
                <a:lnTo>
                  <a:pt x="0" y="1579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17084" y="5996324"/>
            <a:ext cx="1303478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699" spc="323">
                <a:solidFill>
                  <a:srgbClr val="425ABB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GRACIAS POR SU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8566475" y="3610608"/>
            <a:ext cx="19171301" cy="0"/>
          </a:xfrm>
          <a:prstGeom prst="line">
            <a:avLst/>
          </a:prstGeom>
          <a:ln cap="flat" w="19050">
            <a:solidFill>
              <a:srgbClr val="425A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7664125" y="3610608"/>
            <a:ext cx="19171301" cy="0"/>
          </a:xfrm>
          <a:prstGeom prst="line">
            <a:avLst/>
          </a:prstGeom>
          <a:ln cap="flat" w="19050">
            <a:solidFill>
              <a:srgbClr val="425A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871817" y="1546313"/>
            <a:ext cx="10544366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9"/>
              </a:lnSpc>
              <a:spcBef>
                <a:spcPct val="0"/>
              </a:spcBef>
            </a:pPr>
            <a:r>
              <a:rPr lang="en-US" b="true" sz="4099" spc="491">
                <a:solidFill>
                  <a:srgbClr val="425ABB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0140" y="2948306"/>
            <a:ext cx="14608670" cy="211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25"/>
              </a:lnSpc>
              <a:spcBef>
                <a:spcPct val="0"/>
              </a:spcBef>
            </a:pPr>
            <a:r>
              <a:rPr lang="en-US" b="true" sz="2446">
                <a:solidFill>
                  <a:srgbClr val="425ABB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“USocial” es una aplicación móvil diseñada para ayudar a facilitar la creación de grupos de estudio en el entorno universitario, específicamente para estudiantes que enfrentan ansiedad social, timidez o introversión. La aplicación permitirá a los estudiantes buscar y unirse a grupos de estudio de manera sencilla dentro de cada asignatura o sección, mediante una interfaz intuitiva y segura.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16183" y="8004560"/>
            <a:ext cx="3006099" cy="2507480"/>
          </a:xfrm>
          <a:custGeom>
            <a:avLst/>
            <a:gdLst/>
            <a:ahLst/>
            <a:cxnLst/>
            <a:rect r="r" b="b" t="t" l="l"/>
            <a:pathLst>
              <a:path h="2507480" w="3006099">
                <a:moveTo>
                  <a:pt x="0" y="0"/>
                </a:moveTo>
                <a:lnTo>
                  <a:pt x="3006100" y="0"/>
                </a:lnTo>
                <a:lnTo>
                  <a:pt x="3006100" y="2507480"/>
                </a:lnTo>
                <a:lnTo>
                  <a:pt x="0" y="2507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8566475" y="3610608"/>
            <a:ext cx="19171301" cy="0"/>
          </a:xfrm>
          <a:prstGeom prst="line">
            <a:avLst/>
          </a:prstGeom>
          <a:ln cap="flat" w="19050">
            <a:solidFill>
              <a:srgbClr val="425A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7664125" y="3610608"/>
            <a:ext cx="19171301" cy="0"/>
          </a:xfrm>
          <a:prstGeom prst="line">
            <a:avLst/>
          </a:prstGeom>
          <a:ln cap="flat" w="19050">
            <a:solidFill>
              <a:srgbClr val="425A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68672" y="804090"/>
            <a:ext cx="15466372" cy="8229600"/>
          </a:xfrm>
          <a:custGeom>
            <a:avLst/>
            <a:gdLst/>
            <a:ahLst/>
            <a:cxnLst/>
            <a:rect r="r" b="b" t="t" l="l"/>
            <a:pathLst>
              <a:path h="8229600" w="15466372">
                <a:moveTo>
                  <a:pt x="0" y="0"/>
                </a:moveTo>
                <a:lnTo>
                  <a:pt x="15466372" y="0"/>
                </a:lnTo>
                <a:lnTo>
                  <a:pt x="1546637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1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37617" y="373597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METODOLOGIA SCRUM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4847" y="6156353"/>
            <a:ext cx="898665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Sprint 1 (Investigación y Diseño - Semanas 1 a 4)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3246" y="6978678"/>
            <a:ext cx="638532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Sprint 2 (Desarrollo - Semanas 5 a 12)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3246" y="7696228"/>
            <a:ext cx="912185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Sprint 3 (Pruebas, Ajustes y Entrega - Semanas 13 a 18)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185" y="2337119"/>
            <a:ext cx="1510703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Product Owner (Nilson Peralta): responsable de la visión general del producto.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185" y="3772218"/>
            <a:ext cx="13034394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Equipo de desarrollo (Matías López): responsable de la implementación técnica del proyecto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7185" y="3054669"/>
            <a:ext cx="1288276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Scrum Máster (Andrés Peralta): facilita el proceso SCRUM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8441" y="1394460"/>
            <a:ext cx="10991119" cy="8229600"/>
          </a:xfrm>
          <a:custGeom>
            <a:avLst/>
            <a:gdLst/>
            <a:ahLst/>
            <a:cxnLst/>
            <a:rect r="r" b="b" t="t" l="l"/>
            <a:pathLst>
              <a:path h="8229600" w="10991119">
                <a:moveTo>
                  <a:pt x="0" y="0"/>
                </a:moveTo>
                <a:lnTo>
                  <a:pt x="10991118" y="0"/>
                </a:lnTo>
                <a:lnTo>
                  <a:pt x="1099111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59281" y="373597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CICLO DE VIDA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37617" y="373597"/>
            <a:ext cx="8619995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66"/>
              </a:lnSpc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STACK TECNOLOGICO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3871" y="1675747"/>
            <a:ext cx="804374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FRAMEWORK DE UI: REACT NATIVE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3871" y="2638915"/>
            <a:ext cx="174188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3871" y="4525342"/>
            <a:ext cx="486953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REACT NAVIGATION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3871" y="6215380"/>
            <a:ext cx="49505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BACKEND: FIREBASE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3871" y="3515534"/>
            <a:ext cx="412408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EXPO LOCATION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712" y="5370361"/>
            <a:ext cx="501681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REACT NATIVE MAPS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47244" y="228341"/>
            <a:ext cx="7538207" cy="116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3"/>
              </a:lnSpc>
            </a:pPr>
            <a:r>
              <a:rPr lang="en-US" sz="3352" spc="459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DIAGRAMA DE ARQUITECTURA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847959" y="1624486"/>
            <a:ext cx="5874192" cy="8527748"/>
          </a:xfrm>
          <a:custGeom>
            <a:avLst/>
            <a:gdLst/>
            <a:ahLst/>
            <a:cxnLst/>
            <a:rect r="r" b="b" t="t" l="l"/>
            <a:pathLst>
              <a:path h="8527748" w="5874192">
                <a:moveTo>
                  <a:pt x="0" y="0"/>
                </a:moveTo>
                <a:lnTo>
                  <a:pt x="5874193" y="0"/>
                </a:lnTo>
                <a:lnTo>
                  <a:pt x="5874193" y="8527748"/>
                </a:lnTo>
                <a:lnTo>
                  <a:pt x="0" y="8527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80" t="-3734" r="-5612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5891659" cy="65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6"/>
              </a:lnSpc>
              <a:spcBef>
                <a:spcPct val="0"/>
              </a:spcBef>
            </a:pPr>
            <a:r>
              <a:rPr lang="en-US" sz="3833" spc="525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TIPOS DE PRUEBAS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08763"/>
            <a:ext cx="15993662" cy="941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318" indent="-291159" lvl="1">
              <a:lnSpc>
                <a:spcPts val="3776"/>
              </a:lnSpc>
              <a:buFont typeface="Arial"/>
              <a:buChar char="•"/>
            </a:pPr>
            <a:r>
              <a:rPr lang="en-US" b="true" sz="2697" spc="36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PRUEBAS FUNCIONALES:  VERIFICAN QUE LAS FUNCIONES ESPECÍFICAS DEL SISTEMA FUNCIONEN CORRECTAMENTE.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02430"/>
            <a:ext cx="1584425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6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PRUEBAS UNITARIAS: SE CENTRAN EN PROBAR MÓDULOS INDIVIDUALES O PEQUEÑAS UNIDADES DE CÓDIGO.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297944"/>
            <a:ext cx="15993662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6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PRUEBAS DE SEGURIDAD: SIRVEN PARA ASEGURAR QUE LOS DATOS DE LOS USUARIOS ESTÁN PROTEGIDOS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1678"/>
            <a:ext cx="109760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438">
                <a:solidFill>
                  <a:srgbClr val="425ABB"/>
                </a:solidFill>
                <a:latin typeface="More Sugar"/>
                <a:ea typeface="More Sugar"/>
                <a:cs typeface="More Sugar"/>
                <a:sym typeface="More Sugar"/>
              </a:rPr>
              <a:t>KPIS (INDICADORES CLAVE DE DESEMPEÑO)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74527"/>
            <a:ext cx="1523330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6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TASA DE DEFECTOS: INDICA LA CANTIDAD DE ERRORES ENCONTRADOS EN RELACIÓN CON EL NÚMERO DE CASOS DE PRUEBA EJECUTADOS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63397"/>
            <a:ext cx="1623060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COBERTURA DE PRUEBAS: REPRESENTA EL PORCENTAJE DE FUNCIONES Y MÓDULOS QUE FUERON PROBADOS SOBRE EL TOTAL.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8283" y="5916278"/>
            <a:ext cx="16271017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 spc="3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TIEMPO DE RESOLUCIÓN DE DEFECTOS: MIDE EL TIEMPO PROMEDIO QUE TOMA IDENTIFICAR Y CORREGIR ERRORES DESDE SU DESCUBRIMIENTO HASTA SU RESOLUCIÓN FINAL.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DAGQpgCJqcM</dc:identifier>
  <dcterms:modified xsi:type="dcterms:W3CDTF">2011-08-01T06:04:30Z</dcterms:modified>
  <cp:revision>1</cp:revision>
  <dc:title>Presentación USOCIAL</dc:title>
</cp:coreProperties>
</file>