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Jur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Jura-bold.fntdata"/><Relationship Id="rId12" Type="http://schemas.openxmlformats.org/officeDocument/2006/relationships/slide" Target="slides/slide7.xml"/><Relationship Id="rId23" Type="http://schemas.openxmlformats.org/officeDocument/2006/relationships/font" Target="fonts/Ju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085c8156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085c8156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085c8156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085c8156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085c8156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085c8156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85c8156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85c8156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85c8156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85c8156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085c8156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085c8156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085c8156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085c8156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085c8156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085c8156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085c815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085c815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085c8156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085c8156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085c8156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085c8156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085c8156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085c8156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85c815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85c815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85c815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85c815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085c815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085c815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85c815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85c815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581900" y="1510425"/>
            <a:ext cx="32280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SELECT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r.driverId,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concat(forename,' ',surname) as Piloto,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nationality,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position,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count(*) as numero_podio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FROM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mod3_formula1.drivers as 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INNER JOIN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mod3_formula1.results as r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ON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d.driverId = r.driverId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WHERE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position in (1, 2, 3)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GROUP BY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driverId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ORDER BY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numero_podio DESC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LIMIT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5;</a:t>
            </a:r>
            <a:endParaRPr b="1" sz="80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3945300" y="626725"/>
            <a:ext cx="4620900" cy="4239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pilotos que mais subiram ao pódio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904000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5581900" y="1510425"/>
            <a:ext cx="32280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SELECT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r.driverId,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concat(forename,' ',surname) as Piloto,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nationality,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count(*) as vezes_ultimos_lugares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FROM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mod3_formula1.drivers as 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INNER JOIN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mod3_formula1.results as r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ON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d.driverId = r.driverId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WHERE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position between 20 and 33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GROUP BY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driverId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ORDER BY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vezes_ultimos_lugares DESC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LIMIT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5;</a:t>
            </a:r>
            <a:endParaRPr b="1" sz="80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type="title"/>
          </p:nvPr>
        </p:nvSpPr>
        <p:spPr>
          <a:xfrm>
            <a:off x="3398050" y="626725"/>
            <a:ext cx="5168100" cy="4239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pilotos que mais chegaram em último lugar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904000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type="title"/>
          </p:nvPr>
        </p:nvSpPr>
        <p:spPr>
          <a:xfrm>
            <a:off x="3945300" y="398125"/>
            <a:ext cx="4337700" cy="4623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pilotos com voltas mais rápidas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25" y="1465100"/>
            <a:ext cx="4846700" cy="32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5962900" y="1739025"/>
            <a:ext cx="2701200" cy="28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SELECT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laptimes.driverId,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concat(forename, " ", surname),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nationality,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time,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milliseconds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FROM 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mod3_formula1.laptimes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INNER JOIN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drivers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ON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drivers.driverId = laptimes.driverId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ORDER BY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time, milliseconds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LIMIT</a:t>
            </a:r>
            <a:endParaRPr b="1" sz="800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800">
                <a:latin typeface="Jura"/>
                <a:ea typeface="Jura"/>
                <a:cs typeface="Jura"/>
                <a:sym typeface="Jura"/>
              </a:rPr>
              <a:t>	5;</a:t>
            </a:r>
            <a:endParaRPr b="1" sz="800"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type="title"/>
          </p:nvPr>
        </p:nvSpPr>
        <p:spPr>
          <a:xfrm>
            <a:off x="3945300" y="398125"/>
            <a:ext cx="4337700" cy="4623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Pit-Stop mais rápidos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200" y="1591725"/>
            <a:ext cx="5254300" cy="31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5283300" y="1492100"/>
            <a:ext cx="31815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LEFT JOIN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	mod3_formula1.drivers as 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	p.driverId = d.driverId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ORDER BY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	duration) as pd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	r.raceId = pd.raceId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ORDER BY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	duration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LIMIT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5;</a:t>
            </a:r>
            <a:endParaRPr b="1" sz="1075"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624250" y="1471675"/>
            <a:ext cx="3832500" cy="3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SELECT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Piloto,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duration,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name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FROM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mod3_formula1.races as r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INNER JOIN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(SELECT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	raceId,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	p.driverId,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	concat(forename,' ',surname) as Piloto,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	duration,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		nationality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FROM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	mod3_formula1.pitstops as p</a:t>
            </a:r>
            <a:endParaRPr b="1" sz="107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>
            <p:ph type="title"/>
          </p:nvPr>
        </p:nvSpPr>
        <p:spPr>
          <a:xfrm>
            <a:off x="3945300" y="398125"/>
            <a:ext cx="4620900" cy="4431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maiores vencedores - América do Sul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675" y="1663700"/>
            <a:ext cx="5201750" cy="30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254100" y="1339700"/>
            <a:ext cx="2760900" cy="3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SELECT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concat(forename, ' ', surname) as Piloto, crc.driverId, count(*) as numero_Vitorias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FROM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mod3_formula1.drivers as 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RIGHT JOIN	(SELECT	r.raceId as race, r.driverId, cr.name as Local, cr.circuitId, cr.country, cr.raceId,raceName as Circuit, r.position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FRO</a:t>
            </a:r>
            <a:r>
              <a:rPr b="1" lang="pt-BR" sz="1075"/>
              <a:t>M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mod3_formula1.results as r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pt-BR" sz="1075"/>
              <a:t>RIGHT JOIN</a:t>
            </a:r>
            <a:endParaRPr b="1" sz="1075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49700" y="1339700"/>
            <a:ext cx="2760900" cy="3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(SELECT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c.name, c.circuitId, c.country, 	r.raceId, r.name as raceName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FROM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mod3_formula1.circuits as c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RIGHT JOIN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mod3_formula1.races as r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c.circuitId = r.circuitId) as cr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pt-BR" sz="1075"/>
              <a:t>r.raceid = cr.raceid</a:t>
            </a:r>
            <a:endParaRPr b="1" sz="1075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5740500" y="1263500"/>
            <a:ext cx="2760900" cy="3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WHERE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country in ('Brazil', 'Argentina') and position = 1) as crc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ON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d.driverId = crc.driverId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GROUP BY 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 driverId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ORDER BY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pt-BR" sz="1075"/>
              <a:t>numero_Vitorias desc</a:t>
            </a:r>
            <a:endParaRPr b="1" sz="107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pt-BR" sz="1075"/>
              <a:t>LIMIT 5;</a:t>
            </a:r>
            <a:endParaRPr b="1" sz="107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>
            <p:ph type="title"/>
          </p:nvPr>
        </p:nvSpPr>
        <p:spPr>
          <a:xfrm>
            <a:off x="3640500" y="321925"/>
            <a:ext cx="4620900" cy="6273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pilotos com maiores números de vitórias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5940950" y="1177550"/>
            <a:ext cx="30888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SELECT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d.driverId,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concat(forename, ' ', surname) as Piloto,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position,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nationality,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raceId,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count(*) as n_vitorias,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FROM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mod3_formula1.drivers as 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INNER JOIN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mod3_formula1.results as r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ON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d.driverId = r.driverId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WHERE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position = 1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GROUP BY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driverId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LIMIT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5;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446800"/>
            <a:ext cx="5245650" cy="3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136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Jura"/>
                <a:ea typeface="Jura"/>
                <a:cs typeface="Jura"/>
                <a:sym typeface="Jura"/>
              </a:rPr>
              <a:t>Grupo 2</a:t>
            </a:r>
            <a:endParaRPr b="1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014200" y="2240425"/>
            <a:ext cx="4580100" cy="23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Nilton Cortes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Fernanda Barreto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Felipe Oliveira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Vitor Del’Duca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Lucas Mendonça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00" y="2035875"/>
            <a:ext cx="766500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00" y="2493075"/>
            <a:ext cx="766500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00" y="3483675"/>
            <a:ext cx="766500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00" y="3948025"/>
            <a:ext cx="766500" cy="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00" y="3026475"/>
            <a:ext cx="766500" cy="7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800" y="128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120">
                <a:latin typeface="Jura"/>
                <a:ea typeface="Jura"/>
                <a:cs typeface="Jura"/>
                <a:sym typeface="Jura"/>
              </a:rPr>
              <a:t>Ferramentas:</a:t>
            </a:r>
            <a:endParaRPr b="1" sz="31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538050" y="2480050"/>
            <a:ext cx="460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MySql Server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MySql Workbench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Power BI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Excel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LibreOffice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PowerPoint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Metodologias Ágeis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56275" y="113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Jura"/>
                <a:ea typeface="Jura"/>
                <a:cs typeface="Jura"/>
                <a:sym typeface="Jura"/>
              </a:rPr>
              <a:t>Metodologias Ágeis</a:t>
            </a:r>
            <a:endParaRPr b="1" sz="28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948575" y="2203625"/>
            <a:ext cx="7225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Jura"/>
                <a:ea typeface="Jura"/>
                <a:cs typeface="Jura"/>
                <a:sym typeface="Jura"/>
              </a:rPr>
              <a:t>Entrevista Product Owner</a:t>
            </a:r>
            <a:endParaRPr b="1"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Jura"/>
                <a:ea typeface="Jura"/>
                <a:cs typeface="Jura"/>
                <a:sym typeface="Jura"/>
              </a:rPr>
              <a:t>   </a:t>
            </a:r>
            <a:endParaRPr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Jura"/>
                <a:ea typeface="Jura"/>
                <a:cs typeface="Jura"/>
                <a:sym typeface="Jura"/>
              </a:rPr>
              <a:t>A empresa “Back End Now’’ foi contratada por uma empresa de combustíveis Biodegradáveis para a partir dos dados adquiridos entender qual equipe ou piloto seria mais vantajoso para patrocinar a fim de propagar sua marca com a maior visibilidade possível. A ideia da empresa de combustíveis é está próximo ao pódio, para que o telespectador e futuro cliente da marca perceba em primeiro contato visual a qualidade do produto. Para isso foi adquirido o banco de dados e formulado perguntas para que  a empresa contratante tenha não apenas em tabelas as informações, mas também em perguntas que possam facilitar a escolha de que empresa, equipe ou piloto será mais viável.</a:t>
            </a:r>
            <a:endParaRPr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125" y="362550"/>
            <a:ext cx="4542576" cy="17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32725"/>
            <a:ext cx="4789300" cy="15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6474" y="3690024"/>
            <a:ext cx="4360951" cy="13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56275" y="25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20">
                <a:latin typeface="Jura"/>
                <a:ea typeface="Jura"/>
                <a:cs typeface="Jura"/>
                <a:sym typeface="Jura"/>
              </a:rPr>
              <a:t>Consultas e Queries</a:t>
            </a:r>
            <a:endParaRPr b="1" sz="33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246175" y="1856325"/>
            <a:ext cx="25851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SELECT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name,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location,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country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FROM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mod3_formula1.circuits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WHERE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22857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country in ('Brazil', 'Chile', 'Argentina', 'Uruguay', 'Colombia', 'Paraguay', 'Venezuela', 'Bolivia', 'Suriname', 'Guyane', 'Ecuador')</a:t>
            </a:r>
            <a:endParaRPr b="1" sz="90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50" y="1637200"/>
            <a:ext cx="4927667" cy="31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3945300" y="626725"/>
            <a:ext cx="4620900" cy="4239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Circuitos da América do Sul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3640500" y="321925"/>
            <a:ext cx="4620900" cy="4806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pilotos com mais pontos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5940950" y="1177550"/>
            <a:ext cx="25851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SELECT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concat(forename, ' ', surname) as Piloto,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nationality,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sum(points) as TotalDePontos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FROM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	mod3_formula1.results as r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INNER JOIN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	mod3_formula1.drivers as 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ON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	r.driverId = d.driverId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GROUP BY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r.driverId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ORDER BY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	TotalDePontos desc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LIMIT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5;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3000"/>
            <a:ext cx="5471974" cy="31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0" y="53725"/>
            <a:ext cx="2363974" cy="1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3640500" y="321925"/>
            <a:ext cx="4620900" cy="4806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pt-BR" sz="1820">
                <a:latin typeface="Jura"/>
                <a:ea typeface="Jura"/>
                <a:cs typeface="Jura"/>
                <a:sym typeface="Jura"/>
              </a:rPr>
              <a:t>5 pilotos brasileiros com mais pontos</a:t>
            </a:r>
            <a:endParaRPr b="1" sz="1620">
              <a:latin typeface="Jura"/>
              <a:ea typeface="Jura"/>
              <a:cs typeface="Jura"/>
              <a:sym typeface="Jura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50" y="1826975"/>
            <a:ext cx="4549725" cy="27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940950" y="1177550"/>
            <a:ext cx="25851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SELECT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concat(forename, ' ', surname) as Piloto,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nationality,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sum(points) as TotalDePontos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FROM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mod3_formula1.results as r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INNER JOIN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	mod3_formula1.drivers as 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ON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	r.driverId = d.driverId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GROUP BY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r.driverId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HAVING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nationality = 'Brazilian'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 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ORDER BY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TotalDePontos desc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LIMIT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900">
                <a:solidFill>
                  <a:srgbClr val="24292F"/>
                </a:solidFill>
                <a:highlight>
                  <a:srgbClr val="FFFFFF"/>
                </a:highlight>
                <a:latin typeface="Jura"/>
                <a:ea typeface="Jura"/>
                <a:cs typeface="Jura"/>
                <a:sym typeface="Jura"/>
              </a:rPr>
              <a:t>	5;</a:t>
            </a:r>
            <a:endParaRPr b="1" sz="900">
              <a:solidFill>
                <a:srgbClr val="24292F"/>
              </a:solidFill>
              <a:highlight>
                <a:srgbClr val="FFFFFF"/>
              </a:highlight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