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64" r:id="rId5"/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3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4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2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60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00F7-B6CA-4305-8E7B-08BD49B89C6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46C8-93A7-4137-8A7A-2515EE646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9" y="3333630"/>
            <a:ext cx="10968749" cy="109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3" y="1093910"/>
            <a:ext cx="9674077" cy="9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                                                                   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60139.7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dirty="0" smtClean="0"/>
                  <a:t> 1942.37 ( 2.131 * 3645.94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</m:oMath>
                </a14:m>
                <a:r>
                  <a:rPr lang="en-GB" dirty="0" smtClean="0"/>
                  <a:t> )</a:t>
                </a:r>
              </a:p>
              <a:p>
                <a:endParaRPr lang="en-GB" dirty="0"/>
              </a:p>
              <a:p>
                <a:r>
                  <a:rPr lang="en-GB" dirty="0" smtClean="0"/>
                  <a:t>58197.33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 62082.07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17" y="376970"/>
            <a:ext cx="637222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342" y="1957509"/>
            <a:ext cx="5143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0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99" y="431556"/>
            <a:ext cx="5953125" cy="158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5469" y="4422531"/>
                <a:ext cx="64887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GB" dirty="0" smtClean="0"/>
                  <a:t>14 * (0.008) ^2 / 29.141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 smtClean="0"/>
                  <a:t>(1-a =0.99)</a:t>
                </a:r>
              </a:p>
              <a:p>
                <a:r>
                  <a:rPr lang="en-GB" dirty="0" smtClean="0"/>
                  <a:t>b)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/>
                  <a:t> 14 *(0.008) ^2 / 4.66       (1-a=0.90)</a:t>
                </a:r>
              </a:p>
              <a:p>
                <a:pPr marL="342900" indent="-342900">
                  <a:buAutoNum type="alphaLcParenR" startAt="3"/>
                </a:pPr>
                <a:r>
                  <a:rPr lang="en-GB" dirty="0" smtClean="0"/>
                  <a:t>14 * (0.008) ^2 /  26.119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14 * (0.008) ^2 / 5.629</a:t>
                </a:r>
              </a:p>
              <a:p>
                <a:r>
                  <a:rPr lang="en-GB" dirty="0" smtClean="0"/>
                  <a:t> (1-a = 0.95)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69" y="4422531"/>
                <a:ext cx="6488723" cy="1200329"/>
              </a:xfrm>
              <a:prstGeom prst="rect">
                <a:avLst/>
              </a:prstGeom>
              <a:blipFill>
                <a:blip r:embed="rId3"/>
                <a:stretch>
                  <a:fillRect l="-846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82" y="1917456"/>
            <a:ext cx="2333625" cy="11239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76562" y="2012706"/>
            <a:ext cx="2124075" cy="102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550" y="3246193"/>
            <a:ext cx="3771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66" y="450239"/>
            <a:ext cx="8003565" cy="1221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10054" y="1899137"/>
                <a:ext cx="9425354" cy="4738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E(X) =np    </a:t>
                </a:r>
                <a:r>
                  <a:rPr lang="en-GB" dirty="0" err="1" smtClean="0"/>
                  <a:t>Var</a:t>
                </a:r>
                <a:r>
                  <a:rPr lang="en-GB" dirty="0" smtClean="0"/>
                  <a:t>(X) = np (1-p)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 =  1/N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= 1 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) ^ 2</a:t>
                </a:r>
              </a:p>
              <a:p>
                <a:r>
                  <a:rPr lang="en-GB" dirty="0"/>
                  <a:t>n</a:t>
                </a:r>
                <a:r>
                  <a:rPr lang="en-GB" dirty="0" smtClean="0"/>
                  <a:t>p= 1/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n</a:t>
                </a:r>
                <a:r>
                  <a:rPr lang="en-GB" dirty="0" smtClean="0"/>
                  <a:t>p (1-p) = </a:t>
                </a:r>
                <a:r>
                  <a:rPr lang="en-GB" dirty="0"/>
                  <a:t>1 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/>
                  <a:t>) ^ 2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If we divide </a:t>
                </a:r>
                <a:r>
                  <a:rPr lang="en-GB" dirty="0"/>
                  <a:t>np (1-p) = 1 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/>
                  <a:t>) ^ </a:t>
                </a:r>
                <a:r>
                  <a:rPr lang="en-GB" dirty="0" smtClean="0"/>
                  <a:t>2    to </a:t>
                </a:r>
                <a:r>
                  <a:rPr lang="en-GB" dirty="0"/>
                  <a:t>np= 1/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smtClean="0"/>
                  <a:t>1-p=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   =[ </a:t>
                </a:r>
                <a:r>
                  <a:rPr lang="en-GB" dirty="0"/>
                  <a:t>1 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/>
                  <a:t>) ^ 2 ]</a:t>
                </a:r>
                <a:r>
                  <a:rPr lang="en-GB" dirty="0" smtClean="0"/>
                  <a:t> / [1</a:t>
                </a:r>
                <a:r>
                  <a:rPr lang="en-GB" dirty="0"/>
                  <a:t>/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 ]</a:t>
                </a:r>
              </a:p>
              <a:p>
                <a:endParaRPr lang="en-GB" dirty="0"/>
              </a:p>
              <a:p>
                <a:r>
                  <a:rPr lang="en-GB" dirty="0" smtClean="0">
                    <a:solidFill>
                      <a:srgbClr val="C00000"/>
                    </a:solidFill>
                  </a:rPr>
                  <a:t>p =1-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   = 1 - </a:t>
                </a:r>
                <a:r>
                  <a:rPr lang="en-GB" dirty="0"/>
                  <a:t>[ 1 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/>
                  <a:t>) ^ 2 ] / [1/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 </a:t>
                </a:r>
                <a:r>
                  <a:rPr lang="en-GB" dirty="0" smtClean="0"/>
                  <a:t>]   </a:t>
                </a:r>
                <a:endParaRPr lang="en-GB" dirty="0"/>
              </a:p>
              <a:p>
                <a:endParaRPr lang="en-GB" dirty="0" smtClean="0"/>
              </a:p>
              <a:p>
                <a:r>
                  <a:rPr lang="en-GB" dirty="0"/>
                  <a:t>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 / p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 / (1 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))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^2 /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 smtClean="0"/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) 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54" y="1899137"/>
                <a:ext cx="9425354" cy="4738285"/>
              </a:xfrm>
              <a:prstGeom prst="rect">
                <a:avLst/>
              </a:prstGeom>
              <a:blipFill>
                <a:blip r:embed="rId3"/>
                <a:stretch>
                  <a:fillRect l="-582" t="-5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 Table - T Score Table - T Critical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90" y="111736"/>
            <a:ext cx="5835593" cy="67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476" y="603495"/>
            <a:ext cx="5897193" cy="57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46" y="228600"/>
            <a:ext cx="6905625" cy="1800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61393" y="2072787"/>
                <a:ext cx="9144000" cy="233875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GB" dirty="0" smtClean="0"/>
                  <a:t>a)                                                      1-a=0.95  a=0.05 a/2=0.025 </a:t>
                </a:r>
              </a:p>
              <a:p>
                <a:pPr algn="l"/>
                <a:endParaRPr lang="en-GB" dirty="0" smtClean="0"/>
              </a:p>
              <a:p>
                <a:pPr algn="l"/>
                <a:r>
                  <a:rPr lang="en-GB" dirty="0"/>
                  <a:t> </a:t>
                </a:r>
                <a:r>
                  <a:rPr lang="en-GB" dirty="0" smtClean="0"/>
                  <a:t>       1014 – (1.96 * 25/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rad>
                  </m:oMath>
                </a14:m>
                <a:r>
                  <a:rPr lang="en-GB" dirty="0" smtClean="0"/>
                  <a:t> ) = 1003.04 </a:t>
                </a:r>
              </a:p>
              <a:p>
                <a:pPr algn="l"/>
                <a:r>
                  <a:rPr lang="en-GB" dirty="0" smtClean="0">
                    <a:latin typeface="Cambria Math" panose="02040503050406030204" pitchFamily="18" charset="0"/>
                  </a:rPr>
                  <a:t>        </a:t>
                </a:r>
                <a:r>
                  <a:rPr lang="en-GB" dirty="0" smtClean="0"/>
                  <a:t>1014 + (1.96 * 25/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rad>
                  </m:oMath>
                </a14:m>
                <a:r>
                  <a:rPr lang="en-GB" dirty="0" smtClean="0"/>
                  <a:t> ) = 1014.96</a:t>
                </a:r>
                <a:endParaRPr lang="en-GB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GB" dirty="0" smtClean="0"/>
                  <a:t>                      1003.04 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/>
                  <a:t> 1024.96</a:t>
                </a:r>
                <a:endParaRPr lang="en-GB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61393" y="2072787"/>
                <a:ext cx="9144000" cy="2338754"/>
              </a:xfrm>
              <a:blipFill>
                <a:blip r:embed="rId3"/>
                <a:stretch>
                  <a:fillRect l="-1067" t="-3646" b="-4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39" y="2028825"/>
            <a:ext cx="3343275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 txBox="1">
                <a:spLocks/>
              </p:cNvSpPr>
              <p:nvPr/>
            </p:nvSpPr>
            <p:spPr>
              <a:xfrm>
                <a:off x="1984132" y="4411541"/>
                <a:ext cx="9144000" cy="23387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b</a:t>
                </a:r>
                <a:r>
                  <a:rPr lang="en-GB" dirty="0" smtClean="0"/>
                  <a:t>)                                                      1-a=0.95  a=0.05</a:t>
                </a:r>
                <a:endParaRPr lang="en-GB" dirty="0"/>
              </a:p>
              <a:p>
                <a:pPr algn="l"/>
                <a:r>
                  <a:rPr lang="en-GB" dirty="0"/>
                  <a:t>        </a:t>
                </a:r>
                <a:endParaRPr lang="en-GB" dirty="0" smtClean="0"/>
              </a:p>
              <a:p>
                <a:pPr algn="l"/>
                <a:r>
                  <a:rPr lang="en-GB" dirty="0" smtClean="0"/>
                  <a:t>1014 </a:t>
                </a:r>
                <a:r>
                  <a:rPr lang="en-GB" dirty="0"/>
                  <a:t>– (</a:t>
                </a:r>
                <a:r>
                  <a:rPr lang="en-GB" dirty="0" smtClean="0"/>
                  <a:t>1.645 </a:t>
                </a:r>
                <a:r>
                  <a:rPr lang="en-GB" dirty="0"/>
                  <a:t>* 25/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20 </m:t>
                        </m:r>
                      </m:e>
                    </m:rad>
                  </m:oMath>
                </a14:m>
                <a:r>
                  <a:rPr lang="en-GB" dirty="0"/>
                  <a:t> ) = </a:t>
                </a:r>
                <a:r>
                  <a:rPr lang="en-GB" dirty="0" smtClean="0"/>
                  <a:t>1004.8 </a:t>
                </a:r>
                <a:endParaRPr lang="en-GB" dirty="0"/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32" y="4411541"/>
                <a:ext cx="9144000" cy="2338754"/>
              </a:xfrm>
              <a:prstGeom prst="rect">
                <a:avLst/>
              </a:prstGeom>
              <a:blipFill>
                <a:blip r:embed="rId5"/>
                <a:stretch>
                  <a:fillRect l="-1000" t="-3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306" y="4429125"/>
            <a:ext cx="1609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7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19" y="389792"/>
            <a:ext cx="67437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8" y="1417027"/>
            <a:ext cx="6477000" cy="647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8123" y="2584938"/>
            <a:ext cx="9117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                                                               </a:t>
            </a:r>
          </a:p>
          <a:p>
            <a:endParaRPr lang="en-GB" dirty="0"/>
          </a:p>
          <a:p>
            <a:r>
              <a:rPr lang="en-GB" dirty="0" smtClean="0"/>
              <a:t>                                                                                    n= ( 1.96 * 25 /5 )^2 = </a:t>
            </a:r>
            <a:r>
              <a:rPr lang="en-GB" smtClean="0"/>
              <a:t>96.04         </a:t>
            </a:r>
            <a:r>
              <a:rPr lang="en-GB" smtClean="0"/>
              <a:t>  </a:t>
            </a:r>
            <a:r>
              <a:rPr lang="en-GB" dirty="0" smtClean="0"/>
              <a:t>97 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608" y="2780704"/>
            <a:ext cx="2667000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194" y="3746988"/>
            <a:ext cx="2095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2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1853"/>
            <a:ext cx="10515600" cy="1895109"/>
          </a:xfrm>
        </p:spPr>
        <p:txBody>
          <a:bodyPr/>
          <a:lstStyle/>
          <a:p>
            <a:r>
              <a:rPr lang="en-GB" dirty="0" smtClean="0"/>
              <a:t>If total width = 8, therefore half width  E= 4 </a:t>
            </a:r>
          </a:p>
          <a:p>
            <a:pPr marL="0" indent="0">
              <a:buNone/>
            </a:pPr>
            <a:r>
              <a:rPr lang="en-GB" dirty="0" smtClean="0"/>
              <a:t>n= ( 1.96 * 25 /4 )^2  =150.06           150 or 151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46" y="228600"/>
            <a:ext cx="690562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46" y="2181957"/>
            <a:ext cx="66770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11" y="4795469"/>
            <a:ext cx="459765" cy="4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3"/>
            <a:ext cx="10515600" cy="2238009"/>
          </a:xfrm>
        </p:spPr>
        <p:txBody>
          <a:bodyPr>
            <a:normAutofit/>
          </a:bodyPr>
          <a:lstStyle/>
          <a:p>
            <a:r>
              <a:rPr lang="en-GB" dirty="0" smtClean="0"/>
              <a:t>Answers: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6" y="311760"/>
            <a:ext cx="700087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76" y="3938953"/>
            <a:ext cx="5724525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576" y="5491345"/>
            <a:ext cx="1285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8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980" y="1960746"/>
            <a:ext cx="3717681" cy="870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85" y="701919"/>
            <a:ext cx="684847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8077" y="3033346"/>
                <a:ext cx="6523892" cy="95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4.05 – (1.318 * 0.08/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GB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4.029 ≤ µ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77" y="3033346"/>
                <a:ext cx="6523892" cy="952184"/>
              </a:xfrm>
              <a:prstGeom prst="rect">
                <a:avLst/>
              </a:prstGeom>
              <a:blipFill>
                <a:blip r:embed="rId4"/>
                <a:stretch>
                  <a:fillRect l="-841" t="-641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13</cp:revision>
  <dcterms:created xsi:type="dcterms:W3CDTF">2022-02-24T07:44:04Z</dcterms:created>
  <dcterms:modified xsi:type="dcterms:W3CDTF">2022-03-14T07:36:44Z</dcterms:modified>
</cp:coreProperties>
</file>