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1:35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1:35:2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1:35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6T11:35:2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3B2ED-2C3C-4B24-9A88-524B5BDC5CDC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9652-4853-4824-AA7B-EC9968F167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43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09652-4853-4824-AA7B-EC9968F1674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08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0E0B-0DE7-431E-957F-5518083FB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B53A5-E740-47C8-9BD6-06B5291C7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AA83-A9F0-4818-AE34-5B884D43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B1DA-E0FC-4092-B487-AD25BC74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7229-BEF4-4A39-AF92-38683F50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4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72A6-809F-4B3C-8A48-EBE83E2B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01F33-0AF8-46EE-98B5-F51428631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419F-FB0A-49FB-A6F7-E1C212FD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AEC6-6487-4D9C-BC9A-EE83EFF4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2108-D66C-4B15-8635-2399CD2C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05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C0457-B123-43FD-88E3-D3EC2DCE6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2A55F-F584-4C50-BEB1-A8F32D4E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D775-A60A-4F20-B317-A5A4CAF4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A30F-C514-41AB-B8D9-4E094695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3FD3-80E4-4A0D-9D3A-15ED5EE6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8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A53B-09D3-4371-B40E-0FEFBD6A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CC0A-E410-477E-BB56-4A83F883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7F0A-A648-4BC9-A4AC-DAEB5475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439B-CBCD-4C4B-A0B5-617DD146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EDC9-66CD-48C2-9A5D-AD9AD63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267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30CD-6CA2-410A-91B7-66B79541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4A2C-312A-4D58-810A-7888F8619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1FCF-925A-4BF2-AF23-C478D29A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3010-B98A-4E4B-918A-1C04F46B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0E10-1092-420E-BFA2-E258C78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0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54EE-7496-44FC-8A09-0B101A24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F02E-58B7-43D9-83C9-8A3BEEB3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5F3D-337B-41EB-89B3-4886D2A8B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DA8D-6769-48FA-8E72-CA28ADCC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E47C-281F-49B1-A03D-683A87143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300B-BDA8-4C7E-861F-5D7A8B50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7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DA93-3DFB-4865-AD3B-DDA5D0F6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B5EA8-6C1B-4E08-84C4-1C0B1C48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A45D1-2918-4102-9B85-88019A2D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0639D-C466-4707-A8B2-A2656B52B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609CF-5A70-4257-9546-E6B2E0532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1FDD4-887E-4BC9-9E01-D2107C6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EF64B-7C4C-4006-AD77-0F30C14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E4120-E195-4483-88D3-2247D088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1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37F-AD72-4888-A527-6D6E359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769EF-A8EF-4D79-B577-AE83A5D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02317-C7FB-460B-AF96-D4E77BB4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2D3C9-9F6D-4C2E-AB81-469FF5D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91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3EDD6-794B-4436-B249-612C615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66420-6FB5-4F98-B7F1-EDC21AF4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6811D-E205-44C6-A2A1-242FE6D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1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8939-CACF-47B1-B6E4-D9C85D2C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E38A-3FB7-4450-B192-08BDA1F7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7FCFF-3CA9-452C-BFB4-5FE8B2EF9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C157A-28FF-4907-8768-4BF84244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074B-2744-4881-BAF9-FDB2BE45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EFF9-0263-4922-8DBA-CE14C3A6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75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ADF9-5D73-4E15-B50B-B262A9B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D6C0B-4BDB-42E3-9962-48D8E9AF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F8BA1-2F50-42C2-A44B-56F72EFF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5EF5-ECD5-499F-BB06-48B8FA70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DC1EE-9EB1-4D50-896A-6910E87F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4E16-4085-49FE-BB56-75E587AB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2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D025-B0A3-4FB2-BFB4-F9A5C84E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20FB-8631-435F-B88E-809323AD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007B9-8213-43A6-A401-24A230867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9AD47-FE76-47A4-959F-21B6B53F503F}" type="datetimeFigureOut">
              <a:rPr lang="tr-TR" smtClean="0"/>
              <a:t>18.03.2022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174E-2C70-4B13-93B0-994CF6DE1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4DD3-C6D0-437B-B400-E6A7E7F2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4333C-9EDE-4658-B320-E1DA62A65B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567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588B09-783C-4AF6-B4E4-CD7D5391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0239"/>
            <a:ext cx="9012327" cy="211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784F2-2FDD-4CCE-95B1-48AC02C9E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618" y="2532282"/>
            <a:ext cx="3906720" cy="1793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F67AA7-7D82-4214-8515-0200E0130DF1}"/>
                  </a:ext>
                </a:extLst>
              </p14:cNvPr>
              <p14:cNvContentPartPr/>
              <p14:nvPr/>
            </p14:nvContentPartPr>
            <p14:xfrm>
              <a:off x="5505250" y="601152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F67AA7-7D82-4214-8515-0200E0130D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6610" y="60025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C3CF6E-D3FA-450F-904D-94C3E2D2614C}"/>
                  </a:ext>
                </a:extLst>
              </p14:cNvPr>
              <p14:cNvContentPartPr/>
              <p14:nvPr/>
            </p14:nvContentPartPr>
            <p14:xfrm>
              <a:off x="5777770" y="512628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C3CF6E-D3FA-450F-904D-94C3E2D261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9130" y="51172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12415D-1EFE-4F00-A9B3-C540F4366363}"/>
                  </a:ext>
                </a:extLst>
              </p14:cNvPr>
              <p14:cNvContentPartPr/>
              <p14:nvPr/>
            </p14:nvContentPartPr>
            <p14:xfrm>
              <a:off x="6137770" y="533976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12415D-1EFE-4F00-A9B3-C540F43663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8770" y="53311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267A-3D12-4CB4-B01F-7E00C52805FF}"/>
                  </a:ext>
                </a:extLst>
              </p14:cNvPr>
              <p14:cNvContentPartPr/>
              <p14:nvPr/>
            </p14:nvContentPartPr>
            <p14:xfrm>
              <a:off x="4951210" y="375432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267A-3D12-4CB4-B01F-7E00C52805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2210" y="37456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C3D68CB6-F6C0-460E-8D48-346DF7EF1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12" y="4472869"/>
            <a:ext cx="344853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6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05A54-EEEB-4827-B5E2-5806C266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23" y="681037"/>
            <a:ext cx="7610475" cy="2019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703A0-1077-41B2-B216-A325B9A4FCE3}"/>
              </a:ext>
            </a:extLst>
          </p:cNvPr>
          <p:cNvSpPr txBox="1"/>
          <p:nvPr/>
        </p:nvSpPr>
        <p:spPr>
          <a:xfrm>
            <a:off x="1175526" y="4918108"/>
            <a:ext cx="776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/>
              <a:t>b) 1- Z (x &lt; 1.26) = 0.1038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D957C-9BE6-4B89-BCDE-A103FF066470}"/>
                  </a:ext>
                </a:extLst>
              </p:cNvPr>
              <p:cNvSpPr txBox="1"/>
              <p:nvPr/>
            </p:nvSpPr>
            <p:spPr>
              <a:xfrm>
                <a:off x="1404024" y="2778868"/>
                <a:ext cx="7762672" cy="213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dirty="0"/>
                  <a:t>: 𝜇 = 40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: 𝜇 &gt; 40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tr-TR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tr-TR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tr-TR" sz="20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tr-TR" sz="20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tr-T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tr-TR" sz="2000" dirty="0"/>
                  <a:t>   = 40.5-40 / ( 1.25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tr-TR" sz="2000" dirty="0"/>
                  <a:t> ) = 1.26    </a:t>
                </a:r>
              </a:p>
              <a:p>
                <a:r>
                  <a:rPr lang="tr-TR" sz="2000" dirty="0"/>
                  <a:t>a=0.05  </a:t>
                </a:r>
              </a:p>
              <a:p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=1. 645</m:t>
                    </m:r>
                  </m:oMath>
                </a14:m>
                <a:r>
                  <a:rPr lang="tr-TR" sz="2000" dirty="0"/>
                  <a:t>    1.26 &lt;= 1.645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sz="20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D957C-9BE6-4B89-BCDE-A103FF066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24" y="2778868"/>
                <a:ext cx="7762672" cy="2139240"/>
              </a:xfrm>
              <a:prstGeom prst="rect">
                <a:avLst/>
              </a:prstGeom>
              <a:blipFill>
                <a:blip r:embed="rId3"/>
                <a:stretch>
                  <a:fillRect l="-785" t="-2279" b="-2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7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833F54-8E71-417E-BF9B-B13ECDCE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0" y="64260"/>
            <a:ext cx="7610475" cy="201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E2CA-6ED5-4BA8-A88C-C4730F38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  <a:p>
            <a:r>
              <a:rPr lang="tr-TR"/>
              <a:t>C) Z (x&lt;= -3.42) = 0.0003</a:t>
            </a:r>
          </a:p>
        </p:txBody>
      </p:sp>
    </p:spTree>
    <p:extLst>
      <p:ext uri="{BB962C8B-B14F-4D97-AF65-F5344CB8AC3E}">
        <p14:creationId xmlns:p14="http://schemas.microsoft.com/office/powerpoint/2010/main" val="167584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D7DB1B-3DFB-4DFE-BB4F-6AE13B09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67" y="2155285"/>
            <a:ext cx="6057900" cy="9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26CF4-1A3E-4B51-9A53-9AD1AD7FE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83" y="674958"/>
            <a:ext cx="7677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EA089-2786-4266-95A2-FF8086A9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09" y="681037"/>
            <a:ext cx="7467600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7690E-EDD7-46E0-914B-D25331D6ECE0}"/>
                  </a:ext>
                </a:extLst>
              </p:cNvPr>
              <p:cNvSpPr txBox="1"/>
              <p:nvPr/>
            </p:nvSpPr>
            <p:spPr>
              <a:xfrm>
                <a:off x="1204608" y="3696511"/>
                <a:ext cx="8104761" cy="3022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/>
                  <a:t>Sample Mean:98.26 Sample Standard Deviation= 0.482</a:t>
                </a:r>
              </a:p>
              <a:p>
                <a:r>
                  <a:rPr lang="tr-TR"/>
                  <a:t> 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tr-TR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tr-TR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tr-TR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tr-TR"/>
                  <a:t>       (98.3 -98.6) / (0.48/5) =-3.48</a:t>
                </a:r>
              </a:p>
              <a:p>
                <a:r>
                  <a:rPr lang="tr-TR"/>
                  <a:t>D.F =25-1=24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i="0"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25,24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=2.064</m:t>
                    </m:r>
                  </m:oMath>
                </a14:m>
                <a:r>
                  <a:rPr lang="tr-TR"/>
                  <a:t>     -3.48 is not between -2.064&lt;= X &lt;= 2.064 therefore null hypothesis rejected </a:t>
                </a:r>
              </a:p>
              <a:p>
                <a:endParaRPr lang="tr-TR"/>
              </a:p>
              <a:p>
                <a:r>
                  <a:rPr lang="tr-TR"/>
                  <a:t>P value = 0.002   </a:t>
                </a:r>
              </a:p>
              <a:p>
                <a:endParaRPr lang="tr-TR"/>
              </a:p>
              <a:p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47690E-EDD7-46E0-914B-D25331D6E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608" y="3696511"/>
                <a:ext cx="8104761" cy="3022687"/>
              </a:xfrm>
              <a:prstGeom prst="rect">
                <a:avLst/>
              </a:prstGeom>
              <a:blipFill>
                <a:blip r:embed="rId3"/>
                <a:stretch>
                  <a:fillRect l="-677" t="-10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77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64940-8B59-4995-B028-FDF3F8D8C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5762" y="2747354"/>
                <a:ext cx="10488038" cy="3429608"/>
              </a:xfrm>
            </p:spPr>
            <p:txBody>
              <a:bodyPr/>
              <a:lstStyle/>
              <a:p>
                <a:r>
                  <a:rPr lang="tr-TR"/>
                  <a:t>98.6</a:t>
                </a:r>
                <a14:m>
                  <m:oMath xmlns:m="http://schemas.openxmlformats.org/officeDocument/2006/math">
                    <m:r>
                      <a:rPr lang="tr-TR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.025,24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0.482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tr-TR"/>
                  <a:t>(98.4, 98.8)</a:t>
                </a:r>
              </a:p>
              <a:p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1-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P((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98.4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-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98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)/(0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.482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/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</m:oMath>
                </a14:m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)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&lt;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z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&lt;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98.8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-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98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)/(0.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482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/</a:t>
                </a:r>
                <a:r>
                  <a:rPr lang="pl-PL" b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</m:oMath>
                </a14:m>
                <a:r>
                  <a:rPr lang="tr-TR"/>
                  <a:t>)  =</a:t>
                </a:r>
              </a:p>
              <a:p>
                <a:endParaRPr lang="tr-TR"/>
              </a:p>
              <a:p>
                <a:endParaRPr lang="tr-TR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64940-8B59-4995-B028-FDF3F8D8C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5762" y="2747354"/>
                <a:ext cx="10488038" cy="3429608"/>
              </a:xfrm>
              <a:blipFill>
                <a:blip r:embed="rId2"/>
                <a:stretch>
                  <a:fillRect l="-1046" t="-5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85B12C-3482-4665-964A-3E44FA8E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975" y="194654"/>
            <a:ext cx="7467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F1C9F1-05BD-4151-81F7-BD79C526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89" y="229917"/>
            <a:ext cx="8048625" cy="240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7ADDB-E506-425C-8BE0-3BA11E76A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06" y="2949324"/>
            <a:ext cx="8677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6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81D1A9-5687-420C-B03A-36314AEC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89" y="229917"/>
            <a:ext cx="8048625" cy="24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5E5DEB-FC25-4C13-AD69-CE00A4340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51" y="3241946"/>
            <a:ext cx="82677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4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755F60-8FC6-491F-9402-ADE34D3D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19" y="424470"/>
            <a:ext cx="8048625" cy="2409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24486C-3D48-41FB-9112-19225A9A9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18" y="3174185"/>
            <a:ext cx="11013332" cy="25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DCC62E-5468-4FB9-AB91-80C15A0B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0431"/>
            <a:ext cx="9421391" cy="234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D4E41-5FC8-4935-B969-33AB45840B31}"/>
              </a:ext>
            </a:extLst>
          </p:cNvPr>
          <p:cNvSpPr txBox="1"/>
          <p:nvPr/>
        </p:nvSpPr>
        <p:spPr>
          <a:xfrm>
            <a:off x="1536970" y="3429000"/>
            <a:ext cx="51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tr-TR"/>
              <a:t>0.05705</a:t>
            </a:r>
          </a:p>
          <a:p>
            <a:endParaRPr lang="tr-TR"/>
          </a:p>
          <a:p>
            <a:pPr marL="342900" indent="-342900">
              <a:buAutoNum type="alphaLcParenR"/>
            </a:pPr>
            <a:endParaRPr lang="tr-TR"/>
          </a:p>
          <a:p>
            <a:r>
              <a:rPr lang="tr-TR"/>
              <a:t>b)   0.05705</a:t>
            </a:r>
          </a:p>
        </p:txBody>
      </p:sp>
    </p:spTree>
    <p:extLst>
      <p:ext uri="{BB962C8B-B14F-4D97-AF65-F5344CB8AC3E}">
        <p14:creationId xmlns:p14="http://schemas.microsoft.com/office/powerpoint/2010/main" val="303056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58B84-2619-48D4-A751-FB5D6041B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95" y="507257"/>
            <a:ext cx="7905750" cy="24193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B12E93-F3E9-425F-BAB1-8D01AF95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1" y="3005340"/>
            <a:ext cx="6440072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2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5415D1-E543-4C23-AE81-7547AEC7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95" y="507257"/>
            <a:ext cx="7905750" cy="2419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A73AB-1967-476F-B07F-DA1384DF9375}"/>
                  </a:ext>
                </a:extLst>
              </p:cNvPr>
              <p:cNvSpPr txBox="1"/>
              <p:nvPr/>
            </p:nvSpPr>
            <p:spPr>
              <a:xfrm>
                <a:off x="1896894" y="3540868"/>
                <a:ext cx="6887183" cy="310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sSub>
                        <m:sSub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tr-T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                                       100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tr-TR" dirty="0"/>
                  <a:t> 1.645 * 2 / 3 = (98.9</a:t>
                </a:r>
                <a:r>
                  <a:rPr lang="en-GB" dirty="0"/>
                  <a:t>1)</a:t>
                </a:r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P(98.91 – 104 / (2/3) 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P (Z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tr-TR"/>
                  <a:t>(-7.6)) </a:t>
                </a:r>
                <a:r>
                  <a:rPr lang="tr-TR" dirty="0"/>
                  <a:t>= </a:t>
                </a:r>
                <a:r>
                  <a:rPr lang="en-GB" dirty="0"/>
                  <a:t>1</a:t>
                </a:r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A73AB-1967-476F-B07F-DA1384DF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94" y="3540868"/>
                <a:ext cx="6887183" cy="3109634"/>
              </a:xfrm>
              <a:prstGeom prst="rect">
                <a:avLst/>
              </a:prstGeom>
              <a:blipFill>
                <a:blip r:embed="rId3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5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5F9C2C-EBD7-4304-B6D4-3E0BA3EF1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10" y="218568"/>
            <a:ext cx="7429500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EE495-B40C-4A75-BD8F-87D18B2D9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10" y="1656033"/>
            <a:ext cx="3533775" cy="21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56736-5D8B-483D-9A06-98C5E2FA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2" y="2059152"/>
            <a:ext cx="7701672" cy="3895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3B2AD4-0A3B-4B1F-9764-298013024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936" y="5006856"/>
            <a:ext cx="6770451" cy="10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2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2A1A5-9742-4060-9846-426AD4CC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10" y="218568"/>
            <a:ext cx="7429500" cy="134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62D63-C2E0-4D6C-9471-CBA372EC8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10" y="1656033"/>
            <a:ext cx="3533775" cy="219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9ED56B-1C19-486A-8A87-A653EA0D5DF5}"/>
                  </a:ext>
                </a:extLst>
              </p:cNvPr>
              <p:cNvSpPr txBox="1"/>
              <p:nvPr/>
            </p:nvSpPr>
            <p:spPr>
              <a:xfrm>
                <a:off x="1579731" y="2483068"/>
                <a:ext cx="7429500" cy="1808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tr-TR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tr-T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tr-TR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tr-TR"/>
                  <a:t>  =   (2.5445, 3.4555)</a:t>
                </a:r>
              </a:p>
              <a:p>
                <a:endParaRPr lang="tr-TR"/>
              </a:p>
              <a:p>
                <a:endParaRPr lang="tr-TR"/>
              </a:p>
              <a:p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P((2.5445-3.25)/(0.9/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)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&lt;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z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&lt;</a:t>
                </a:r>
                <a:r>
                  <a:rPr lang="tr-TR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(3.4555-3.25)/(0.9/</a:t>
                </a:r>
                <a:r>
                  <a:rPr lang="pl-PL" b="0">
                    <a:solidFill>
                      <a:srgbClr val="000000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tr-TR"/>
                  <a:t>)  =</a:t>
                </a:r>
              </a:p>
              <a:p>
                <a:r>
                  <a:rPr lang="pl-PL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P(-3.036 &lt; z &lt; 0.8843) = 0.8105</a:t>
                </a:r>
                <a:endParaRPr lang="tr-TR" b="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r>
                  <a:rPr lang="en-US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hence, power of the test = 1 - 0.8105 = 0.1895</a:t>
                </a:r>
                <a:endParaRPr lang="tr-TR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9ED56B-1C19-486A-8A87-A653EA0D5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31" y="2483068"/>
                <a:ext cx="7429500" cy="1808059"/>
              </a:xfrm>
              <a:prstGeom prst="rect">
                <a:avLst/>
              </a:prstGeom>
              <a:blipFill>
                <a:blip r:embed="rId4"/>
                <a:stretch>
                  <a:fillRect l="-656" t="-23569" b="-40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243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KAYA</dc:creator>
  <cp:lastModifiedBy>BERK KAYA</cp:lastModifiedBy>
  <cp:revision>22</cp:revision>
  <dcterms:created xsi:type="dcterms:W3CDTF">2022-03-09T19:10:04Z</dcterms:created>
  <dcterms:modified xsi:type="dcterms:W3CDTF">2022-03-18T16:23:27Z</dcterms:modified>
</cp:coreProperties>
</file>