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7" r:id="rId2"/>
    <p:sldId id="279" r:id="rId3"/>
    <p:sldId id="280" r:id="rId4"/>
    <p:sldId id="278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10_AdiDiferansiyelDenklemler%20i&#231;indeki%20&#199;al&#305;&#351;ma%20Sayfas&#305;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409889219902704E-2"/>
          <c:y val="9.0612152650724295E-2"/>
          <c:w val="0.91807023812439037"/>
          <c:h val="0.803261032421411"/>
        </c:manualLayout>
      </c:layout>
      <c:scatterChart>
        <c:scatterStyle val="smoothMarker"/>
        <c:varyColors val="0"/>
        <c:ser>
          <c:idx val="0"/>
          <c:order val="0"/>
          <c:tx>
            <c:v>Gerçek Fonksiyon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'[Ch10_AdiDiferansiyelDenklemler içindeki Çalışma Sayfası]Sayfa1'!$A$4:$A$12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'[Ch10_AdiDiferansiyelDenklemler içindeki Çalışma Sayfası]Sayfa1'!$B$4:$B$12</c:f>
              <c:numCache>
                <c:formatCode>General</c:formatCode>
                <c:ptCount val="9"/>
                <c:pt idx="0">
                  <c:v>1</c:v>
                </c:pt>
                <c:pt idx="1">
                  <c:v>3.21875</c:v>
                </c:pt>
                <c:pt idx="2">
                  <c:v>3</c:v>
                </c:pt>
                <c:pt idx="3">
                  <c:v>2.21875</c:v>
                </c:pt>
                <c:pt idx="4">
                  <c:v>2</c:v>
                </c:pt>
                <c:pt idx="5">
                  <c:v>2.71875</c:v>
                </c:pt>
                <c:pt idx="6">
                  <c:v>4</c:v>
                </c:pt>
                <c:pt idx="7">
                  <c:v>4.71875</c:v>
                </c:pt>
                <c:pt idx="8">
                  <c:v>3</c:v>
                </c:pt>
              </c:numCache>
            </c:numRef>
          </c:yVal>
          <c:smooth val="1"/>
        </c:ser>
        <c:ser>
          <c:idx val="1"/>
          <c:order val="1"/>
          <c:tx>
            <c:v>Euler h=0.5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'[Ch10_AdiDiferansiyelDenklemler içindeki Çalışma Sayfası]Sayfa1'!$A$4:$A$12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'[Ch10_AdiDiferansiyelDenklemler içindeki Çalışma Sayfası]Sayfa1'!$D$4:$D$12</c:f>
              <c:numCache>
                <c:formatCode>General</c:formatCode>
                <c:ptCount val="9"/>
                <c:pt idx="0">
                  <c:v>1</c:v>
                </c:pt>
                <c:pt idx="1">
                  <c:v>5.25</c:v>
                </c:pt>
                <c:pt idx="2">
                  <c:v>5.875</c:v>
                </c:pt>
                <c:pt idx="3">
                  <c:v>5.125</c:v>
                </c:pt>
                <c:pt idx="4">
                  <c:v>4.5</c:v>
                </c:pt>
                <c:pt idx="5">
                  <c:v>4.75</c:v>
                </c:pt>
                <c:pt idx="6">
                  <c:v>5.875</c:v>
                </c:pt>
                <c:pt idx="7">
                  <c:v>7.125</c:v>
                </c:pt>
                <c:pt idx="8">
                  <c:v>7</c:v>
                </c:pt>
              </c:numCache>
            </c:numRef>
          </c:yVal>
          <c:smooth val="1"/>
        </c:ser>
        <c:ser>
          <c:idx val="3"/>
          <c:order val="2"/>
          <c:tx>
            <c:v>Heun h=0.5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'[Ch10_AdiDiferansiyelDenklemler içindeki Çalışma Sayfası]Sayfa1'!$A$4:$A$12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'[Ch10_AdiDiferansiyelDenklemler içindeki Çalışma Sayfası]Sayfa1'!$F$4:$F$12</c:f>
              <c:numCache>
                <c:formatCode>General</c:formatCode>
                <c:ptCount val="9"/>
                <c:pt idx="0">
                  <c:v>1</c:v>
                </c:pt>
                <c:pt idx="1">
                  <c:v>3.4375</c:v>
                </c:pt>
                <c:pt idx="2">
                  <c:v>3.375</c:v>
                </c:pt>
                <c:pt idx="3">
                  <c:v>2.6875</c:v>
                </c:pt>
                <c:pt idx="4">
                  <c:v>2.5</c:v>
                </c:pt>
                <c:pt idx="5">
                  <c:v>3.1875</c:v>
                </c:pt>
                <c:pt idx="6">
                  <c:v>4.375</c:v>
                </c:pt>
                <c:pt idx="7">
                  <c:v>4.9375</c:v>
                </c:pt>
                <c:pt idx="8">
                  <c:v>3</c:v>
                </c:pt>
              </c:numCache>
            </c:numRef>
          </c:yVal>
          <c:smooth val="1"/>
        </c:ser>
        <c:ser>
          <c:idx val="4"/>
          <c:order val="3"/>
          <c:tx>
            <c:v>Orta Nokta h=0.5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'[Ch10_AdiDiferansiyelDenklemler içindeki Çalışma Sayfası]Sayfa1'!$A$4:$A$12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'[Ch10_AdiDiferansiyelDenklemler içindeki Çalışma Sayfası]Sayfa1'!$H$4:$H$12</c:f>
              <c:numCache>
                <c:formatCode>General</c:formatCode>
                <c:ptCount val="9"/>
                <c:pt idx="0">
                  <c:v>1</c:v>
                </c:pt>
                <c:pt idx="1">
                  <c:v>3.109375</c:v>
                </c:pt>
                <c:pt idx="2">
                  <c:v>2.8125</c:v>
                </c:pt>
                <c:pt idx="3">
                  <c:v>1.984375</c:v>
                </c:pt>
                <c:pt idx="4">
                  <c:v>1.75</c:v>
                </c:pt>
                <c:pt idx="5">
                  <c:v>2.484375</c:v>
                </c:pt>
                <c:pt idx="6">
                  <c:v>3.8125</c:v>
                </c:pt>
                <c:pt idx="7">
                  <c:v>4.609375</c:v>
                </c:pt>
                <c:pt idx="8">
                  <c:v>3</c:v>
                </c:pt>
              </c:numCache>
            </c:numRef>
          </c:yVal>
          <c:smooth val="1"/>
        </c:ser>
        <c:ser>
          <c:idx val="2"/>
          <c:order val="4"/>
          <c:tx>
            <c:v>Ralston h=0.5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'[Ch10_AdiDiferansiyelDenklemler içindeki Çalışma Sayfası]Sayfa1'!$A$4:$A$12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'[Ch10_AdiDiferansiyelDenklemler içindeki Çalışma Sayfası]Sayfa1'!$J$4:$J$12</c:f>
              <c:numCache>
                <c:formatCode>General</c:formatCode>
                <c:ptCount val="9"/>
                <c:pt idx="0">
                  <c:v>1</c:v>
                </c:pt>
                <c:pt idx="1">
                  <c:v>3.27734375</c:v>
                </c:pt>
                <c:pt idx="2">
                  <c:v>3.1015625</c:v>
                </c:pt>
                <c:pt idx="3">
                  <c:v>2.34765625</c:v>
                </c:pt>
                <c:pt idx="4">
                  <c:v>2.140625</c:v>
                </c:pt>
                <c:pt idx="5">
                  <c:v>2.85546875</c:v>
                </c:pt>
                <c:pt idx="6">
                  <c:v>4.1171875</c:v>
                </c:pt>
                <c:pt idx="7">
                  <c:v>4.80078125</c:v>
                </c:pt>
                <c:pt idx="8">
                  <c:v>3.03125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35381776"/>
        <c:axId val="-1035381232"/>
      </c:scatterChart>
      <c:valAx>
        <c:axId val="-103538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-1035381232"/>
        <c:crosses val="autoZero"/>
        <c:crossBetween val="midCat"/>
      </c:valAx>
      <c:valAx>
        <c:axId val="-1035381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-103538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269281469439854"/>
          <c:y val="0.72247895439162735"/>
          <c:w val="0.75970315645613085"/>
          <c:h val="0.176611128186716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19.04.2018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tıklatın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 smtClean="0"/>
              <a:t>Asıl başlık stilini düzenle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 smtClean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 smtClean="0"/>
              <a:t>İkinci düzey</a:t>
            </a:r>
          </a:p>
          <a:p>
            <a:pPr lvl="2" rtl="0" eaLnBrk="1" latinLnBrk="0" hangingPunct="1"/>
            <a:r>
              <a:rPr lang="tr-TR" noProof="0" dirty="0" smtClean="0"/>
              <a:t>Üçüncü düzey</a:t>
            </a:r>
          </a:p>
          <a:p>
            <a:pPr lvl="3" rtl="0" eaLnBrk="1" latinLnBrk="0" hangingPunct="1"/>
            <a:r>
              <a:rPr lang="tr-TR" noProof="0" dirty="0" smtClean="0"/>
              <a:t>Dördüncü düzey</a:t>
            </a:r>
          </a:p>
          <a:p>
            <a:pPr lvl="4" rtl="0" eaLnBrk="1" latinLnBrk="0" hangingPunct="1"/>
            <a:r>
              <a:rPr lang="tr-TR" noProof="0" dirty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620485"/>
            <a:ext cx="10972800" cy="506186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tr-TR" noProof="0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1191986"/>
            <a:ext cx="10972800" cy="5382550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dirty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dirty="0" smtClean="0"/>
              <a:t>İkinci düzey</a:t>
            </a:r>
          </a:p>
          <a:p>
            <a:pPr lvl="2" rtl="0" eaLnBrk="1" latinLnBrk="0" hangingPunct="1"/>
            <a:r>
              <a:rPr lang="tr-TR" noProof="0" dirty="0" smtClean="0"/>
              <a:t>Üçüncü düzey</a:t>
            </a:r>
          </a:p>
          <a:p>
            <a:pPr lvl="3" rtl="0" eaLnBrk="1" latinLnBrk="0" hangingPunct="1"/>
            <a:r>
              <a:rPr lang="tr-TR" noProof="0" dirty="0" smtClean="0"/>
              <a:t>Dördüncü düzey</a:t>
            </a:r>
          </a:p>
          <a:p>
            <a:pPr lvl="4" rtl="0" eaLnBrk="1" latinLnBrk="0" hangingPunct="1"/>
            <a:r>
              <a:rPr lang="tr-TR" noProof="0" dirty="0" smtClean="0"/>
              <a:t>Beşinci düzey</a:t>
            </a:r>
            <a:endParaRPr kumimoji="0"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 smtClean="0"/>
              <a:t>Asıl başlık stilini düzenle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19.04.2018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_al__ma_Sayfas_2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_al__ma_Sayfas_3.xls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1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_al__ma_Sayfas_4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_al__ma_Sayfas_1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MAK212-SAYISAL YÖNTEMLER</a:t>
            </a:r>
            <a:br>
              <a:rPr lang="tr-TR" dirty="0" smtClean="0"/>
            </a:br>
            <a:r>
              <a:rPr lang="tr-TR" sz="2800" dirty="0" smtClean="0"/>
              <a:t>Sayısal Türev ve İntegral</a:t>
            </a:r>
            <a:endParaRPr lang="tr-TR" sz="2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Yrd. Doç. Dr. Nurdan Bilgin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Euler</a:t>
            </a:r>
            <a:r>
              <a:rPr lang="tr-TR" dirty="0"/>
              <a:t> Yöntemi için Hata Analizi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Kesme hatası kavramını, </a:t>
                </a:r>
                <a:r>
                  <a:rPr lang="tr-TR" dirty="0" err="1"/>
                  <a:t>Euler</a:t>
                </a:r>
                <a:r>
                  <a:rPr lang="tr-TR" dirty="0"/>
                  <a:t> </a:t>
                </a:r>
                <a:r>
                  <a:rPr lang="tr-TR" dirty="0" smtClean="0"/>
                  <a:t>yöntemini doğrudan </a:t>
                </a:r>
                <a:r>
                  <a:rPr lang="tr-TR" dirty="0"/>
                  <a:t>Taylor serisi açılımından </a:t>
                </a:r>
                <a:r>
                  <a:rPr lang="tr-TR" dirty="0" smtClean="0"/>
                  <a:t>türeterek anlamaya çalışalım. Aradığımız;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b="0" dirty="0" smtClean="0"/>
                  <a:t>Bu ifadeyi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 başlangıç değerleri civarında Taylor serisi ile açarsak;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 smtClean="0"/>
              </a:p>
              <a:p>
                <a:r>
                  <a:rPr lang="tr-TR" dirty="0" err="1" smtClean="0"/>
                  <a:t>Euler</a:t>
                </a:r>
                <a:r>
                  <a:rPr lang="tr-TR" dirty="0" smtClean="0"/>
                  <a:t> Yönteminde yerel </a:t>
                </a:r>
                <a:r>
                  <a:rPr lang="tr-TR" dirty="0"/>
                  <a:t>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; ancak yayılmış kesme hatası O(h) </a:t>
                </a:r>
                <a:r>
                  <a:rPr lang="tr-TR" dirty="0" err="1" smtClean="0"/>
                  <a:t>dır</a:t>
                </a:r>
                <a:r>
                  <a:rPr lang="tr-TR" dirty="0" smtClean="0"/>
                  <a:t>. Yaptığımız </a:t>
                </a:r>
                <a:r>
                  <a:rPr lang="tr-TR" dirty="0" err="1" smtClean="0"/>
                  <a:t>örnektende</a:t>
                </a:r>
                <a:r>
                  <a:rPr lang="tr-TR" dirty="0" smtClean="0"/>
                  <a:t> görüldüğü gibi adım büyüklüğü düşürülerek hata azaltılır.</a:t>
                </a:r>
              </a:p>
              <a:p>
                <a:r>
                  <a:rPr lang="tr-TR" dirty="0" smtClean="0"/>
                  <a:t>Çalışılan fonksiyon doğrusalsa tam çözüm bulunur.</a:t>
                </a:r>
                <a:endParaRPr lang="tr-TR" dirty="0"/>
              </a:p>
              <a:p>
                <a:pPr marL="109728" indent="0">
                  <a:buNone/>
                </a:pPr>
                <a:endParaRPr lang="tr-TR" dirty="0" smtClean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3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Euler</a:t>
            </a:r>
            <a:r>
              <a:rPr lang="tr-TR" dirty="0" smtClean="0"/>
              <a:t> Yöntemi: 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</a:pPr>
                <a:r>
                  <a:rPr lang="tr-TR" dirty="0" smtClean="0"/>
                  <a:t>Problem: Aşağıdaki eşitliği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 smtClean="0"/>
                  <a:t>’dan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dirty="0" smtClean="0"/>
                  <a:t>’ye kadar sayısal olarak </a:t>
                </a:r>
                <a:r>
                  <a:rPr lang="tr-TR" dirty="0" err="1" smtClean="0"/>
                  <a:t>integre</a:t>
                </a:r>
                <a:r>
                  <a:rPr lang="tr-TR" dirty="0" smtClean="0"/>
                  <a:t> etmek için </a:t>
                </a:r>
                <a:r>
                  <a:rPr lang="tr-TR" dirty="0" err="1" smtClean="0"/>
                  <a:t>Euler</a:t>
                </a:r>
                <a:r>
                  <a:rPr lang="tr-TR" dirty="0" smtClean="0"/>
                  <a:t> yöntemini kullanınız. Başlangıç koşulu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 smtClean="0"/>
                  <a:t>  Çözümünüzü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dirty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tr-TR" dirty="0" smtClean="0"/>
                  <a:t>, aralıklar için tekrarlayın.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Çözüm:</a:t>
                </a:r>
              </a:p>
              <a:p>
                <a:pPr marL="109728" indent="0">
                  <a:buNone/>
                </a:pPr>
                <a:r>
                  <a:rPr lang="tr-TR" dirty="0" smtClean="0"/>
                  <a:t>Dikkat ederseniz, problemin analitik çözümü vardır; </a:t>
                </a:r>
                <a:r>
                  <a:rPr lang="tr-TR" dirty="0" err="1" smtClean="0"/>
                  <a:t>Euler</a:t>
                </a:r>
                <a:r>
                  <a:rPr lang="tr-TR" dirty="0" smtClean="0"/>
                  <a:t> yönteminin yeteneğini sınamak üzere analitik çözümü elde edelim.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−1.5</m:t>
                          </m:r>
                          <m:r>
                            <m:rPr>
                              <m:nor/>
                            </m:rPr>
                            <a:rPr lang="tr-TR" dirty="0"/>
                            <m:t> 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  <m:r>
                                <m:rPr>
                                  <m:nor/>
                                </m:rPr>
                                <a:rPr lang="tr-TR" dirty="0"/>
                                <m:t> 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tr-TR" dirty="0" smtClean="0"/>
                  <a:t>Elde edilen çözüm başlangıç koşullarında değerlendirilirse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 smtClean="0"/>
                  <a:t> olarak bulunur. </a:t>
                </a:r>
              </a:p>
              <a:p>
                <a:pPr marL="109728" indent="0">
                  <a:buNone/>
                </a:pPr>
                <a:r>
                  <a:rPr lang="tr-TR" b="1" dirty="0" smtClean="0"/>
                  <a:t>Analitik Çözüm: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−1.5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5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Euler</a:t>
            </a:r>
            <a:r>
              <a:rPr lang="tr-TR" dirty="0" smtClean="0"/>
              <a:t> Yöntemi: 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b="1" dirty="0" smtClean="0"/>
                  <a:t>Sayısal Çözüm:</a:t>
                </a:r>
              </a:p>
              <a:p>
                <a:pPr marL="109728" indent="0">
                  <a:buNone/>
                </a:pPr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58806"/>
              </p:ext>
            </p:extLst>
          </p:nvPr>
        </p:nvGraphicFramePr>
        <p:xfrm>
          <a:off x="1003554" y="2878373"/>
          <a:ext cx="25241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Çalışma Sayfası" r:id="rId4" imgW="2524281" imgH="2009803" progId="Excel.Sheet.12">
                  <p:embed/>
                </p:oleObj>
              </mc:Choice>
              <mc:Fallback>
                <p:oleObj name="Çalışma Sayfası" r:id="rId4" imgW="2524281" imgH="20098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554" y="2878373"/>
                        <a:ext cx="25241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737" y="287837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Yüksek Dereceli Taylor Serisi Yöntemleri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Taylor serisi açılımında daha çok terim kullanılarak, yüksek dereceli yöntemler türetilebilir.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Bu denklemde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dirty="0" smtClean="0"/>
                  <a:t>’ye ihtiyacımız var.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Daha yüksek mertebeden türevli yöntemler çok daha karmaşık olduğundan, sadece fonksiyonun değerini kullanan fonksiyonun türevlerini kullanmayan yöntemler geliştirilmiştir.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Heun</a:t>
            </a:r>
            <a:r>
              <a:rPr lang="tr-TR" dirty="0" smtClean="0"/>
              <a:t> Yöntemi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1986"/>
                <a:ext cx="6952488" cy="5382550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Eğim tahminini iyileştirmenin </a:t>
                </a:r>
                <a:r>
                  <a:rPr lang="tr-TR" dirty="0"/>
                  <a:t>bir yolu, biri aralığın başında diğeri sonunda </a:t>
                </a:r>
                <a:r>
                  <a:rPr lang="tr-TR" dirty="0" smtClean="0"/>
                  <a:t>olmak üzere aralık için iki türev </a:t>
                </a:r>
                <a:r>
                  <a:rPr lang="tr-TR" dirty="0"/>
                  <a:t>hesaplamaktır. </a:t>
                </a:r>
                <a:endParaRPr lang="tr-TR" dirty="0" smtClean="0"/>
              </a:p>
              <a:p>
                <a:r>
                  <a:rPr lang="tr-TR" dirty="0" smtClean="0"/>
                  <a:t>Göz önüne </a:t>
                </a:r>
                <a:r>
                  <a:rPr lang="tr-TR" dirty="0"/>
                  <a:t>alınan aralık </a:t>
                </a:r>
                <a:r>
                  <a:rPr lang="tr-TR" dirty="0" smtClean="0"/>
                  <a:t>için iyileştirme elde </a:t>
                </a:r>
                <a:r>
                  <a:rPr lang="tr-TR" dirty="0"/>
                  <a:t>etmek amacıyla, daha sonra bu iki türevin </a:t>
                </a:r>
                <a:r>
                  <a:rPr lang="tr-TR" dirty="0" smtClean="0"/>
                  <a:t>ortalaması alınır. Bu yaklaşım </a:t>
                </a:r>
                <a:r>
                  <a:rPr lang="tr-TR" dirty="0" err="1" smtClean="0"/>
                  <a:t>Heun</a:t>
                </a:r>
                <a:r>
                  <a:rPr lang="tr-TR" dirty="0" smtClean="0"/>
                  <a:t> yöntemi </a:t>
                </a:r>
                <a:r>
                  <a:rPr lang="tr-TR" dirty="0"/>
                  <a:t>diye </a:t>
                </a:r>
                <a:r>
                  <a:rPr lang="tr-TR" dirty="0" smtClean="0"/>
                  <a:t>bilinir.</a:t>
                </a:r>
                <a:r>
                  <a:rPr lang="tr-TR" dirty="0"/>
                  <a:t> </a:t>
                </a:r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Deneme adımı (Şekil a)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r>
                  <a:rPr lang="tr-TR" dirty="0" smtClean="0"/>
                  <a:t>Düzeltme </a:t>
                </a:r>
                <a:r>
                  <a:rPr lang="tr-TR" dirty="0"/>
                  <a:t>adımı (</a:t>
                </a:r>
                <a:r>
                  <a:rPr lang="tr-TR"/>
                  <a:t>Şekil </a:t>
                </a:r>
                <a:r>
                  <a:rPr lang="tr-TR" smtClean="0"/>
                  <a:t>b)</a:t>
                </a:r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1986"/>
                <a:ext cx="6952488" cy="5382550"/>
              </a:xfrm>
              <a:blipFill rotWithShape="0">
                <a:blip r:embed="rId2"/>
                <a:stretch>
                  <a:fillRect t="-7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00" y="620485"/>
            <a:ext cx="421375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Heun</a:t>
            </a:r>
            <a:r>
              <a:rPr lang="tr-TR" dirty="0"/>
              <a:t> Yöntemi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Deneme adımı çözümü daha iyi hale getirmek için tekrarlanabilir.</a:t>
                </a:r>
              </a:p>
              <a:p>
                <a:r>
                  <a:rPr lang="tr-TR" dirty="0" smtClean="0"/>
                  <a:t>Eğer f=f(x) gibi bir fonksiyonunuz varsa yani y’ye bağlı değilse </a:t>
                </a:r>
                <a:r>
                  <a:rPr lang="tr-TR" dirty="0" err="1" smtClean="0"/>
                  <a:t>heun</a:t>
                </a:r>
                <a:r>
                  <a:rPr lang="tr-TR" dirty="0" smtClean="0"/>
                  <a:t> yöntemini kullanamazsınız.</a:t>
                </a:r>
              </a:p>
              <a:p>
                <a:r>
                  <a:rPr lang="tr-TR" dirty="0" err="1" smtClean="0"/>
                  <a:t>Heun</a:t>
                </a:r>
                <a:r>
                  <a:rPr lang="tr-TR" dirty="0" smtClean="0"/>
                  <a:t> yöntemi ikinci dereceden doğruluğa sahiptir yani ilgilenen fonksiyon ikinci derece ise kesin sonuç verir.</a:t>
                </a:r>
              </a:p>
              <a:p>
                <a:r>
                  <a:rPr lang="tr-TR" dirty="0" err="1"/>
                  <a:t>Heun</a:t>
                </a:r>
                <a:r>
                  <a:rPr lang="tr-TR" dirty="0" smtClean="0"/>
                  <a:t> </a:t>
                </a:r>
                <a:r>
                  <a:rPr lang="tr-TR" dirty="0"/>
                  <a:t>Yönteminde yerel 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; ancak yayılmış 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dır</a:t>
                </a:r>
                <a:r>
                  <a:rPr lang="tr-TR" dirty="0"/>
                  <a:t>. </a:t>
                </a:r>
                <a:r>
                  <a:rPr lang="tr-TR" dirty="0" smtClean="0"/>
                  <a:t>Adım </a:t>
                </a:r>
                <a:r>
                  <a:rPr lang="tr-TR" dirty="0"/>
                  <a:t>büyüklüğü düşürülerek hata azaltılır.</a:t>
                </a:r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 r="-3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Orta Nokta (geliştirilmiş poligon) yöntemi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1986"/>
                <a:ext cx="6952488" cy="5382550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Eğim tahminini iyileştirmenin diğer bir </a:t>
                </a:r>
                <a:r>
                  <a:rPr lang="tr-TR" dirty="0"/>
                  <a:t>yolu, </a:t>
                </a:r>
                <a:r>
                  <a:rPr lang="tr-TR" dirty="0" smtClean="0"/>
                  <a:t>aralığın tam ortasındaki türevi </a:t>
                </a:r>
                <a:r>
                  <a:rPr lang="tr-TR" dirty="0"/>
                  <a:t>hesaplamaktır. </a:t>
                </a:r>
                <a:endParaRPr lang="tr-TR" dirty="0" smtClean="0"/>
              </a:p>
              <a:p>
                <a:r>
                  <a:rPr lang="tr-TR" dirty="0" smtClean="0"/>
                  <a:t>Yöntem şöyle çalışır.</a:t>
                </a:r>
                <a:r>
                  <a:rPr lang="tr-TR" dirty="0"/>
                  <a:t> </a:t>
                </a:r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Bulunan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</m:oMath>
                </a14:m>
                <a:r>
                  <a:rPr lang="tr-TR" dirty="0" smtClean="0"/>
                  <a:t> değeri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 bulmak için kullanılır. Böylece </a:t>
                </a:r>
                <a:r>
                  <a:rPr lang="tr-TR" dirty="0" err="1" smtClean="0"/>
                  <a:t>bi</a:t>
                </a:r>
                <a:r>
                  <a:rPr lang="tr-TR" dirty="0" smtClean="0"/>
                  <a:t> sonraki adımdaki değer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Olarak bulunur.</a:t>
                </a:r>
              </a:p>
              <a:p>
                <a:r>
                  <a:rPr lang="tr-TR" dirty="0" smtClean="0"/>
                  <a:t>Orta Nokta Yönteminde </a:t>
                </a:r>
                <a:r>
                  <a:rPr lang="tr-TR" dirty="0"/>
                  <a:t>yerel 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; ancak yayılmış 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dır</a:t>
                </a:r>
                <a:r>
                  <a:rPr lang="tr-TR" dirty="0"/>
                  <a:t>. Adım büyüklüğü düşürülerek hata azaltılır.</a:t>
                </a:r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1986"/>
                <a:ext cx="6952488" cy="5382550"/>
              </a:xfrm>
              <a:blipFill rotWithShape="0">
                <a:blip r:embed="rId2"/>
                <a:stretch>
                  <a:fillRect t="-906" r="-14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8" y="620485"/>
            <a:ext cx="4601344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Euler</a:t>
            </a:r>
            <a:r>
              <a:rPr lang="tr-TR" dirty="0" smtClean="0"/>
              <a:t> Yöntemi: 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tr-TR" dirty="0" smtClean="0"/>
                  <a:t>Problem: Aşağıdaki eşitliği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 smtClean="0"/>
                  <a:t>’dan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dirty="0" smtClean="0"/>
                  <a:t>’ye kadar sayısal olarak </a:t>
                </a:r>
                <a:r>
                  <a:rPr lang="tr-TR" dirty="0" err="1" smtClean="0"/>
                  <a:t>integre</a:t>
                </a:r>
                <a:r>
                  <a:rPr lang="tr-TR" dirty="0" smtClean="0"/>
                  <a:t> etmek için </a:t>
                </a:r>
                <a:r>
                  <a:rPr lang="tr-TR" dirty="0" err="1" smtClean="0"/>
                  <a:t>Euler</a:t>
                </a:r>
                <a:r>
                  <a:rPr lang="tr-TR" dirty="0" smtClean="0"/>
                  <a:t> yöntemi, </a:t>
                </a:r>
                <a:r>
                  <a:rPr lang="tr-TR" dirty="0" err="1" smtClean="0"/>
                  <a:t>Heun</a:t>
                </a:r>
                <a:r>
                  <a:rPr lang="tr-TR" dirty="0" smtClean="0"/>
                  <a:t> Yöntemini ve Orta nokta yöntemini sırasıyla kullanınız, sonuçları karşılaştırınız. Başlangıç koşulu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 smtClean="0"/>
                  <a:t>.  Çözümünüzü her yöntemde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aralıklar kullanarak yapın.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Çözüm:</a:t>
                </a:r>
              </a:p>
              <a:p>
                <a:pPr marL="109728" indent="0">
                  <a:buNone/>
                </a:pPr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45420"/>
              </p:ext>
            </p:extLst>
          </p:nvPr>
        </p:nvGraphicFramePr>
        <p:xfrm>
          <a:off x="792607" y="3883261"/>
          <a:ext cx="111347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Çalışma Sayfası" r:id="rId4" imgW="11134593" imgH="2409768" progId="Excel.Sheet.12">
                  <p:embed/>
                </p:oleObj>
              </mc:Choice>
              <mc:Fallback>
                <p:oleObj name="Çalışma Sayfası" r:id="rId4" imgW="11134593" imgH="24097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607" y="3883261"/>
                        <a:ext cx="11134725" cy="240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5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Runge</a:t>
            </a:r>
            <a:r>
              <a:rPr lang="tr-TR" dirty="0" smtClean="0"/>
              <a:t>-Kutta Yöntemi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 smtClean="0"/>
                  <a:t>Euler yöntemi, </a:t>
                </a:r>
                <a:r>
                  <a:rPr lang="tr-TR" dirty="0" err="1" smtClean="0"/>
                  <a:t>Heun</a:t>
                </a:r>
                <a:r>
                  <a:rPr lang="tr-TR" dirty="0" smtClean="0"/>
                  <a:t> yöntemi ve orta nokta yöntemi genel olarak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yöntemleri olarak genelleştirilebilirler.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Burada a’lar sabit.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−1)1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−1)2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/>
                  <a:t>Burada </a:t>
                </a:r>
                <a:r>
                  <a:rPr lang="tr-TR" dirty="0" smtClean="0"/>
                  <a:t>p’ler ve </a:t>
                </a:r>
                <a:r>
                  <a:rPr lang="tr-TR" dirty="0" err="1" smtClean="0"/>
                  <a:t>q’lar</a:t>
                </a:r>
                <a:r>
                  <a:rPr lang="tr-TR" dirty="0" smtClean="0"/>
                  <a:t> </a:t>
                </a:r>
                <a:r>
                  <a:rPr lang="tr-TR" dirty="0"/>
                  <a:t>sabit</a:t>
                </a:r>
                <a:r>
                  <a:rPr lang="tr-TR" dirty="0" smtClean="0"/>
                  <a:t>.</a:t>
                </a:r>
              </a:p>
              <a:p>
                <a:r>
                  <a:rPr lang="tr-TR" dirty="0" err="1" smtClean="0"/>
                  <a:t>Runge</a:t>
                </a:r>
                <a:r>
                  <a:rPr lang="tr-TR" dirty="0" smtClean="0"/>
                  <a:t>-Kutta yöntemleri fonksiyonun türevini kullanmadıkları için uygulanmaları oldukça kolaydır.</a:t>
                </a:r>
              </a:p>
              <a:p>
                <a:r>
                  <a:rPr lang="tr-TR" dirty="0" smtClean="0"/>
                  <a:t>Birinci derece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yöntemi </a:t>
                </a:r>
                <a:r>
                  <a:rPr lang="tr-TR" dirty="0" err="1" smtClean="0"/>
                  <a:t>Euler</a:t>
                </a:r>
                <a:r>
                  <a:rPr lang="tr-TR" dirty="0" smtClean="0"/>
                  <a:t> yöntemidir.</a:t>
                </a:r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97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İkinci Dereceden </a:t>
            </a:r>
            <a:r>
              <a:rPr lang="tr-TR" dirty="0" err="1" smtClean="0"/>
              <a:t>Runge</a:t>
            </a:r>
            <a:r>
              <a:rPr lang="tr-TR" dirty="0" smtClean="0"/>
              <a:t>-Kutta Yöntemleri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 smtClean="0"/>
                  <a:t>İkinci dereceden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yöntemlerinin genel ifadesi.</a:t>
                </a:r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tr-T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r>
                  <a:rPr lang="tr-TR" dirty="0" smtClean="0"/>
                  <a:t>Burada</a:t>
                </a:r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Kitabınızda ispatı kutu 25.1’de yapılmıştır. Bu denklem takımında bilinmeyenler arasındaki ilişkiler şu şekilde bulunmuştur.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Dört bilinmeyen 3 denklem var, analitik çözüm mümkün değil, değişkenlerden birini keyfi olarak belirleyip diğerlerini bu seçime göre çözebiliriz.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86" b="-24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Adi Diferansiyel Denklemler ve Mühendislik Uygulamaları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smtClean="0"/>
                  <a:t>Düşen </a:t>
                </a:r>
                <a:r>
                  <a:rPr lang="tr-TR" sz="2000" dirty="0"/>
                  <a:t>bir paraşütçünün hızını (v) zamanın </a:t>
                </a:r>
                <a:r>
                  <a:rPr lang="tr-TR" sz="2000" dirty="0" smtClean="0"/>
                  <a:t>(t) </a:t>
                </a:r>
                <a:r>
                  <a:rPr lang="tr-TR" sz="2000" dirty="0"/>
                  <a:t>bir fonksiyonu olarak hesaplamak için Newton’un ikinci yasasına dayalı olan aşağıdaki </a:t>
                </a:r>
                <a:r>
                  <a:rPr lang="tr-TR" sz="2000" dirty="0" smtClean="0"/>
                  <a:t>eşitlik türetilebilir:</a:t>
                </a:r>
                <a:endParaRPr lang="tr-TR" sz="20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tr-TR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tr-TR" sz="2000" dirty="0" smtClean="0"/>
              </a:p>
              <a:p>
                <a:r>
                  <a:rPr lang="tr-TR" sz="1600" dirty="0" smtClean="0"/>
                  <a:t>Burada </a:t>
                </a:r>
                <a:r>
                  <a:rPr lang="tr-TR" sz="1600" dirty="0"/>
                  <a:t>g yerçekimi ivmesi, m kütle ve c direnç katsayısıdır. </a:t>
                </a:r>
                <a:endParaRPr lang="tr-TR" sz="1600" dirty="0" smtClean="0"/>
              </a:p>
              <a:p>
                <a:r>
                  <a:rPr lang="tr-TR" sz="2000" dirty="0" smtClean="0"/>
                  <a:t>Bilinmeyen </a:t>
                </a:r>
                <a:r>
                  <a:rPr lang="tr-TR" sz="2000" dirty="0"/>
                  <a:t>fonksiyonu ve onun türevini içeren bu tür denklemler, </a:t>
                </a:r>
                <a:r>
                  <a:rPr lang="tr-TR" sz="2000" dirty="0">
                    <a:solidFill>
                      <a:srgbClr val="FF0000"/>
                    </a:solidFill>
                  </a:rPr>
                  <a:t>diferansiyel denklem </a:t>
                </a:r>
                <a:r>
                  <a:rPr lang="tr-TR" sz="2000" dirty="0"/>
                  <a:t>diye adlandırılır: </a:t>
                </a:r>
                <a:r>
                  <a:rPr lang="tr-TR" sz="1600" dirty="0" smtClean="0"/>
                  <a:t>(Yukarıdaki </a:t>
                </a:r>
                <a:r>
                  <a:rPr lang="tr-TR" sz="1600" dirty="0"/>
                  <a:t>denklem, değişkenler ve parametrelerin bir fonksiyonu olarak bir </a:t>
                </a:r>
                <a:r>
                  <a:rPr lang="tr-TR" sz="1600" dirty="0" err="1"/>
                  <a:t>degişkenin</a:t>
                </a:r>
                <a:r>
                  <a:rPr lang="tr-TR" sz="1600" dirty="0"/>
                  <a:t> değişiminin hızını gösterdiği için bazen hız (oran) denklemi </a:t>
                </a:r>
                <a:r>
                  <a:rPr lang="tr-TR" sz="1600" dirty="0" smtClean="0"/>
                  <a:t>adıyla da anılır)</a:t>
                </a:r>
              </a:p>
              <a:p>
                <a:r>
                  <a:rPr lang="tr-TR" sz="2000" dirty="0" smtClean="0">
                    <a:solidFill>
                      <a:srgbClr val="FF0000"/>
                    </a:solidFill>
                  </a:rPr>
                  <a:t>Birçok fiziksel </a:t>
                </a:r>
                <a:r>
                  <a:rPr lang="tr-TR" sz="2000" dirty="0">
                    <a:solidFill>
                      <a:srgbClr val="FF0000"/>
                    </a:solidFill>
                  </a:rPr>
                  <a:t>oluşum </a:t>
                </a:r>
                <a:r>
                  <a:rPr lang="tr-TR" sz="2000" dirty="0"/>
                  <a:t>en iyi şekilde </a:t>
                </a:r>
                <a:r>
                  <a:rPr lang="tr-TR" sz="2000" dirty="0">
                    <a:solidFill>
                      <a:srgbClr val="FF0000"/>
                    </a:solidFill>
                  </a:rPr>
                  <a:t>matematiksel olarak değişimin hızı cinsinden </a:t>
                </a:r>
                <a:r>
                  <a:rPr lang="tr-TR" sz="2000" dirty="0"/>
                  <a:t>formüle edilebildiği için bu tür eşitlikler </a:t>
                </a:r>
                <a:r>
                  <a:rPr lang="tr-TR" sz="2000" dirty="0">
                    <a:solidFill>
                      <a:srgbClr val="FF0000"/>
                    </a:solidFill>
                  </a:rPr>
                  <a:t>mühendislikte temel bir öneme </a:t>
                </a:r>
                <a:r>
                  <a:rPr lang="tr-TR" sz="2000" dirty="0"/>
                  <a:t>sahiptir.</a:t>
                </a:r>
              </a:p>
              <a:p>
                <a:r>
                  <a:rPr lang="tr-TR" sz="2000" dirty="0"/>
                  <a:t>Yukarıdaki denklemde diferansiyeli alınan büyüklük v , </a:t>
                </a:r>
                <a:r>
                  <a:rPr lang="tr-TR" sz="2000" dirty="0">
                    <a:solidFill>
                      <a:srgbClr val="FF0000"/>
                    </a:solidFill>
                  </a:rPr>
                  <a:t>bağımlı değişken </a:t>
                </a:r>
                <a:r>
                  <a:rPr lang="tr-TR" sz="2000" dirty="0"/>
                  <a:t>diye adlandırılır. v’nin diferansiyeli alınırken </a:t>
                </a:r>
                <a:r>
                  <a:rPr lang="tr-TR" sz="2000" dirty="0" smtClean="0"/>
                  <a:t>göz önüne </a:t>
                </a:r>
                <a:r>
                  <a:rPr lang="tr-TR" sz="2000" dirty="0"/>
                  <a:t>alınan büyüklük t, </a:t>
                </a:r>
                <a:r>
                  <a:rPr lang="tr-TR" sz="2000" dirty="0">
                    <a:solidFill>
                      <a:srgbClr val="FF0000"/>
                    </a:solidFill>
                  </a:rPr>
                  <a:t>bağımsız değişkendir</a:t>
                </a:r>
                <a:r>
                  <a:rPr lang="tr-TR" sz="2000" dirty="0"/>
                  <a:t>. </a:t>
                </a:r>
                <a:endParaRPr lang="tr-TR" sz="2000" dirty="0" smtClean="0"/>
              </a:p>
              <a:p>
                <a:r>
                  <a:rPr lang="tr-TR" sz="2000" dirty="0" smtClean="0"/>
                  <a:t>Eğer </a:t>
                </a:r>
                <a:r>
                  <a:rPr lang="tr-TR" sz="2000" dirty="0"/>
                  <a:t>bir fonksiyon </a:t>
                </a:r>
                <a:r>
                  <a:rPr lang="tr-TR" sz="2000" dirty="0">
                    <a:solidFill>
                      <a:srgbClr val="FF0000"/>
                    </a:solidFill>
                  </a:rPr>
                  <a:t>bir bağımsız değişken içeriyorsa</a:t>
                </a:r>
                <a:r>
                  <a:rPr lang="tr-TR" sz="2000" dirty="0"/>
                  <a:t>, denkleme </a:t>
                </a:r>
                <a:r>
                  <a:rPr lang="tr-TR" sz="2000" i="1" dirty="0">
                    <a:solidFill>
                      <a:srgbClr val="00B050"/>
                    </a:solidFill>
                  </a:rPr>
                  <a:t>adi diferansiyel denklem </a:t>
                </a:r>
                <a:r>
                  <a:rPr lang="tr-TR" sz="2000" dirty="0"/>
                  <a:t>(</a:t>
                </a:r>
                <a:r>
                  <a:rPr lang="tr-TR" sz="2000" i="1" dirty="0">
                    <a:solidFill>
                      <a:srgbClr val="00B050"/>
                    </a:solidFill>
                  </a:rPr>
                  <a:t>veya ADD</a:t>
                </a:r>
                <a:r>
                  <a:rPr lang="tr-TR" sz="2000" dirty="0"/>
                  <a:t>) denir. </a:t>
                </a:r>
                <a:endParaRPr lang="tr-TR" sz="2000" dirty="0" smtClean="0"/>
              </a:p>
              <a:p>
                <a:r>
                  <a:rPr lang="tr-TR" sz="2000" dirty="0" smtClean="0"/>
                  <a:t>Buna </a:t>
                </a:r>
                <a:r>
                  <a:rPr lang="tr-TR" sz="2000" dirty="0"/>
                  <a:t>karşılık, </a:t>
                </a:r>
                <a:r>
                  <a:rPr lang="tr-TR" sz="2000" dirty="0">
                    <a:solidFill>
                      <a:srgbClr val="FF0000"/>
                    </a:solidFill>
                  </a:rPr>
                  <a:t>iki veya daha çok bağımsız değişken içeren eşitlikler </a:t>
                </a:r>
                <a:r>
                  <a:rPr lang="tr-TR" sz="2000" i="1" dirty="0">
                    <a:solidFill>
                      <a:srgbClr val="00B050"/>
                    </a:solidFill>
                  </a:rPr>
                  <a:t>kısmi diferansiyel denklemdir </a:t>
                </a:r>
                <a:r>
                  <a:rPr lang="tr-TR" sz="2000" dirty="0"/>
                  <a:t>(</a:t>
                </a:r>
                <a:r>
                  <a:rPr lang="tr-TR" sz="2000" i="1" dirty="0">
                    <a:solidFill>
                      <a:srgbClr val="00B050"/>
                    </a:solidFill>
                  </a:rPr>
                  <a:t>veya KDD</a:t>
                </a:r>
                <a:r>
                  <a:rPr lang="tr-TR" sz="2000" dirty="0" smtClean="0"/>
                  <a:t>).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80" r="-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İkinci Dereceden </a:t>
            </a:r>
            <a:r>
              <a:rPr lang="tr-TR" dirty="0" err="1"/>
              <a:t>Runge</a:t>
            </a:r>
            <a:r>
              <a:rPr lang="tr-TR" dirty="0"/>
              <a:t>-Kutta Yöntemleri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tr-TR" dirty="0" smtClean="0"/>
                  <a:t>Eğer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tr-TR" dirty="0" smtClean="0"/>
                  <a:t> seçilirse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b="1" dirty="0" err="1" smtClean="0"/>
                  <a:t>Heun</a:t>
                </a:r>
                <a:r>
                  <a:rPr lang="tr-TR" b="1" dirty="0" smtClean="0"/>
                  <a:t> Yöntemi Ortaya Çıkar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tr-TR" dirty="0" smtClean="0"/>
                  <a:t>;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dirty="0" smtClean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dirty="0" smtClean="0"/>
                  <a:t> olur.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/>
                  <a:t>Eğer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dirty="0"/>
                  <a:t> seçilirse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</a:t>
                </a:r>
                <a:r>
                  <a:rPr lang="tr-TR" b="1" dirty="0" smtClean="0"/>
                  <a:t>Orta Nokta </a:t>
                </a:r>
                <a:r>
                  <a:rPr lang="tr-TR" b="1" dirty="0"/>
                  <a:t>Yöntemi Ortaya Çıkar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dirty="0"/>
                  <a:t>;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tr-TR" dirty="0"/>
                  <a:t> olur</a:t>
                </a:r>
                <a:r>
                  <a:rPr lang="tr-TR" dirty="0" smtClean="0"/>
                  <a:t>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/>
                  <a:t>Eğer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tr-TR" dirty="0"/>
                  <a:t> seçilirse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</a:t>
                </a:r>
                <a:r>
                  <a:rPr lang="tr-TR" b="1" dirty="0" smtClean="0"/>
                  <a:t>Ralston Yöntemi </a:t>
                </a:r>
                <a:r>
                  <a:rPr lang="tr-TR" b="1" dirty="0"/>
                  <a:t>Ortaya Çıkar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tr-TR" dirty="0"/>
                  <a:t>;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tr-TR" dirty="0"/>
                  <a:t> olur</a:t>
                </a:r>
                <a:r>
                  <a:rPr lang="tr-T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seçimi kesme hatalarını minimumda tutar.</a:t>
                </a:r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tr-TR" sz="1800" dirty="0" smtClean="0"/>
                  <a:t>Problem: Aşağıdaki eşitliği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1800" dirty="0"/>
                  <a:t>’dan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tr-TR" sz="1800" dirty="0"/>
                  <a:t>’e kadar sayısal olarak </a:t>
                </a:r>
                <a:r>
                  <a:rPr lang="tr-TR" sz="1800" dirty="0" err="1"/>
                  <a:t>integre</a:t>
                </a:r>
                <a:r>
                  <a:rPr lang="tr-TR" sz="1800" dirty="0"/>
                  <a:t> etmek için </a:t>
                </a:r>
                <a:r>
                  <a:rPr lang="tr-TR" sz="1800" dirty="0" err="1" smtClean="0"/>
                  <a:t>Euler</a:t>
                </a:r>
                <a:r>
                  <a:rPr lang="tr-TR" sz="1800" dirty="0" smtClean="0"/>
                  <a:t>, </a:t>
                </a:r>
                <a:r>
                  <a:rPr lang="tr-TR" sz="1800" dirty="0" err="1" smtClean="0"/>
                  <a:t>Heun</a:t>
                </a:r>
                <a:r>
                  <a:rPr lang="tr-TR" sz="1800" dirty="0" smtClean="0"/>
                  <a:t>, Orta nokta ve </a:t>
                </a:r>
                <a:r>
                  <a:rPr lang="tr-TR" sz="1800" dirty="0" err="1" smtClean="0"/>
                  <a:t>Ralston</a:t>
                </a:r>
                <a:r>
                  <a:rPr lang="tr-TR" sz="1800" dirty="0" smtClean="0"/>
                  <a:t> </a:t>
                </a:r>
                <a:r>
                  <a:rPr lang="tr-TR" sz="1800" dirty="0"/>
                  <a:t>yöntemini kullanınız</a:t>
                </a:r>
                <a:r>
                  <a:rPr lang="tr-TR" sz="1800" dirty="0" smtClean="0"/>
                  <a:t>. Gerçek sonuçla karşılaştırınız. </a:t>
                </a:r>
                <a:r>
                  <a:rPr lang="tr-TR" sz="1800" dirty="0"/>
                  <a:t>Başlangıç koşulu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sz="1800" dirty="0"/>
                  <a:t>’da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tr-TR" sz="1800" dirty="0"/>
                  <a:t>  Çözümünüzü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sz="1800" dirty="0" smtClean="0"/>
                  <a:t> adım aralığında yapınız.</a:t>
                </a:r>
                <a:endParaRPr lang="tr-TR" sz="18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sz="1800" i="1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sz="1800" i="1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+8.5</m:t>
                      </m:r>
                    </m:oMath>
                  </m:oMathPara>
                </a14:m>
                <a:endParaRPr lang="tr-TR" sz="18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6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87942"/>
              </p:ext>
            </p:extLst>
          </p:nvPr>
        </p:nvGraphicFramePr>
        <p:xfrm>
          <a:off x="824802" y="3026989"/>
          <a:ext cx="624933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Çalışma Sayfası" r:id="rId4" imgW="8810445" imgH="3552853" progId="Excel.Sheet.12">
                  <p:embed/>
                </p:oleObj>
              </mc:Choice>
              <mc:Fallback>
                <p:oleObj name="Çalışma Sayfası" r:id="rId4" imgW="8810445" imgH="35528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802" y="3026989"/>
                        <a:ext cx="6249330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afi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4921"/>
              </p:ext>
            </p:extLst>
          </p:nvPr>
        </p:nvGraphicFramePr>
        <p:xfrm>
          <a:off x="7074132" y="2674594"/>
          <a:ext cx="4902666" cy="3715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17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Üçüncü Dereceden </a:t>
            </a:r>
            <a:r>
              <a:rPr lang="tr-TR" dirty="0" err="1" smtClean="0"/>
              <a:t>Runge</a:t>
            </a:r>
            <a:r>
              <a:rPr lang="tr-TR" dirty="0" smtClean="0"/>
              <a:t>-Kutta Yöntemleri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Çıkarılmasına yer verilmeksizin en yaygın versiyonunun formülü şu şekilde özetlenebilir.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/>
                  <a:t>Üçüncü Dereceden </a:t>
                </a:r>
                <a:r>
                  <a:rPr lang="tr-TR" dirty="0" err="1"/>
                  <a:t>Runge</a:t>
                </a:r>
                <a:r>
                  <a:rPr lang="tr-TR" dirty="0"/>
                  <a:t>-Kutta Yöntemleri</a:t>
                </a:r>
                <a:r>
                  <a:rPr lang="tr-TR" dirty="0" smtClean="0"/>
                  <a:t>nde </a:t>
                </a:r>
                <a:r>
                  <a:rPr lang="tr-TR" dirty="0"/>
                  <a:t>yerel 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; ancak yayılmış kesme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dür. </a:t>
                </a:r>
              </a:p>
              <a:p>
                <a:r>
                  <a:rPr lang="tr-TR" dirty="0" smtClean="0"/>
                  <a:t>Kübik fonksiyonlarda tam sonuç verir.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7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Dördüncü Dereceden </a:t>
            </a:r>
            <a:r>
              <a:rPr lang="tr-TR" dirty="0" err="1" smtClean="0"/>
              <a:t>Runge</a:t>
            </a:r>
            <a:r>
              <a:rPr lang="tr-TR" dirty="0" smtClean="0"/>
              <a:t>-Kutta Yöntemleri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En yaygın kullanılan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yöntemidir. Bu nedenle klasik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diye de isimlendirilir.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0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tr-TR" dirty="0" smtClean="0"/>
                  <a:t>Problem: </a:t>
                </a:r>
              </a:p>
              <a:p>
                <a:pPr marL="109728" indent="0">
                  <a:buNone/>
                </a:pPr>
                <a:r>
                  <a:rPr lang="tr-TR" dirty="0" smtClean="0"/>
                  <a:t>a.) Aşağıdaki eşitliği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’dan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/>
                  <a:t>’e kadar sayısal olarak </a:t>
                </a:r>
                <a:r>
                  <a:rPr lang="tr-TR" dirty="0" err="1"/>
                  <a:t>integre</a:t>
                </a:r>
                <a:r>
                  <a:rPr lang="tr-TR" dirty="0"/>
                  <a:t> etmek için </a:t>
                </a:r>
                <a:r>
                  <a:rPr lang="tr-TR" dirty="0" smtClean="0"/>
                  <a:t>klasik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 kutta </a:t>
                </a:r>
                <a:r>
                  <a:rPr lang="tr-TR" dirty="0"/>
                  <a:t>yöntemini kullanınız. Başlangıç koşulu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/>
                  <a:t>  Çözümünüzü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 smtClean="0"/>
                  <a:t> adımı için yapınız.</a:t>
                </a:r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+8.5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b.) Benzer şekilde, aşağıdaki </a:t>
                </a:r>
                <a:r>
                  <a:rPr lang="tr-TR" dirty="0"/>
                  <a:t>eşitliği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’dan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/>
                  <a:t>’e kadar sayısal olarak </a:t>
                </a:r>
                <a:r>
                  <a:rPr lang="tr-TR" dirty="0" err="1"/>
                  <a:t>integre</a:t>
                </a:r>
                <a:r>
                  <a:rPr lang="tr-TR" dirty="0"/>
                  <a:t> etmek için klasik </a:t>
                </a:r>
                <a:r>
                  <a:rPr lang="tr-TR" dirty="0" err="1"/>
                  <a:t>runge</a:t>
                </a:r>
                <a:r>
                  <a:rPr lang="tr-TR" dirty="0"/>
                  <a:t> kutta yöntemini kullanınız. Başlangıç koşulu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dirty="0"/>
                  <a:t>  Çözümünüzü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/>
                  <a:t> adımı için yapınız.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+8.5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=4.21875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4.21875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8.5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4.21875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4.21875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0.5=3.21875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Bu değer  kesin çözümdür. Gerçek çözüm dördüncü dereceden olduğu için dördüncü dereceden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kesin çözümü üretmektedir.</a:t>
                </a:r>
                <a:endParaRPr lang="tr-TR" dirty="0"/>
              </a:p>
              <a:p>
                <a:pPr marL="109728" indent="0">
                  <a:buNone/>
                </a:pPr>
                <a:endParaRPr lang="tr-TR" dirty="0" smtClean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6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2=3</m:t>
                      </m:r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0.25,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0.25,2.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.25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.75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.510611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0.25,2+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3.510611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0.25,2.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877653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=3.446785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0.5,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0.5,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+3.446785</m:t>
                          </m:r>
                          <m:r>
                            <m:rPr>
                              <m:nor/>
                            </m:rPr>
                            <a:rPr lang="tr-TR" dirty="0"/>
                            <m:t>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0.5,3.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723392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=4.105603</m:t>
                      </m:r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3.510611</m:t>
                              </m:r>
                              <m:r>
                                <m:rPr>
                                  <m:nor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3.446785</m:t>
                              </m:r>
                              <m:r>
                                <m:rPr>
                                  <m:nor/>
                                </m:rPr>
                                <a:rPr lang="tr-TR" dirty="0"/>
                                <m:t> 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4.105603</m:t>
                          </m:r>
                          <m:r>
                            <m:rPr>
                              <m:nor/>
                            </m:rPr>
                            <a:rPr lang="tr-T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0.5=3. 751521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Bu değer  kesin çözüme çok yakındır. </a:t>
                </a:r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Adi Diferansiyel Denklem Sistemlerinin </a:t>
            </a:r>
            <a:r>
              <a:rPr lang="tr-TR" dirty="0" err="1"/>
              <a:t>Runge</a:t>
            </a:r>
            <a:r>
              <a:rPr lang="tr-TR" dirty="0"/>
              <a:t>-Kutta ile Çözümü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 smtClean="0"/>
                  <a:t>Problem: Aşağıdaki diferansiyel denklemlerini dördüncü dereceden </a:t>
                </a:r>
                <a:r>
                  <a:rPr lang="tr-TR" dirty="0" err="1" smtClean="0"/>
                  <a:t>Runge</a:t>
                </a:r>
                <a:r>
                  <a:rPr lang="tr-TR" dirty="0" smtClean="0"/>
                  <a:t>-Kutta yöntemini kullanarak çözünüz.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=−0.5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Başlangıç koşulları: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tr-TR" dirty="0" smtClean="0"/>
                  <a:t>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 Değerlerini bulunuz. Adım büyüklüğünü h=0.5 olarak kullanınız.</a:t>
                </a:r>
              </a:p>
              <a:p>
                <a:pPr marL="0" indent="0">
                  <a:buNone/>
                </a:pPr>
                <a:r>
                  <a:rPr lang="tr-TR" dirty="0" smtClean="0"/>
                  <a:t>Çözüm: Göstermek amaçlı ilk adımı el ile hesaplayalım, ardından pratik olması açısından </a:t>
                </a:r>
                <a:r>
                  <a:rPr lang="tr-TR" dirty="0" err="1" smtClean="0"/>
                  <a:t>excel</a:t>
                </a:r>
                <a:r>
                  <a:rPr lang="tr-TR" dirty="0" smtClean="0"/>
                  <a:t> kullanalım. Daha sonra aynı problemi </a:t>
                </a:r>
                <a:r>
                  <a:rPr lang="tr-TR" dirty="0" err="1" smtClean="0"/>
                  <a:t>matlab</a:t>
                </a:r>
                <a:r>
                  <a:rPr lang="tr-TR" dirty="0" smtClean="0"/>
                  <a:t> ile çözeceğiz. 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Başlangıç değerleri ile verilen eğim ifadelerini değerlendirdik. Şimdi bulduğumuz değerleri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’</a:t>
                </a:r>
                <a:r>
                  <a:rPr lang="tr-TR" dirty="0" err="1" smtClean="0"/>
                  <a:t>nin</a:t>
                </a:r>
                <a:r>
                  <a:rPr lang="tr-TR" dirty="0" smtClean="0"/>
                  <a:t> orta noktadaki değerlerini hesaplamak için kullanabiliriz.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 t="-906" b="-15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 cstate="screen"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9755"/>
          <a:stretch/>
        </p:blipFill>
        <p:spPr>
          <a:xfrm>
            <a:off x="2505318" y="4998812"/>
            <a:ext cx="6697820" cy="7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Adi Diferansiyel Denklem Sistemlerinin </a:t>
            </a:r>
            <a:r>
              <a:rPr lang="tr-TR" dirty="0" err="1"/>
              <a:t>Runge</a:t>
            </a:r>
            <a:r>
              <a:rPr lang="tr-TR" dirty="0"/>
              <a:t>-Kutta ile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Şimdi de bu değerleri orta noktadaki eğimlerin ilk değerini bulmak için kullanıyoruz.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Yine bulduğumuz değerleri, orta noktadaki ikinci eğimleri bulmak için kullanıyoruz.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 cstate="screen"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400" b="60227"/>
          <a:stretch/>
        </p:blipFill>
        <p:spPr>
          <a:xfrm>
            <a:off x="2244106" y="1253436"/>
            <a:ext cx="6697820" cy="1260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 cstate="screen"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063" b="43464"/>
          <a:stretch/>
        </p:blipFill>
        <p:spPr>
          <a:xfrm>
            <a:off x="2451000" y="3423116"/>
            <a:ext cx="6697820" cy="7182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 cstate="screen"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441" b="18530"/>
          <a:stretch/>
        </p:blipFill>
        <p:spPr>
          <a:xfrm>
            <a:off x="2465400" y="5012910"/>
            <a:ext cx="6697820" cy="13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Adi Diferansiyel Denklem Sistemlerinin </a:t>
            </a:r>
            <a:r>
              <a:rPr lang="tr-TR" dirty="0" err="1"/>
              <a:t>Runge</a:t>
            </a:r>
            <a:r>
              <a:rPr lang="tr-TR" dirty="0"/>
              <a:t>-Kutta ile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7078" y="1230672"/>
            <a:ext cx="10742921" cy="6095999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Benzer şekilde, yukarıda bulduğumuz ara tahminleri kullanarak ikinci orta değer eğimini buluyoruz.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Bunları aralığın son noktasındaki tahminleri belirlemek için kullanıyoruz.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screen"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942"/>
          <a:stretch/>
        </p:blipFill>
        <p:spPr>
          <a:xfrm>
            <a:off x="2110694" y="2394423"/>
            <a:ext cx="6697820" cy="75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12695" y="3920295"/>
            <a:ext cx="9221753" cy="2025000"/>
            <a:chOff x="712695" y="3920295"/>
            <a:chExt cx="9221753" cy="2025000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9670" y="3920295"/>
              <a:ext cx="6886640" cy="2025000"/>
            </a:xfrm>
            <a:prstGeom prst="rect">
              <a:avLst/>
            </a:prstGeom>
          </p:spPr>
        </p:pic>
        <p:sp>
          <p:nvSpPr>
            <p:cNvPr id="6" name="Dikdörtgen 5"/>
            <p:cNvSpPr/>
            <p:nvPr/>
          </p:nvSpPr>
          <p:spPr>
            <a:xfrm>
              <a:off x="712695" y="4640279"/>
              <a:ext cx="922175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>
                  <a:solidFill>
                    <a:schemeClr val="tx2"/>
                  </a:solidFill>
                </a:rPr>
                <a:t>Bu </a:t>
              </a:r>
              <a:r>
                <a:rPr lang="tr-TR" sz="2400" dirty="0" err="1">
                  <a:solidFill>
                    <a:schemeClr val="tx2"/>
                  </a:solidFill>
                </a:rPr>
                <a:t>değerleride</a:t>
              </a:r>
              <a:r>
                <a:rPr lang="tr-TR" sz="2400" dirty="0">
                  <a:solidFill>
                    <a:schemeClr val="tx2"/>
                  </a:solidFill>
                </a:rPr>
                <a:t> son noktadaki eğimleri hesaplamak için kullanıyoruz.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5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Adi Diferansiyel Denklemler ve Mühendislik Uygulamaları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r-TR" dirty="0" smtClean="0"/>
                  <a:t>Diferansiyel denklemler derecelerine göre de sınıflandırılır. </a:t>
                </a:r>
              </a:p>
              <a:p>
                <a:pPr lvl="1"/>
                <a:r>
                  <a:rPr lang="tr-TR" dirty="0" smtClean="0"/>
                  <a:t>Örneğin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tr-T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tr-TR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birinci dereceden bir denklemdir, çünkü denklemdeki en yüksek dereceli türev, birinci türevdir. </a:t>
                </a:r>
                <a:endParaRPr lang="tr-TR" dirty="0" smtClean="0"/>
              </a:p>
              <a:p>
                <a:pPr lvl="1"/>
                <a:r>
                  <a:rPr lang="tr-TR" dirty="0" smtClean="0"/>
                  <a:t>İkinci </a:t>
                </a:r>
                <a:r>
                  <a:rPr lang="tr-TR" dirty="0"/>
                  <a:t>dereceden denklem ise ikinci türevi içerir. Örneğin, sönümlemeli bir kütle-yay sisteminin konumunu (x) belirten denklem, </a:t>
                </a:r>
                <a:r>
                  <a:rPr lang="tr-TR" dirty="0" smtClean="0"/>
                  <a:t>ikinci derecedendir.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tr-TR" dirty="0"/>
              </a:p>
              <a:p>
                <a:pPr lvl="1"/>
                <a:r>
                  <a:rPr lang="tr-TR" dirty="0"/>
                  <a:t>Burada c sönümleme katsayısı ve k yay sabitidir. Benzer şekilde, </a:t>
                </a:r>
                <a:r>
                  <a:rPr lang="tr-TR" dirty="0" err="1"/>
                  <a:t>n’inci</a:t>
                </a:r>
                <a:r>
                  <a:rPr lang="tr-TR" dirty="0"/>
                  <a:t> dereceden bir denklem </a:t>
                </a:r>
                <a:r>
                  <a:rPr lang="tr-TR" dirty="0" err="1"/>
                  <a:t>n'inci</a:t>
                </a:r>
                <a:r>
                  <a:rPr lang="tr-TR" dirty="0"/>
                  <a:t> türevi içerecektir.</a:t>
                </a:r>
              </a:p>
              <a:p>
                <a:r>
                  <a:rPr lang="tr-TR" dirty="0"/>
                  <a:t>Yüksek dereceli denklemler birinci dereceden denklemlere indirgenebilir. Eşitlik (2) için bu, yeni bir y değişkeni tanımlanarak yapılabilir: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(3)</m:t>
                      </m:r>
                    </m:oMath>
                  </m:oMathPara>
                </a14:m>
                <a:endParaRPr lang="tr-TR" dirty="0"/>
              </a:p>
              <a:p>
                <a:pPr lvl="1"/>
                <a:r>
                  <a:rPr lang="tr-TR" dirty="0"/>
                  <a:t>Bu şekilde tanımlanan bu ifadenin de diferansiyeli alınabilir</a:t>
                </a:r>
                <a:r>
                  <a:rPr lang="tr-TR" dirty="0" smtClean="0"/>
                  <a:t>:</a:t>
                </a:r>
              </a:p>
              <a:p>
                <a:pPr marL="411480" lvl="1" indent="0">
                  <a:buNone/>
                </a:pPr>
                <a:r>
                  <a:rPr lang="tr-TR" dirty="0"/>
                  <a:t> </a:t>
                </a:r>
                <a:br>
                  <a:rPr lang="tr-T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(4)</m:t>
                      </m:r>
                    </m:oMath>
                  </m:oMathPara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tr-TR" dirty="0"/>
                  <a:t>Daha sonra Eşitlik (3) ve (4), (2)’de yerine konursa:</a:t>
                </a: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 smtClean="0"/>
              </a:p>
              <a:p>
                <a:pPr lvl="1"/>
                <a:r>
                  <a:rPr lang="tr-TR" dirty="0" smtClean="0"/>
                  <a:t>Elde edilir.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Adi Diferansiyel Denklem Sistemlerinin </a:t>
            </a:r>
            <a:r>
              <a:rPr lang="tr-TR" dirty="0" err="1"/>
              <a:t>Runge</a:t>
            </a:r>
            <a:r>
              <a:rPr lang="tr-TR" dirty="0"/>
              <a:t>-Kutta ile Çözümü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 smtClean="0"/>
                  <a:t>Ara basamakları hesaplama işi bitti, Böylece bir adım sonraki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</m:d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değerleri aşağıdaki ifade kullanılarak elde edilebilir.</a:t>
                </a:r>
              </a:p>
              <a:p>
                <a:r>
                  <a:rPr lang="tr-TR" dirty="0" smtClean="0"/>
                  <a:t>El ile yapıldığında işlem yükünün ağır olduğu görülebilir ancak bilgisayarla yazıldığında yapılan işlem oldukça kolaydır. 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r>
                  <a:rPr lang="tr-TR" dirty="0" smtClean="0"/>
                  <a:t>Şimdi aradığımız değerlere yani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değerlerine ulaşana kadar adım büyüklüğünü belirlenen aralıklarla artırarak işleme devam edeceğiz. Adım büyüklüğünü gereğinden büyük alırsak işlem doğru sonucu vermez. Genellikle bu tür çözümlemelerinizde h=0.1 veya h=0.05 değerlerini kullanmanız yeterli olur.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86" r="-1278" b="-23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01" y="2711799"/>
            <a:ext cx="4471875" cy="911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1341" y="3696773"/>
            <a:ext cx="688664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Adi Diferansiyel Denklem Sistemlerinin </a:t>
            </a:r>
            <a:r>
              <a:rPr lang="tr-TR" dirty="0" err="1"/>
              <a:t>Runge</a:t>
            </a:r>
            <a:r>
              <a:rPr lang="tr-TR" dirty="0"/>
              <a:t>-Kutta ile Çözümü</a:t>
            </a:r>
          </a:p>
        </p:txBody>
      </p:sp>
      <p:graphicFrame>
        <p:nvGraphicFramePr>
          <p:cNvPr id="4" name="İçerik Yer Tutucusu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31474"/>
              </p:ext>
            </p:extLst>
          </p:nvPr>
        </p:nvGraphicFramePr>
        <p:xfrm>
          <a:off x="1774171" y="1548934"/>
          <a:ext cx="5886450" cy="518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3" imgW="5714904" imgH="5029115" progId="Excel.Sheet.12">
                  <p:embed/>
                </p:oleObj>
              </mc:Choice>
              <mc:Fallback>
                <p:oleObj name="Worksheet" r:id="rId3" imgW="5714904" imgH="50291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171" y="1548934"/>
                        <a:ext cx="5886450" cy="518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8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Basit Bir Örnek ile </a:t>
            </a:r>
            <a:r>
              <a:rPr lang="tr-TR" dirty="0" err="1"/>
              <a:t>Runge</a:t>
            </a:r>
            <a:r>
              <a:rPr lang="tr-TR" dirty="0"/>
              <a:t>-Kutta Yönteminin Açıklanması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dydx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ornek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dydx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[-0.5*y(1); 4-0.3*y(2)-0.1*y(1)];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Bu </a:t>
            </a:r>
            <a:r>
              <a:rPr lang="tr-T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scripti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kaydediyoruz. Aşağıdaki </a:t>
            </a:r>
            <a:r>
              <a:rPr lang="tr-T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scripti</a:t>
            </a:r>
            <a:r>
              <a:rPr lang="tr-T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yazıyoruz.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x,y] = ode45(@ornek,[0 2],[4; 6]);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plot(x,y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(:,1),x,y(:,2),</a:t>
            </a:r>
            <a:r>
              <a:rPr lang="es-ES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A020F0"/>
                </a:solidFill>
                <a:latin typeface="Courier New" panose="02070309020205020404" pitchFamily="49" charset="0"/>
              </a:rPr>
              <a:t>'Örnek Problemin Grafik Olarak Gösterimi'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A020F0"/>
                </a:solidFill>
                <a:latin typeface="Courier New" panose="02070309020205020404" pitchFamily="49" charset="0"/>
              </a:rPr>
              <a:t>'Konum </a:t>
            </a:r>
            <a:r>
              <a:rPr lang="tr-TR" dirty="0" err="1">
                <a:solidFill>
                  <a:srgbClr val="A020F0"/>
                </a:solidFill>
                <a:latin typeface="Courier New" panose="02070309020205020404" pitchFamily="49" charset="0"/>
              </a:rPr>
              <a:t>deðiþimi</a:t>
            </a:r>
            <a:r>
              <a:rPr lang="tr-T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A020F0"/>
                </a:solidFill>
                <a:latin typeface="Courier New" panose="02070309020205020404" pitchFamily="49" charset="0"/>
              </a:rPr>
              <a:t>'y_1 ve y_2'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legend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tr-T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r-T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84" y="2846065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Uyarlanmış </a:t>
            </a:r>
            <a:r>
              <a:rPr lang="tr-TR" dirty="0" err="1" smtClean="0"/>
              <a:t>Runge</a:t>
            </a:r>
            <a:r>
              <a:rPr lang="tr-TR" dirty="0" smtClean="0"/>
              <a:t>-Kutta veya Adım Yarılama Yöntemi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Adım</a:t>
                </a:r>
                <a:r>
                  <a:rPr lang="en-US" dirty="0"/>
                  <a:t> </a:t>
                </a:r>
                <a:r>
                  <a:rPr lang="en-US" dirty="0" err="1" smtClean="0"/>
                  <a:t>ya</a:t>
                </a:r>
                <a:r>
                  <a:rPr lang="tr-TR" dirty="0" err="1" smtClean="0"/>
                  <a:t>rılama</a:t>
                </a:r>
                <a:r>
                  <a:rPr lang="en-US" dirty="0" smtClean="0"/>
                  <a:t> (</a:t>
                </a:r>
                <a:r>
                  <a:rPr lang="tr-TR" dirty="0" smtClean="0"/>
                  <a:t>uyarlanmış</a:t>
                </a:r>
                <a:r>
                  <a:rPr lang="en-US" dirty="0" smtClean="0"/>
                  <a:t> </a:t>
                </a:r>
                <a:r>
                  <a:rPr lang="en-US" dirty="0"/>
                  <a:t>RK da </a:t>
                </a:r>
                <a:r>
                  <a:rPr lang="en-US" dirty="0" err="1"/>
                  <a:t>denir</a:t>
                </a:r>
                <a:r>
                  <a:rPr lang="en-US" dirty="0"/>
                  <a:t>) her </a:t>
                </a:r>
                <a:r>
                  <a:rPr lang="en-US" dirty="0" err="1"/>
                  <a:t>adımı</a:t>
                </a:r>
                <a:r>
                  <a:rPr lang="en-US" dirty="0"/>
                  <a:t> </a:t>
                </a:r>
                <a:r>
                  <a:rPr lang="en-US" dirty="0" err="1"/>
                  <a:t>iki</a:t>
                </a:r>
                <a:r>
                  <a:rPr lang="en-US" dirty="0"/>
                  <a:t> </a:t>
                </a:r>
                <a:r>
                  <a:rPr lang="en-US" dirty="0" err="1"/>
                  <a:t>kez</a:t>
                </a:r>
                <a:r>
                  <a:rPr lang="en-US" dirty="0"/>
                  <a:t> </a:t>
                </a:r>
                <a:r>
                  <a:rPr lang="en-US" dirty="0" err="1"/>
                  <a:t>tekrarlar</a:t>
                </a:r>
                <a:r>
                  <a:rPr lang="en-US" dirty="0"/>
                  <a:t>: </a:t>
                </a:r>
                <a:r>
                  <a:rPr lang="en-US" dirty="0" err="1"/>
                  <a:t>önce</a:t>
                </a:r>
                <a:r>
                  <a:rPr lang="en-US" dirty="0"/>
                  <a:t> </a:t>
                </a:r>
                <a:r>
                  <a:rPr lang="en-US" dirty="0" smtClean="0"/>
                  <a:t>ta</a:t>
                </a:r>
                <a:r>
                  <a:rPr lang="tr-TR" dirty="0" smtClean="0"/>
                  <a:t>m </a:t>
                </a:r>
                <a:r>
                  <a:rPr lang="en-US" dirty="0" err="1" smtClean="0"/>
                  <a:t>adım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ol</a:t>
                </a:r>
                <a:r>
                  <a:rPr lang="tr-TR" dirty="0" smtClean="0"/>
                  <a:t>ar</a:t>
                </a:r>
                <a:r>
                  <a:rPr lang="en-US" dirty="0" err="1" smtClean="0"/>
                  <a:t>ak</a:t>
                </a:r>
                <a:r>
                  <a:rPr lang="tr-TR" dirty="0" smtClean="0"/>
                  <a:t> </a:t>
                </a:r>
                <a:r>
                  <a:rPr lang="en-US" dirty="0" err="1" smtClean="0"/>
                  <a:t>ve</a:t>
                </a:r>
                <a:r>
                  <a:rPr lang="tr-TR" dirty="0" smtClean="0"/>
                  <a:t> </a:t>
                </a:r>
                <a:r>
                  <a:rPr lang="en-US" dirty="0" err="1" smtClean="0"/>
                  <a:t>bundan</a:t>
                </a:r>
                <a:r>
                  <a:rPr lang="tr-TR" dirty="0" smtClean="0"/>
                  <a:t> </a:t>
                </a:r>
                <a:r>
                  <a:rPr lang="en-US" dirty="0" err="1" smtClean="0"/>
                  <a:t>bağım</a:t>
                </a:r>
                <a:r>
                  <a:rPr lang="tr-TR" dirty="0" smtClean="0"/>
                  <a:t>sız iki adım olarak. İki </a:t>
                </a:r>
                <a:r>
                  <a:rPr lang="en-US" dirty="0" smtClean="0"/>
                  <a:t> </a:t>
                </a:r>
                <a:r>
                  <a:rPr lang="en-US" dirty="0" err="1"/>
                  <a:t>sonuç</a:t>
                </a:r>
                <a:r>
                  <a:rPr lang="en-US" dirty="0"/>
                  <a:t> </a:t>
                </a:r>
                <a:r>
                  <a:rPr lang="en-US" dirty="0" err="1" smtClean="0"/>
                  <a:t>arası</a:t>
                </a:r>
                <a:r>
                  <a:rPr lang="tr-TR" dirty="0" err="1" smtClean="0"/>
                  <a:t>ndaki</a:t>
                </a:r>
                <a:r>
                  <a:rPr lang="tr-TR" dirty="0" smtClean="0"/>
                  <a:t> adım </a:t>
                </a:r>
                <a:r>
                  <a:rPr lang="en-US" dirty="0" smtClean="0"/>
                  <a:t>fa</a:t>
                </a:r>
                <a:r>
                  <a:rPr lang="tr-TR" dirty="0" smtClean="0"/>
                  <a:t>r</a:t>
                </a:r>
                <a:r>
                  <a:rPr lang="en-US" dirty="0" smtClean="0"/>
                  <a:t>k</a:t>
                </a:r>
                <a:r>
                  <a:rPr lang="tr-TR" dirty="0" smtClean="0"/>
                  <a:t>ı</a:t>
                </a:r>
                <a:r>
                  <a:rPr lang="en-US" dirty="0" smtClean="0"/>
                  <a:t> </a:t>
                </a:r>
                <a:r>
                  <a:rPr lang="en-US" dirty="0" err="1"/>
                  <a:t>yerel</a:t>
                </a:r>
                <a:r>
                  <a:rPr lang="en-US" dirty="0"/>
                  <a:t> </a:t>
                </a:r>
                <a:r>
                  <a:rPr lang="en-US" dirty="0" err="1"/>
                  <a:t>kesme</a:t>
                </a:r>
                <a:r>
                  <a:rPr lang="en-US" dirty="0"/>
                  <a:t> </a:t>
                </a:r>
                <a:r>
                  <a:rPr lang="en-US" dirty="0" err="1"/>
                  <a:t>hatası</a:t>
                </a:r>
                <a:r>
                  <a:rPr lang="en-US" dirty="0"/>
                  <a:t> </a:t>
                </a:r>
                <a:r>
                  <a:rPr lang="en-US" dirty="0" err="1"/>
                  <a:t>için</a:t>
                </a:r>
                <a:r>
                  <a:rPr lang="en-US" dirty="0"/>
                  <a:t> </a:t>
                </a:r>
                <a:r>
                  <a:rPr lang="en-US" dirty="0" err="1"/>
                  <a:t>bir</a:t>
                </a:r>
                <a:r>
                  <a:rPr lang="en-US" dirty="0"/>
                  <a:t> </a:t>
                </a:r>
                <a:r>
                  <a:rPr lang="en-US" dirty="0" err="1"/>
                  <a:t>tahmini</a:t>
                </a:r>
                <a:r>
                  <a:rPr lang="en-US" dirty="0"/>
                  <a:t> </a:t>
                </a:r>
                <a:r>
                  <a:rPr lang="en-US" dirty="0" err="1"/>
                  <a:t>gösterir</a:t>
                </a:r>
                <a:r>
                  <a:rPr lang="en-US" dirty="0"/>
                  <a:t>. </a:t>
                </a:r>
                <a:r>
                  <a:rPr lang="en-US" dirty="0" err="1"/>
                  <a:t>Eğer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tek</a:t>
                </a:r>
                <a:r>
                  <a:rPr lang="en-US" dirty="0"/>
                  <a:t> </a:t>
                </a:r>
                <a:r>
                  <a:rPr lang="en-US" dirty="0" err="1"/>
                  <a:t>adım</a:t>
                </a:r>
                <a:r>
                  <a:rPr lang="en-US" dirty="0"/>
                  <a:t> </a:t>
                </a:r>
                <a:r>
                  <a:rPr lang="tr-TR" dirty="0" smtClean="0"/>
                  <a:t>tahminini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’</a:t>
                </a:r>
                <a:r>
                  <a:rPr lang="en-US" dirty="0" smtClean="0"/>
                  <a:t>de </a:t>
                </a:r>
                <a:r>
                  <a:rPr lang="en-US" dirty="0" err="1"/>
                  <a:t>iki</a:t>
                </a:r>
                <a:r>
                  <a:rPr lang="en-US" dirty="0"/>
                  <a:t> </a:t>
                </a:r>
                <a:r>
                  <a:rPr lang="en-US" dirty="0" err="1"/>
                  <a:t>yarım</a:t>
                </a:r>
                <a:r>
                  <a:rPr lang="en-US" dirty="0"/>
                  <a:t> </a:t>
                </a:r>
                <a:r>
                  <a:rPr lang="en-US" dirty="0" err="1"/>
                  <a:t>adım</a:t>
                </a:r>
                <a:r>
                  <a:rPr lang="en-US" dirty="0"/>
                  <a:t> </a:t>
                </a:r>
                <a:r>
                  <a:rPr lang="en-US" dirty="0" err="1"/>
                  <a:t>kullanıldığında</a:t>
                </a:r>
                <a:r>
                  <a:rPr lang="en-US" dirty="0"/>
                  <a:t> </a:t>
                </a:r>
                <a:r>
                  <a:rPr lang="en-US" dirty="0" err="1"/>
                  <a:t>bulunan</a:t>
                </a:r>
                <a:r>
                  <a:rPr lang="en-US" dirty="0"/>
                  <a:t> </a:t>
                </a:r>
                <a:r>
                  <a:rPr lang="en-US" dirty="0" err="1"/>
                  <a:t>tahmini</a:t>
                </a:r>
                <a:r>
                  <a:rPr lang="en-US" dirty="0"/>
                  <a:t> </a:t>
                </a:r>
                <a:r>
                  <a:rPr lang="en-US" dirty="0" err="1" smtClean="0"/>
                  <a:t>gösteri</a:t>
                </a:r>
                <a:r>
                  <a:rPr lang="tr-TR" dirty="0" err="1" smtClean="0"/>
                  <a:t>rse</a:t>
                </a:r>
                <a:r>
                  <a:rPr lang="en-US" dirty="0" smtClean="0"/>
                  <a:t>, </a:t>
                </a:r>
                <a:r>
                  <a:rPr lang="en-US" dirty="0" err="1"/>
                  <a:t>hata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en-US" dirty="0" err="1" smtClean="0"/>
                  <a:t>aşa</a:t>
                </a:r>
                <a:r>
                  <a:rPr lang="tr-TR" dirty="0" err="1" smtClean="0"/>
                  <a:t>ğıdaki</a:t>
                </a:r>
                <a:r>
                  <a:rPr lang="tr-TR" dirty="0" smtClean="0"/>
                  <a:t> gibi </a:t>
                </a:r>
                <a:r>
                  <a:rPr lang="en-US" dirty="0" err="1" smtClean="0"/>
                  <a:t>göster</a:t>
                </a:r>
                <a:r>
                  <a:rPr lang="tr-TR" dirty="0" smtClean="0"/>
                  <a:t>ile</a:t>
                </a:r>
                <a:r>
                  <a:rPr lang="en-US" dirty="0" smtClean="0"/>
                  <a:t>b</a:t>
                </a:r>
                <a:r>
                  <a:rPr lang="tr-TR" dirty="0" smtClean="0"/>
                  <a:t>i</a:t>
                </a:r>
                <a:r>
                  <a:rPr lang="en-US" dirty="0" err="1" smtClean="0"/>
                  <a:t>lir</a:t>
                </a:r>
                <a:r>
                  <a:rPr lang="en-US" dirty="0"/>
                  <a:t>: 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tr-TR" dirty="0" smtClean="0"/>
                  <a:t>Bulunan bu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tr-TR" dirty="0" smtClean="0"/>
                  <a:t> değeri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’</a:t>
                </a:r>
                <a:r>
                  <a:rPr lang="tr-TR" dirty="0" err="1" smtClean="0"/>
                  <a:t>yi</a:t>
                </a:r>
                <a:r>
                  <a:rPr lang="tr-TR" dirty="0" smtClean="0"/>
                  <a:t> düzeltmek </a:t>
                </a:r>
                <a:r>
                  <a:rPr lang="en-US" dirty="0" err="1" smtClean="0"/>
                  <a:t>için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kullanıl</a:t>
                </a:r>
                <a:r>
                  <a:rPr lang="tr-TR" dirty="0" err="1" smtClean="0"/>
                  <a:t>ır</a:t>
                </a:r>
                <a:r>
                  <a:rPr lang="en-US" dirty="0" smtClean="0"/>
                  <a:t>. </a:t>
                </a:r>
                <a:r>
                  <a:rPr lang="en-US" dirty="0" err="1"/>
                  <a:t>Dördüncü</a:t>
                </a:r>
                <a:r>
                  <a:rPr lang="en-US" dirty="0"/>
                  <a:t> </a:t>
                </a:r>
                <a:r>
                  <a:rPr lang="en-US" dirty="0" err="1"/>
                  <a:t>dereceden</a:t>
                </a:r>
                <a:r>
                  <a:rPr lang="en-US" dirty="0"/>
                  <a:t> </a:t>
                </a:r>
                <a:r>
                  <a:rPr lang="en-US" dirty="0" smtClean="0"/>
                  <a:t>R</a:t>
                </a:r>
                <a:r>
                  <a:rPr lang="tr-TR" dirty="0" smtClean="0"/>
                  <a:t>K</a:t>
                </a:r>
                <a:r>
                  <a:rPr lang="en-US" dirty="0"/>
                  <a:t> </a:t>
                </a:r>
                <a:br>
                  <a:rPr lang="en-US" dirty="0"/>
                </a:br>
                <a:r>
                  <a:rPr lang="en-US" dirty="0" err="1"/>
                  <a:t>yöntemi</a:t>
                </a:r>
                <a:r>
                  <a:rPr lang="en-US" dirty="0"/>
                  <a:t> </a:t>
                </a:r>
                <a:r>
                  <a:rPr lang="en-US" dirty="0" err="1" smtClean="0"/>
                  <a:t>için</a:t>
                </a:r>
                <a:r>
                  <a:rPr lang="en-US" dirty="0" smtClean="0"/>
                  <a:t> </a:t>
                </a:r>
                <a:r>
                  <a:rPr lang="en-US" dirty="0" err="1"/>
                  <a:t>bu</a:t>
                </a:r>
                <a:r>
                  <a:rPr lang="en-US" dirty="0"/>
                  <a:t> </a:t>
                </a:r>
                <a:r>
                  <a:rPr lang="en-US" dirty="0" err="1"/>
                  <a:t>düzeltme</a:t>
                </a:r>
                <a:r>
                  <a:rPr lang="en-US" dirty="0"/>
                  <a:t> </a:t>
                </a:r>
                <a:endParaRPr lang="tr-TR" dirty="0" smtClean="0"/>
              </a:p>
              <a:p>
                <a:pPr marL="109728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tr-TR" dirty="0" smtClean="0"/>
              </a:p>
              <a:p>
                <a:pPr marL="109728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err="1"/>
                  <a:t>şeklindedir</a:t>
                </a:r>
                <a:r>
                  <a:rPr lang="en-US" dirty="0"/>
                  <a:t>. Bu </a:t>
                </a:r>
                <a:r>
                  <a:rPr lang="en-US" dirty="0" err="1"/>
                  <a:t>tahmin</a:t>
                </a:r>
                <a:r>
                  <a:rPr lang="en-US" dirty="0"/>
                  <a:t> </a:t>
                </a:r>
                <a:r>
                  <a:rPr lang="en-US" dirty="0" err="1"/>
                  <a:t>beşinci</a:t>
                </a:r>
                <a:r>
                  <a:rPr lang="en-US" dirty="0"/>
                  <a:t> </a:t>
                </a:r>
                <a:r>
                  <a:rPr lang="en-US" dirty="0" err="1"/>
                  <a:t>dereceden</a:t>
                </a:r>
                <a:r>
                  <a:rPr lang="en-US" dirty="0"/>
                  <a:t> </a:t>
                </a:r>
                <a:r>
                  <a:rPr lang="en-US" dirty="0" err="1"/>
                  <a:t>doğrudur</a:t>
                </a:r>
                <a:r>
                  <a:rPr lang="en-US" dirty="0"/>
                  <a:t>. 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Katılık ve Çok Adımlı Yöntemler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Katı (</a:t>
            </a:r>
            <a:r>
              <a:rPr lang="tr-TR" dirty="0" err="1" smtClean="0">
                <a:solidFill>
                  <a:schemeClr val="tx1"/>
                </a:solidFill>
              </a:rPr>
              <a:t>Stiff</a:t>
            </a:r>
            <a:r>
              <a:rPr lang="tr-TR" dirty="0" smtClean="0">
                <a:solidFill>
                  <a:schemeClr val="tx1"/>
                </a:solidFill>
              </a:rPr>
              <a:t>) </a:t>
            </a:r>
            <a:r>
              <a:rPr lang="tr-TR" dirty="0" err="1" smtClean="0">
                <a:solidFill>
                  <a:schemeClr val="tx1"/>
                </a:solidFill>
              </a:rPr>
              <a:t>ADD’ler</a:t>
            </a:r>
            <a:r>
              <a:rPr lang="tr-TR" dirty="0" smtClean="0">
                <a:solidFill>
                  <a:schemeClr val="tx1"/>
                </a:solidFill>
              </a:rPr>
              <a:t> hızlı ve yavaş</a:t>
            </a:r>
            <a:r>
              <a:rPr lang="tr-TR" dirty="0">
                <a:solidFill>
                  <a:schemeClr val="tx1"/>
                </a:solidFill>
              </a:rPr>
              <a:t> </a:t>
            </a:r>
            <a:r>
              <a:rPr lang="tr-TR" dirty="0" smtClean="0">
                <a:solidFill>
                  <a:schemeClr val="tx1"/>
                </a:solidFill>
              </a:rPr>
              <a:t>değişen bileşenlere sahiptirler.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Genellikle, hızlı değişen bileşenler çok kısa süreli ve geçici olup hızla ortadan kaybolurlar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Ardından çözümde yavaş değişkenler egemen olur.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Hızlı değişen bileşenler sadece çok kısa süreli görünse bile, tüm çözüm için zaman adımını etkileyebilir.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13" y="3334536"/>
            <a:ext cx="509952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Kendiliğinden Başlamayan </a:t>
            </a:r>
            <a:r>
              <a:rPr lang="tr-TR" dirty="0" err="1"/>
              <a:t>Heun</a:t>
            </a:r>
            <a:r>
              <a:rPr lang="tr-TR" dirty="0"/>
              <a:t> </a:t>
            </a:r>
            <a:r>
              <a:rPr lang="tr-TR" dirty="0" smtClean="0"/>
              <a:t>Yöntemi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06725"/>
                <a:ext cx="6637868" cy="5382550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>
                    <a:solidFill>
                      <a:schemeClr val="tx1"/>
                    </a:solidFill>
                  </a:rPr>
                  <a:t>Çok adımlı yöntemler, </a:t>
                </a:r>
                <a:r>
                  <a:rPr lang="tr-TR" dirty="0">
                    <a:solidFill>
                      <a:schemeClr val="tx1"/>
                    </a:solidFill>
                  </a:rPr>
                  <a:t>i’dekilerden başka ek y değerlerini de gerektirmektedir. </a:t>
                </a:r>
                <a:endParaRPr lang="tr-TR" dirty="0" smtClean="0">
                  <a:solidFill>
                    <a:schemeClr val="tx1"/>
                  </a:solidFill>
                </a:endParaRPr>
              </a:p>
              <a:p>
                <a:r>
                  <a:rPr lang="tr-TR" dirty="0" smtClean="0">
                    <a:solidFill>
                      <a:schemeClr val="tx1"/>
                    </a:solidFill>
                  </a:rPr>
                  <a:t>Katı </a:t>
                </a:r>
                <a:r>
                  <a:rPr lang="tr-TR" dirty="0" err="1">
                    <a:solidFill>
                      <a:schemeClr val="tx1"/>
                    </a:solidFill>
                  </a:rPr>
                  <a:t>ADD’lerin</a:t>
                </a:r>
                <a:r>
                  <a:rPr lang="tr-TR" dirty="0">
                    <a:solidFill>
                      <a:schemeClr val="tx1"/>
                    </a:solidFill>
                  </a:rPr>
                  <a:t> çözümünde kullanılırlar. </a:t>
                </a:r>
                <a:endParaRPr lang="tr-TR" dirty="0" smtClean="0">
                  <a:solidFill>
                    <a:schemeClr val="tx1"/>
                  </a:solidFill>
                </a:endParaRPr>
              </a:p>
              <a:p>
                <a:r>
                  <a:rPr lang="tr-TR" dirty="0" smtClean="0"/>
                  <a:t>Klasik </a:t>
                </a:r>
                <a:r>
                  <a:rPr lang="tr-TR" dirty="0" err="1" smtClean="0"/>
                  <a:t>Heun</a:t>
                </a:r>
                <a:r>
                  <a:rPr lang="tr-TR" dirty="0" smtClean="0"/>
                  <a:t> Yönteminin iyileştirmenin </a:t>
                </a:r>
                <a:r>
                  <a:rPr lang="tr-TR" dirty="0"/>
                  <a:t>bir yolu, </a:t>
                </a:r>
                <a:r>
                  <a:rPr lang="tr-TR" dirty="0" smtClean="0"/>
                  <a:t>yerel hatası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r-TR" dirty="0" smtClean="0"/>
                  <a:t>olan bir deneme adımı gerçekleştirmektir bunun için 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değerine ihtiyaç duyulur.</a:t>
                </a:r>
                <a:endParaRPr lang="tr-TR" dirty="0"/>
              </a:p>
              <a:p>
                <a:pPr marL="109728" indent="0">
                  <a:buNone/>
                </a:pPr>
                <a:r>
                  <a:rPr lang="tr-TR" dirty="0" smtClean="0"/>
                  <a:t>Deneme </a:t>
                </a:r>
                <a:r>
                  <a:rPr lang="tr-TR" dirty="0"/>
                  <a:t>adımı (Şekil a)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  <a:p>
                <a:pPr marL="109728" indent="0">
                  <a:buNone/>
                </a:pPr>
                <a:r>
                  <a:rPr lang="tr-TR" dirty="0"/>
                  <a:t>Düzeltme </a:t>
                </a:r>
                <a:r>
                  <a:rPr lang="tr-TR" dirty="0"/>
                  <a:t>adımı (Şekil </a:t>
                </a:r>
                <a:r>
                  <a:rPr lang="tr-TR" dirty="0" smtClean="0"/>
                  <a:t>b)</a:t>
                </a:r>
                <a:endParaRPr lang="tr-T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endParaRPr lang="tr-TR" dirty="0">
                  <a:solidFill>
                    <a:schemeClr val="tx1"/>
                  </a:solidFill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06725"/>
                <a:ext cx="6637868" cy="5382550"/>
              </a:xfrm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55" y="738000"/>
            <a:ext cx="368974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Bu bölümde Tartışacağımız 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Bu bölümde </a:t>
            </a:r>
            <a:r>
              <a:rPr lang="tr-TR" i="1" dirty="0">
                <a:solidFill>
                  <a:srgbClr val="FF0000"/>
                </a:solidFill>
              </a:rPr>
              <a:t>başlangıç değer problemlerinin çözümü </a:t>
            </a:r>
            <a:r>
              <a:rPr lang="tr-TR" dirty="0"/>
              <a:t>için sayısal yöntemler ele alınacaktır. </a:t>
            </a:r>
          </a:p>
          <a:p>
            <a:r>
              <a:rPr lang="tr-TR" i="1" dirty="0">
                <a:solidFill>
                  <a:srgbClr val="FF0000"/>
                </a:solidFill>
              </a:rPr>
              <a:t>Adımlı yöntemler, </a:t>
            </a:r>
            <a:r>
              <a:rPr lang="tr-TR" dirty="0"/>
              <a:t>verilen bir diferansiyel denklemden ve </a:t>
            </a:r>
            <a:r>
              <a:rPr lang="tr-TR" dirty="0" err="1"/>
              <a:t>yi’den</a:t>
            </a:r>
            <a:r>
              <a:rPr lang="tr-TR" dirty="0"/>
              <a:t> hareketle yi+1’i hesaplamaya dayanmaktadır. </a:t>
            </a:r>
            <a:r>
              <a:rPr lang="tr-TR" dirty="0" err="1"/>
              <a:t>Runge</a:t>
            </a:r>
            <a:r>
              <a:rPr lang="tr-TR" dirty="0"/>
              <a:t> Kutta tekniği diye adlandırılırlar.</a:t>
            </a:r>
          </a:p>
          <a:p>
            <a:pPr lvl="1"/>
            <a:r>
              <a:rPr lang="tr-TR" dirty="0" err="1"/>
              <a:t>Euler</a:t>
            </a:r>
            <a:r>
              <a:rPr lang="tr-TR" dirty="0"/>
              <a:t> </a:t>
            </a:r>
            <a:r>
              <a:rPr lang="tr-TR" dirty="0" smtClean="0"/>
              <a:t>Yöntemi</a:t>
            </a:r>
          </a:p>
          <a:p>
            <a:pPr lvl="1"/>
            <a:r>
              <a:rPr lang="tr-TR" dirty="0" err="1" smtClean="0"/>
              <a:t>Heun</a:t>
            </a:r>
            <a:r>
              <a:rPr lang="tr-TR" dirty="0" smtClean="0"/>
              <a:t> Tekniği Yöntemi</a:t>
            </a:r>
          </a:p>
          <a:p>
            <a:pPr lvl="1"/>
            <a:r>
              <a:rPr lang="tr-TR" dirty="0" smtClean="0"/>
              <a:t>Orta Nokta Yöntemi</a:t>
            </a:r>
          </a:p>
          <a:p>
            <a:pPr lvl="1"/>
            <a:r>
              <a:rPr lang="tr-TR" dirty="0" err="1" smtClean="0"/>
              <a:t>Runge</a:t>
            </a:r>
            <a:r>
              <a:rPr lang="tr-TR" dirty="0" smtClean="0"/>
              <a:t>-Kutta </a:t>
            </a:r>
            <a:r>
              <a:rPr lang="tr-TR" dirty="0"/>
              <a:t>(veya RK) </a:t>
            </a:r>
            <a:endParaRPr lang="tr-TR" dirty="0" smtClean="0"/>
          </a:p>
          <a:p>
            <a:pPr lvl="1"/>
            <a:r>
              <a:rPr lang="tr-TR" dirty="0" smtClean="0"/>
              <a:t>Adım </a:t>
            </a:r>
            <a:r>
              <a:rPr lang="tr-TR" dirty="0"/>
              <a:t>büyüklüğünü otomatik olarak ayarlayan </a:t>
            </a:r>
            <a:r>
              <a:rPr lang="tr-TR" dirty="0" smtClean="0"/>
              <a:t>uyarlanmış RK yöntemi</a:t>
            </a:r>
            <a:endParaRPr lang="tr-TR" dirty="0"/>
          </a:p>
          <a:p>
            <a:r>
              <a:rPr lang="tr-TR" i="1" dirty="0" smtClean="0">
                <a:solidFill>
                  <a:srgbClr val="FF0000"/>
                </a:solidFill>
              </a:rPr>
              <a:t>Çok </a:t>
            </a:r>
            <a:r>
              <a:rPr lang="tr-TR" i="1" dirty="0">
                <a:solidFill>
                  <a:srgbClr val="FF0000"/>
                </a:solidFill>
              </a:rPr>
              <a:t>adımlı yöntemler </a:t>
            </a:r>
            <a:r>
              <a:rPr lang="tr-TR" dirty="0"/>
              <a:t>ise, i’dekilerden başka ek y değerlerini de gerektirmektedir. Katı </a:t>
            </a:r>
            <a:r>
              <a:rPr lang="tr-TR" dirty="0" err="1" smtClean="0"/>
              <a:t>ADD’lerin</a:t>
            </a:r>
            <a:r>
              <a:rPr lang="tr-TR" dirty="0" smtClean="0"/>
              <a:t> çözümünde </a:t>
            </a:r>
            <a:r>
              <a:rPr lang="tr-TR" dirty="0"/>
              <a:t>kullanılırlar.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Katı </a:t>
            </a:r>
            <a:r>
              <a:rPr lang="tr-TR" dirty="0" err="1">
                <a:solidFill>
                  <a:srgbClr val="FF0000"/>
                </a:solidFill>
              </a:rPr>
              <a:t>ADD’ler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hem tek hem de sistem halinde olan </a:t>
            </a:r>
            <a:r>
              <a:rPr lang="tr-TR" dirty="0" err="1"/>
              <a:t>ADD’lerdir</a:t>
            </a:r>
            <a:r>
              <a:rPr lang="tr-TR" dirty="0"/>
              <a:t> ve çözümleri için </a:t>
            </a:r>
            <a:r>
              <a:rPr lang="tr-TR" i="1" dirty="0">
                <a:solidFill>
                  <a:srgbClr val="FF0000"/>
                </a:solidFill>
              </a:rPr>
              <a:t>hem hızlı hem de yavaş bileşenler </a:t>
            </a:r>
            <a:r>
              <a:rPr lang="tr-TR" dirty="0"/>
              <a:t>vardır. </a:t>
            </a:r>
            <a:endParaRPr lang="tr-TR" dirty="0" smtClean="0"/>
          </a:p>
          <a:p>
            <a:pPr lvl="1"/>
            <a:r>
              <a:rPr lang="tr-TR" dirty="0" smtClean="0"/>
              <a:t>Kendiliğinden </a:t>
            </a:r>
            <a:r>
              <a:rPr lang="tr-TR" dirty="0"/>
              <a:t>Başlamayan </a:t>
            </a:r>
            <a:r>
              <a:rPr lang="tr-TR" dirty="0" err="1"/>
              <a:t>Heun</a:t>
            </a:r>
            <a:r>
              <a:rPr lang="tr-TR" dirty="0"/>
              <a:t> </a:t>
            </a:r>
            <a:r>
              <a:rPr lang="tr-TR" dirty="0" smtClean="0"/>
              <a:t>Yöntemi</a:t>
            </a:r>
            <a:endParaRPr lang="tr-TR" dirty="0"/>
          </a:p>
          <a:p>
            <a:r>
              <a:rPr lang="tr-TR" sz="2400" dirty="0" smtClean="0"/>
              <a:t>Ardından, </a:t>
            </a:r>
            <a:r>
              <a:rPr lang="tr-TR" sz="2400" i="1" dirty="0">
                <a:solidFill>
                  <a:srgbClr val="FF0000"/>
                </a:solidFill>
              </a:rPr>
              <a:t>sınır-değer</a:t>
            </a:r>
            <a:r>
              <a:rPr lang="tr-TR" sz="2400" dirty="0"/>
              <a:t> ve </a:t>
            </a:r>
            <a:r>
              <a:rPr lang="tr-TR" sz="2400" i="1" dirty="0" err="1">
                <a:solidFill>
                  <a:srgbClr val="FF0000"/>
                </a:solidFill>
              </a:rPr>
              <a:t>özdeğer</a:t>
            </a:r>
            <a:r>
              <a:rPr lang="tr-TR" sz="2400" i="1" dirty="0">
                <a:solidFill>
                  <a:srgbClr val="FF0000"/>
                </a:solidFill>
              </a:rPr>
              <a:t> problemlerini </a:t>
            </a:r>
            <a:r>
              <a:rPr lang="tr-TR" sz="2400" dirty="0"/>
              <a:t>tartışacağız. İlki </a:t>
            </a:r>
            <a:r>
              <a:rPr lang="tr-TR" sz="2400" dirty="0" smtClean="0"/>
              <a:t>için </a:t>
            </a:r>
            <a:r>
              <a:rPr lang="tr-TR" i="1" dirty="0" smtClean="0">
                <a:solidFill>
                  <a:srgbClr val="FF0000"/>
                </a:solidFill>
              </a:rPr>
              <a:t>tahmin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i="1" dirty="0">
                <a:solidFill>
                  <a:srgbClr val="FF0000"/>
                </a:solidFill>
              </a:rPr>
              <a:t>sonlu fark yöntemleri</a:t>
            </a:r>
            <a:r>
              <a:rPr lang="tr-TR" dirty="0"/>
              <a:t>nin her ikisini de tanıtacağız. İkincisi için</a:t>
            </a:r>
            <a:r>
              <a:rPr lang="tr-TR" dirty="0" smtClean="0"/>
              <a:t>: </a:t>
            </a:r>
            <a:r>
              <a:rPr lang="tr-TR" i="1" dirty="0" err="1" smtClean="0">
                <a:solidFill>
                  <a:srgbClr val="FF0000"/>
                </a:solidFill>
              </a:rPr>
              <a:t>polinom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i="1" dirty="0">
                <a:solidFill>
                  <a:srgbClr val="FF0000"/>
                </a:solidFill>
              </a:rPr>
              <a:t>üslü yöntemler </a:t>
            </a:r>
            <a:r>
              <a:rPr lang="tr-TR" dirty="0"/>
              <a:t>dahil olmak üzere farklı yaklaşımları tartışacağız. </a:t>
            </a:r>
          </a:p>
          <a:p>
            <a:r>
              <a:rPr lang="tr-TR" dirty="0"/>
              <a:t>Son olarak bu </a:t>
            </a:r>
            <a:r>
              <a:rPr lang="tr-TR" dirty="0" smtClean="0"/>
              <a:t>derste, </a:t>
            </a:r>
            <a:r>
              <a:rPr lang="tr-TR" dirty="0" err="1"/>
              <a:t>ADD’lerin</a:t>
            </a:r>
            <a:r>
              <a:rPr lang="tr-TR" dirty="0"/>
              <a:t> ve </a:t>
            </a:r>
            <a:r>
              <a:rPr lang="tr-TR" dirty="0" err="1"/>
              <a:t>özdeğerlerin</a:t>
            </a:r>
            <a:r>
              <a:rPr lang="tr-TR" dirty="0"/>
              <a:t> çözümünde </a:t>
            </a:r>
            <a:r>
              <a:rPr lang="tr-TR" dirty="0" err="1"/>
              <a:t>matlab</a:t>
            </a:r>
            <a:r>
              <a:rPr lang="tr-TR" dirty="0"/>
              <a:t> uygulamalarından bahsedeceğiz</a:t>
            </a:r>
          </a:p>
          <a:p>
            <a:r>
              <a:rPr lang="tr-TR" dirty="0"/>
              <a:t>Mühendislik uygulamaları ile ilgili örnekler çözeceğiz. </a:t>
            </a:r>
          </a:p>
        </p:txBody>
      </p:sp>
    </p:spTree>
    <p:extLst>
      <p:ext uri="{BB962C8B-B14F-4D97-AF65-F5344CB8AC3E}">
        <p14:creationId xmlns:p14="http://schemas.microsoft.com/office/powerpoint/2010/main" val="17654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Adımlı Yöntemler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Problem en temel biçimde şu şekilde ifade edilir.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 smtClean="0"/>
                  <a:t>Çözüm de şu şekildedir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𝑌𝑒𝑛𝑖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𝐸𝑠𝑘𝑖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𝐴𝑑𝚤𝑚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üğü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 smtClean="0"/>
                  <a:t>Matematiksel olarak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 smtClean="0"/>
                  <a:t>O halde problemimiz yeni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tr-TR" dirty="0" smtClean="0"/>
                  <a:t> değerleri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dirty="0" smtClean="0"/>
                  <a:t>) bulmak üzere eğim tahmini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tr-TR" dirty="0" smtClean="0"/>
                  <a:t>) yapmaya indirgenmiştir. </a:t>
                </a:r>
              </a:p>
              <a:p>
                <a:r>
                  <a:rPr lang="tr-TR" dirty="0" smtClean="0"/>
                  <a:t>Geliştirilen yöntemler bu tahmini yapma konusundaki çözüm önerileri doğrultusunda birbirinden ayrılırlar.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Euler</a:t>
            </a:r>
            <a:r>
              <a:rPr lang="tr-TR" dirty="0" smtClean="0"/>
              <a:t> Yöntemi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Birinci türev,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’deki eğimi verir, yani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, böylece bir sonraki adımdaki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tr-TR" dirty="0" smtClean="0"/>
                  <a:t> değeri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r-TR" dirty="0" smtClean="0"/>
              </a:p>
              <a:p>
                <a:r>
                  <a:rPr lang="tr-TR" dirty="0" err="1" smtClean="0"/>
                  <a:t>Euler</a:t>
                </a:r>
                <a:r>
                  <a:rPr lang="tr-TR" dirty="0" smtClean="0"/>
                  <a:t> yöntemi, fonksiyon doğrusal veya doğrusala yakınsa iyi çalışır onun dışında yüksek hatalara neden olur.</a:t>
                </a:r>
                <a:endParaRPr lang="tr-TR" dirty="0"/>
              </a:p>
              <a:p>
                <a:pPr marL="109728" indent="0">
                  <a:buNone/>
                </a:pPr>
                <a:endParaRPr lang="tr-TR" dirty="0" smtClean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62" y="3275107"/>
            <a:ext cx="4339235" cy="3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Euler</a:t>
            </a:r>
            <a:r>
              <a:rPr lang="tr-TR" dirty="0" smtClean="0"/>
              <a:t> Yöntemi: 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tr-TR" dirty="0" smtClean="0"/>
                  <a:t>Problem: Aşağıdaki eşitliği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 smtClean="0"/>
                  <a:t>’dan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tr-TR" dirty="0" smtClean="0"/>
                  <a:t>’e kadar sayısal olarak </a:t>
                </a:r>
                <a:r>
                  <a:rPr lang="tr-TR" dirty="0" err="1" smtClean="0"/>
                  <a:t>integre</a:t>
                </a:r>
                <a:r>
                  <a:rPr lang="tr-TR" dirty="0" smtClean="0"/>
                  <a:t> etmek için </a:t>
                </a:r>
                <a:r>
                  <a:rPr lang="tr-TR" dirty="0" err="1" smtClean="0"/>
                  <a:t>Euler</a:t>
                </a:r>
                <a:r>
                  <a:rPr lang="tr-TR" dirty="0" smtClean="0"/>
                  <a:t> yöntemini kullanınız. Başlangıç koşulu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’da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 smtClean="0"/>
                  <a:t>  Çözümünüzü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tr-TR" dirty="0" smtClean="0"/>
                  <a:t> ve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tr-TR" dirty="0" smtClean="0"/>
                  <a:t> aralıklar için tekrarlayın.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+8.5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Çözüm:</a:t>
                </a:r>
              </a:p>
              <a:p>
                <a:pPr marL="109728" indent="0">
                  <a:buNone/>
                </a:pPr>
                <a:r>
                  <a:rPr lang="tr-TR" dirty="0" smtClean="0"/>
                  <a:t>Dikkat ederseniz, problemin analitik çözümü vardır; </a:t>
                </a:r>
                <a:r>
                  <a:rPr lang="tr-TR" dirty="0" err="1" smtClean="0"/>
                  <a:t>Euler</a:t>
                </a:r>
                <a:r>
                  <a:rPr lang="tr-TR" dirty="0" smtClean="0"/>
                  <a:t> yönteminin yeteneğini sınamak üzere analitik çözümü elde edelim.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+8.5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tr-TR" b="0" dirty="0" smtClean="0"/>
              </a:p>
              <a:p>
                <a:pPr marL="109728" indent="0">
                  <a:buNone/>
                </a:pPr>
                <a:r>
                  <a:rPr lang="tr-TR" dirty="0" smtClean="0"/>
                  <a:t>Elde edilen çözüm başlangıç koşullarında değerlendirilirse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 smtClean="0"/>
                  <a:t> olarak bulunur.</a:t>
                </a:r>
              </a:p>
              <a:p>
                <a:pPr marL="109728" indent="0">
                  <a:buNone/>
                </a:pPr>
                <a:r>
                  <a:rPr lang="tr-TR" b="1" dirty="0" smtClean="0"/>
                  <a:t>Analitik Çözüm: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=−0.5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+8.5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Euler</a:t>
            </a:r>
            <a:r>
              <a:rPr lang="tr-TR" dirty="0" smtClean="0"/>
              <a:t> Yöntemi: 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tr-TR" b="1" dirty="0" smtClean="0"/>
                  <a:t>Sayısal Çözüm: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tr-TR" b="1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+8.5</m:t>
                      </m:r>
                    </m:oMath>
                  </m:oMathPara>
                </a14:m>
                <a:endParaRPr lang="tr-TR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=−0.5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+8.5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r-TR" dirty="0"/>
              </a:p>
              <a:p>
                <a:pPr marL="109728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75086"/>
              </p:ext>
            </p:extLst>
          </p:nvPr>
        </p:nvGraphicFramePr>
        <p:xfrm>
          <a:off x="1912430" y="2730627"/>
          <a:ext cx="91535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4" imgW="9153571" imgH="4200584" progId="Excel.Sheet.12">
                  <p:embed/>
                </p:oleObj>
              </mc:Choice>
              <mc:Fallback>
                <p:oleObj name="Worksheet" r:id="rId4" imgW="9153571" imgH="4200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2430" y="2730627"/>
                        <a:ext cx="91535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Euler</a:t>
            </a:r>
            <a:r>
              <a:rPr lang="tr-TR" dirty="0"/>
              <a:t> Yöntemi için Hata 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ADDilerin</a:t>
            </a:r>
            <a:r>
              <a:rPr lang="tr-TR" dirty="0" smtClean="0"/>
              <a:t> </a:t>
            </a:r>
            <a:r>
              <a:rPr lang="tr-TR" dirty="0"/>
              <a:t>sayısal çözümü iki </a:t>
            </a:r>
            <a:r>
              <a:rPr lang="tr-TR" dirty="0" smtClean="0"/>
              <a:t>tür </a:t>
            </a:r>
            <a:r>
              <a:rPr lang="tr-TR" dirty="0"/>
              <a:t>hata </a:t>
            </a:r>
            <a:r>
              <a:rPr lang="tr-TR" dirty="0" smtClean="0"/>
              <a:t>içerir:</a:t>
            </a:r>
            <a:r>
              <a:rPr lang="tr-TR" dirty="0"/>
              <a:t> </a:t>
            </a:r>
            <a:endParaRPr lang="tr-TR" dirty="0" smtClean="0"/>
          </a:p>
          <a:p>
            <a:pPr lvl="1"/>
            <a:r>
              <a:rPr lang="tr-TR" dirty="0"/>
              <a:t>Kesme veya ayrıklaştırma hataları, y’nin yaklaşık değerini tahmin etmek </a:t>
            </a:r>
            <a:br>
              <a:rPr lang="tr-TR" dirty="0"/>
            </a:br>
            <a:r>
              <a:rPr lang="tr-TR" dirty="0"/>
              <a:t>için uygulanan tekniklerin doğasından kaynaklanır. </a:t>
            </a:r>
          </a:p>
          <a:p>
            <a:pPr lvl="1"/>
            <a:r>
              <a:rPr lang="tr-TR" dirty="0"/>
              <a:t>Yuvarlatma hataları, bilgisayar tarafından korunabilen anlamlı basamakların </a:t>
            </a:r>
            <a:br>
              <a:rPr lang="tr-TR" dirty="0"/>
            </a:br>
            <a:r>
              <a:rPr lang="tr-TR" dirty="0"/>
              <a:t>sayısının sınırlı olmasından kaynaklanır. </a:t>
            </a:r>
          </a:p>
          <a:p>
            <a:r>
              <a:rPr lang="tr-TR" dirty="0" smtClean="0"/>
              <a:t>Kesme </a:t>
            </a:r>
            <a:r>
              <a:rPr lang="tr-TR" dirty="0"/>
              <a:t>hataları iki kısımdan </a:t>
            </a:r>
            <a:r>
              <a:rPr lang="tr-TR" dirty="0" smtClean="0"/>
              <a:t>oluşmaktadır:</a:t>
            </a:r>
          </a:p>
          <a:p>
            <a:pPr lvl="1"/>
            <a:r>
              <a:rPr lang="tr-TR" dirty="0" smtClean="0"/>
              <a:t>Yerel </a:t>
            </a:r>
            <a:r>
              <a:rPr lang="tr-TR" dirty="0"/>
              <a:t>kesme hatası olup, </a:t>
            </a:r>
            <a:r>
              <a:rPr lang="tr-TR" dirty="0" smtClean="0"/>
              <a:t>incelenen </a:t>
            </a:r>
            <a:r>
              <a:rPr lang="tr-TR" dirty="0"/>
              <a:t>yöntemin tek bir adım boyunca </a:t>
            </a:r>
            <a:r>
              <a:rPr lang="tr-TR" dirty="0" smtClean="0"/>
              <a:t>uygulanmasından </a:t>
            </a:r>
            <a:r>
              <a:rPr lang="tr-TR" dirty="0"/>
              <a:t>kaynaklanır. </a:t>
            </a:r>
            <a:endParaRPr lang="tr-TR" dirty="0" smtClean="0"/>
          </a:p>
          <a:p>
            <a:pPr lvl="1"/>
            <a:r>
              <a:rPr lang="tr-TR" dirty="0" smtClean="0"/>
              <a:t>Yayılmış </a:t>
            </a:r>
            <a:r>
              <a:rPr lang="tr-TR" dirty="0"/>
              <a:t>kesme </a:t>
            </a:r>
            <a:r>
              <a:rPr lang="tr-TR" dirty="0" smtClean="0"/>
              <a:t>hatası olup</a:t>
            </a:r>
            <a:r>
              <a:rPr lang="tr-TR" dirty="0"/>
              <a:t>, önceki adımlar boyunca kullanılmış </a:t>
            </a:r>
            <a:r>
              <a:rPr lang="tr-TR" dirty="0" smtClean="0"/>
              <a:t>yaklaştırmalardan </a:t>
            </a:r>
            <a:r>
              <a:rPr lang="tr-TR" dirty="0"/>
              <a:t>dolayı oluşur. 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/>
              <a:t>ikisinin </a:t>
            </a:r>
            <a:r>
              <a:rPr lang="tr-TR" dirty="0" smtClean="0"/>
              <a:t>toplamı toplam </a:t>
            </a:r>
            <a:r>
              <a:rPr lang="tr-TR" dirty="0"/>
              <a:t>veya genel kesme hatasıdır. </a:t>
            </a:r>
            <a:r>
              <a:rPr lang="tr-TR" dirty="0" smtClean="0"/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3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B907DBB3-4E67-4415-ADAE-0DCAA6E8B6F3}" vid="{1830F63D-7166-45C8-9B0B-CAE90AE85AA8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6958</TotalTime>
  <Words>838</Words>
  <Application>Microsoft Office PowerPoint</Application>
  <PresentationFormat>Geniş ekran</PresentationFormat>
  <Paragraphs>276</Paragraphs>
  <Slides>35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35</vt:i4>
      </vt:variant>
    </vt:vector>
  </HeadingPairs>
  <TitlesOfParts>
    <vt:vector size="44" baseType="lpstr">
      <vt:lpstr>Calibri</vt:lpstr>
      <vt:lpstr>Cambria</vt:lpstr>
      <vt:lpstr>Cambria Math</vt:lpstr>
      <vt:lpstr>Courier New</vt:lpstr>
      <vt:lpstr>Georgia</vt:lpstr>
      <vt:lpstr>Wingdings 2</vt:lpstr>
      <vt:lpstr>Eğitim sunusu</vt:lpstr>
      <vt:lpstr>Worksheet</vt:lpstr>
      <vt:lpstr>Çalışma Sayfası</vt:lpstr>
      <vt:lpstr>MAK212-SAYISAL YÖNTEMLER Sayısal Türev ve İntegral</vt:lpstr>
      <vt:lpstr>Adi Diferansiyel Denklemler ve Mühendislik Uygulamaları</vt:lpstr>
      <vt:lpstr>Adi Diferansiyel Denklemler ve Mühendislik Uygulamaları</vt:lpstr>
      <vt:lpstr>Bu bölümde Tartışacağımız Konular</vt:lpstr>
      <vt:lpstr>Adımlı Yöntemler</vt:lpstr>
      <vt:lpstr>Euler Yöntemi</vt:lpstr>
      <vt:lpstr>Euler Yöntemi: Örnek</vt:lpstr>
      <vt:lpstr>Euler Yöntemi: Örnek</vt:lpstr>
      <vt:lpstr>Euler Yöntemi için Hata Analizi</vt:lpstr>
      <vt:lpstr>Euler Yöntemi için Hata Analizi</vt:lpstr>
      <vt:lpstr>Euler Yöntemi: Örnek</vt:lpstr>
      <vt:lpstr>Euler Yöntemi: Örnek</vt:lpstr>
      <vt:lpstr>Yüksek Dereceli Taylor Serisi Yöntemleri</vt:lpstr>
      <vt:lpstr>Heun Yöntemi</vt:lpstr>
      <vt:lpstr>Heun Yöntemi</vt:lpstr>
      <vt:lpstr>Orta Nokta (geliştirilmiş poligon) yöntemi</vt:lpstr>
      <vt:lpstr>Euler Yöntemi: Örnek</vt:lpstr>
      <vt:lpstr>Runge-Kutta Yöntemi</vt:lpstr>
      <vt:lpstr>İkinci Dereceden Runge-Kutta Yöntemleri</vt:lpstr>
      <vt:lpstr>İkinci Dereceden Runge-Kutta Yöntemleri</vt:lpstr>
      <vt:lpstr>Örnek:</vt:lpstr>
      <vt:lpstr>Üçüncü Dereceden Runge-Kutta Yöntemleri</vt:lpstr>
      <vt:lpstr>Dördüncü Dereceden Runge-Kutta Yöntemleri</vt:lpstr>
      <vt:lpstr>Örnek</vt:lpstr>
      <vt:lpstr>Çözüm:</vt:lpstr>
      <vt:lpstr>Çözüm:</vt:lpstr>
      <vt:lpstr>Adi Diferansiyel Denklem Sistemlerinin Runge-Kutta ile Çözümü</vt:lpstr>
      <vt:lpstr>Adi Diferansiyel Denklem Sistemlerinin Runge-Kutta ile Çözümü</vt:lpstr>
      <vt:lpstr>Adi Diferansiyel Denklem Sistemlerinin Runge-Kutta ile Çözümü</vt:lpstr>
      <vt:lpstr>Adi Diferansiyel Denklem Sistemlerinin Runge-Kutta ile Çözümü</vt:lpstr>
      <vt:lpstr>Adi Diferansiyel Denklem Sistemlerinin Runge-Kutta ile Çözümü</vt:lpstr>
      <vt:lpstr>Basit Bir Örnek ile Runge-Kutta Yönteminin Açıklanması</vt:lpstr>
      <vt:lpstr>Uyarlanmış Runge-Kutta veya Adım Yarılama Yöntemi</vt:lpstr>
      <vt:lpstr>Katılık ve Çok Adımlı Yöntemler</vt:lpstr>
      <vt:lpstr>Kendiliğinden Başlamayan Heun Yöntemi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YÖNTEMLER</dc:title>
  <dc:creator>Nurdan Bilgin</dc:creator>
  <cp:lastModifiedBy>Nurdan Bilgin</cp:lastModifiedBy>
  <cp:revision>564</cp:revision>
  <dcterms:created xsi:type="dcterms:W3CDTF">2018-01-23T10:11:14Z</dcterms:created>
  <dcterms:modified xsi:type="dcterms:W3CDTF">2018-04-19T07:50:23Z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