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5"/>
  </p:notesMasterIdLst>
  <p:handoutMasterIdLst>
    <p:handoutMasterId r:id="rId16"/>
  </p:handoutMasterIdLst>
  <p:sldIdLst>
    <p:sldId id="434" r:id="rId6"/>
    <p:sldId id="435" r:id="rId7"/>
    <p:sldId id="443" r:id="rId8"/>
    <p:sldId id="437" r:id="rId9"/>
    <p:sldId id="444" r:id="rId10"/>
    <p:sldId id="445" r:id="rId11"/>
    <p:sldId id="446" r:id="rId12"/>
    <p:sldId id="447" r:id="rId13"/>
    <p:sldId id="448" r:id="rId14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 Tur" charset="-94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 Tur" charset="-94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 Tur" charset="-94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 Tur" charset="-94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 Tur" charset="-94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 Tur" charset="-94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 Tur" charset="-94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 Tur" charset="-94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 Tur" charset="-94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3399FF"/>
    <a:srgbClr val="6666FF"/>
    <a:srgbClr val="CCFFFF"/>
    <a:srgbClr val="66FFFF"/>
    <a:srgbClr val="FFFFCC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FD786469-69C5-4206-87DD-31E69B82CE63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038A4A4C-EA87-4608-BCB0-7D03CD249124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2E29B-E509-4ACA-A438-0785D74F0DEA}" type="slidenum">
              <a:rPr lang="tr-TR"/>
              <a:pPr/>
              <a:t>1</a:t>
            </a:fld>
            <a:endParaRPr lang="tr-TR">
              <a:latin typeface="Times New Roman Tur" charset="-94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6E710-3410-4A07-A122-44463361856C}" type="slidenum">
              <a:rPr lang="tr-TR"/>
              <a:pPr/>
              <a:t>2</a:t>
            </a:fld>
            <a:endParaRPr lang="tr-TR">
              <a:latin typeface="Times New Roman Tur" charset="-94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FC2A1-B7E6-4A92-82D6-544DB40F53A5}" type="slidenum">
              <a:rPr lang="tr-TR"/>
              <a:pPr/>
              <a:t>3</a:t>
            </a:fld>
            <a:endParaRPr lang="tr-TR">
              <a:latin typeface="Times New Roman Tur" charset="-94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C2F0F-2D89-4282-8117-1A49C33F5019}" type="slidenum">
              <a:rPr lang="tr-TR"/>
              <a:pPr/>
              <a:t>4</a:t>
            </a:fld>
            <a:endParaRPr lang="tr-TR">
              <a:latin typeface="Times New Roman Tur" charset="-94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4DCB13-952D-41AD-89FC-138CFF9C2D04}" type="slidenum">
              <a:rPr lang="tr-TR"/>
              <a:pPr/>
              <a:t>5</a:t>
            </a:fld>
            <a:endParaRPr lang="tr-TR">
              <a:latin typeface="Times New Roman Tur" charset="-94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oup 9"/>
          <p:cNvGrpSpPr>
            <a:grpSpLocks/>
          </p:cNvGrpSpPr>
          <p:nvPr/>
        </p:nvGrpSpPr>
        <p:grpSpPr bwMode="auto">
          <a:xfrm>
            <a:off x="0" y="3902075"/>
            <a:ext cx="3402013" cy="2951163"/>
            <a:chOff x="0" y="2458"/>
            <a:chExt cx="2143" cy="1859"/>
          </a:xfrm>
        </p:grpSpPr>
        <p:sp>
          <p:nvSpPr>
            <p:cNvPr id="2050" name="Freeform 2"/>
            <p:cNvSpPr>
              <a:spLocks/>
            </p:cNvSpPr>
            <p:nvPr/>
          </p:nvSpPr>
          <p:spPr bwMode="ltGray">
            <a:xfrm>
              <a:off x="0" y="2508"/>
              <a:ext cx="2143" cy="1805"/>
            </a:xfrm>
            <a:custGeom>
              <a:avLst/>
              <a:gdLst/>
              <a:ahLst/>
              <a:cxnLst>
                <a:cxn ang="0">
                  <a:pos x="330" y="66"/>
                </a:cxn>
                <a:cxn ang="0">
                  <a:pos x="162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2" y="42"/>
                </a:cxn>
                <a:cxn ang="0">
                  <a:pos x="324" y="78"/>
                </a:cxn>
                <a:cxn ang="0">
                  <a:pos x="558" y="150"/>
                </a:cxn>
                <a:cxn ang="0">
                  <a:pos x="780" y="245"/>
                </a:cxn>
                <a:cxn ang="0">
                  <a:pos x="996" y="365"/>
                </a:cxn>
                <a:cxn ang="0">
                  <a:pos x="1200" y="503"/>
                </a:cxn>
                <a:cxn ang="0">
                  <a:pos x="1386" y="653"/>
                </a:cxn>
                <a:cxn ang="0">
                  <a:pos x="1560" y="827"/>
                </a:cxn>
                <a:cxn ang="0">
                  <a:pos x="1716" y="1019"/>
                </a:cxn>
                <a:cxn ang="0">
                  <a:pos x="1860" y="1229"/>
                </a:cxn>
                <a:cxn ang="0">
                  <a:pos x="1943" y="1366"/>
                </a:cxn>
                <a:cxn ang="0">
                  <a:pos x="2016" y="1510"/>
                </a:cxn>
                <a:cxn ang="0">
                  <a:pos x="2076" y="1654"/>
                </a:cxn>
                <a:cxn ang="0">
                  <a:pos x="2130" y="1804"/>
                </a:cxn>
                <a:cxn ang="0">
                  <a:pos x="2142" y="1804"/>
                </a:cxn>
                <a:cxn ang="0">
                  <a:pos x="2088" y="1654"/>
                </a:cxn>
                <a:cxn ang="0">
                  <a:pos x="2028" y="1510"/>
                </a:cxn>
                <a:cxn ang="0">
                  <a:pos x="1955" y="1366"/>
                </a:cxn>
                <a:cxn ang="0">
                  <a:pos x="1872" y="1223"/>
                </a:cxn>
                <a:cxn ang="0">
                  <a:pos x="1728" y="1013"/>
                </a:cxn>
                <a:cxn ang="0">
                  <a:pos x="1566" y="821"/>
                </a:cxn>
                <a:cxn ang="0">
                  <a:pos x="1392" y="647"/>
                </a:cxn>
                <a:cxn ang="0">
                  <a:pos x="1206" y="491"/>
                </a:cxn>
                <a:cxn ang="0">
                  <a:pos x="1002" y="353"/>
                </a:cxn>
                <a:cxn ang="0">
                  <a:pos x="786" y="239"/>
                </a:cxn>
                <a:cxn ang="0">
                  <a:pos x="564" y="138"/>
                </a:cxn>
                <a:cxn ang="0">
                  <a:pos x="330" y="66"/>
                </a:cxn>
              </a:cxnLst>
              <a:rect l="0" t="0" r="r" b="b"/>
              <a:pathLst>
                <a:path w="2143" h="1805">
                  <a:moveTo>
                    <a:pt x="330" y="66"/>
                  </a:moveTo>
                  <a:lnTo>
                    <a:pt x="162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2" y="42"/>
                  </a:lnTo>
                  <a:lnTo>
                    <a:pt x="324" y="78"/>
                  </a:lnTo>
                  <a:lnTo>
                    <a:pt x="558" y="150"/>
                  </a:lnTo>
                  <a:lnTo>
                    <a:pt x="780" y="245"/>
                  </a:lnTo>
                  <a:lnTo>
                    <a:pt x="996" y="365"/>
                  </a:lnTo>
                  <a:lnTo>
                    <a:pt x="1200" y="503"/>
                  </a:lnTo>
                  <a:lnTo>
                    <a:pt x="1386" y="653"/>
                  </a:lnTo>
                  <a:lnTo>
                    <a:pt x="1560" y="827"/>
                  </a:lnTo>
                  <a:lnTo>
                    <a:pt x="1716" y="1019"/>
                  </a:lnTo>
                  <a:lnTo>
                    <a:pt x="1860" y="1229"/>
                  </a:lnTo>
                  <a:lnTo>
                    <a:pt x="1943" y="1366"/>
                  </a:lnTo>
                  <a:lnTo>
                    <a:pt x="2016" y="1510"/>
                  </a:lnTo>
                  <a:lnTo>
                    <a:pt x="2076" y="1654"/>
                  </a:lnTo>
                  <a:lnTo>
                    <a:pt x="2130" y="1804"/>
                  </a:lnTo>
                  <a:lnTo>
                    <a:pt x="2142" y="1804"/>
                  </a:lnTo>
                  <a:lnTo>
                    <a:pt x="2088" y="1654"/>
                  </a:lnTo>
                  <a:lnTo>
                    <a:pt x="2028" y="1510"/>
                  </a:lnTo>
                  <a:lnTo>
                    <a:pt x="1955" y="1366"/>
                  </a:lnTo>
                  <a:lnTo>
                    <a:pt x="1872" y="1223"/>
                  </a:lnTo>
                  <a:lnTo>
                    <a:pt x="1728" y="1013"/>
                  </a:lnTo>
                  <a:lnTo>
                    <a:pt x="1566" y="821"/>
                  </a:lnTo>
                  <a:lnTo>
                    <a:pt x="1392" y="647"/>
                  </a:lnTo>
                  <a:lnTo>
                    <a:pt x="1206" y="491"/>
                  </a:lnTo>
                  <a:lnTo>
                    <a:pt x="1002" y="353"/>
                  </a:lnTo>
                  <a:lnTo>
                    <a:pt x="786" y="239"/>
                  </a:lnTo>
                  <a:lnTo>
                    <a:pt x="564" y="138"/>
                  </a:lnTo>
                  <a:lnTo>
                    <a:pt x="330" y="66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051" name="Freeform 3"/>
            <p:cNvSpPr>
              <a:spLocks/>
            </p:cNvSpPr>
            <p:nvPr/>
          </p:nvSpPr>
          <p:spPr bwMode="hidden">
            <a:xfrm>
              <a:off x="0" y="2458"/>
              <a:ext cx="1855" cy="1859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</a:cxnLst>
              <a:rect l="0" t="0" r="r" b="b"/>
              <a:pathLst>
                <a:path w="1855" h="1859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ltGray">
            <a:xfrm>
              <a:off x="0" y="2735"/>
              <a:ext cx="1746" cy="1578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6" h="1578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ltGray">
            <a:xfrm>
              <a:off x="0" y="2544"/>
              <a:ext cx="1746" cy="17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</a:cxnLst>
              <a:rect l="0" t="0" r="r" b="b"/>
              <a:pathLst>
                <a:path w="1746" h="1769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56" name="Oval 8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0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260475" y="115888"/>
            <a:ext cx="7848600" cy="936625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Asýl baþlýk stili için týklatýn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0825" y="1341438"/>
            <a:ext cx="8893175" cy="7191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tr-TR"/>
              <a:t>Asýl alt baþlýk stilini düzenlemek için týklatýn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996958D-9A20-46D1-9260-38347702B496}" type="slidenum">
              <a:rPr lang="tr-TR"/>
              <a:pPr/>
              <a:t>‹#›</a:t>
            </a:fld>
            <a:endParaRPr lang="tr-TR">
              <a:latin typeface="Arial Tur" charset="-94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684213" y="2349500"/>
            <a:ext cx="845978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</a:pPr>
            <a:r>
              <a:rPr lang="tr-TR" sz="3200" b="1">
                <a:latin typeface="Book Antiqua" pitchFamily="18" charset="0"/>
              </a:rPr>
              <a:t>Asýl alt baþlýk stilini düzenlemek için týklatýn</a:t>
            </a: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31888" y="939800"/>
            <a:ext cx="8027987" cy="0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395288" y="1052513"/>
            <a:ext cx="8748712" cy="0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63502-5506-4F8C-AAC2-598690631D37}" type="slidenum">
              <a:rPr lang="tr-TR"/>
              <a:pPr/>
              <a:t>‹#›</a:t>
            </a:fld>
            <a:endParaRPr lang="tr-TR">
              <a:latin typeface="Arial Tur" charset="-9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E7F5D-E86E-4729-83A4-25EF78070A6F}" type="slidenum">
              <a:rPr lang="tr-TR"/>
              <a:pPr/>
              <a:t>‹#›</a:t>
            </a:fld>
            <a:endParaRPr lang="tr-TR">
              <a:latin typeface="Arial Tur" charset="-9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A3B368-751C-446A-BF41-89D711AFF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E5686D-3C76-4E5D-8EC2-3F0F1C39C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3BF6BA-DA8B-4322-85A0-83CCCFF5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52D096-FA2E-4DEB-9EB8-5CEF6522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437591-CF8E-4375-9F87-A2D2A88B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958D-9A20-46D1-9260-38347702B496}" type="slidenum">
              <a:rPr lang="tr-TR" smtClean="0"/>
              <a:pPr/>
              <a:t>‹#›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477117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2C9482-926F-49B9-BDB4-7B5A0064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05174D-37F3-44A2-A013-8318512C7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3AE15A-7416-49B0-BCC7-15C0D052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F7C313-F924-428F-BD1F-35E7DD6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2BB1108-6613-4E93-B716-E0644196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E92F-4DD1-467E-9F96-69AED894F2A9}" type="slidenum">
              <a:rPr lang="tr-TR" smtClean="0"/>
              <a:pPr/>
              <a:t>‹#›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93085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2BE8B5-56CA-498E-9B94-61582F5D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307E437-B02E-4EB4-B728-CEAE61510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F4815A-BA35-4FE1-AB80-425C08C9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CF3BE3-4E8A-40DB-B735-A827B1BE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B0BABA-14E3-46C6-91B0-29B55A67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AFA9-F078-43C8-976C-CCF6E625DFEC}" type="slidenum">
              <a:rPr lang="tr-TR" smtClean="0"/>
              <a:pPr/>
              <a:t>‹#›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75704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14C617-9434-4D25-B2C4-4EC41C0A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C9B721-A581-4299-8E69-F85476722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BC1245A-BC96-46D4-98EE-99EF2C847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5B4E0DD-5819-464F-8477-BF7709AE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70048D8-62F0-49E0-81B7-7D1B8BF0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398864D-DFF6-4F3B-BFDC-B17F2ED8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CD6E-498A-4E8E-A64D-25A4F39366D0}" type="slidenum">
              <a:rPr lang="tr-TR" smtClean="0"/>
              <a:pPr/>
              <a:t>‹#›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189264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3C33F3-F445-438D-9915-98ECCAE9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BA25456-A33E-4300-AE07-D23CD762B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4A95536-A537-44E8-84F1-17E4D57B9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F3D47D2-5F20-4329-8B52-CE18C0E2D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36ABD1F-5234-4D53-B0E9-CAA5E8059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44E5E54-61A6-4C21-AD23-C065780E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99EAC90-5162-4F14-864B-6FBB4412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8CD12EF-124D-4DC3-88A4-FD902C5D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3730-3E07-4341-B314-654CF9266CEB}" type="slidenum">
              <a:rPr lang="tr-TR" smtClean="0"/>
              <a:pPr/>
              <a:t>‹#›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308188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275F18-FEA1-434B-ADD8-88C86F65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7AD2591-B8FD-4F34-A832-669F1C53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E5ECFD3-A45F-4537-8D3C-62717391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826D170-87E8-40D0-8E5B-DB9A36B8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14BF-BAE8-429D-A669-8377FDAE4DB4}" type="slidenum">
              <a:rPr lang="tr-TR" smtClean="0"/>
              <a:pPr/>
              <a:t>‹#›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178034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9BEBF4E-779C-4BE8-9058-A693CBEC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24BDE49-CD65-445C-AE8E-06CC5C38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F30431-EE4D-4564-8CE7-C1EB91E2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8C0E-8132-46A3-A5CF-82669DB18E0F}" type="slidenum">
              <a:rPr lang="tr-TR" smtClean="0"/>
              <a:pPr/>
              <a:t>‹#›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948075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04CF64-335B-4F8D-8AEB-7078E478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7CA538-C370-462B-87B3-E2C20B58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A3E382D-590C-479D-92E9-8E6A71CD1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ABB558-A044-4909-A8AD-534F0214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9D43A29-25BC-44D2-93FA-31B5D9AC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696F57C-23B1-4167-B190-328B8137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405-FD07-4F43-989A-951B35C04061}" type="slidenum">
              <a:rPr lang="tr-TR" smtClean="0"/>
              <a:pPr/>
              <a:t>‹#›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53733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DE92F-4DD1-467E-9F96-69AED894F2A9}" type="slidenum">
              <a:rPr lang="tr-TR"/>
              <a:pPr/>
              <a:t>‹#›</a:t>
            </a:fld>
            <a:endParaRPr lang="tr-TR">
              <a:latin typeface="Arial Tur" charset="-9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9A73CE-A493-44C7-8242-8D0A5F4C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82A1AD9-E343-40A0-9E09-0A779C9E4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21C0585-C03E-4BE1-8F21-CDFA286A2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06FD6D0-2906-40D0-84A2-236FEF89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4A9E86B-6E24-4574-A288-86F8C8C6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673366F-6589-4EB7-A9A8-0124017E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BC6-17E9-449C-B16B-43210DAD357D}" type="slidenum">
              <a:rPr lang="tr-TR" smtClean="0"/>
              <a:pPr/>
              <a:t>‹#›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725336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0049C9-287A-44E5-BE40-148F1A4D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A0372BF-0D13-4FCF-9C86-87DB901A7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9DB037-8593-4513-B97A-070E2E2C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9ED97AC-49A9-4E8B-96DB-993E4025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C689D4F-A0F6-43FF-AABE-6B3AC33F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AFA9-F078-43C8-976C-CCF6E625DFEC}" type="slidenum">
              <a:rPr lang="tr-TR" smtClean="0"/>
              <a:pPr/>
              <a:t>‹#›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701413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316C464-ED28-41B3-A2C4-AF2DA77C7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69744D-D4BF-47AF-AD1D-1C43CDE0D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1893315-29A5-4D5E-9566-4E4ED483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0610BEC-1354-4E35-9790-A40E99D0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E7F7FC-2BEB-4E14-A94B-959F9167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7F5D-E86E-4729-83A4-25EF78070A6F}" type="slidenum">
              <a:rPr lang="tr-TR" smtClean="0"/>
              <a:pPr/>
              <a:t>‹#›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73948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76B86-24EE-461C-8FE2-73DBA9035581}" type="slidenum">
              <a:rPr lang="tr-TR"/>
              <a:pPr/>
              <a:t>‹#›</a:t>
            </a:fld>
            <a:endParaRPr lang="tr-TR">
              <a:latin typeface="Arial Tur" charset="-9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3CD6E-498A-4E8E-A64D-25A4F39366D0}" type="slidenum">
              <a:rPr lang="tr-TR"/>
              <a:pPr/>
              <a:t>‹#›</a:t>
            </a:fld>
            <a:endParaRPr lang="tr-TR">
              <a:latin typeface="Arial Tur" charset="-9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13730-3E07-4341-B314-654CF9266CEB}" type="slidenum">
              <a:rPr lang="tr-TR"/>
              <a:pPr/>
              <a:t>‹#›</a:t>
            </a:fld>
            <a:endParaRPr lang="tr-TR">
              <a:latin typeface="Arial Tur" charset="-9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6814BF-BAE8-429D-A669-8377FDAE4DB4}" type="slidenum">
              <a:rPr lang="tr-TR"/>
              <a:pPr/>
              <a:t>‹#›</a:t>
            </a:fld>
            <a:endParaRPr lang="tr-TR">
              <a:latin typeface="Arial Tur" charset="-9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5A8C0E-8132-46A3-A5CF-82669DB18E0F}" type="slidenum">
              <a:rPr lang="tr-TR"/>
              <a:pPr/>
              <a:t>‹#›</a:t>
            </a:fld>
            <a:endParaRPr lang="tr-TR">
              <a:latin typeface="Arial Tur" charset="-9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2C405-FD07-4F43-989A-951B35C04061}" type="slidenum">
              <a:rPr lang="tr-TR"/>
              <a:pPr/>
              <a:t>‹#›</a:t>
            </a:fld>
            <a:endParaRPr lang="tr-TR">
              <a:latin typeface="Arial Tur" charset="-9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30BC6-17E9-449C-B16B-43210DAD357D}" type="slidenum">
              <a:rPr lang="tr-TR"/>
              <a:pPr/>
              <a:t>‹#›</a:t>
            </a:fld>
            <a:endParaRPr lang="tr-TR">
              <a:latin typeface="Arial Tur" charset="-9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9"/>
          <p:cNvGrpSpPr>
            <a:grpSpLocks/>
          </p:cNvGrpSpPr>
          <p:nvPr/>
        </p:nvGrpSpPr>
        <p:grpSpPr bwMode="auto">
          <a:xfrm>
            <a:off x="0" y="3902075"/>
            <a:ext cx="3402013" cy="2951163"/>
            <a:chOff x="0" y="2458"/>
            <a:chExt cx="2143" cy="1859"/>
          </a:xfrm>
        </p:grpSpPr>
        <p:sp>
          <p:nvSpPr>
            <p:cNvPr id="1026" name="Freeform 2"/>
            <p:cNvSpPr>
              <a:spLocks/>
            </p:cNvSpPr>
            <p:nvPr/>
          </p:nvSpPr>
          <p:spPr bwMode="ltGray">
            <a:xfrm>
              <a:off x="0" y="2508"/>
              <a:ext cx="2143" cy="1805"/>
            </a:xfrm>
            <a:custGeom>
              <a:avLst/>
              <a:gdLst/>
              <a:ahLst/>
              <a:cxnLst>
                <a:cxn ang="0">
                  <a:pos x="330" y="66"/>
                </a:cxn>
                <a:cxn ang="0">
                  <a:pos x="162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2" y="42"/>
                </a:cxn>
                <a:cxn ang="0">
                  <a:pos x="324" y="78"/>
                </a:cxn>
                <a:cxn ang="0">
                  <a:pos x="558" y="150"/>
                </a:cxn>
                <a:cxn ang="0">
                  <a:pos x="780" y="245"/>
                </a:cxn>
                <a:cxn ang="0">
                  <a:pos x="996" y="365"/>
                </a:cxn>
                <a:cxn ang="0">
                  <a:pos x="1200" y="503"/>
                </a:cxn>
                <a:cxn ang="0">
                  <a:pos x="1386" y="653"/>
                </a:cxn>
                <a:cxn ang="0">
                  <a:pos x="1560" y="827"/>
                </a:cxn>
                <a:cxn ang="0">
                  <a:pos x="1716" y="1019"/>
                </a:cxn>
                <a:cxn ang="0">
                  <a:pos x="1860" y="1229"/>
                </a:cxn>
                <a:cxn ang="0">
                  <a:pos x="1943" y="1366"/>
                </a:cxn>
                <a:cxn ang="0">
                  <a:pos x="2016" y="1510"/>
                </a:cxn>
                <a:cxn ang="0">
                  <a:pos x="2076" y="1654"/>
                </a:cxn>
                <a:cxn ang="0">
                  <a:pos x="2130" y="1804"/>
                </a:cxn>
                <a:cxn ang="0">
                  <a:pos x="2142" y="1804"/>
                </a:cxn>
                <a:cxn ang="0">
                  <a:pos x="2088" y="1654"/>
                </a:cxn>
                <a:cxn ang="0">
                  <a:pos x="2028" y="1510"/>
                </a:cxn>
                <a:cxn ang="0">
                  <a:pos x="1955" y="1366"/>
                </a:cxn>
                <a:cxn ang="0">
                  <a:pos x="1872" y="1223"/>
                </a:cxn>
                <a:cxn ang="0">
                  <a:pos x="1728" y="1013"/>
                </a:cxn>
                <a:cxn ang="0">
                  <a:pos x="1566" y="821"/>
                </a:cxn>
                <a:cxn ang="0">
                  <a:pos x="1392" y="647"/>
                </a:cxn>
                <a:cxn ang="0">
                  <a:pos x="1206" y="491"/>
                </a:cxn>
                <a:cxn ang="0">
                  <a:pos x="1002" y="353"/>
                </a:cxn>
                <a:cxn ang="0">
                  <a:pos x="786" y="239"/>
                </a:cxn>
                <a:cxn ang="0">
                  <a:pos x="564" y="138"/>
                </a:cxn>
                <a:cxn ang="0">
                  <a:pos x="330" y="66"/>
                </a:cxn>
              </a:cxnLst>
              <a:rect l="0" t="0" r="r" b="b"/>
              <a:pathLst>
                <a:path w="2143" h="1805">
                  <a:moveTo>
                    <a:pt x="330" y="66"/>
                  </a:moveTo>
                  <a:lnTo>
                    <a:pt x="162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2" y="42"/>
                  </a:lnTo>
                  <a:lnTo>
                    <a:pt x="324" y="78"/>
                  </a:lnTo>
                  <a:lnTo>
                    <a:pt x="558" y="150"/>
                  </a:lnTo>
                  <a:lnTo>
                    <a:pt x="780" y="245"/>
                  </a:lnTo>
                  <a:lnTo>
                    <a:pt x="996" y="365"/>
                  </a:lnTo>
                  <a:lnTo>
                    <a:pt x="1200" y="503"/>
                  </a:lnTo>
                  <a:lnTo>
                    <a:pt x="1386" y="653"/>
                  </a:lnTo>
                  <a:lnTo>
                    <a:pt x="1560" y="827"/>
                  </a:lnTo>
                  <a:lnTo>
                    <a:pt x="1716" y="1019"/>
                  </a:lnTo>
                  <a:lnTo>
                    <a:pt x="1860" y="1229"/>
                  </a:lnTo>
                  <a:lnTo>
                    <a:pt x="1943" y="1366"/>
                  </a:lnTo>
                  <a:lnTo>
                    <a:pt x="2016" y="1510"/>
                  </a:lnTo>
                  <a:lnTo>
                    <a:pt x="2076" y="1654"/>
                  </a:lnTo>
                  <a:lnTo>
                    <a:pt x="2130" y="1804"/>
                  </a:lnTo>
                  <a:lnTo>
                    <a:pt x="2142" y="1804"/>
                  </a:lnTo>
                  <a:lnTo>
                    <a:pt x="2088" y="1654"/>
                  </a:lnTo>
                  <a:lnTo>
                    <a:pt x="2028" y="1510"/>
                  </a:lnTo>
                  <a:lnTo>
                    <a:pt x="1955" y="1366"/>
                  </a:lnTo>
                  <a:lnTo>
                    <a:pt x="1872" y="1223"/>
                  </a:lnTo>
                  <a:lnTo>
                    <a:pt x="1728" y="1013"/>
                  </a:lnTo>
                  <a:lnTo>
                    <a:pt x="1566" y="821"/>
                  </a:lnTo>
                  <a:lnTo>
                    <a:pt x="1392" y="647"/>
                  </a:lnTo>
                  <a:lnTo>
                    <a:pt x="1206" y="491"/>
                  </a:lnTo>
                  <a:lnTo>
                    <a:pt x="1002" y="353"/>
                  </a:lnTo>
                  <a:lnTo>
                    <a:pt x="786" y="239"/>
                  </a:lnTo>
                  <a:lnTo>
                    <a:pt x="564" y="138"/>
                  </a:lnTo>
                  <a:lnTo>
                    <a:pt x="330" y="66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27" name="Freeform 3"/>
            <p:cNvSpPr>
              <a:spLocks/>
            </p:cNvSpPr>
            <p:nvPr/>
          </p:nvSpPr>
          <p:spPr bwMode="hidden">
            <a:xfrm>
              <a:off x="0" y="2458"/>
              <a:ext cx="1855" cy="1859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</a:cxnLst>
              <a:rect l="0" t="0" r="r" b="b"/>
              <a:pathLst>
                <a:path w="1855" h="1859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28" name="Freeform 4"/>
            <p:cNvSpPr>
              <a:spLocks/>
            </p:cNvSpPr>
            <p:nvPr/>
          </p:nvSpPr>
          <p:spPr bwMode="ltGray">
            <a:xfrm>
              <a:off x="0" y="2735"/>
              <a:ext cx="1746" cy="1578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6" h="1578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29" name="Freeform 5"/>
            <p:cNvSpPr>
              <a:spLocks/>
            </p:cNvSpPr>
            <p:nvPr/>
          </p:nvSpPr>
          <p:spPr bwMode="ltGray">
            <a:xfrm>
              <a:off x="0" y="2544"/>
              <a:ext cx="1746" cy="17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</a:cxnLst>
              <a:rect l="0" t="0" r="r" b="b"/>
              <a:pathLst>
                <a:path w="1746" h="1769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30" name="Oval 6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31" name="Oval 7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32" name="Oval 8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Asıl başlık stili için tıklatın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 Tur" charset="-94"/>
              </a:defRPr>
            </a:lvl1pPr>
          </a:lstStyle>
          <a:p>
            <a:endParaRPr lang="tr-TR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 Tur" charset="-94"/>
              </a:defRPr>
            </a:lvl1pPr>
          </a:lstStyle>
          <a:p>
            <a:endParaRPr lang="tr-TR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fld id="{CCF9AFA9-F078-43C8-976C-CCF6E625DFEC}" type="slidenum">
              <a:rPr lang="tr-TR"/>
              <a:pPr/>
              <a:t>‹#›</a:t>
            </a:fld>
            <a:endParaRPr lang="tr-TR">
              <a:latin typeface="Arial Tur" charset="-94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C83DA43-2855-47E7-8A24-2E74D157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B2BFF7A-B2E9-43DB-BF28-C2BC2623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4BF953F-003F-4611-826C-380CB5142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FDD7F9-8EE0-4BBC-90DF-100D176B1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65EC35-B45C-44F4-947C-6A7340220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9AFA9-F078-43C8-976C-CCF6E625DFEC}" type="slidenum">
              <a:rPr lang="tr-TR" smtClean="0"/>
              <a:pPr/>
              <a:t>‹#›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93786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65275" y="1916113"/>
            <a:ext cx="6013450" cy="310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sz="4400" b="1" dirty="0">
                <a:solidFill>
                  <a:schemeClr val="bg1"/>
                </a:solidFill>
                <a:latin typeface="Book Antiqua" pitchFamily="18" charset="0"/>
              </a:rPr>
              <a:t>DOĞRUSAL PROGRAMLAMA</a:t>
            </a:r>
          </a:p>
          <a:p>
            <a:pPr algn="ctr">
              <a:spcBef>
                <a:spcPct val="50000"/>
              </a:spcBef>
            </a:pPr>
            <a:r>
              <a:rPr lang="tr-TR" sz="4400" b="1" dirty="0">
                <a:solidFill>
                  <a:schemeClr val="bg1"/>
                </a:solidFill>
                <a:latin typeface="Book Antiqua" pitchFamily="18" charset="0"/>
              </a:rPr>
              <a:t>MODEL KURMA ÖRNEKLERİ</a:t>
            </a:r>
            <a:endParaRPr lang="tr-TR" sz="4400" b="1" dirty="0">
              <a:solidFill>
                <a:schemeClr val="bg1"/>
              </a:solidFill>
              <a:latin typeface="Book Antiqua Tur" charset="-94"/>
            </a:endParaRP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539750" y="1236663"/>
            <a:ext cx="8640763" cy="0"/>
          </a:xfrm>
          <a:prstGeom prst="line">
            <a:avLst/>
          </a:prstGeom>
          <a:noFill/>
          <a:ln w="12700">
            <a:solidFill>
              <a:srgbClr val="0000EC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2438400" y="1125538"/>
            <a:ext cx="6704013" cy="0"/>
          </a:xfrm>
          <a:prstGeom prst="line">
            <a:avLst/>
          </a:prstGeom>
          <a:noFill/>
          <a:ln w="12700">
            <a:solidFill>
              <a:srgbClr val="0000EC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539750" y="1236663"/>
            <a:ext cx="8640763" cy="0"/>
          </a:xfrm>
          <a:prstGeom prst="line">
            <a:avLst/>
          </a:prstGeom>
          <a:noFill/>
          <a:ln w="12700">
            <a:solidFill>
              <a:srgbClr val="0000EC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9750" y="0"/>
            <a:ext cx="8604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>
              <a:spcBef>
                <a:spcPct val="50000"/>
              </a:spcBef>
            </a:pPr>
            <a:r>
              <a:rPr lang="tr-TR" sz="4400" b="1">
                <a:solidFill>
                  <a:srgbClr val="6699FF"/>
                </a:solidFill>
                <a:latin typeface="Book Antiqua" pitchFamily="18" charset="0"/>
              </a:rPr>
              <a:t>doğrusal programlama</a:t>
            </a:r>
            <a:endParaRPr lang="tr-TR" sz="4400" b="1">
              <a:solidFill>
                <a:srgbClr val="6699FF"/>
              </a:solidFill>
              <a:latin typeface="Book Antiqua Tur" charset="-94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67544" y="825579"/>
            <a:ext cx="8424863" cy="60324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 dirty="0">
                <a:solidFill>
                  <a:schemeClr val="bg1"/>
                </a:solidFill>
                <a:latin typeface="Times New Roman" pitchFamily="18" charset="0"/>
              </a:rPr>
              <a:t>Örnek 3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Güzel-Giyim konfeksiyon piyasaya ceket, etek ve elbise yapmaktadır.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Konfeksiyoncu, ceketi, eteği ve elbiseyi kendisinin A1, A2 ve A3 atölyelerinde yapmaktadır.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Konfeksiyoncunun A1, A2 ve A3 atölyelerinde aylık kapasitesi şöyledir;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		A1 Atölyesinin    200 saat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		A2 Atölyesinin    150 saat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		A3 Atölyesinin    180 saat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tr-TR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u="sng" dirty="0">
                <a:solidFill>
                  <a:schemeClr val="bg1"/>
                </a:solidFill>
                <a:latin typeface="Times New Roman" pitchFamily="18" charset="0"/>
              </a:rPr>
              <a:t>Ceketin imali için;	</a:t>
            </a: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		</a:t>
            </a:r>
            <a:r>
              <a:rPr lang="tr-TR" sz="2000" u="sng" dirty="0">
                <a:solidFill>
                  <a:schemeClr val="bg1"/>
                </a:solidFill>
                <a:latin typeface="Times New Roman" pitchFamily="18" charset="0"/>
              </a:rPr>
              <a:t>Eteğin imali için;</a:t>
            </a:r>
          </a:p>
          <a:p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A1 Atölyesi	2 saat		A1 Atölyesi	1 saat</a:t>
            </a:r>
          </a:p>
          <a:p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A2 Atölyesi	3 saat		A2 Atölyesi 	2 saat</a:t>
            </a:r>
          </a:p>
          <a:p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A3 Atölyesi	1 saat		A3 Atölyesi 	1 saat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u="sng" dirty="0">
                <a:solidFill>
                  <a:schemeClr val="bg1"/>
                </a:solidFill>
                <a:latin typeface="Times New Roman" pitchFamily="18" charset="0"/>
              </a:rPr>
              <a:t>Elbisenin imali için;	</a:t>
            </a: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		</a:t>
            </a:r>
            <a:endParaRPr lang="tr-TR" sz="2000" u="sng" dirty="0">
              <a:solidFill>
                <a:schemeClr val="bg1"/>
              </a:solidFill>
              <a:latin typeface="Times New Roman" pitchFamily="18" charset="0"/>
            </a:endParaRPr>
          </a:p>
          <a:p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A1 Atölyesi	2 saat		</a:t>
            </a:r>
          </a:p>
          <a:p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A2 Atölyesi	4 saat		</a:t>
            </a:r>
          </a:p>
          <a:p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A3 Atölyesi	1 saat	süreye gereksinim vardır.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39750" y="1341438"/>
            <a:ext cx="8424863" cy="34101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Konfeksiyoncunun bu ürünlerden almış olduğu karlar ise aşağıdaki gibidir;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		Ceketten			40 YTL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		Etekten			30 YTL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		Elbiseden 		20 YTL</a:t>
            </a:r>
          </a:p>
          <a:p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Firmanın aylık kazancı en büyük olabilmesi için her birinden ayda kaç adet üretmelidir?</a:t>
            </a:r>
          </a:p>
          <a:p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Uygun olan doğrusal programlama modelini kurunuz. 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programlama modelini kurunuz.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b="1" dirty="0">
                <a:solidFill>
                  <a:schemeClr val="bg1"/>
                </a:solidFill>
                <a:latin typeface="Times New Roman" pitchFamily="18" charset="0"/>
              </a:rPr>
              <a:t>Çözüm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tr-TR" baseline="-25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539750" y="1236663"/>
            <a:ext cx="8640763" cy="0"/>
          </a:xfrm>
          <a:prstGeom prst="line">
            <a:avLst/>
          </a:prstGeom>
          <a:noFill/>
          <a:ln w="12700">
            <a:solidFill>
              <a:srgbClr val="0000EC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2438400" y="1125538"/>
            <a:ext cx="6704013" cy="0"/>
          </a:xfrm>
          <a:prstGeom prst="line">
            <a:avLst/>
          </a:prstGeom>
          <a:noFill/>
          <a:ln w="12700">
            <a:solidFill>
              <a:srgbClr val="0000EC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31800" y="0"/>
            <a:ext cx="8604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>
              <a:spcBef>
                <a:spcPct val="50000"/>
              </a:spcBef>
            </a:pPr>
            <a:r>
              <a:rPr lang="tr-TR" sz="4400" b="1">
                <a:solidFill>
                  <a:srgbClr val="6699FF"/>
                </a:solidFill>
                <a:latin typeface="Book Antiqua" pitchFamily="18" charset="0"/>
              </a:rPr>
              <a:t>doğrusal programlama</a:t>
            </a:r>
            <a:endParaRPr lang="tr-TR" sz="4400" b="1">
              <a:solidFill>
                <a:srgbClr val="6699FF"/>
              </a:solidFill>
              <a:latin typeface="Book Antiqua Tur" charset="-9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39750" y="1341438"/>
            <a:ext cx="8424863" cy="52629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 dirty="0">
                <a:solidFill>
                  <a:schemeClr val="bg1"/>
                </a:solidFill>
                <a:latin typeface="Times New Roman" pitchFamily="18" charset="0"/>
              </a:rPr>
              <a:t>Örnek 4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Demir-Çelik İmalat Sanayi A.Ş. ağaç ve sac vidası imal etmektedir.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İmalat için  üretim sürecinde üç tezgah kullanılmaktadır. Tezgah I, II ve III.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Tezgah I (T1) de ağaç vidası için 2 saat, sac vidası için 4 saat süre,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Tezgah II (T2) de ağaç vidası için 5 saat, sac vidası için 3 saat süre,</a:t>
            </a:r>
            <a:r>
              <a:rPr lang="tr-TR" sz="2000" u="sng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Tezgah III (T3) de ağaç vidası için 3 saat, sac vidası için 5 saat süre gerekmektedir.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Ağaç ve sac vidasına ilişkin maliyetler ve birim satış fiyatları aşağıda gösterildiği gibidir.	</a:t>
            </a:r>
            <a:endParaRPr lang="tr-TR" sz="2000" u="sng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				</a:t>
            </a:r>
            <a:r>
              <a:rPr lang="tr-TR" sz="2000" u="sng" dirty="0">
                <a:solidFill>
                  <a:schemeClr val="bg1"/>
                </a:solidFill>
                <a:latin typeface="Times New Roman" pitchFamily="18" charset="0"/>
              </a:rPr>
              <a:t>Ağaç V.</a:t>
            </a: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		</a:t>
            </a:r>
            <a:r>
              <a:rPr lang="tr-TR" sz="2000" u="sng" dirty="0">
                <a:solidFill>
                  <a:schemeClr val="bg1"/>
                </a:solidFill>
                <a:latin typeface="Times New Roman" pitchFamily="18" charset="0"/>
              </a:rPr>
              <a:t> Sac V.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Hammadde			25 YTL		19 YTL</a:t>
            </a:r>
          </a:p>
          <a:p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İşçilik				10 YTL		10 YTL 	</a:t>
            </a:r>
          </a:p>
          <a:p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Genel imalat giderleri		5 YTL		3,5 YTL</a:t>
            </a:r>
          </a:p>
          <a:p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Birim satış fiyatı			50 YTL		45,5 YTL</a:t>
            </a:r>
          </a:p>
          <a:p>
            <a:endParaRPr lang="tr-TR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539750" y="1236663"/>
            <a:ext cx="8640763" cy="0"/>
          </a:xfrm>
          <a:prstGeom prst="line">
            <a:avLst/>
          </a:prstGeom>
          <a:noFill/>
          <a:ln w="12700">
            <a:solidFill>
              <a:srgbClr val="0000EC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2438400" y="1125538"/>
            <a:ext cx="6704013" cy="0"/>
          </a:xfrm>
          <a:prstGeom prst="line">
            <a:avLst/>
          </a:prstGeom>
          <a:noFill/>
          <a:ln w="12700">
            <a:solidFill>
              <a:srgbClr val="0000EC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39750" y="0"/>
            <a:ext cx="8604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>
              <a:spcBef>
                <a:spcPct val="50000"/>
              </a:spcBef>
            </a:pPr>
            <a:r>
              <a:rPr lang="tr-TR" sz="4400" b="1">
                <a:solidFill>
                  <a:srgbClr val="6699FF"/>
                </a:solidFill>
                <a:latin typeface="Book Antiqua" pitchFamily="18" charset="0"/>
              </a:rPr>
              <a:t>doğrusal programlama</a:t>
            </a:r>
            <a:endParaRPr lang="tr-TR" sz="4400" b="1">
              <a:solidFill>
                <a:srgbClr val="6699FF"/>
              </a:solidFill>
              <a:latin typeface="Book Antiqua Tur" charset="-9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539750" y="1236663"/>
            <a:ext cx="8640763" cy="0"/>
          </a:xfrm>
          <a:prstGeom prst="line">
            <a:avLst/>
          </a:prstGeom>
          <a:noFill/>
          <a:ln w="12700">
            <a:solidFill>
              <a:srgbClr val="0000EC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2438400" y="1125538"/>
            <a:ext cx="6704013" cy="0"/>
          </a:xfrm>
          <a:prstGeom prst="line">
            <a:avLst/>
          </a:prstGeom>
          <a:noFill/>
          <a:ln w="12700">
            <a:solidFill>
              <a:srgbClr val="0000EC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39750" y="0"/>
            <a:ext cx="8604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>
              <a:spcBef>
                <a:spcPct val="50000"/>
              </a:spcBef>
            </a:pPr>
            <a:r>
              <a:rPr lang="tr-TR" sz="4400" b="1">
                <a:solidFill>
                  <a:srgbClr val="6699FF"/>
                </a:solidFill>
                <a:latin typeface="Book Antiqua" pitchFamily="18" charset="0"/>
              </a:rPr>
              <a:t>doğrusal programlama</a:t>
            </a:r>
            <a:endParaRPr lang="tr-TR" sz="4400" b="1">
              <a:solidFill>
                <a:srgbClr val="6699FF"/>
              </a:solidFill>
              <a:latin typeface="Book Antiqua Tur" charset="-94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39750" y="1341438"/>
            <a:ext cx="8424863" cy="34440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Tezgahların çalışma kapasiteleri;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		 T</a:t>
            </a:r>
            <a:r>
              <a:rPr lang="tr-TR" sz="2000" baseline="-25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	32 saat/hafta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		 T</a:t>
            </a:r>
            <a:r>
              <a:rPr lang="tr-TR" sz="2000" baseline="-25000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	45 saat/hafta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		 T</a:t>
            </a:r>
            <a:r>
              <a:rPr lang="tr-TR" sz="2000" baseline="-25000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	60 saat/hafta olarak saptanmıştır.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dirty="0">
                <a:solidFill>
                  <a:schemeClr val="bg1"/>
                </a:solidFill>
                <a:latin typeface="Times New Roman" pitchFamily="18" charset="0"/>
              </a:rPr>
              <a:t>Demir-Çelik imalat sanayi A.Ş. karını en büyük yapabilmesi için 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uygun olan doğrusal programlama modelini kurunuz.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tr-TR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r-TR" sz="2000" b="1" dirty="0">
                <a:solidFill>
                  <a:schemeClr val="bg1"/>
                </a:solidFill>
                <a:latin typeface="Times New Roman" pitchFamily="18" charset="0"/>
              </a:rPr>
              <a:t>Çözüm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tr-TR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B11A56C-AD54-4AA1-8DDB-BA23CDC7A738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04664"/>
            <a:ext cx="8352928" cy="633670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tr-TR" sz="2400" kern="0" dirty="0"/>
              <a:t> 	</a:t>
            </a:r>
            <a:r>
              <a:rPr lang="tr-TR" sz="2400" kern="0" dirty="0">
                <a:solidFill>
                  <a:schemeClr val="bg1"/>
                </a:solidFill>
              </a:rPr>
              <a:t> </a:t>
            </a:r>
            <a:r>
              <a:rPr lang="tr-TR" sz="2000" b="1" kern="0" dirty="0"/>
              <a:t>Örnek: 5 </a:t>
            </a:r>
            <a:r>
              <a:rPr lang="tr-TR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Reklam Aracı Seçme Problemi</a:t>
            </a:r>
            <a:r>
              <a:rPr lang="tr-T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tr-T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Bir reklam firması, bir ürün için; TV, Radyo ve Dergide yapılmak üzere bir reklam kampanyası planlamaktadır. Kampanyanın amacı mümkün olduğunca daha fazla potansiyel müşteriye ulaşmaktır. Bu amaçla yapılan Pazar araştırmasının sonuçları aşağıdaki gibidir,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tr-TR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tr-T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TV	                 Radyo              Dergi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tr-T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Gün içi     Prime Time          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tr-T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</a:t>
            </a:r>
          </a:p>
          <a:p>
            <a:pPr algn="just">
              <a:lnSpc>
                <a:spcPct val="90000"/>
              </a:lnSpc>
              <a:buNone/>
            </a:pPr>
            <a:r>
              <a:rPr lang="tr-TR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Rekl</a:t>
            </a:r>
            <a:r>
              <a:rPr lang="tr-T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Maliyeti($) 15.000      40.000	            75.000                     30.000</a:t>
            </a:r>
          </a:p>
          <a:p>
            <a:pPr algn="just">
              <a:lnSpc>
                <a:spcPct val="90000"/>
              </a:lnSpc>
              <a:buNone/>
            </a:pPr>
            <a:endParaRPr lang="tr-TR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tr-T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Ulaşılabilen	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tr-T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Müşteri sayısı     400.000	  900.000           500.000		200.000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tr-TR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tr-T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Ulaşılabilen Kadın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tr-T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Sayısı                  300.000	  400.000            200.000                  100.000</a:t>
            </a:r>
          </a:p>
          <a:p>
            <a:pPr algn="just">
              <a:lnSpc>
                <a:spcPct val="90000"/>
              </a:lnSpc>
            </a:pPr>
            <a:endParaRPr lang="tr-TR" sz="1400" kern="0" dirty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tr-TR" sz="2400" kern="0" dirty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tr-TR" sz="2400" kern="0" dirty="0"/>
          </a:p>
        </p:txBody>
      </p:sp>
    </p:spTree>
    <p:extLst>
      <p:ext uri="{BB962C8B-B14F-4D97-AF65-F5344CB8AC3E}">
        <p14:creationId xmlns:p14="http://schemas.microsoft.com/office/powerpoint/2010/main" val="238695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E62E1AD-BECD-47DD-9C82-4DDFDF84F1FA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052736"/>
            <a:ext cx="8229600" cy="494347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tr-T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Reklam firması bu kampanya içinde en çok $800.000 harcama düşünmektedir. Bunun yanında;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tr-T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a)Ulaşabileceği kadın müşteri sayısının EN AZ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tr-T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2.000.000 kişi olması,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tr-T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TV deki reklam harcamalarının ENÇOK $500.000 olması,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tr-T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TV gün içi yayınlarda EN AZ 3 Reklamın ve  </a:t>
            </a:r>
            <a:r>
              <a:rPr lang="tr-TR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P.Time</a:t>
            </a:r>
            <a:r>
              <a:rPr lang="tr-T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tr-TR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tr-T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ENAZ 2 Reklamın yapılması,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tr-T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d)Radyo ve dergideki toplam reklam sayısının 5 ile 10 arasında yapılması düşünülmektedir.</a:t>
            </a:r>
          </a:p>
          <a:p>
            <a:pPr algn="just">
              <a:lnSpc>
                <a:spcPct val="90000"/>
              </a:lnSpc>
              <a:buNone/>
            </a:pPr>
            <a:r>
              <a:rPr lang="tr-T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bilgiler ışığı altında, </a:t>
            </a:r>
            <a:r>
              <a:rPr lang="tr-TR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ulaşılması düşünülen müşteri sayısını maksimum yapacak</a:t>
            </a:r>
            <a:r>
              <a:rPr lang="tr-T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doğrusal programlama modelini kurunuz. </a:t>
            </a:r>
          </a:p>
          <a:p>
            <a:pPr algn="just">
              <a:lnSpc>
                <a:spcPct val="90000"/>
              </a:lnSpc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Çözüm: </a:t>
            </a:r>
          </a:p>
          <a:p>
            <a:pPr algn="just">
              <a:lnSpc>
                <a:spcPct val="90000"/>
              </a:lnSpc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tr-TR" sz="2400" kern="0" dirty="0"/>
          </a:p>
        </p:txBody>
      </p:sp>
    </p:spTree>
    <p:extLst>
      <p:ext uri="{BB962C8B-B14F-4D97-AF65-F5344CB8AC3E}">
        <p14:creationId xmlns:p14="http://schemas.microsoft.com/office/powerpoint/2010/main" val="325675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43FC385-DE18-4C3F-8642-A5D68D1D2DA0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1124744"/>
            <a:ext cx="7924800" cy="46085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çiftlikte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özel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karışımla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yapılan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yem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günde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800 kg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kullanılmaktadır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karışım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aşağıdaki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tabloda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verilen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maddelerin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belirtilen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miktarları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kullanılarak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elde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edilmektedir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tr-T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kg yemde kullanılan miktarlar(kg)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    Protein           Lif                  Maliyet($/kg)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Mısır                   0.09              0.02                     0.30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Soya unu             0.60              0.06                     0.90                       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b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ürünün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bileşiminde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%30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% 5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bulunması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zorunludur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Firma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maliyetle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günlük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yem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karışımını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belirlemek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istemektedir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fontAlgn="auto">
              <a:spcAft>
                <a:spcPts val="0"/>
              </a:spcAft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Uygun olan doğrusal programlama modelini kurunuz. </a:t>
            </a:r>
          </a:p>
          <a:p>
            <a:pPr fontAlgn="auto">
              <a:spcAft>
                <a:spcPts val="0"/>
              </a:spcAft>
              <a:buNone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Çözüm: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69167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9B5F88-16CB-4459-90C1-131A7C037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50862"/>
            <a:ext cx="7886700" cy="555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7: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Biçki makinesi haftada 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 3000 birim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keresteyi biçebilmektedir. Kesilen keresteler A, B ve C tipi olarak sınıflanmaktadır. A tipi kerestenin metresinden 400 TL, B tipi kerestenin metresinden 650 TL ve C tipi kerestenin metresinden 700 TL kar sağlanmaktadır. 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Şirket haftada A tipi keresteden en az 900 metre, B tipi keresteden de en az 400 metre üretmek istemektedir. Öte yandan Belediye tüzüklerine göre C tipi keresteden de haftada 1500 metreden daha fazla üretim yapılamamaktadır. 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Yönetimin kararına göre haftalık 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tipi üretim en az B tipi üretimin 2 katı olmalıdır.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Uygun olan doğrusal programlama modelini kurunuz. </a:t>
            </a:r>
          </a:p>
          <a:p>
            <a:pPr marL="0" indent="0"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Çözüm: </a:t>
            </a:r>
          </a:p>
          <a:p>
            <a:pPr marL="0" indent="0"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Değişkeni:</a:t>
            </a:r>
          </a:p>
          <a:p>
            <a:pPr marL="0" indent="0"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Amaç Fonksiyonu:</a:t>
            </a:r>
          </a:p>
          <a:p>
            <a:pPr marL="0" indent="0">
              <a:buNone/>
            </a:pPr>
            <a:r>
              <a:rPr lang="tr-TR" b="1">
                <a:latin typeface="Times New Roman" panose="02020603050405020304" pitchFamily="18" charset="0"/>
                <a:cs typeface="Times New Roman" panose="02020603050405020304" pitchFamily="18" charset="0"/>
              </a:rPr>
              <a:t>Kısıtlar: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4929"/>
      </p:ext>
    </p:extLst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Tur" charset="-9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Tur" charset="-94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EEA4A84A6AF4E1419E145C40A43B95F5" ma:contentTypeVersion="5" ma:contentTypeDescription="Yeni belge oluşturun." ma:contentTypeScope="" ma:versionID="3381ffa835ed0f7379b6935f63ff95b3">
  <xsd:schema xmlns:xsd="http://www.w3.org/2001/XMLSchema" xmlns:xs="http://www.w3.org/2001/XMLSchema" xmlns:p="http://schemas.microsoft.com/office/2006/metadata/properties" xmlns:ns2="b971c31f-3d57-4390-b4d2-8b729f033cd2" targetNamespace="http://schemas.microsoft.com/office/2006/metadata/properties" ma:root="true" ma:fieldsID="f8c549b6050c467d3f14dadbe50b887f" ns2:_="">
    <xsd:import namespace="b971c31f-3d57-4390-b4d2-8b729f033c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71c31f-3d57-4390-b4d2-8b729f033c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0FF7D9-DAE2-40C6-8D88-A87C74EA60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891146-3221-4E3B-B4D6-C1F8B5F1D178}"/>
</file>

<file path=customXml/itemProps3.xml><?xml version="1.0" encoding="utf-8"?>
<ds:datastoreItem xmlns:ds="http://schemas.openxmlformats.org/officeDocument/2006/customXml" ds:itemID="{0E094BC3-8684-4035-810A-6B8E9F0E633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2911</TotalTime>
  <Words>840</Words>
  <Application>Microsoft Office PowerPoint</Application>
  <PresentationFormat>Ekran Gösterisi (4:3)</PresentationFormat>
  <Paragraphs>93</Paragraphs>
  <Slides>9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9</vt:i4>
      </vt:variant>
    </vt:vector>
  </HeadingPairs>
  <TitlesOfParts>
    <vt:vector size="20" baseType="lpstr">
      <vt:lpstr>Arial</vt:lpstr>
      <vt:lpstr>Arial Tur</vt:lpstr>
      <vt:lpstr>Book Antiqua</vt:lpstr>
      <vt:lpstr>Book Antiqua Tur</vt:lpstr>
      <vt:lpstr>Calibri</vt:lpstr>
      <vt:lpstr>Calibri Light</vt:lpstr>
      <vt:lpstr>Times New Roman</vt:lpstr>
      <vt:lpstr>Times New Roman Tur</vt:lpstr>
      <vt:lpstr>Wingdings</vt:lpstr>
      <vt:lpstr>Orbit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AUZF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Problemin Modeli (Normal form)</dc:title>
  <dc:creator>süleyman kodal</dc:creator>
  <cp:lastModifiedBy>Aysun BAŞ</cp:lastModifiedBy>
  <cp:revision>172</cp:revision>
  <dcterms:created xsi:type="dcterms:W3CDTF">2002-10-08T16:58:01Z</dcterms:created>
  <dcterms:modified xsi:type="dcterms:W3CDTF">2021-12-30T09:51:48Z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0x010100EEA4A84A6AF4E1419E145C40A43B95F5</vt:lpwstr>
  </property>
</Properties>
</file>