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8">
  <p:sldMasterIdLst>
    <p:sldMasterId id="2147483696" r:id="rId1"/>
  </p:sldMasterIdLst>
  <p:notesMasterIdLst>
    <p:notesMasterId r:id="rId63"/>
  </p:notesMasterIdLst>
  <p:sldIdLst>
    <p:sldId id="980" r:id="rId2"/>
    <p:sldId id="981" r:id="rId3"/>
    <p:sldId id="982" r:id="rId4"/>
    <p:sldId id="983" r:id="rId5"/>
    <p:sldId id="984" r:id="rId6"/>
    <p:sldId id="985" r:id="rId7"/>
    <p:sldId id="986" r:id="rId8"/>
    <p:sldId id="987" r:id="rId9"/>
    <p:sldId id="988" r:id="rId10"/>
    <p:sldId id="989" r:id="rId11"/>
    <p:sldId id="990" r:id="rId12"/>
    <p:sldId id="992" r:id="rId13"/>
    <p:sldId id="991" r:id="rId14"/>
    <p:sldId id="993" r:id="rId15"/>
    <p:sldId id="994" r:id="rId16"/>
    <p:sldId id="995" r:id="rId17"/>
    <p:sldId id="996" r:id="rId18"/>
    <p:sldId id="997" r:id="rId19"/>
    <p:sldId id="998" r:id="rId20"/>
    <p:sldId id="999" r:id="rId21"/>
    <p:sldId id="1000" r:id="rId22"/>
    <p:sldId id="1001" r:id="rId23"/>
    <p:sldId id="1002" r:id="rId24"/>
    <p:sldId id="1003" r:id="rId25"/>
    <p:sldId id="1004" r:id="rId26"/>
    <p:sldId id="1005" r:id="rId27"/>
    <p:sldId id="1006" r:id="rId28"/>
    <p:sldId id="1007" r:id="rId29"/>
    <p:sldId id="1008" r:id="rId30"/>
    <p:sldId id="1009" r:id="rId31"/>
    <p:sldId id="1010" r:id="rId32"/>
    <p:sldId id="1011" r:id="rId33"/>
    <p:sldId id="1012" r:id="rId34"/>
    <p:sldId id="1013" r:id="rId35"/>
    <p:sldId id="1014" r:id="rId36"/>
    <p:sldId id="1015" r:id="rId37"/>
    <p:sldId id="1040" r:id="rId38"/>
    <p:sldId id="1016" r:id="rId39"/>
    <p:sldId id="1017" r:id="rId40"/>
    <p:sldId id="1018" r:id="rId41"/>
    <p:sldId id="1019" r:id="rId42"/>
    <p:sldId id="1020" r:id="rId43"/>
    <p:sldId id="1021" r:id="rId44"/>
    <p:sldId id="1022" r:id="rId45"/>
    <p:sldId id="1023" r:id="rId46"/>
    <p:sldId id="1024" r:id="rId47"/>
    <p:sldId id="1025" r:id="rId48"/>
    <p:sldId id="1026" r:id="rId49"/>
    <p:sldId id="1027" r:id="rId50"/>
    <p:sldId id="1028" r:id="rId51"/>
    <p:sldId id="1029" r:id="rId52"/>
    <p:sldId id="1038" r:id="rId53"/>
    <p:sldId id="1039" r:id="rId54"/>
    <p:sldId id="1030" r:id="rId55"/>
    <p:sldId id="1031" r:id="rId56"/>
    <p:sldId id="1032" r:id="rId57"/>
    <p:sldId id="1033" r:id="rId58"/>
    <p:sldId id="1034" r:id="rId59"/>
    <p:sldId id="1036" r:id="rId60"/>
    <p:sldId id="1035" r:id="rId61"/>
    <p:sldId id="1037" r:id="rId6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3695" autoAdjust="0"/>
  </p:normalViewPr>
  <p:slideViewPr>
    <p:cSldViewPr>
      <p:cViewPr varScale="1">
        <p:scale>
          <a:sx n="80" d="100"/>
          <a:sy n="80" d="100"/>
        </p:scale>
        <p:origin x="1282" y="67"/>
      </p:cViewPr>
      <p:guideLst>
        <p:guide orient="horz" pos="2128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C5B3-811E-4630-BBD4-BA961E30B9A7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FA933-8E4B-47D3-876F-44F000069FD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3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Alt Başlı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Dikdörtgen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Akış Çizelgesi: İşlem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Akış Çizelgesi: İşlem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s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Halk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Başlık Yer Tutucu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Metin Yer Tutucus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Veri Yer Tutucus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CC5F8D-1F8D-4630-8F06-8C88448473BD}" type="datetimeFigureOut">
              <a:rPr lang="tr-TR" smtClean="0"/>
              <a:pPr/>
              <a:t>9.11.2020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Dikdörtgen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49FA5-4936-4D2A-841B-1BAFDC8B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476672"/>
            <a:ext cx="7498080" cy="5328592"/>
          </a:xfrm>
        </p:spPr>
        <p:txBody>
          <a:bodyPr>
            <a:normAutofit/>
          </a:bodyPr>
          <a:lstStyle/>
          <a:p>
            <a:endParaRPr lang="tr-TR" b="1" dirty="0"/>
          </a:p>
          <a:p>
            <a:endParaRPr lang="tr-TR" b="1" dirty="0"/>
          </a:p>
          <a:p>
            <a:pPr marL="82296" indent="0">
              <a:buNone/>
            </a:pPr>
            <a:endParaRPr lang="tr-TR" b="1" dirty="0"/>
          </a:p>
          <a:p>
            <a:pPr marL="82296" indent="0" algn="ctr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TEORİSİ </a:t>
            </a:r>
          </a:p>
          <a:p>
            <a:pPr marL="82296" indent="0" algn="ctr">
              <a:buNone/>
            </a:pP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ctr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ÇÖZME - KARARVERME</a:t>
            </a:r>
          </a:p>
        </p:txBody>
      </p:sp>
    </p:spTree>
    <p:extLst>
      <p:ext uri="{BB962C8B-B14F-4D97-AF65-F5344CB8AC3E}">
        <p14:creationId xmlns:p14="http://schemas.microsoft.com/office/powerpoint/2010/main" val="222553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033458-21BC-41E6-9F1E-7E470075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028700"/>
            <a:ext cx="7498080" cy="3480420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Ödemeler matrisi;</a:t>
            </a:r>
          </a:p>
          <a:p>
            <a:pPr lvl="1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karar probleminde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 edilebilen ve kontrol edilemeyen değişkenlere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göre olası doğa durumları karşısında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alternatiflerinin getirilerini gösteren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matristir.</a:t>
            </a:r>
          </a:p>
          <a:p>
            <a:pPr lvl="1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 edilemeyen değişkenler olarak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doğa durumları matrisin kolonlarında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kontrol edilebilen değişkenler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 ise satırlarda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yeralır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54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ED73E9-D2A1-4313-AC05-6E882B59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692696"/>
            <a:ext cx="7498080" cy="4968552"/>
          </a:xfrm>
        </p:spPr>
        <p:txBody>
          <a:bodyPr>
            <a:normAutofit fontScale="62500" lnSpcReduction="20000"/>
          </a:bodyPr>
          <a:lstStyle/>
          <a:p>
            <a:pPr marL="0" lvl="0" indent="0" fontAlgn="base">
              <a:spcAft>
                <a:spcPts val="0"/>
              </a:spcAft>
              <a:buNone/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Örneğin, </a:t>
            </a:r>
          </a:p>
          <a:p>
            <a:pPr marL="0" lvl="0" indent="0" fontAlgn="base">
              <a:spcAft>
                <a:spcPts val="0"/>
              </a:spcAft>
              <a:buNone/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ve B gibi iki farklı ürün üreten bir firma aşağıdaki gibi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 karar problemiyle karşı karşıyadır.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Geçmiş dönem bilgi, birikim, deneyim ve öngörülere göre firma;  </a:t>
            </a:r>
          </a:p>
          <a:p>
            <a:pPr marL="731520" lvl="1" indent="-457200" fontAlgn="base">
              <a:buFontTx/>
              <a:buChar char="-"/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malı ürettiğinde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çok iyi olursa 600.000 TL kazanç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olursa 200.000 TL kazanç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kötü olursa 600.000 TL zarar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elde edecektir. </a:t>
            </a:r>
          </a:p>
          <a:p>
            <a:pPr marL="731520" lvl="1" indent="-457200" fontAlgn="base">
              <a:buFontTx/>
              <a:buChar char="-"/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malı ürettiğinde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çok iyi olursa 300.000 TL kazanç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olursa 400.000 TL kazanç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kötü olursa 600.000 TL zarar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elde edecektir. </a:t>
            </a:r>
          </a:p>
          <a:p>
            <a:pPr marL="731520" lvl="1" indent="-457200" fontAlgn="base">
              <a:buFontTx/>
              <a:buChar char="-"/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 iki malı ürettiğinde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çok iyi olursa 750.000 TL kazanç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olursa 300.000 TL kazanç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ekonomik ortam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kötü olursa 900.000 TL zarar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elde edecektir.</a:t>
            </a:r>
          </a:p>
          <a:p>
            <a:pPr marL="731520" lvl="1" indent="-457200" fontAlgn="base">
              <a:buFontTx/>
              <a:buChar char="-"/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Hiç üretim yapmaz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ise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ekonomik koşullar nasıl olursa olsun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sadece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100.000 TL kira, beyaz yakalı personel giderleri,… gibi sabit maliyet unsurları için harcama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yapacaktır. </a:t>
            </a:r>
          </a:p>
          <a:p>
            <a:pPr marL="0" indent="0" fontAlgn="base">
              <a:buNone/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Buna göre,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sözkonusu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işletme için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kararvermede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kullanılacak kazanç-kayıp matrisi veya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ödemeler matrisini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oluşturalım.</a:t>
            </a: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988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EFC452-5408-4C09-B64C-F7A22FDE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764704"/>
            <a:ext cx="7498080" cy="4800600"/>
          </a:xfrm>
        </p:spPr>
        <p:txBody>
          <a:bodyPr>
            <a:normAutofit fontScale="85000" lnSpcReduction="2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probleminde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 edilebilen karar değişkenleri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yani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alternatifler;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malı üret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malı üret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iki malı üret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Hiçbirini üretme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 edilemeyen doğa durumları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ise;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Ekonomik koşullar çok iyi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Ekonomik koşullar normal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Ekonomik koşullar çok kötü</a:t>
            </a:r>
          </a:p>
          <a:p>
            <a:pPr marL="402336" lvl="1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şeklindedir.</a:t>
            </a:r>
          </a:p>
          <a:p>
            <a:pPr marL="402336" lvl="1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durumda karar matrisi;</a:t>
            </a:r>
          </a:p>
        </p:txBody>
      </p:sp>
    </p:spTree>
    <p:extLst>
      <p:ext uri="{BB962C8B-B14F-4D97-AF65-F5344CB8AC3E}">
        <p14:creationId xmlns:p14="http://schemas.microsoft.com/office/powerpoint/2010/main" val="243224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0930B5-C727-48E1-9B10-4CF10B0F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ÖDEMELER (KARAR) MATRİSİ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85C98CEB-44AE-43FD-9A64-00A88CCDF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486918"/>
              </p:ext>
            </p:extLst>
          </p:nvPr>
        </p:nvGraphicFramePr>
        <p:xfrm>
          <a:off x="1835696" y="1772816"/>
          <a:ext cx="626469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642">
                  <a:extLst>
                    <a:ext uri="{9D8B030D-6E8A-4147-A177-3AD203B41FA5}">
                      <a16:colId xmlns:a16="http://schemas.microsoft.com/office/drawing/2014/main" val="1624422471"/>
                    </a:ext>
                  </a:extLst>
                </a:gridCol>
                <a:gridCol w="618646">
                  <a:extLst>
                    <a:ext uri="{9D8B030D-6E8A-4147-A177-3AD203B41FA5}">
                      <a16:colId xmlns:a16="http://schemas.microsoft.com/office/drawing/2014/main" val="351948162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22669649"/>
                    </a:ext>
                  </a:extLst>
                </a:gridCol>
                <a:gridCol w="1219451">
                  <a:extLst>
                    <a:ext uri="{9D8B030D-6E8A-4147-A177-3AD203B41FA5}">
                      <a16:colId xmlns:a16="http://schemas.microsoft.com/office/drawing/2014/main" val="2389218758"/>
                    </a:ext>
                  </a:extLst>
                </a:gridCol>
                <a:gridCol w="1444844">
                  <a:extLst>
                    <a:ext uri="{9D8B030D-6E8A-4147-A177-3AD203B41FA5}">
                      <a16:colId xmlns:a16="http://schemas.microsoft.com/office/drawing/2014/main" val="2277574027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tr-TR" dirty="0"/>
                        <a:t>KONTROL </a:t>
                      </a:r>
                    </a:p>
                    <a:p>
                      <a:r>
                        <a:rPr lang="tr-TR" dirty="0"/>
                        <a:t>EDİLEBİLEN </a:t>
                      </a:r>
                    </a:p>
                    <a:p>
                      <a:r>
                        <a:rPr lang="tr-TR" dirty="0"/>
                        <a:t>KARAR </a:t>
                      </a:r>
                    </a:p>
                    <a:p>
                      <a:r>
                        <a:rPr lang="tr-TR" dirty="0"/>
                        <a:t>DEĞİŞKENLERİ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tr-TR" dirty="0"/>
                        <a:t>DOĞA DURUMLARI </a:t>
                      </a:r>
                    </a:p>
                    <a:p>
                      <a:r>
                        <a:rPr lang="tr-TR" dirty="0"/>
                        <a:t>(KONTROL EDİLEMEYEN)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15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tr-TR" dirty="0"/>
                        <a:t>EKONOMİK KOŞULLAR;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47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ÇOK İYİ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ÇOK KÖTÜ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995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</a:t>
                      </a:r>
                      <a:r>
                        <a:rPr lang="tr-TR" sz="1050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</a:t>
                      </a:r>
                      <a:r>
                        <a:rPr lang="tr-TR" sz="1100" dirty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</a:t>
                      </a:r>
                      <a:r>
                        <a:rPr lang="tr-TR" sz="1200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6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 MALI ÜRET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  <a:r>
                        <a:rPr lang="tr-TR" sz="1100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 MALI ÜRET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  <a:r>
                        <a:rPr lang="tr-TR" sz="1100" dirty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8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HER İKİSİNİ ÜRET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  <a:r>
                        <a:rPr lang="tr-TR" sz="1100" dirty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3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HİÇ BİRİNİ ÜRETME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  <a:r>
                        <a:rPr lang="tr-TR" sz="1200" dirty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8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AE2690-EFB1-44DA-8D5F-003A9BDCA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32656"/>
            <a:ext cx="7781488" cy="6120680"/>
          </a:xfrm>
        </p:spPr>
        <p:txBody>
          <a:bodyPr>
            <a:noAutofit/>
          </a:bodyPr>
          <a:lstStyle/>
          <a:p>
            <a:pPr algn="just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lvl="1"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girişimcinin kendisine ait işlettiği bir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çay bahçesi vardır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İşletme sahibi; çay bahçesini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olduğu gibi bırakma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hiçbirşey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yapmama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dekore etme ve yıkıp yeniden inşa etmede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kararsızdır.</a:t>
            </a:r>
          </a:p>
          <a:p>
            <a:pPr lvl="1"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Bunların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yanısıra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çay bahçesinin karşı tarafına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bir rakip çay bahçesi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açılabilir,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 belediye tarafından trafiğe kapatılabilir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veya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herşey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olduğu gibi kalabilir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Geçmiş dönemlerden elde edilen bilgi ve deneyimlere göre; </a:t>
            </a:r>
          </a:p>
          <a:p>
            <a:pPr lvl="2"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şey olduğu gibi kaldığında çay bahçesiyle ilgili hiç bir şey yapılmadığında işletme her ay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ortalama 100.000 TL. kazanç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 etmektedir. </a:t>
            </a:r>
          </a:p>
          <a:p>
            <a:pPr lvl="2" algn="just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işletme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dekore edilirse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önceki duruma göre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kazancın %25 artacağı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düşünülmektedir. </a:t>
            </a:r>
          </a:p>
        </p:txBody>
      </p:sp>
    </p:spTree>
    <p:extLst>
      <p:ext uri="{BB962C8B-B14F-4D97-AF65-F5344CB8AC3E}">
        <p14:creationId xmlns:p14="http://schemas.microsoft.com/office/powerpoint/2010/main" val="327417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1E7A97-096C-4560-AEDF-987D4630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764704"/>
            <a:ext cx="7498080" cy="5160640"/>
          </a:xfrm>
        </p:spPr>
        <p:txBody>
          <a:bodyPr>
            <a:normAutofit/>
          </a:bodyPr>
          <a:lstStyle/>
          <a:p>
            <a:pPr lvl="2" algn="just">
              <a:buClr>
                <a:srgbClr val="FEB80A"/>
              </a:buClr>
            </a:pP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Yeniden inşa edilmesi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halinde ise kapasite artışı nedeniyle </a:t>
            </a: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gelir önceki duruma göre iki kat artacaktır. </a:t>
            </a:r>
          </a:p>
          <a:p>
            <a:pPr lvl="2" algn="just">
              <a:buClr>
                <a:srgbClr val="FEB80A"/>
              </a:buClr>
            </a:pP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Rakip çay bahçesinin açılması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durumunda ise önceki kazançlara göre </a:t>
            </a: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%50 oranında kazançta azalış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beklenmektedir. </a:t>
            </a:r>
          </a:p>
          <a:p>
            <a:pPr lvl="2" algn="just">
              <a:buClr>
                <a:srgbClr val="FEB80A"/>
              </a:buClr>
            </a:pP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Yolun trafiğe kapatılması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durumunda ise oluşacak müşteri kaybı nedeniyle </a:t>
            </a: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şeyin aynı kaldığı </a:t>
            </a:r>
            <a:r>
              <a:rPr lang="tr-T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hiçbirşeyin</a:t>
            </a: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yapılmadığı duruma göre kazançta %20 azalma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beklenmektedir. </a:t>
            </a:r>
          </a:p>
          <a:p>
            <a:pPr lvl="2" algn="just">
              <a:buClr>
                <a:srgbClr val="FEB80A"/>
              </a:buClr>
            </a:pP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kararverme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problemi için </a:t>
            </a: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kontrol edilebilen ve kontrol edilemeyen değişkenleri belirleyerek </a:t>
            </a:r>
            <a:r>
              <a:rPr lang="tr-T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uygun </a:t>
            </a:r>
            <a:r>
              <a:rPr lang="tr-T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matrisini oluşturunuz.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30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BD968D-52E2-460A-A94F-353F51ED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028700"/>
            <a:ext cx="7498080" cy="3480420"/>
          </a:xfrm>
        </p:spPr>
        <p:txBody>
          <a:bodyPr>
            <a:normAutofit lnSpcReduction="10000"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Doğa Durumları (Si )</a:t>
            </a:r>
          </a:p>
          <a:p>
            <a:pPr lvl="1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Rakip çay bahçesi açılır (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Yol trafiğe kapatılır (S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tr-TR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Herşey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olduğu gibi kalır (S</a:t>
            </a:r>
            <a:r>
              <a:rPr lang="tr-T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alternatifleri;</a:t>
            </a:r>
          </a:p>
          <a:p>
            <a:pPr lvl="1">
              <a:buClr>
                <a:srgbClr val="3891A7"/>
              </a:buClr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Hiçbirşey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yapma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tr-T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Dekore et (A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Yık yeniden yap (A</a:t>
            </a:r>
            <a:r>
              <a:rPr lang="tr-T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3891A7"/>
              </a:buClr>
            </a:pPr>
            <a:endParaRPr lang="tr-TR" sz="3600" dirty="0">
              <a:solidFill>
                <a:prstClr val="black"/>
              </a:solidFill>
            </a:endParaRPr>
          </a:p>
          <a:p>
            <a:pPr lvl="1">
              <a:buClr>
                <a:srgbClr val="3891A7"/>
              </a:buClr>
            </a:pPr>
            <a:endParaRPr lang="tr-TR" sz="3600" dirty="0">
              <a:solidFill>
                <a:prstClr val="black"/>
              </a:solidFill>
            </a:endParaRP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124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7479BC-78CD-4AE9-B89D-E715A968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4F271C">
                    <a:satMod val="1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ÖDEMELER (KARAR) MATRİSİ</a:t>
            </a:r>
            <a:endParaRPr lang="tr-TR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1011DAC-784D-40E7-89AA-05682DD99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86007"/>
              </p:ext>
            </p:extLst>
          </p:nvPr>
        </p:nvGraphicFramePr>
        <p:xfrm>
          <a:off x="1043608" y="1556792"/>
          <a:ext cx="749935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796">
                  <a:extLst>
                    <a:ext uri="{9D8B030D-6E8A-4147-A177-3AD203B41FA5}">
                      <a16:colId xmlns:a16="http://schemas.microsoft.com/office/drawing/2014/main" val="1131886464"/>
                    </a:ext>
                  </a:extLst>
                </a:gridCol>
                <a:gridCol w="798944">
                  <a:extLst>
                    <a:ext uri="{9D8B030D-6E8A-4147-A177-3AD203B41FA5}">
                      <a16:colId xmlns:a16="http://schemas.microsoft.com/office/drawing/2014/main" val="3281008785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1238329593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772517723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985931621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tr-TR" dirty="0"/>
                        <a:t>KARAR DEĞİŞKENLERİ ALTERNATİFLER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dirty="0"/>
                        <a:t>DOĞA DURUMLARI (</a:t>
                      </a:r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Si)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28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tr-T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8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Rakip bahçe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Yol kapanır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Herşey</a:t>
                      </a:r>
                      <a:r>
                        <a:rPr lang="tr-TR" dirty="0"/>
                        <a:t> aynı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Hiçbirşey</a:t>
                      </a:r>
                      <a:r>
                        <a:rPr lang="tr-TR" dirty="0"/>
                        <a:t> yapma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Dekore 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62.500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Yeniden inşaat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8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26905-03B3-49B7-A3B1-63DB2AA6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332656"/>
            <a:ext cx="7498080" cy="6192688"/>
          </a:xfrm>
        </p:spPr>
        <p:txBody>
          <a:bodyPr>
            <a:normAutofit fontScale="55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tr-TR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 Ortamları</a:t>
            </a:r>
          </a:p>
          <a:p>
            <a:pPr lvl="1" fontAlgn="base"/>
            <a:r>
              <a:rPr lang="tr-TR" sz="3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Belirlilik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ortamı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ortamı ile ilgili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parametreler bilinen değerlere sahiptir. </a:t>
            </a:r>
            <a:r>
              <a:rPr lang="tr-TR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Deterministik</a:t>
            </a:r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ortam. 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Gelecekteki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doğa durumları kesin olarak biliniyorsa</a:t>
            </a:r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verilecek olan karar da bellidir.</a:t>
            </a:r>
          </a:p>
          <a:p>
            <a:pPr lvl="1" fontAlgn="base"/>
            <a:r>
              <a:rPr lang="tr-TR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Belirsizlik ortamı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 ortamında çeşitli doğa durumlarıyla ilgili olayların olasılığının bilinmediği ortamdır.  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Belirsizlik altında karar vermede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doğa durumlarının gerçekleşme olasılıkları ve olasılık dağılımları hakkında hiçbir bilgi yoktur.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 vericinin geleceği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iyimser yada kötümser görmesine </a:t>
            </a:r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göre verilecek karar farklılaşır. </a:t>
            </a:r>
          </a:p>
          <a:p>
            <a:pPr lvl="1" fontAlgn="base"/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tr-TR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ortamı 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Parametrelerin alabilecekleri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olasılık değerleri olasılık dağılımları bilinmektedir.</a:t>
            </a:r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Olasılıklar önceden hesaplanabilir. 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altında karar vermede Karar vericinin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doğa durumlarının gerçekleşme olasılıkları hakkında tahmini </a:t>
            </a:r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vardır. </a:t>
            </a:r>
          </a:p>
          <a:p>
            <a:pPr lvl="2" fontAlgn="base"/>
            <a:r>
              <a:rPr lang="tr-T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Dolayısıyla, </a:t>
            </a:r>
            <a:r>
              <a:rPr lang="tr-T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Beklenen değerler bulunarak belirsizlik belirliliğe dönüştürülebilir.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136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1B0EE9-4A72-4CB6-8B45-8D2A3209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836712"/>
            <a:ext cx="7498080" cy="5411688"/>
          </a:xfrm>
        </p:spPr>
        <p:txBody>
          <a:bodyPr>
            <a:normAutofit lnSpcReduction="10000"/>
          </a:bodyPr>
          <a:lstStyle/>
          <a:p>
            <a:pPr lvl="1" fontAlgn="base">
              <a:buClr>
                <a:srgbClr val="3891A7"/>
              </a:buClr>
            </a:pPr>
            <a:r>
              <a:rPr lang="tr-T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BELİRLİLİK ORTAMINDA KARARVERME</a:t>
            </a:r>
          </a:p>
          <a:p>
            <a:pPr lvl="1" fontAlgn="base">
              <a:buClr>
                <a:srgbClr val="3891A7"/>
              </a:buClr>
            </a:pPr>
            <a:r>
              <a:rPr lang="tr-TR" sz="2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Belirlilik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ortamı</a:t>
            </a:r>
          </a:p>
          <a:p>
            <a:pPr lvl="2" fontAlgn="base">
              <a:buClr>
                <a:srgbClr val="FEB80A"/>
              </a:buClr>
            </a:pPr>
            <a:r>
              <a:rPr lang="tr-T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ortamı ile ilgili </a:t>
            </a:r>
            <a:r>
              <a:rPr lang="tr-T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parametreler bilinen değerlere sahiptir. </a:t>
            </a:r>
            <a:r>
              <a:rPr lang="tr-TR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Deterministik</a:t>
            </a:r>
            <a:r>
              <a:rPr lang="tr-T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ortam. </a:t>
            </a:r>
          </a:p>
          <a:p>
            <a:pPr lvl="2" fontAlgn="base">
              <a:buClr>
                <a:srgbClr val="FEB80A"/>
              </a:buClr>
            </a:pPr>
            <a:r>
              <a:rPr lang="tr-T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Gelecekteki </a:t>
            </a:r>
            <a:r>
              <a:rPr lang="tr-T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doğa durumları kesin olarak biliniyorsa</a:t>
            </a:r>
            <a:r>
              <a:rPr lang="tr-T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verilecek olan karar da bellidir.</a:t>
            </a:r>
          </a:p>
          <a:p>
            <a:pPr lvl="1" fontAlgn="base">
              <a:buClr>
                <a:srgbClr val="FEB80A"/>
              </a:buClr>
            </a:pPr>
            <a:r>
              <a:rPr lang="tr-T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R="36195" indent="457200" algn="just">
              <a:lnSpc>
                <a:spcPct val="107000"/>
              </a:lnSpc>
              <a:spcAft>
                <a:spcPts val="800"/>
              </a:spcAft>
            </a:pP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işletme üretimde kullandığı bir 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hammaddeyi  7 TL </a:t>
            </a: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‘den satın almaktadır. Aynı hammaddeyi 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kendisi ürettiğinde </a:t>
            </a: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birim başına 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 maliyeti  4 TL </a:t>
            </a: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olmakta ancak ayrıca aylık 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120.000 TL sabit gider </a:t>
            </a:r>
            <a:r>
              <a:rPr lang="tr-TR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sözkonusu</a:t>
            </a: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olmaktadır. </a:t>
            </a:r>
          </a:p>
          <a:p>
            <a:pPr marR="36195" indent="457200" algn="just">
              <a:lnSpc>
                <a:spcPct val="107000"/>
              </a:lnSpc>
              <a:spcAft>
                <a:spcPts val="800"/>
              </a:spcAft>
            </a:pP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Hangi aylık ihtiyaç sınırları içinde 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dışarıdan alım</a:t>
            </a: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hangi sınırlar içinde ise 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işletme içinde üretim </a:t>
            </a: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daha uygun olacaktır? </a:t>
            </a:r>
          </a:p>
          <a:p>
            <a:pPr lvl="1" fontAlgn="base">
              <a:buClr>
                <a:srgbClr val="FEB80A"/>
              </a:buClr>
            </a:pPr>
            <a:endParaRPr lang="tr-T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662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EB8727-37E0-4BB8-8511-49465F17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764704"/>
            <a:ext cx="7498080" cy="548369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tr-TR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verme nedir?</a:t>
            </a:r>
          </a:p>
          <a:p>
            <a:pPr marL="82296" indent="0" algn="ctr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“Algılanan ihtiyaçlara özgü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kasıtlı ve düşünceli seçim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82296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Verici (KV)’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mevcut tüm seçenekler arasından amacına veya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amaçlarına en uygun bir veya birkaç seçeneği seçme sürecine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girmesi” </a:t>
            </a: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genel hali ile karar verme; 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KV’nin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mevcut seçenekler arasından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seçim, sıralama ya da sınıflandırma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yapması gibi bir sorunu çözmesi sürecidir </a:t>
            </a: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verme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kalitesini ölçecek tek bir ortak ölçü saptanamamıştır.</a:t>
            </a: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karar verme sanatı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sistematik düşünce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oluşur.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528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F9775A-947E-489D-9F98-9952336A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548680"/>
            <a:ext cx="7498080" cy="5328592"/>
          </a:xfrm>
        </p:spPr>
        <p:txBody>
          <a:bodyPr>
            <a:no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hammaddenin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dışarıdan satın alınması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işletme içinde üretilmesi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konusunda karar vermek gerekir. 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sürecini etkileyen hammadde maliyeti ve fiyata ilişkin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bilgiler kesin olarak bilinmektedir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parametreler bilindiğinden, belirli olduğundan «tam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deterministik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-belirlilik altında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kararverme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durumu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sözkonusudur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Rasyonel kararı verebilmek için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alternatiflerin maliyetlerinin karşılaştırılması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gerekir. 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Aylık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hammadde sarfiyatını “x “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tanımladığımızda;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Hammaddenin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dışarıdan satın alınma maliyetini (D) </a:t>
            </a:r>
          </a:p>
          <a:p>
            <a:pPr lvl="1"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7x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İşletme içinde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üretilmesi maliyetini (Ü)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</a:t>
            </a:r>
          </a:p>
          <a:p>
            <a:pPr lvl="1"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Ü=120.000 + 4x </a:t>
            </a:r>
          </a:p>
          <a:p>
            <a:pPr marL="356616" lvl="1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tanımlayabiliriz. </a:t>
            </a:r>
          </a:p>
        </p:txBody>
      </p:sp>
    </p:spTree>
    <p:extLst>
      <p:ext uri="{BB962C8B-B14F-4D97-AF65-F5344CB8AC3E}">
        <p14:creationId xmlns:p14="http://schemas.microsoft.com/office/powerpoint/2010/main" val="400777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483176-16D8-488B-8C70-31B134F2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980728"/>
            <a:ext cx="7498080" cy="3888432"/>
          </a:xfrm>
        </p:spPr>
        <p:txBody>
          <a:bodyPr>
            <a:noAutofit/>
          </a:bodyPr>
          <a:lstStyle/>
          <a:p>
            <a:pPr lvl="0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İki alternatif için </a:t>
            </a:r>
            <a:r>
              <a:rPr lang="tr-TR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maliyet eğrilerini çizersek;</a:t>
            </a:r>
          </a:p>
          <a:p>
            <a:pPr lvl="1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Dışarıdan satın alma için   </a:t>
            </a:r>
            <a:r>
              <a:rPr lang="tr-TR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D=7x 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ten hareketle;</a:t>
            </a:r>
          </a:p>
          <a:p>
            <a:pPr lvl="1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0     D = 0           ve   x = 50.000   y = 350.000   noktalarını;</a:t>
            </a:r>
          </a:p>
          <a:p>
            <a:pPr lvl="1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Üretim için ise   </a:t>
            </a:r>
            <a:r>
              <a:rPr lang="tr-TR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Ü=120.000 + 4x  </a:t>
            </a: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hareketle;</a:t>
            </a:r>
          </a:p>
          <a:p>
            <a:pPr lvl="1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0  Ü=120.000  ve   x = 50.000 </a:t>
            </a:r>
          </a:p>
          <a:p>
            <a:pPr lvl="1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Ü=120.000+4(50.000) = 320.000   </a:t>
            </a:r>
          </a:p>
          <a:p>
            <a:pPr marL="356616" lvl="1" indent="0">
              <a:buClr>
                <a:srgbClr val="3891A7"/>
              </a:buClr>
              <a:buNone/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noktalarını elde edebiliriz. </a:t>
            </a:r>
          </a:p>
          <a:p>
            <a:pPr lvl="0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değerlerden hareketle grafiği çizdiğimizde;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59588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6D343AD-B345-4E32-874A-B98116248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980728"/>
            <a:ext cx="66967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7DD9E-D3A6-4692-9736-15BBA34D3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764704"/>
            <a:ext cx="7498080" cy="5040560"/>
          </a:xfrm>
        </p:spPr>
        <p:txBody>
          <a:bodyPr>
            <a:normAutofit fontScale="70000" lnSpcReduction="20000"/>
          </a:bodyPr>
          <a:lstStyle/>
          <a:p>
            <a:pPr marL="937260" marR="36195" indent="-571500" algn="just">
              <a:lnSpc>
                <a:spcPct val="107000"/>
              </a:lnSpc>
            </a:pPr>
            <a:r>
              <a:rPr lang="tr-T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Grafik incelendiğinde, </a:t>
            </a:r>
          </a:p>
          <a:p>
            <a:pPr marL="1211580" marR="36195" lvl="1" indent="-571500" algn="just">
              <a:lnSpc>
                <a:spcPct val="107000"/>
              </a:lnSpc>
            </a:pPr>
            <a:r>
              <a:rPr lang="tr-T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belirli bir kullanım miktarına kadar hammaddenin dışarıdan satın alınmasının, belirli bir miktardan sonra ise işletme içinde üretilmesinin daha uygun olacağı görülmektedir. </a:t>
            </a:r>
          </a:p>
          <a:p>
            <a:pPr marL="1211580" marR="36195" lvl="1" indent="-571500" algn="just">
              <a:lnSpc>
                <a:spcPct val="107000"/>
              </a:lnSpc>
            </a:pPr>
            <a:r>
              <a:rPr lang="tr-T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İki alternatifin </a:t>
            </a:r>
            <a:r>
              <a:rPr lang="tr-TR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başabaş</a:t>
            </a:r>
            <a:r>
              <a:rPr lang="tr-T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(eş maliyet) noktasını belirlemek </a:t>
            </a:r>
            <a:r>
              <a:rPr lang="tr-T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istersek, </a:t>
            </a:r>
          </a:p>
          <a:p>
            <a:pPr marL="1211580" marR="36195" lvl="1" indent="-571500" algn="just">
              <a:lnSpc>
                <a:spcPct val="107000"/>
              </a:lnSpc>
            </a:pPr>
            <a:r>
              <a:rPr lang="tr-T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= Ü   </a:t>
            </a:r>
            <a:r>
              <a:rPr lang="tr-T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eşitliğinden hareketle;</a:t>
            </a:r>
          </a:p>
          <a:p>
            <a:pPr marL="502920" marR="36195" lvl="1" indent="221615" algn="just">
              <a:lnSpc>
                <a:spcPct val="107000"/>
              </a:lnSpc>
              <a:spcAft>
                <a:spcPts val="800"/>
              </a:spcAft>
            </a:pPr>
            <a:r>
              <a:rPr lang="tr-T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7x = 120.000 + 4x</a:t>
            </a:r>
          </a:p>
          <a:p>
            <a:pPr marL="502920" marR="36195" lvl="1" indent="221615" algn="just">
              <a:lnSpc>
                <a:spcPct val="107000"/>
              </a:lnSpc>
              <a:spcAft>
                <a:spcPts val="800"/>
              </a:spcAft>
            </a:pPr>
            <a:r>
              <a:rPr lang="tr-T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3x = 120.000 </a:t>
            </a:r>
          </a:p>
          <a:p>
            <a:pPr marL="502920" marR="36195" lvl="1" indent="221615" algn="just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x= 40.000   </a:t>
            </a:r>
          </a:p>
          <a:p>
            <a:pPr marL="356616" marR="36195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değerini elde ederiz.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2204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D9B579-C61A-464A-B9B6-F955F429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7344"/>
          </a:xfrm>
        </p:spPr>
        <p:txBody>
          <a:bodyPr/>
          <a:lstStyle/>
          <a:p>
            <a:pPr marL="356616" marR="36195" lvl="1" indent="0" algn="just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  <a:buNone/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sonuca göre, </a:t>
            </a:r>
          </a:p>
          <a:p>
            <a:pPr marL="642366" marR="36195" lvl="1" indent="-285750" algn="just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aylık </a:t>
            </a: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hammadde sarfiyatı 40.000 birimin altında 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 D&lt;Ü olacağından </a:t>
            </a: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dışarıdan </a:t>
            </a:r>
            <a:r>
              <a:rPr lang="tr-TR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satınalmanın</a:t>
            </a: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642366" marR="36195" lvl="1" indent="-285750" algn="just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40.000 birimin üstünde ise </a:t>
            </a: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Ü&lt;D olacağından işletme içinde üretilmesinin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56616" marR="36195" lvl="1" indent="0" algn="just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  <a:buNone/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uygun olacağını söyleyebiliriz.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194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09469-8C72-4733-9CBA-D9743EF6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908720"/>
            <a:ext cx="7498080" cy="4800600"/>
          </a:xfrm>
        </p:spPr>
        <p:txBody>
          <a:bodyPr>
            <a:normAutofit fontScale="85000" lnSpcReduction="20000"/>
          </a:bodyPr>
          <a:lstStyle/>
          <a:p>
            <a:pPr lvl="1" fontAlgn="base">
              <a:buClr>
                <a:srgbClr val="3891A7"/>
              </a:buClr>
            </a:pP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BELİRSİZLİK ORTAMINDA KARAR VERME</a:t>
            </a:r>
          </a:p>
          <a:p>
            <a:pPr lvl="1" fontAlgn="base">
              <a:buClr>
                <a:srgbClr val="3891A7"/>
              </a:buClr>
            </a:pP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Belirsizlik ortamı</a:t>
            </a:r>
          </a:p>
          <a:p>
            <a:pPr lvl="2" fontAlgn="base">
              <a:buClr>
                <a:srgbClr val="FEB80A"/>
              </a:buClr>
            </a:pP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 ortamında çeşitli doğa durumlarıyla ilgili olayların olasılığının bilinmediği ortamdır.  </a:t>
            </a:r>
          </a:p>
          <a:p>
            <a:pPr lvl="2" fontAlgn="base">
              <a:buClr>
                <a:srgbClr val="FEB80A"/>
              </a:buClr>
            </a:pP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Belirsizlik altında karar vermede </a:t>
            </a: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doğa durumlarının gerçekleşme olasılıkları ve olasılık dağılımları hakkında hiçbir bilgi yoktur.</a:t>
            </a:r>
          </a:p>
          <a:p>
            <a:pPr lvl="2" fontAlgn="base">
              <a:buClr>
                <a:srgbClr val="FEB80A"/>
              </a:buClr>
            </a:pP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 vericinin geleceği </a:t>
            </a: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iyimser yada kötümser görmesine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göre verilecek karar farklılaşır.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045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717A6E-B3BE-46F7-8A76-ADFC5828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548680"/>
            <a:ext cx="7632848" cy="5616624"/>
          </a:xfrm>
        </p:spPr>
        <p:txBody>
          <a:bodyPr>
            <a:normAutofit lnSpcReduction="10000"/>
          </a:bodyPr>
          <a:lstStyle/>
          <a:p>
            <a:pPr marL="82296" lvl="0" indent="0" algn="just" eaLnBrk="0" fontAlgn="base" hangingPunct="0">
              <a:buClr>
                <a:srgbClr val="3891A7"/>
              </a:buClr>
              <a:buNone/>
            </a:pPr>
            <a:r>
              <a:rPr lang="tr-T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Belirsizlik Altında Karar Verme Teknikleri</a:t>
            </a:r>
          </a:p>
          <a:p>
            <a:pPr algn="just" eaLnBrk="0" fontAlgn="base" hangingPunct="0">
              <a:buClr>
                <a:srgbClr val="3891A7"/>
              </a:buClr>
            </a:pP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50265" lvl="1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Alternatiflerden en iyilerinin içinden en iyisinin seçilmesi.  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ksi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endParaRPr lang="tr-TR" sz="20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Alternatiflerden en kötülerin içinden en iyisinin seçilmesi (kazanç matrisi için).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getirinin garantilenmesi. 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Gerçekçilik(</a:t>
            </a: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Hurwicz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olasılık katsayısına bağlı olarak beklenen değerlerin hesaplanmasına dayalı orta yol yöntemi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Savage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Pişmanlık Kriteri  (</a:t>
            </a: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Ölçütü)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 En büyük pişmanlıkların en küçüğüne karşı gelen alternatif seçilir.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Karardan pişmanlık derecesi minimize edilir.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Rasyonellik kriteri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Eşit Olasılıklı Durumlar Ölçütü.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180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E7198E-849D-4759-9CF1-DCD58659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60648"/>
            <a:ext cx="7498080" cy="5616624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endParaRPr lang="tr-T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ayakkabı firması gençlere hitap eden, moda akımına uygun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 gibi dört farklı ürün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üretmektedir. </a:t>
            </a:r>
          </a:p>
          <a:p>
            <a:pPr algn="just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Yetkililer kış sezonu için yaptıkları pazar araştırmasına göre, gelecek kış sezonunda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farklı moda akımından (trendinden) birinin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 olacağını düşünmektedirler. </a:t>
            </a:r>
          </a:p>
          <a:p>
            <a:pPr algn="just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Yetkililerin gelecek kış sezonunda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 akımlarının gerçekleşme olasılıkları hakkında bir tahmini yoktur.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Firma yetkilileri gelecek sezon için 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hangi malı üretmeleri gerektiğine karar vermek 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istiyor.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tr-T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Sözkonusu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moda akımları ve üretilebilecek ürünlere göre olası </a:t>
            </a:r>
            <a:r>
              <a:rPr lang="tr-T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kazanç yada kayıpları gösteren karar matrisi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aşağıdaki gibidir.</a:t>
            </a:r>
            <a:endParaRPr lang="tr-T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1215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B244E7D0-3CE2-4768-8A7A-F14E16786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514168"/>
              </p:ext>
            </p:extLst>
          </p:nvPr>
        </p:nvGraphicFramePr>
        <p:xfrm>
          <a:off x="1187624" y="1772816"/>
          <a:ext cx="7272808" cy="3096345"/>
        </p:xfrm>
        <a:graphic>
          <a:graphicData uri="http://schemas.openxmlformats.org/drawingml/2006/table">
            <a:tbl>
              <a:tblPr firstRow="1" firstCol="1" bandRow="1"/>
              <a:tblGrid>
                <a:gridCol w="1899533">
                  <a:extLst>
                    <a:ext uri="{9D8B030D-6E8A-4147-A177-3AD203B41FA5}">
                      <a16:colId xmlns:a16="http://schemas.microsoft.com/office/drawing/2014/main" val="3050358861"/>
                    </a:ext>
                  </a:extLst>
                </a:gridCol>
                <a:gridCol w="1342733">
                  <a:extLst>
                    <a:ext uri="{9D8B030D-6E8A-4147-A177-3AD203B41FA5}">
                      <a16:colId xmlns:a16="http://schemas.microsoft.com/office/drawing/2014/main" val="1637926055"/>
                    </a:ext>
                  </a:extLst>
                </a:gridCol>
                <a:gridCol w="1343514">
                  <a:extLst>
                    <a:ext uri="{9D8B030D-6E8A-4147-A177-3AD203B41FA5}">
                      <a16:colId xmlns:a16="http://schemas.microsoft.com/office/drawing/2014/main" val="2543046816"/>
                    </a:ext>
                  </a:extLst>
                </a:gridCol>
                <a:gridCol w="1343514">
                  <a:extLst>
                    <a:ext uri="{9D8B030D-6E8A-4147-A177-3AD203B41FA5}">
                      <a16:colId xmlns:a16="http://schemas.microsoft.com/office/drawing/2014/main" val="3617049924"/>
                    </a:ext>
                  </a:extLst>
                </a:gridCol>
                <a:gridCol w="1343514">
                  <a:extLst>
                    <a:ext uri="{9D8B030D-6E8A-4147-A177-3AD203B41FA5}">
                      <a16:colId xmlns:a16="http://schemas.microsoft.com/office/drawing/2014/main" val="4118338079"/>
                    </a:ext>
                  </a:extLst>
                </a:gridCol>
              </a:tblGrid>
              <a:tr h="511621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Alternatifler (Ürünler)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Doğa Durumları (Moda trendleri)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1921"/>
                  </a:ext>
                </a:extLst>
              </a:tr>
              <a:tr h="5382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54369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 ürünü)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595494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(B ürünü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427465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(C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870009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(D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4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13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B66C2A-39FB-4418-9B2F-101BD3FE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476672"/>
            <a:ext cx="7498080" cy="4800600"/>
          </a:xfrm>
        </p:spPr>
        <p:txBody>
          <a:bodyPr>
            <a:normAutofit/>
          </a:bodyPr>
          <a:lstStyle/>
          <a:p>
            <a:pPr fontAlgn="base">
              <a:spcAft>
                <a:spcPts val="0"/>
              </a:spcAft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Belirsizlik altındaki karar kriterlerine göre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iyimser yaklaşan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yetkililer, </a:t>
            </a:r>
          </a:p>
          <a:p>
            <a:pPr lvl="1" fontAlgn="base"/>
            <a:r>
              <a:rPr lang="tr-TR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Maksimaks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kriterine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göre karar verecek, en iyi sonuçların (doğa durumlarının) gerçekleşeceği beklentisine göre davranarak her bir doğa durumundaki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maksimum getiriler içinden maksimumunu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seçecektir. </a:t>
            </a:r>
          </a:p>
          <a:p>
            <a:pPr lvl="1" fontAlgn="base"/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Böylece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maksimaks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iyimserlik kriterine göre,</a:t>
            </a:r>
          </a:p>
          <a:p>
            <a:pPr lvl="2" fontAlgn="base"/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(C ürünü) stratejisi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658368" lvl="2" indent="0" fontAlgn="base">
              <a:buNone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seçilir.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158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A8BF8F-9F07-41D9-BE21-E6EFC296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908720"/>
            <a:ext cx="7498080" cy="4800600"/>
          </a:xfrm>
        </p:spPr>
        <p:txBody>
          <a:bodyPr/>
          <a:lstStyle/>
          <a:p>
            <a:pPr marL="342900" lvl="0" indent="-342900" eaLnBrk="0" fontAlgn="base" hangingPunct="0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İyi bir karar;</a:t>
            </a:r>
            <a:endParaRPr lang="tr-TR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eaLnBrk="0" fontAlgn="base" hangingPunct="0">
              <a:spcAft>
                <a:spcPts val="0"/>
              </a:spcAft>
              <a:buFont typeface="Times New Roman" panose="02020603050405020304" pitchFamily="18" charset="0"/>
              <a:buChar char="–"/>
              <a:tabLst>
                <a:tab pos="9144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Mantığa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dayanır</a:t>
            </a:r>
            <a:endParaRPr lang="tr-T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eaLnBrk="0" fontAlgn="base" hangingPunct="0">
              <a:spcAft>
                <a:spcPts val="0"/>
              </a:spcAft>
              <a:buFont typeface="Times New Roman" panose="02020603050405020304" pitchFamily="18" charset="0"/>
              <a:buChar char="–"/>
              <a:tabLst>
                <a:tab pos="9144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Tüm mevcut kaynakları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kullanır</a:t>
            </a:r>
            <a:endParaRPr lang="tr-T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eaLnBrk="0" fontAlgn="base" hangingPunct="0">
              <a:spcAft>
                <a:spcPts val="0"/>
              </a:spcAft>
              <a:buFont typeface="Times New Roman" panose="02020603050405020304" pitchFamily="18" charset="0"/>
              <a:buChar char="–"/>
              <a:tabLst>
                <a:tab pos="9144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Tüm olası seçenekleri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inceler</a:t>
            </a:r>
            <a:endParaRPr lang="tr-T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eaLnBrk="0" fontAlgn="base" hangingPunct="0">
              <a:spcAft>
                <a:spcPts val="0"/>
              </a:spcAft>
              <a:buFont typeface="Times New Roman" panose="02020603050405020304" pitchFamily="18" charset="0"/>
              <a:buChar char="–"/>
              <a:tabLst>
                <a:tab pos="9144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Sayısal bir yöntem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uygular</a:t>
            </a:r>
            <a:endParaRPr lang="tr-T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algn="just" eaLnBrk="0" fontAlgn="base" hangingPunct="0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Dar anlamda </a:t>
            </a:r>
            <a:r>
              <a:rPr lang="tr-TR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karar verme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621665" lvl="1" algn="just" eaLnBrk="0" fontAlgn="base" hangingPunct="0">
              <a:lnSpc>
                <a:spcPct val="80000"/>
              </a:lnSpc>
              <a:spcBef>
                <a:spcPts val="430"/>
              </a:spcBef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çeşitli alternatifler içinde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 uygun olanının seçiminin yapıldığı bir süreç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olarak tanımlanabilir. </a:t>
            </a:r>
            <a:endParaRPr lang="tr-T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803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96452EC-6B46-45EB-9390-BDC176D7D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85276"/>
              </p:ext>
            </p:extLst>
          </p:nvPr>
        </p:nvGraphicFramePr>
        <p:xfrm>
          <a:off x="1547664" y="1484784"/>
          <a:ext cx="6736793" cy="3024338"/>
        </p:xfrm>
        <a:graphic>
          <a:graphicData uri="http://schemas.openxmlformats.org/drawingml/2006/table">
            <a:tbl>
              <a:tblPr firstRow="1" firstCol="1" bandRow="1"/>
              <a:tblGrid>
                <a:gridCol w="1629941">
                  <a:extLst>
                    <a:ext uri="{9D8B030D-6E8A-4147-A177-3AD203B41FA5}">
                      <a16:colId xmlns:a16="http://schemas.microsoft.com/office/drawing/2014/main" val="2206467400"/>
                    </a:ext>
                  </a:extLst>
                </a:gridCol>
                <a:gridCol w="1276155">
                  <a:extLst>
                    <a:ext uri="{9D8B030D-6E8A-4147-A177-3AD203B41FA5}">
                      <a16:colId xmlns:a16="http://schemas.microsoft.com/office/drawing/2014/main" val="2870972740"/>
                    </a:ext>
                  </a:extLst>
                </a:gridCol>
                <a:gridCol w="1276899">
                  <a:extLst>
                    <a:ext uri="{9D8B030D-6E8A-4147-A177-3AD203B41FA5}">
                      <a16:colId xmlns:a16="http://schemas.microsoft.com/office/drawing/2014/main" val="23590404"/>
                    </a:ext>
                  </a:extLst>
                </a:gridCol>
                <a:gridCol w="1276899">
                  <a:extLst>
                    <a:ext uri="{9D8B030D-6E8A-4147-A177-3AD203B41FA5}">
                      <a16:colId xmlns:a16="http://schemas.microsoft.com/office/drawing/2014/main" val="3438888654"/>
                    </a:ext>
                  </a:extLst>
                </a:gridCol>
                <a:gridCol w="1276899">
                  <a:extLst>
                    <a:ext uri="{9D8B030D-6E8A-4147-A177-3AD203B41FA5}">
                      <a16:colId xmlns:a16="http://schemas.microsoft.com/office/drawing/2014/main" val="4270670339"/>
                    </a:ext>
                  </a:extLst>
                </a:gridCol>
              </a:tblGrid>
              <a:tr h="49972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Alternatifler (Ürünler)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Doğa Durumları (Moda trendleri)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71860"/>
                  </a:ext>
                </a:extLst>
              </a:tr>
              <a:tr h="52572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9824"/>
                  </a:ext>
                </a:extLst>
              </a:tr>
              <a:tr h="499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 malı)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0854"/>
                  </a:ext>
                </a:extLst>
              </a:tr>
              <a:tr h="499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(B malı)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243173"/>
                  </a:ext>
                </a:extLst>
              </a:tr>
              <a:tr h="499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(C malı)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11759"/>
                  </a:ext>
                </a:extLst>
              </a:tr>
              <a:tr h="499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(D malı)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5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29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8801E3-A96E-49C2-8704-8EEC713B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Yetkililer, </a:t>
            </a:r>
          </a:p>
          <a:p>
            <a:pPr lvl="1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kötümserlik yaklaşımıyla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kötümserlik kriterine göre seçim yapacaklardır. 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Böyle olunca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doğa durumundaki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kötü sonuçlar içerisinden en iyisini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seçeceklerdir. 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Yani her bir doğa durumuna göre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minimumlar içerisinden maksimumu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seçeceklerdir. </a:t>
            </a: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da </a:t>
            </a:r>
          </a:p>
          <a:p>
            <a:pPr lvl="1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 (D ürünü) </a:t>
            </a:r>
          </a:p>
          <a:p>
            <a:pPr marL="402336" lvl="1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stratejisidir. </a:t>
            </a:r>
          </a:p>
        </p:txBody>
      </p:sp>
    </p:spTree>
    <p:extLst>
      <p:ext uri="{BB962C8B-B14F-4D97-AF65-F5344CB8AC3E}">
        <p14:creationId xmlns:p14="http://schemas.microsoft.com/office/powerpoint/2010/main" val="68007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570DEF38-835F-4BAA-98B3-C2FC30D8C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640940"/>
              </p:ext>
            </p:extLst>
          </p:nvPr>
        </p:nvGraphicFramePr>
        <p:xfrm>
          <a:off x="1475656" y="1340768"/>
          <a:ext cx="7056783" cy="3240359"/>
        </p:xfrm>
        <a:graphic>
          <a:graphicData uri="http://schemas.openxmlformats.org/drawingml/2006/table">
            <a:tbl>
              <a:tblPr firstRow="1" firstCol="1" bandRow="1"/>
              <a:tblGrid>
                <a:gridCol w="1843110">
                  <a:extLst>
                    <a:ext uri="{9D8B030D-6E8A-4147-A177-3AD203B41FA5}">
                      <a16:colId xmlns:a16="http://schemas.microsoft.com/office/drawing/2014/main" val="3820538055"/>
                    </a:ext>
                  </a:extLst>
                </a:gridCol>
                <a:gridCol w="1302849">
                  <a:extLst>
                    <a:ext uri="{9D8B030D-6E8A-4147-A177-3AD203B41FA5}">
                      <a16:colId xmlns:a16="http://schemas.microsoft.com/office/drawing/2014/main" val="1738768539"/>
                    </a:ext>
                  </a:extLst>
                </a:gridCol>
                <a:gridCol w="1303608">
                  <a:extLst>
                    <a:ext uri="{9D8B030D-6E8A-4147-A177-3AD203B41FA5}">
                      <a16:colId xmlns:a16="http://schemas.microsoft.com/office/drawing/2014/main" val="810289874"/>
                    </a:ext>
                  </a:extLst>
                </a:gridCol>
                <a:gridCol w="1303608">
                  <a:extLst>
                    <a:ext uri="{9D8B030D-6E8A-4147-A177-3AD203B41FA5}">
                      <a16:colId xmlns:a16="http://schemas.microsoft.com/office/drawing/2014/main" val="868303021"/>
                    </a:ext>
                  </a:extLst>
                </a:gridCol>
                <a:gridCol w="1303608">
                  <a:extLst>
                    <a:ext uri="{9D8B030D-6E8A-4147-A177-3AD203B41FA5}">
                      <a16:colId xmlns:a16="http://schemas.microsoft.com/office/drawing/2014/main" val="3109581404"/>
                    </a:ext>
                  </a:extLst>
                </a:gridCol>
              </a:tblGrid>
              <a:tr h="53541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Alternatifler (Ürünler)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Doğa Durumları (Moda trendleri)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38330"/>
                  </a:ext>
                </a:extLst>
              </a:tr>
              <a:tr h="56327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191"/>
                  </a:ext>
                </a:extLst>
              </a:tr>
              <a:tr h="535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841042"/>
                  </a:ext>
                </a:extLst>
              </a:tr>
              <a:tr h="535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(B ürünü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510228"/>
                  </a:ext>
                </a:extLst>
              </a:tr>
              <a:tr h="535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(C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91216"/>
                  </a:ext>
                </a:extLst>
              </a:tr>
              <a:tr h="535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(D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49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41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C6857-F338-45D8-B5DB-3A9E701B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908720"/>
            <a:ext cx="7498080" cy="4968552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tr-TR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Hurwicz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gerçekçilik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kriterine göre,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0 - 1 arasında bir α katsayısı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belirleyerek her alternatif strateji için bir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gerçeklik kriteri (GK)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hesaplar,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bunlar içinden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yüksek, (maksimumu) seçer. </a:t>
            </a:r>
            <a:endParaRPr lang="tr-T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 = (α(</a:t>
            </a:r>
            <a:r>
              <a:rPr lang="tr-TR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kazanç)) + ((1- α)(min. kazanç))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Burada kötü ya da iyi senaryonun oluşumuyla ilgili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keskin, uç noktalardan uzaklaşarak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orta yolu bulma, uzlaşma çabası vardır.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Alfa katsayısı karar vericiyi uç noktalardan uzaklaştıran ara değerdir. 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641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53301C-D07F-426F-97B8-B9353F16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764704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Örneğin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= 0,60 alalım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GK(A</a:t>
            </a:r>
            <a:r>
              <a:rPr lang="tr-TR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0,60(6000)+(1-0,60)(-2000) =2800</a:t>
            </a:r>
            <a:endParaRPr lang="tr-T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GK(A</a:t>
            </a:r>
            <a:r>
              <a:rPr lang="tr-TR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0,60(5000)+0,40(-3000) =1800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GK(A</a:t>
            </a:r>
            <a:r>
              <a:rPr lang="tr-TR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0,60(10.000)+0,40(-12.000) =1200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GK(A</a:t>
            </a:r>
            <a:r>
              <a:rPr lang="tr-TR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0,60(1200)+0,40(1200) =1200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Seçim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2800 gerçeklik kriteri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değeriyle </a:t>
            </a:r>
          </a:p>
          <a:p>
            <a:pPr marL="82296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tr-TR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ürünü)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stratejisi </a:t>
            </a:r>
          </a:p>
          <a:p>
            <a:pPr marL="82296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olacaktır. 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207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A5AB31-242C-41C8-9578-42BABE60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620688"/>
            <a:ext cx="7498080" cy="4800600"/>
          </a:xfrm>
        </p:spPr>
        <p:txBody>
          <a:bodyPr>
            <a:normAutofit fontScale="77500" lnSpcReduction="20000"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Minimax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Pişmanlık Kriteri(</a:t>
            </a:r>
            <a:r>
              <a:rPr lang="tr-T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Savage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731520"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Burada her bir doğa durumu için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iyinin seçilmeyip diğer kötü stratejilerin seçildiği varsayımına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göre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pişmanlık matrisi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oluşturulur. </a:t>
            </a:r>
          </a:p>
          <a:p>
            <a:pPr marL="731520"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pişmanlıklar içinden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küçüğü (minimumu)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seçilir. </a:t>
            </a:r>
          </a:p>
          <a:p>
            <a:pPr marL="731520" lvl="1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Pişmanlık matrisi,</a:t>
            </a:r>
          </a:p>
          <a:p>
            <a:pPr marL="978408" lvl="2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Her doğa durumu için kolondaki (veya satır)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eniyi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maksimum değerden diğer kolon değerleri çıkartılarak, farkı alınarak elde edilir.</a:t>
            </a:r>
          </a:p>
          <a:p>
            <a:pPr marL="978408" lvl="2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</a:rPr>
              <a:t>Burada en iyi getirili strateji seçilmeyip de diğer kötü stratejiler seçilmiş olsaydı </a:t>
            </a:r>
            <a:r>
              <a:rPr lang="tr-TR" dirty="0" err="1">
                <a:latin typeface="Times New Roman" panose="02020603050405020304" pitchFamily="18" charset="0"/>
              </a:rPr>
              <a:t>eniyiye</a:t>
            </a:r>
            <a:r>
              <a:rPr lang="tr-TR" dirty="0">
                <a:latin typeface="Times New Roman" panose="02020603050405020304" pitchFamily="18" charset="0"/>
              </a:rPr>
              <a:t> göre karşılaşılacak kayıp ne olacaktı? Sorusunun yanıtı aranarak pişmanlık değerleri (fırsat maliyet) belirlenmektedir.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825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BF05E72D-F651-4A7B-92F8-89BDA8075219}"/>
              </a:ext>
            </a:extLst>
          </p:cNvPr>
          <p:cNvSpPr txBox="1"/>
          <p:nvPr/>
        </p:nvSpPr>
        <p:spPr>
          <a:xfrm>
            <a:off x="2555776" y="508518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Seçim A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 ürünü) stratejisidir.</a:t>
            </a:r>
          </a:p>
        </p:txBody>
      </p:sp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110E149D-CD0A-49EE-9463-7DF3A4EF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81515"/>
              </p:ext>
            </p:extLst>
          </p:nvPr>
        </p:nvGraphicFramePr>
        <p:xfrm>
          <a:off x="1403648" y="1556792"/>
          <a:ext cx="6768753" cy="3096344"/>
        </p:xfrm>
        <a:graphic>
          <a:graphicData uri="http://schemas.openxmlformats.org/drawingml/2006/table">
            <a:tbl>
              <a:tblPr firstRow="1" firstCol="1" bandRow="1"/>
              <a:tblGrid>
                <a:gridCol w="1767882">
                  <a:extLst>
                    <a:ext uri="{9D8B030D-6E8A-4147-A177-3AD203B41FA5}">
                      <a16:colId xmlns:a16="http://schemas.microsoft.com/office/drawing/2014/main" val="1976516782"/>
                    </a:ext>
                  </a:extLst>
                </a:gridCol>
                <a:gridCol w="1249671">
                  <a:extLst>
                    <a:ext uri="{9D8B030D-6E8A-4147-A177-3AD203B41FA5}">
                      <a16:colId xmlns:a16="http://schemas.microsoft.com/office/drawing/2014/main" val="443116289"/>
                    </a:ext>
                  </a:extLst>
                </a:gridCol>
                <a:gridCol w="1250400">
                  <a:extLst>
                    <a:ext uri="{9D8B030D-6E8A-4147-A177-3AD203B41FA5}">
                      <a16:colId xmlns:a16="http://schemas.microsoft.com/office/drawing/2014/main" val="1644002122"/>
                    </a:ext>
                  </a:extLst>
                </a:gridCol>
                <a:gridCol w="1250400">
                  <a:extLst>
                    <a:ext uri="{9D8B030D-6E8A-4147-A177-3AD203B41FA5}">
                      <a16:colId xmlns:a16="http://schemas.microsoft.com/office/drawing/2014/main" val="393372867"/>
                    </a:ext>
                  </a:extLst>
                </a:gridCol>
                <a:gridCol w="1250400">
                  <a:extLst>
                    <a:ext uri="{9D8B030D-6E8A-4147-A177-3AD203B41FA5}">
                      <a16:colId xmlns:a16="http://schemas.microsoft.com/office/drawing/2014/main" val="2123924902"/>
                    </a:ext>
                  </a:extLst>
                </a:gridCol>
              </a:tblGrid>
              <a:tr h="511621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Alternatifler (Ürünler)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Doğa Durumları (Moda trendleri)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9420"/>
                  </a:ext>
                </a:extLst>
              </a:tr>
              <a:tr h="53823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916460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999518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(B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37123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(C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90434"/>
                  </a:ext>
                </a:extLst>
              </a:tr>
              <a:tr h="5116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(D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8.800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3.800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4.800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9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3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22D562-2056-4F8B-ABDA-4953F66B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8" y="764704"/>
            <a:ext cx="8136904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Rasyonellik kriteri (</a:t>
            </a:r>
            <a:r>
              <a:rPr lang="tr-TR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doğa durumunun ortaya çıkması için </a:t>
            </a: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eşit şans olduğu </a:t>
            </a:r>
            <a:r>
              <a:rPr lang="tr-T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varsayımına dayanır.</a:t>
            </a:r>
            <a:endParaRPr lang="tr-TR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0,25(</a:t>
            </a:r>
            <a:r>
              <a:rPr lang="tr-TR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veya1/4)(-2000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)+0,25(2000)+0,25(6000)+0,25(0)=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1500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=0,25(5000)+0,25(4000)+0,25(-2000)+0,25(-3000)= 1000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)=0,25(10.000)+0,25(5000)+0,25(-4000)+0,25(-12.000)= -1000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)=0,25(1200)+0,25(1200)+0,25(1200)+0,25(1200)= 1200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Seçim A ürünüdür.</a:t>
            </a:r>
            <a:endParaRPr lang="tr-TR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7468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744ECF-223B-4678-AA7E-1551AA9F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908720"/>
            <a:ext cx="7498080" cy="504056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4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 Altında Karar Verme</a:t>
            </a:r>
          </a:p>
          <a:p>
            <a:pPr lvl="1" fontAlgn="base">
              <a:buClr>
                <a:srgbClr val="3891A7"/>
              </a:buClr>
            </a:pPr>
            <a:r>
              <a:rPr lang="en-US" sz="4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tr-TR" sz="4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ortamı </a:t>
            </a:r>
          </a:p>
          <a:p>
            <a:pPr lvl="2" fontAlgn="base">
              <a:buClr>
                <a:srgbClr val="FEB80A"/>
              </a:buClr>
            </a:pPr>
            <a:r>
              <a:rPr lang="tr-TR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Parametrelerin alabilecekleri </a:t>
            </a:r>
            <a:r>
              <a:rPr lang="tr-TR" sz="4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olasılık değerleri olasılık dağılımları bilinmektedir.</a:t>
            </a:r>
            <a:r>
              <a:rPr lang="tr-TR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Olasılıklar önceden hesaplanabilir. </a:t>
            </a:r>
          </a:p>
          <a:p>
            <a:pPr lvl="2" fontAlgn="base">
              <a:buClr>
                <a:srgbClr val="FEB80A"/>
              </a:buClr>
            </a:pPr>
            <a:r>
              <a:rPr lang="tr-TR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altında karar vermede Karar vericinin </a:t>
            </a:r>
            <a:r>
              <a:rPr lang="tr-TR" sz="4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doğa durumlarının gerçekleşme olasılıkları hakkında tahmini </a:t>
            </a:r>
            <a:r>
              <a:rPr lang="tr-TR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vardır. </a:t>
            </a:r>
          </a:p>
          <a:p>
            <a:pPr lvl="2" fontAlgn="base">
              <a:buClr>
                <a:srgbClr val="FEB80A"/>
              </a:buClr>
            </a:pPr>
            <a:r>
              <a:rPr lang="tr-TR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Dolayısıyla, </a:t>
            </a:r>
            <a:r>
              <a:rPr lang="tr-TR" sz="4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Beklenen değerler bulunarak belirsizlik belirliliğe dönüştürülebilir.</a:t>
            </a:r>
            <a:endParaRPr lang="tr-TR" sz="4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</a:pPr>
            <a:r>
              <a:rPr lang="en-US" sz="4200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</a:t>
            </a:r>
            <a:r>
              <a:rPr lang="en-US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tr-T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İstenmeyen zarar veren bir durum, tehlikedir. </a:t>
            </a:r>
          </a:p>
          <a:p>
            <a:pPr marL="457200">
              <a:lnSpc>
                <a:spcPct val="120000"/>
              </a:lnSpc>
              <a:spcBef>
                <a:spcPts val="0"/>
              </a:spcBef>
            </a:pPr>
            <a:r>
              <a:rPr lang="tr-T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 bu olayın önceden </a:t>
            </a:r>
            <a:r>
              <a:rPr lang="tr-TR" sz="4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gerçekleşme olasılığı bilinen olasılık dağılımlarıyla hesaplanabilir. </a:t>
            </a:r>
          </a:p>
          <a:p>
            <a:pPr marL="457200">
              <a:lnSpc>
                <a:spcPct val="120000"/>
              </a:lnSpc>
              <a:spcBef>
                <a:spcPts val="0"/>
              </a:spcBef>
            </a:pPr>
            <a:r>
              <a:rPr lang="tr-TR" sz="4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bir durumunun ortaya çıkma olasılığı bilinmektedir. </a:t>
            </a:r>
          </a:p>
          <a:p>
            <a:pPr marL="457200">
              <a:lnSpc>
                <a:spcPct val="120000"/>
              </a:lnSpc>
              <a:spcBef>
                <a:spcPts val="0"/>
              </a:spcBef>
            </a:pPr>
            <a:r>
              <a:rPr lang="tr-T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verici </a:t>
            </a:r>
            <a:r>
              <a:rPr lang="tr-TR" sz="4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doğa durumlarının gerçekleşme olasılıklarını </a:t>
            </a:r>
            <a:r>
              <a:rPr lang="tr-TR" sz="4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tahminlemeye</a:t>
            </a:r>
            <a:r>
              <a:rPr lang="tr-TR" sz="4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çalışır. </a:t>
            </a:r>
          </a:p>
          <a:p>
            <a:pPr marL="457200">
              <a:lnSpc>
                <a:spcPct val="120000"/>
              </a:lnSpc>
              <a:spcBef>
                <a:spcPts val="0"/>
              </a:spcBef>
            </a:pPr>
            <a:r>
              <a:rPr lang="tr-TR" sz="4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Geçmiş bilgilerden </a:t>
            </a:r>
            <a:r>
              <a:rPr lang="tr-TR" sz="4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geleceğe dönük çıkarımlarda bulunulabilir. </a:t>
            </a:r>
            <a:endParaRPr lang="tr-TR" sz="4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0310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76622C-A54B-4047-9B14-8E2634E8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5336"/>
          </a:xfrm>
        </p:spPr>
        <p:txBody>
          <a:bodyPr/>
          <a:lstStyle/>
          <a:p>
            <a:pPr marL="457200" lvl="0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 Altında Karar Verme Yaklaşımları</a:t>
            </a:r>
          </a:p>
          <a:p>
            <a:pPr marL="457200" lvl="0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En büyük olasılık ölçütü</a:t>
            </a:r>
            <a:endParaRPr lang="tr-TR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Beklenen en büyük ödeme (</a:t>
            </a:r>
            <a:r>
              <a:rPr lang="tr-TR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Kuralı</a:t>
            </a:r>
            <a:endParaRPr lang="tr-TR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Beklenen en küçük fırsat kaybı (Pişmanlık)Kriteri</a:t>
            </a:r>
            <a:endParaRPr lang="tr-TR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Tam bilginin beklenen değeri</a:t>
            </a:r>
            <a:endParaRPr lang="tr-TR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97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8E248E-88A8-46C3-9A3A-F1CA682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5688632"/>
          </a:xfrm>
        </p:spPr>
        <p:txBody>
          <a:bodyPr>
            <a:normAutofit/>
          </a:bodyPr>
          <a:lstStyle/>
          <a:p>
            <a:pPr marL="342900" lvl="0" indent="-342900" eaLnBrk="0" fontAlgn="base" hangingPunct="0">
              <a:lnSpc>
                <a:spcPct val="80000"/>
              </a:lnSpc>
              <a:spcAft>
                <a:spcPts val="0"/>
              </a:spcAft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Karar nedir?</a:t>
            </a:r>
          </a:p>
          <a:p>
            <a:pPr marL="617220" lvl="1" indent="-342900" eaLnBrk="0" fontAlgn="base" hangingPunct="0">
              <a:lnSpc>
                <a:spcPct val="80000"/>
              </a:lnSpc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Mümkün seçenekler arasından bir faaliyet veya faaliyetler dizisinin benimsenmesine 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karar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denir</a:t>
            </a: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80000"/>
              </a:lnSpc>
              <a:spcAft>
                <a:spcPts val="0"/>
              </a:spcAft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Karar verici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617220" lvl="1" indent="-342900" eaLnBrk="0" fontAlgn="base" hangingPunct="0">
              <a:lnSpc>
                <a:spcPct val="80000"/>
              </a:lnSpc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alternatif stratejiler arasından 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 uygun olanını seçme konusunda karar verme yetkisine sahip birey ya da topluluğa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verilen genel isimdir</a:t>
            </a: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7220" lvl="1" indent="-342900" eaLnBrk="0" fontAlgn="base" hangingPunct="0">
              <a:lnSpc>
                <a:spcPct val="80000"/>
              </a:lnSpc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Rasyonel karar süreci veya problemin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oluşabilmesi için;</a:t>
            </a:r>
          </a:p>
          <a:p>
            <a:pPr marL="864108" lvl="2" indent="-342900" eaLnBrk="0" fontAlgn="base" hangingPunct="0">
              <a:lnSpc>
                <a:spcPct val="80000"/>
              </a:lnSpc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Karar vericinin; </a:t>
            </a:r>
          </a:p>
          <a:p>
            <a:pPr marL="1074420" lvl="3" indent="-342900" eaLnBrk="0" fontAlgn="base" hangingPunct="0">
              <a:lnSpc>
                <a:spcPct val="80000"/>
              </a:lnSpc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ulaşmak istediği bir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amacının olması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1074420" lvl="3" indent="-342900" eaLnBrk="0" fontAlgn="base" hangingPunct="0">
              <a:lnSpc>
                <a:spcPct val="80000"/>
              </a:lnSpc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amaca ulaşmada izlenebilecek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alternatif stratejilerin bulunması</a:t>
            </a:r>
          </a:p>
          <a:p>
            <a:pPr marL="1074420" lvl="3" indent="-342900" eaLnBrk="0" fontAlgn="base" hangingPunct="0">
              <a:lnSpc>
                <a:spcPct val="80000"/>
              </a:lnSpc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ve alternatifler içinden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hangisinin amacı gerçekleştirebileceği konusunda kuşku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içinde bulunulması gerekmektedir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80000"/>
              </a:lnSpc>
              <a:spcAft>
                <a:spcPts val="0"/>
              </a:spcAft>
              <a:buFont typeface="Wingdings 3" panose="05040102010807070707" pitchFamily="18" charset="2"/>
              <a:buChar char=""/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Ancak bu koşullarda bir problem vardır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denir.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Problemin kolayca 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çözülebilecek bir yapıya oturtulması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gerekmektedir</a:t>
            </a: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4947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6E8518-6FBD-4D7B-B4A7-142419C4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04" y="54868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fontAlgn="base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En büyük olasılık ölçütü</a:t>
            </a:r>
            <a:endParaRPr lang="tr-TR" b="1" dirty="0"/>
          </a:p>
          <a:p>
            <a:pPr lvl="1" fontAlgn="base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Karar verici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gerçekleşme şansı en yüksek olan doğa durumunun ortaya çıkacağını varsayar.</a:t>
            </a:r>
          </a:p>
          <a:p>
            <a:pPr lvl="1" fontAlgn="base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Bilinen olasılıklara göre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yüksek olasılığa ait doğa durumuna ilişkin en yüksek getirili alternatifi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seçer.</a:t>
            </a:r>
            <a:endParaRPr lang="tr-TR" dirty="0"/>
          </a:p>
          <a:p>
            <a:pPr fontAlgn="base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Örneğin tekstil firmasına ilişkin doğa durumlarının gerçekleşme olasılıkları aşağıdaki verilmiş olsun. </a:t>
            </a:r>
          </a:p>
          <a:p>
            <a:pPr fontAlgn="base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durumda gerçekleşme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olasılıklarının eklendiği yeni karar matrisi 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274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E52BC8C-FD4E-46F0-9ED3-7444B638B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609705"/>
              </p:ext>
            </p:extLst>
          </p:nvPr>
        </p:nvGraphicFramePr>
        <p:xfrm>
          <a:off x="1403648" y="1052736"/>
          <a:ext cx="6840758" cy="3168352"/>
        </p:xfrm>
        <a:graphic>
          <a:graphicData uri="http://schemas.openxmlformats.org/drawingml/2006/table">
            <a:tbl>
              <a:tblPr firstRow="1" firstCol="1" bandRow="1"/>
              <a:tblGrid>
                <a:gridCol w="1786689">
                  <a:extLst>
                    <a:ext uri="{9D8B030D-6E8A-4147-A177-3AD203B41FA5}">
                      <a16:colId xmlns:a16="http://schemas.microsoft.com/office/drawing/2014/main" val="434230528"/>
                    </a:ext>
                  </a:extLst>
                </a:gridCol>
                <a:gridCol w="1262966">
                  <a:extLst>
                    <a:ext uri="{9D8B030D-6E8A-4147-A177-3AD203B41FA5}">
                      <a16:colId xmlns:a16="http://schemas.microsoft.com/office/drawing/2014/main" val="2528443802"/>
                    </a:ext>
                  </a:extLst>
                </a:gridCol>
                <a:gridCol w="1263701">
                  <a:extLst>
                    <a:ext uri="{9D8B030D-6E8A-4147-A177-3AD203B41FA5}">
                      <a16:colId xmlns:a16="http://schemas.microsoft.com/office/drawing/2014/main" val="871021481"/>
                    </a:ext>
                  </a:extLst>
                </a:gridCol>
                <a:gridCol w="1263701">
                  <a:extLst>
                    <a:ext uri="{9D8B030D-6E8A-4147-A177-3AD203B41FA5}">
                      <a16:colId xmlns:a16="http://schemas.microsoft.com/office/drawing/2014/main" val="3097279974"/>
                    </a:ext>
                  </a:extLst>
                </a:gridCol>
                <a:gridCol w="1263701">
                  <a:extLst>
                    <a:ext uri="{9D8B030D-6E8A-4147-A177-3AD203B41FA5}">
                      <a16:colId xmlns:a16="http://schemas.microsoft.com/office/drawing/2014/main" val="404509880"/>
                    </a:ext>
                  </a:extLst>
                </a:gridCol>
              </a:tblGrid>
              <a:tr h="80744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Alternatifler (Ürünler)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Doğa Durumları (Moda trendleri) ve Gerçekleşme olasılıkları (P(S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71357"/>
                  </a:ext>
                </a:extLst>
              </a:tr>
              <a:tr h="3934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0,40</a:t>
                      </a:r>
                      <a:endParaRPr lang="tr-T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0,30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027659"/>
                  </a:ext>
                </a:extLst>
              </a:tr>
              <a:tr h="393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82434"/>
                  </a:ext>
                </a:extLst>
              </a:tr>
              <a:tr h="393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63787"/>
                  </a:ext>
                </a:extLst>
              </a:tr>
              <a:tr h="393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(B ürünü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030660"/>
                  </a:ext>
                </a:extLst>
              </a:tr>
              <a:tr h="393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(C ürünü)</a:t>
                      </a:r>
                      <a:endParaRPr lang="tr-T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639389"/>
                  </a:ext>
                </a:extLst>
              </a:tr>
              <a:tr h="393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(D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715444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D23EF3BB-78F1-4AF4-AD23-26343983B111}"/>
              </a:ext>
            </a:extLst>
          </p:cNvPr>
          <p:cNvSpPr txBox="1"/>
          <p:nvPr/>
        </p:nvSpPr>
        <p:spPr>
          <a:xfrm>
            <a:off x="1331640" y="465313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 durumda;</a:t>
            </a:r>
          </a:p>
          <a:p>
            <a:pPr fontAlgn="base"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en yüksek olasılık değeriyle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doğa durumunun gerçekleşeceği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varsayılır ve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doğa durumunda 5.000 TL ile 	en yüksek getiriyi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sağlayan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(C ürünü) stratejisi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seçilir.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347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626AF4-387F-4F70-A0D3-D4E81120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836712"/>
            <a:ext cx="7498080" cy="4968552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Beklenen En Büyük Ödeme (</a:t>
            </a:r>
            <a:r>
              <a:rPr lang="tr-TR" sz="2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tr-TR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Kuralı</a:t>
            </a:r>
            <a:endParaRPr lang="tr-TR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lvl="1">
              <a:lnSpc>
                <a:spcPct val="107000"/>
              </a:lnSpc>
              <a:spcAft>
                <a:spcPts val="800"/>
              </a:spcAft>
            </a:pPr>
            <a:r>
              <a:rPr lang="tr-T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Doğa durumlarının </a:t>
            </a:r>
            <a:r>
              <a:rPr lang="tr-TR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gerçekleşme olasılıklarına göre her bir alternatifin beklenen değeri </a:t>
            </a:r>
            <a:r>
              <a:rPr lang="tr-T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hesaplanır. </a:t>
            </a:r>
          </a:p>
          <a:p>
            <a:pPr marL="731520" lvl="1">
              <a:lnSpc>
                <a:spcPct val="107000"/>
              </a:lnSpc>
              <a:spcAft>
                <a:spcPts val="800"/>
              </a:spcAft>
            </a:pPr>
            <a:r>
              <a:rPr lang="tr-T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Beklenen Değer hesabı ile bulunan ortalama getiriye göre </a:t>
            </a:r>
            <a:r>
              <a:rPr lang="tr-TR" sz="2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enyüksek</a:t>
            </a:r>
            <a:r>
              <a:rPr lang="tr-TR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getiri ortalamalı strateji seçilir. </a:t>
            </a:r>
            <a:endParaRPr lang="tr-TR" sz="2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Doğa durumlarının gerçekleşme olasılıklarının ödeme değerleriyle çarpımı sonucu elde edilen </a:t>
            </a:r>
            <a:r>
              <a:rPr lang="tr-TR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getiri ortalamaları;  </a:t>
            </a:r>
            <a:endParaRPr lang="tr-TR" sz="2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4418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1EB224-04EB-4E5B-8EC9-BE35D741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8352928" cy="2736304"/>
          </a:xfrm>
        </p:spPr>
        <p:txBody>
          <a:bodyPr>
            <a:normAutofit/>
          </a:bodyPr>
          <a:lstStyle/>
          <a:p>
            <a:pPr marL="516636" indent="-342900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0,15(-2000)+040(2000)+0,30(6000)+0,15(0) =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2300</a:t>
            </a:r>
            <a:endParaRPr lang="tr-TR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=0,15(5000)+0,40(4000)+0,30(-2000)+0,15(-3000) =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1300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0,15(10.000)+040(5000)+0,30(-4000)+0,15(-12.000) =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</a:t>
            </a:r>
            <a:r>
              <a:rPr lang="tr-TR" sz="20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0,15(1200)+040(1200)+0,30(1200)+0,15(1200) =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1200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Seçim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2300 TL 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ile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 ürünü) 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stratejisidir. 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1252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7F6673-FFF9-4A58-A8A7-35571995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Beklenen En Küçük Fırsat Kaybı (Pişmanlık)Kriteri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Savage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Pişmanlık matrisine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dayalıdır.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bir doğa durumu için hesaplanan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fırsat maliyetler (pişmanlıklar) doğa durumlarının gerçekleşme olasılıklarıyla çarpılarak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bir karar alternatifi için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beklenen fırsat kayıp yada kazanç ortalamaları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bulunur.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küçük fırsat kaybını veren alternatif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seçilir.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699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67C412F6-B2F9-4DAE-941A-8BD37AE14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28189"/>
              </p:ext>
            </p:extLst>
          </p:nvPr>
        </p:nvGraphicFramePr>
        <p:xfrm>
          <a:off x="1403648" y="1484784"/>
          <a:ext cx="6845300" cy="3169920"/>
        </p:xfrm>
        <a:graphic>
          <a:graphicData uri="http://schemas.openxmlformats.org/drawingml/2006/table">
            <a:tbl>
              <a:tblPr firstRow="1" firstCol="1" bandRow="1"/>
              <a:tblGrid>
                <a:gridCol w="1786116">
                  <a:extLst>
                    <a:ext uri="{9D8B030D-6E8A-4147-A177-3AD203B41FA5}">
                      <a16:colId xmlns:a16="http://schemas.microsoft.com/office/drawing/2014/main" val="934251010"/>
                    </a:ext>
                  </a:extLst>
                </a:gridCol>
                <a:gridCol w="1264479">
                  <a:extLst>
                    <a:ext uri="{9D8B030D-6E8A-4147-A177-3AD203B41FA5}">
                      <a16:colId xmlns:a16="http://schemas.microsoft.com/office/drawing/2014/main" val="4175946395"/>
                    </a:ext>
                  </a:extLst>
                </a:gridCol>
                <a:gridCol w="1264479">
                  <a:extLst>
                    <a:ext uri="{9D8B030D-6E8A-4147-A177-3AD203B41FA5}">
                      <a16:colId xmlns:a16="http://schemas.microsoft.com/office/drawing/2014/main" val="2690337791"/>
                    </a:ext>
                  </a:extLst>
                </a:gridCol>
                <a:gridCol w="1265113">
                  <a:extLst>
                    <a:ext uri="{9D8B030D-6E8A-4147-A177-3AD203B41FA5}">
                      <a16:colId xmlns:a16="http://schemas.microsoft.com/office/drawing/2014/main" val="125361897"/>
                    </a:ext>
                  </a:extLst>
                </a:gridCol>
                <a:gridCol w="1265113">
                  <a:extLst>
                    <a:ext uri="{9D8B030D-6E8A-4147-A177-3AD203B41FA5}">
                      <a16:colId xmlns:a16="http://schemas.microsoft.com/office/drawing/2014/main" val="3911358101"/>
                    </a:ext>
                  </a:extLst>
                </a:gridCol>
              </a:tblGrid>
              <a:tr h="807720">
                <a:tc row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Alternatifler (Ürünler)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Doğa Durumları (Moda trendleri) ve Gerçekleşme olasılıkları (P(S</a:t>
                      </a:r>
                      <a:r>
                        <a:rPr lang="tr-TR" sz="2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tr-T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55011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93337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18421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(A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4694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(B ürünü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168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(C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80642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(D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3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059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D772EC-2A30-47D0-883B-4FD948B6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908720"/>
            <a:ext cx="8064896" cy="5112568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BFK(A1)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0,15(12.000)+0,40(3000)+0,30(0)+ 0,15(1200) =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3180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BFK(A2)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0,15(5000) +0,40(1000)+0,30(8000)+ 0,15(4200) =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4180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BFK(A3)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0,15(0)+ 0,40(0)+ 0,30(10.000)+ 0,15(13.200) =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4980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BFK(A4)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0,15(8800)+ 0,40(3800)+0,30(4800)+ 0,15(0) =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4280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Seçim 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en küçük BFK  3180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ile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tr-T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(A ürünü) stratejisidir.  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618026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E249E4-88B2-4631-8E26-C55BA8AB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692696"/>
            <a:ext cx="7570088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 Bilginin Beklenen Değeri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Belirlilik altında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beklenen getiri ile risk altında beklenen getiri arasındaki farktır</a:t>
            </a:r>
            <a:endParaRPr lang="tr-T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 Bilginin Beklenen Değeri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=(Belirlilik altında Beklenen getiri) – (Risk altında Beklenen getiri)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806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66AD77D3-25F9-43F3-A7AE-71E8C70BD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04536"/>
              </p:ext>
            </p:extLst>
          </p:nvPr>
        </p:nvGraphicFramePr>
        <p:xfrm>
          <a:off x="1115616" y="1196752"/>
          <a:ext cx="7632849" cy="3960437"/>
        </p:xfrm>
        <a:graphic>
          <a:graphicData uri="http://schemas.openxmlformats.org/drawingml/2006/table">
            <a:tbl>
              <a:tblPr firstRow="1" firstCol="1" bandRow="1"/>
              <a:tblGrid>
                <a:gridCol w="1991607">
                  <a:extLst>
                    <a:ext uri="{9D8B030D-6E8A-4147-A177-3AD203B41FA5}">
                      <a16:colId xmlns:a16="http://schemas.microsoft.com/office/drawing/2014/main" val="4027298134"/>
                    </a:ext>
                  </a:extLst>
                </a:gridCol>
                <a:gridCol w="1409957">
                  <a:extLst>
                    <a:ext uri="{9D8B030D-6E8A-4147-A177-3AD203B41FA5}">
                      <a16:colId xmlns:a16="http://schemas.microsoft.com/office/drawing/2014/main" val="3552134888"/>
                    </a:ext>
                  </a:extLst>
                </a:gridCol>
                <a:gridCol w="1409957">
                  <a:extLst>
                    <a:ext uri="{9D8B030D-6E8A-4147-A177-3AD203B41FA5}">
                      <a16:colId xmlns:a16="http://schemas.microsoft.com/office/drawing/2014/main" val="3748540737"/>
                    </a:ext>
                  </a:extLst>
                </a:gridCol>
                <a:gridCol w="1410664">
                  <a:extLst>
                    <a:ext uri="{9D8B030D-6E8A-4147-A177-3AD203B41FA5}">
                      <a16:colId xmlns:a16="http://schemas.microsoft.com/office/drawing/2014/main" val="3234040000"/>
                    </a:ext>
                  </a:extLst>
                </a:gridCol>
                <a:gridCol w="1410664">
                  <a:extLst>
                    <a:ext uri="{9D8B030D-6E8A-4147-A177-3AD203B41FA5}">
                      <a16:colId xmlns:a16="http://schemas.microsoft.com/office/drawing/2014/main" val="188341741"/>
                    </a:ext>
                  </a:extLst>
                </a:gridCol>
              </a:tblGrid>
              <a:tr h="1009151">
                <a:tc rowSpan="2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Alternatifler (Ürünler)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Doğa Durumları (Moda trendleri) ve Gerçekleşme olasılıkları (P(S</a:t>
                      </a:r>
                      <a:r>
                        <a:rPr lang="tr-TR" sz="2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tr-T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15219"/>
                  </a:ext>
                </a:extLst>
              </a:tr>
              <a:tr h="49188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230168"/>
                  </a:ext>
                </a:extLst>
              </a:tr>
              <a:tr h="491881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94537"/>
                  </a:ext>
                </a:extLst>
              </a:tr>
              <a:tr h="491881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(A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651296"/>
                  </a:ext>
                </a:extLst>
              </a:tr>
              <a:tr h="491881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(B ürünü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251"/>
                  </a:ext>
                </a:extLst>
              </a:tr>
              <a:tr h="491881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(C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-12.000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48745"/>
                  </a:ext>
                </a:extLst>
              </a:tr>
              <a:tr h="491881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tr-TR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(D ürünü)</a:t>
                      </a:r>
                      <a:endParaRPr lang="tr-T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4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955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514F2E-2305-443A-B3A5-E9512FB9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764704"/>
            <a:ext cx="7498080" cy="5016624"/>
          </a:xfrm>
        </p:spPr>
        <p:txBody>
          <a:bodyPr>
            <a:normAutofit fontScale="70000" lnSpcReduction="20000"/>
          </a:bodyPr>
          <a:lstStyle/>
          <a:p>
            <a:pPr marL="457200"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Belirlilik altında beklenen getiri; </a:t>
            </a: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r>
              <a:rPr lang="tr-TR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yani 0,15 - 0,40 - 0,30 ve 0,15 olasılık değerleriyle doğa durumlarının gerçekleşeceği kesinse maksimum beklenen değer:</a:t>
            </a:r>
            <a:endParaRPr lang="tr-TR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endParaRPr lang="tr-TR" sz="2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lvl="1">
              <a:lnSpc>
                <a:spcPct val="120000"/>
              </a:lnSpc>
              <a:spcBef>
                <a:spcPts val="0"/>
              </a:spcBef>
            </a:pPr>
            <a:r>
              <a:rPr lang="tr-TR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E(x) = 0,15( 10.000)+0,40(5000) + 0,30(6000)+ 0,15(1200) = 5480 TL olur.</a:t>
            </a:r>
            <a:endParaRPr lang="tr-TR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0"/>
              </a:spcBef>
            </a:pPr>
            <a:r>
              <a:rPr lang="tr-TR" sz="2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tr-TR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Kuralına göre beklenen en büyük ödeme </a:t>
            </a:r>
            <a:r>
              <a:rPr lang="tr-TR" sz="2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E(A1)= 2300 </a:t>
            </a:r>
            <a:r>
              <a:rPr lang="tr-TR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olarak bulunmuştu.</a:t>
            </a:r>
            <a:endParaRPr lang="tr-TR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tr-TR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Tam Bilginin Beklenen Değeri: Belirlilik altındaki getiriyle risk altındaki getiri farkı;</a:t>
            </a:r>
            <a:endParaRPr lang="tr-TR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tr-TR" sz="2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5480-2300 = 3180 </a:t>
            </a:r>
            <a:r>
              <a:rPr lang="tr-TR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 bulunur.</a:t>
            </a:r>
            <a:endParaRPr lang="tr-TR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9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YOL</a:t>
            </a:r>
            <a:endParaRPr lang="tr-TR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 bilginin beklenen değeri Pişmanlık matrisinde  en küçük fırsat kaybıdır. </a:t>
            </a:r>
            <a:endParaRPr lang="tr-TR" sz="2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BFK(A</a:t>
            </a:r>
            <a:r>
              <a:rPr lang="tr-TR" sz="1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sz="2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3180 TL</a:t>
            </a:r>
            <a:endParaRPr lang="tr-TR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82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F9C172-285A-4B91-AE36-5F065DAA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692696"/>
            <a:ext cx="7498080" cy="5040560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çözme ve 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kararverme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birbirlerine yakın olmakla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birlikte farklı kavramlardır.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çözülmediğinde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veya çözümüyle ilgili uygun karar alınmadığında,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Verdana" panose="020B0604030504040204" pitchFamily="34" charset="0"/>
              <a:buChar char="◦"/>
              <a:tabLst>
                <a:tab pos="9144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istenmeyen, zararlı sonuçlara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(yüksek maliyet, düşük rekabet gücü, güvenlik sorunları, müşteri memnuniyetsizliği,…)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başarısızlığa 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yolaçar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çözümü her zaman olmaz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Verdana" panose="020B0604030504040204" pitchFamily="34" charset="0"/>
              <a:buChar char="◦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genellikle ortaya çıktığında tepki olarak oluşur.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Kararverme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Verdana" panose="020B0604030504040204" pitchFamily="34" charset="0"/>
              <a:buChar char="◦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örgütü başarıya götürmek için misyon, personel, kültür, çevre, ekipman, üretim, … gibi konularda ortaya çıkan tercihlerdir.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Verdana" panose="020B0604030504040204" pitchFamily="34" charset="0"/>
              <a:buChar char="◦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zaman ortaya çıkması gerekmez.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Verdana" panose="020B0604030504040204" pitchFamily="34" charset="0"/>
              <a:buChar char="◦"/>
              <a:tabLst>
                <a:tab pos="9144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Daha çok geleceği hedefler.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 sonuçta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çözmede kararları kapsadığından her ikisi aynı zihinsel faaliyetleri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içerir. 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7994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7501CF-D572-4BDA-9EAC-59BD476F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028700"/>
            <a:ext cx="7498080" cy="5064596"/>
          </a:xfrm>
        </p:spPr>
        <p:txBody>
          <a:bodyPr>
            <a:normAutofit fontScale="92500" lnSpcReduction="10000"/>
          </a:bodyPr>
          <a:lstStyle/>
          <a:p>
            <a:pPr marL="173736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tr-TR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AĞACI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tr-TR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Ağacı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tr-T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lvl="1">
              <a:lnSpc>
                <a:spcPct val="107000"/>
              </a:lnSpc>
              <a:spcBef>
                <a:spcPts val="0"/>
              </a:spcBef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Olası sonuç ve alternatiflerin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şematik gösterimidir.</a:t>
            </a:r>
            <a:endParaRPr lang="tr-T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lvl="1">
              <a:lnSpc>
                <a:spcPct val="107000"/>
              </a:lnSpc>
              <a:spcBef>
                <a:spcPts val="0"/>
              </a:spcBef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Sıralı bir şekilde karar vermeyi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gerektiren durumlar için kullanışlıdır.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problemleri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şebeke yapısı altında görsel olarak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 ifade edilip çözülebilir.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analizinde bu yaklaşım </a:t>
            </a: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ağaçları olarak adlandırılmaktadır.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ağacı şebekelerinde </a:t>
            </a: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iki tipte düğüm bulunmaktadır. Bunlar;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Düğümleri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(kare şeklinde gösterilir),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Olasılık (doğa durumu) düğümleridir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(yuvarlak şekilde gösterilir)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9046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3DE823-D852-4D1B-ACEF-E44F0F8D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764704"/>
            <a:ext cx="74980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ağacı hazırlanırken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başlangıç noktası (kök),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vereceğimiz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karara karşılık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gelir.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karar düğümünden çıkan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dallar karar alternatiflerine karşılık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gelmektedir.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dallar bir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maliyet yada getiri değeri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taşırlar.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olasılık düğümlerinden çıkan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dallar da doğa durumlarına karşılık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gelmektedir.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dallar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doğa durumunun gerçekleşme olasılığı değerini taşırlar.</a:t>
            </a:r>
            <a:endParaRPr lang="tr-TR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7463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E1239C-5B0A-4D7D-B061-53BF247B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620688"/>
            <a:ext cx="7498080" cy="4800600"/>
          </a:xfrm>
        </p:spPr>
        <p:txBody>
          <a:bodyPr>
            <a:normAutofit fontScale="85000" lnSpcReduction="20000"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Ağacı Yöntemi Analiz Aşamaları</a:t>
            </a:r>
            <a:endParaRPr lang="tr-T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Sorunun tanımlanması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ağacının çizilmesi / yapılandırılması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Olayların oluşma olasılıklarının atanması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Beklenen getirinin (veya faydanın) ilgili şans noktası için hesaplanması - geriye doğru, işlem 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yüksek beklenen getirinin (faydanın) ilgili karar noktasına atanması - geriye doğru, </a:t>
            </a: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Alternatiflerin karşılaştırılması</a:t>
            </a: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Önerinin sunulması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0418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F4C73A-474C-40EA-94A2-2618C6C8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MATRİSİNİN KARAR AĞACINA DÖNÜŞTÜRÜLMESİ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5054C09-6EA8-4AA3-AE34-E7069510B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238067"/>
            <a:ext cx="3617183" cy="18002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DCC9A10-BBB3-42FB-96F1-0F30D700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049697"/>
            <a:ext cx="5088181" cy="34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B1647E-4DF7-4ED8-B9B1-537507F7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764704"/>
            <a:ext cx="7498080" cy="3456384"/>
          </a:xfrm>
        </p:spPr>
        <p:txBody>
          <a:bodyPr>
            <a:normAutofit/>
          </a:bodyPr>
          <a:lstStyle/>
          <a:p>
            <a:pPr marL="804545" fontAlgn="base">
              <a:lnSpc>
                <a:spcPct val="80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Aynı ayakkabı firması problemini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karar ağacıyla çözümleyelim;</a:t>
            </a:r>
            <a:endParaRPr lang="tr-TR" b="1" dirty="0"/>
          </a:p>
          <a:p>
            <a:pPr marL="1078865" lvl="1" fontAlgn="base">
              <a:lnSpc>
                <a:spcPct val="80000"/>
              </a:lnSpc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A, B, C, D ürünlerinin üretimi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şeklinde tanımladığımız A1, A2, A3, A4 karar alternatifleri bir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karar düğümüne bağlı olarak dört adet dal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ile tanımlanmıştır.</a:t>
            </a:r>
          </a:p>
          <a:p>
            <a:pPr marL="1078865" lvl="1" fontAlgn="base">
              <a:lnSpc>
                <a:spcPct val="80000"/>
              </a:lnSpc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Doğa durumları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ise bu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dallar üzerine düğüm noktalarıyla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bağlanmıştır.  </a:t>
            </a:r>
            <a:endParaRPr lang="tr-TR" dirty="0"/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3747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F033D87-A06C-46EA-9184-6C03DBE2D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548680"/>
            <a:ext cx="66967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72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94EF39-13C2-4B8F-842F-69BF45C4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836712"/>
            <a:ext cx="8002136" cy="4824536"/>
          </a:xfrm>
        </p:spPr>
        <p:txBody>
          <a:bodyPr>
            <a:normAutofit fontScale="92500" lnSpcReduction="20000"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Kare şeklindeki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numaralı düğüm bir karar düğümüdür. </a:t>
            </a:r>
          </a:p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Problemde verilebilecek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dört karar alternatifi bulunduğundan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dolayı, bu karar düğümünden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dört adet dal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çıkarılmıştır. </a:t>
            </a:r>
          </a:p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 dallar sırasıyla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A, B, C, D ürünlerinin üretilmesi kararlarına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karşılık gelmektedir. </a:t>
            </a:r>
          </a:p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Ancak bu dallar üzerinde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 getiri değeri yoktur.</a:t>
            </a:r>
          </a:p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Karar ağacının hazırlanması tamamlandıktan sonra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ikinci iş bu değerlerin hesaplanmasıdır. </a:t>
            </a:r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3549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605FF8-859E-4C31-BBEF-114A9A59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548680"/>
            <a:ext cx="7498080" cy="5472608"/>
          </a:xfrm>
        </p:spPr>
        <p:txBody>
          <a:bodyPr>
            <a:noAutofit/>
          </a:bodyPr>
          <a:lstStyle/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Karar verici karar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alternatiflerinden birisini seçtikten sonra doğa durumlarının gerçekleşmesini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bekleyecektir.</a:t>
            </a:r>
          </a:p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 karardan sonra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dört doğa durumundan herhangi birisi gerçekleşebilir. </a:t>
            </a:r>
          </a:p>
          <a:p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Şekildende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görüldüğü gibi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karar alternatifleri dallarının ardından yuvarlak olasılık düğümleri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çizilmiştir. </a:t>
            </a:r>
          </a:p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 düğümlerden sonra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doğa durumlarını simgeleyen dallar çizilmelidir. </a:t>
            </a:r>
          </a:p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 dallar,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üzerlerinde olasılık değeri taşırlar. </a:t>
            </a:r>
          </a:p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 bir olasılık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düğümünden sonra dört dal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çıkarılmıştır. </a:t>
            </a:r>
          </a:p>
        </p:txBody>
      </p:sp>
    </p:spTree>
    <p:extLst>
      <p:ext uri="{BB962C8B-B14F-4D97-AF65-F5344CB8AC3E}">
        <p14:creationId xmlns:p14="http://schemas.microsoft.com/office/powerpoint/2010/main" val="2168839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0F3A57-8884-4403-9074-6EFE5724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620688"/>
            <a:ext cx="7714104" cy="4968552"/>
          </a:xfrm>
        </p:spPr>
        <p:txBody>
          <a:bodyPr/>
          <a:lstStyle/>
          <a:p>
            <a:pPr lvl="0">
              <a:buClr>
                <a:srgbClr val="3891A7"/>
              </a:buClr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dallar üzerinde,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doğa durumlarının gerçekleşme olasılıkları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yazılıdır.</a:t>
            </a:r>
          </a:p>
          <a:p>
            <a:pPr lvl="0">
              <a:buClr>
                <a:srgbClr val="3891A7"/>
              </a:buClr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daldan sonra,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 alternatifi-doğa durumu ikilileri için getiri değerleri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yazılmıştır. </a:t>
            </a:r>
          </a:p>
          <a:p>
            <a:pPr lvl="0">
              <a:buClr>
                <a:srgbClr val="3891A7"/>
              </a:buClr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Örneğin, karar verici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ürününü üretmeyi seçerse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 1. doğa durumu gerçekleşir,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trend-1 moda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olursa, şirketin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kazancı «–2000»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olacaktır. </a:t>
            </a:r>
          </a:p>
          <a:p>
            <a:pPr lvl="0">
              <a:buClr>
                <a:srgbClr val="3891A7"/>
              </a:buClr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aşamada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karar ağacının hazırlanması bitmiştir. </a:t>
            </a:r>
          </a:p>
          <a:p>
            <a:pPr lvl="0">
              <a:buClr>
                <a:srgbClr val="3891A7"/>
              </a:buClr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Bundan sonraki aşamada 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ağacın sonundan başına doğru beklenen getiri hesaplamaları yapılarak uygun alternatif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belirlenmelidir.  </a:t>
            </a:r>
            <a:endParaRPr lang="tr-T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3282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B107476-E82F-4CD9-9A7F-CBA17B57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404664"/>
            <a:ext cx="662473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6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A4B5F-02A5-4D6A-B7A8-352B1261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376772"/>
            <a:ext cx="7498080" cy="4104456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İyi (doğru) kararlar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problem çözümleri oluşan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sayısını azaltacaktır.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Hayatımız ve işletmeler, çözüm gerektiren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birçok problem ve karar gerektiren durumlarla doludur. </a:t>
            </a:r>
          </a:p>
          <a:p>
            <a:pPr marL="342900" lvl="0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Bunların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bazıları </a:t>
            </a:r>
          </a:p>
          <a:p>
            <a:pPr marL="617220" lvl="1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önemsiz (sıradan-rutin)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617220" lvl="1" indent="-342900"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bazıları çok önemli üzerinde düşünülmesi gereken </a:t>
            </a:r>
          </a:p>
          <a:p>
            <a:pPr marL="274320" lvl="1" indent="0">
              <a:buNone/>
              <a:tabLst>
                <a:tab pos="457200" algn="l"/>
              </a:tabLs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kararlardır.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878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BCCBD6-A027-483D-A758-F89C92C2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84784"/>
            <a:ext cx="7714104" cy="3888432"/>
          </a:xfrm>
        </p:spPr>
        <p:txBody>
          <a:bodyPr>
            <a:noAutofit/>
          </a:bodyPr>
          <a:lstStyle/>
          <a:p>
            <a:pPr marL="457200">
              <a:lnSpc>
                <a:spcPct val="120000"/>
              </a:lnSpc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ürününün beklenen değeri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731520" lvl="1">
              <a:lnSpc>
                <a:spcPct val="120000"/>
              </a:lnSpc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beklenen değer karar kriterinde olduğu gibi, </a:t>
            </a:r>
          </a:p>
          <a:p>
            <a:pPr marL="731520" lvl="1">
              <a:lnSpc>
                <a:spcPct val="120000"/>
              </a:lnSpc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ancak kazanç-kayıp tablosuna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(karar matrisine) gerek kalmadan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ağaç üzerindeki bilgilerden yararlanılarak olasılık dalları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kullanılarak;</a:t>
            </a:r>
          </a:p>
          <a:p>
            <a:pPr marL="173736" indent="0">
              <a:lnSpc>
                <a:spcPct val="120000"/>
              </a:lnSpc>
              <a:buNone/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E(A1)=(0.15)*(-2000)+(0.4)*(2000)+(0.3)*(6000)+(0.15)*( 0) = 2300</a:t>
            </a:r>
            <a:endParaRPr lang="tr-TR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056" lvl="1" indent="0">
              <a:lnSpc>
                <a:spcPct val="120000"/>
              </a:lnSpc>
              <a:buNone/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olarak hesaplanabilir. </a:t>
            </a:r>
          </a:p>
          <a:p>
            <a:pPr marL="731520" lvl="1">
              <a:lnSpc>
                <a:spcPct val="120000"/>
              </a:lnSpc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değer, </a:t>
            </a: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ürününün karar alternatifi dalı üzerinde gösterilmiştir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9906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84DD32-2D5F-4C05-B937-43ACBA49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565376"/>
          </a:xfrm>
        </p:spPr>
        <p:txBody>
          <a:bodyPr>
            <a:normAutofit/>
          </a:bodyPr>
          <a:lstStyle/>
          <a:p>
            <a:pPr marL="562356" indent="-342900">
              <a:lnSpc>
                <a:spcPct val="120000"/>
              </a:lnSpc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B, C ve D ürünlerinin de beklenen değerleri aynı şekilde hesaplanmış, sırasıyla 1300, 500 ve 1200 olarak bulunmuştur. Bu değerler karar dalları üzerine yazılmıştır.</a:t>
            </a:r>
          </a:p>
          <a:p>
            <a:pPr marL="457200" lvl="0">
              <a:lnSpc>
                <a:spcPct val="120000"/>
              </a:lnSpc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dört değerden en büyük, 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maksimum olan «2300» değeri </a:t>
            </a: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aynı zamanda problemin çözümü olup, 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tr-TR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no’lu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karar düğümüne aktarılmıştır. </a:t>
            </a:r>
          </a:p>
          <a:p>
            <a:pPr marL="457200" lvl="0">
              <a:lnSpc>
                <a:spcPct val="120000"/>
              </a:lnSpc>
              <a:buClr>
                <a:srgbClr val="3891A7"/>
              </a:buClr>
            </a:pPr>
            <a:r>
              <a:rPr lang="tr-TR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Firma için </a:t>
            </a:r>
            <a:r>
              <a:rPr lang="tr-TR" sz="2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uygun alternatif  A1 (A ürünü) stratejisidir.</a:t>
            </a:r>
            <a:endParaRPr lang="tr-TR" sz="20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145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0609D4-AF6F-4F75-9B33-3106E4AA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476672"/>
            <a:ext cx="7848872" cy="6120680"/>
          </a:xfrm>
        </p:spPr>
        <p:txBody>
          <a:bodyPr>
            <a:noAutofit/>
          </a:bodyPr>
          <a:lstStyle/>
          <a:p>
            <a:pPr marL="457200" indent="-457200" fontAlgn="base">
              <a:tabLst>
                <a:tab pos="457200" algn="l"/>
              </a:tabLs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teorisi yaklaşımı, </a:t>
            </a:r>
          </a:p>
          <a:p>
            <a:pPr marL="731520" lvl="1" indent="-457200" fontAlgn="base">
              <a:tabLst>
                <a:tab pos="457200" algn="l"/>
              </a:tabLs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gelecekle ilgili 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belirsizliklerin olması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durumunda, </a:t>
            </a:r>
          </a:p>
          <a:p>
            <a:pPr marL="731520" lvl="1" indent="-457200" fontAlgn="base">
              <a:tabLst>
                <a:tab pos="457200" algn="l"/>
              </a:tabLs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olası karar alternatifleri arasından </a:t>
            </a: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iyi kararı seçmemizi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sağlar. </a:t>
            </a:r>
            <a:endParaRPr lang="tr-TR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Teorisi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operasyonlar (=üretim) yönetimi kararlarının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geniş bir bölümü için uygun olan karar vermede genel bir yaklaşımı ifade eder.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yönüyle işletmecilikte yaygın olarak;</a:t>
            </a:r>
            <a:endParaRPr lang="tr-TR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Kapasite planlama</a:t>
            </a:r>
            <a:endParaRPr lang="tr-TR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 planlama</a:t>
            </a:r>
            <a:endParaRPr lang="tr-TR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Ürün ve Hizmet Tasarımı</a:t>
            </a:r>
            <a:endParaRPr lang="tr-TR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Ekipman ve Yer Seçimi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tr-TR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 alanlarda kullanılmaktadır. </a:t>
            </a:r>
          </a:p>
        </p:txBody>
      </p:sp>
    </p:spTree>
    <p:extLst>
      <p:ext uri="{BB962C8B-B14F-4D97-AF65-F5344CB8AC3E}">
        <p14:creationId xmlns:p14="http://schemas.microsoft.com/office/powerpoint/2010/main" val="116578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9391BB-E7BB-47FC-BD1D-BAC1C347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980728"/>
            <a:ext cx="7498080" cy="5260052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Teorisinin Unsurları (Elemanları)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Doğa durumları;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Kararların sonuçları üzerinde bir etkiye sahip olan gelecek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 durumların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kümesi.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Stratejiler;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Yöneticinin aralarından seçim  yapacağı bir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listesi.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Alternatif Getirileri;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Clr>
                <a:srgbClr val="3891A7"/>
              </a:buClr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bir alternatifin gelecekte ortaya çıkabilecek olası her durum  altındaki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getirisi.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90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EE677-B9B7-435D-8128-E75F7EA3A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620688"/>
            <a:ext cx="7498080" cy="5184576"/>
          </a:xfrm>
        </p:spPr>
        <p:txBody>
          <a:bodyPr>
            <a:normAutofit fontScale="92500" lnSpcReduction="20000"/>
          </a:bodyPr>
          <a:lstStyle/>
          <a:p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Süreci;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Gelecekte ortaya çıkabilecek muhtemel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doğa durumlarını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(doğanın çıkardığı durumlar) belirle </a:t>
            </a:r>
          </a:p>
          <a:p>
            <a:pPr lvl="2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Yüksek, orta, düşük talep </a:t>
            </a:r>
          </a:p>
          <a:p>
            <a:pPr lvl="2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Rakip firma yeni bir ürün çıkarır yada çıkarmaz </a:t>
            </a:r>
          </a:p>
          <a:p>
            <a:pPr lvl="1"/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Alternatiflerin bir listesini 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oluştur. </a:t>
            </a:r>
          </a:p>
          <a:p>
            <a:pPr lvl="2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alternatifte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hiçbir şey yapmamak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olabilir.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Gelecekte ortaya çıkabilecek olası durumların her biri altında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bir alternatifin getirisini belirle.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Mümkün ise gelecekte ortaya çıkabilecek muhtemel her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durumun olasılığını belirle.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Kazanç kayıp tablosu veya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ödemeler matrisini</a:t>
            </a: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oluştur.  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karar kriterlerine göre </a:t>
            </a:r>
            <a:r>
              <a:rPr 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alternatifleri değerlendir ve en iyi alternatifi seç.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076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27B2236124E62419B54376F8DC5CED3" ma:contentTypeVersion="2" ma:contentTypeDescription="Yeni belge oluşturun." ma:contentTypeScope="" ma:versionID="c96d8f40ee5f96d69865a73e551bca5c">
  <xsd:schema xmlns:xsd="http://www.w3.org/2001/XMLSchema" xmlns:xs="http://www.w3.org/2001/XMLSchema" xmlns:p="http://schemas.microsoft.com/office/2006/metadata/properties" xmlns:ns2="485ff850-bc4e-4841-9f44-21a908f84cb6" targetNamespace="http://schemas.microsoft.com/office/2006/metadata/properties" ma:root="true" ma:fieldsID="1f4ab866eec541d355272f0ec10686e7" ns2:_="">
    <xsd:import namespace="485ff850-bc4e-4841-9f44-21a908f84c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f850-bc4e-4841-9f44-21a908f84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00E3EA-DC14-4260-9433-D53A67ACF773}"/>
</file>

<file path=customXml/itemProps2.xml><?xml version="1.0" encoding="utf-8"?>
<ds:datastoreItem xmlns:ds="http://schemas.openxmlformats.org/officeDocument/2006/customXml" ds:itemID="{77334028-D685-4C44-9923-45D3F5D08867}"/>
</file>

<file path=customXml/itemProps3.xml><?xml version="1.0" encoding="utf-8"?>
<ds:datastoreItem xmlns:ds="http://schemas.openxmlformats.org/officeDocument/2006/customXml" ds:itemID="{7140F9FC-E2A1-46B0-AC65-A73524AC5FCE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1399</TotalTime>
  <Words>3801</Words>
  <Application>Microsoft Office PowerPoint</Application>
  <PresentationFormat>Ekran Gösterisi (4:3)</PresentationFormat>
  <Paragraphs>597</Paragraphs>
  <Slides>61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68" baseType="lpstr">
      <vt:lpstr>Calibri</vt:lpstr>
      <vt:lpstr>Gill Sans MT</vt:lpstr>
      <vt:lpstr>Times New Roman</vt:lpstr>
      <vt:lpstr>Verdana</vt:lpstr>
      <vt:lpstr>Wingdings 2</vt:lpstr>
      <vt:lpstr>Wingdings 3</vt:lpstr>
      <vt:lpstr>Gündönümü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ÖDEMELER (KARAR) MATRİSİ</vt:lpstr>
      <vt:lpstr>PowerPoint Sunusu</vt:lpstr>
      <vt:lpstr>PowerPoint Sunusu</vt:lpstr>
      <vt:lpstr>PowerPoint Sunusu</vt:lpstr>
      <vt:lpstr>ÖDEMELER (KARAR) MATRİSİ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KARAR MATRİSİNİN KARAR AĞACINA DÖNÜŞTÜRÜLMESİ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SOSYAL BİLİMLERDE ARAŞTIRMA YÖNTEMLERİ</dc:title>
  <dc:creator>hp</dc:creator>
  <cp:lastModifiedBy>AYSUN BAŞ</cp:lastModifiedBy>
  <cp:revision>750</cp:revision>
  <dcterms:created xsi:type="dcterms:W3CDTF">2014-10-09T19:25:00Z</dcterms:created>
  <dcterms:modified xsi:type="dcterms:W3CDTF">2020-11-09T06:54:29Z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  <property fmtid="{D5CDD505-2E9C-101B-9397-08002B2CF9AE}" pid="3" name="ContentTypeId">
    <vt:lpwstr>0x010100927B2236124E62419B54376F8DC5CED3</vt:lpwstr>
  </property>
</Properties>
</file>