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8">
  <p:sldMasterIdLst>
    <p:sldMasterId id="2147483696" r:id="rId4"/>
  </p:sldMasterIdLst>
  <p:notesMasterIdLst>
    <p:notesMasterId r:id="rId58"/>
  </p:notesMasterIdLst>
  <p:sldIdLst>
    <p:sldId id="1001" r:id="rId5"/>
    <p:sldId id="989" r:id="rId6"/>
    <p:sldId id="1002" r:id="rId7"/>
    <p:sldId id="1003" r:id="rId8"/>
    <p:sldId id="999" r:id="rId9"/>
    <p:sldId id="1000" r:id="rId10"/>
    <p:sldId id="1004" r:id="rId11"/>
    <p:sldId id="1005" r:id="rId12"/>
    <p:sldId id="1006" r:id="rId13"/>
    <p:sldId id="1007" r:id="rId14"/>
    <p:sldId id="1008" r:id="rId15"/>
    <p:sldId id="1013" r:id="rId16"/>
    <p:sldId id="1014" r:id="rId17"/>
    <p:sldId id="1009" r:id="rId18"/>
    <p:sldId id="1010" r:id="rId19"/>
    <p:sldId id="1011" r:id="rId20"/>
    <p:sldId id="1015" r:id="rId21"/>
    <p:sldId id="1016" r:id="rId22"/>
    <p:sldId id="1017" r:id="rId23"/>
    <p:sldId id="1019" r:id="rId24"/>
    <p:sldId id="1018" r:id="rId25"/>
    <p:sldId id="1023" r:id="rId26"/>
    <p:sldId id="1024" r:id="rId27"/>
    <p:sldId id="1025" r:id="rId28"/>
    <p:sldId id="1026" r:id="rId29"/>
    <p:sldId id="992" r:id="rId30"/>
    <p:sldId id="1020" r:id="rId31"/>
    <p:sldId id="1021" r:id="rId32"/>
    <p:sldId id="1022" r:id="rId33"/>
    <p:sldId id="1027" r:id="rId34"/>
    <p:sldId id="1028" r:id="rId35"/>
    <p:sldId id="1029" r:id="rId36"/>
    <p:sldId id="1030" r:id="rId37"/>
    <p:sldId id="1031" r:id="rId38"/>
    <p:sldId id="1033" r:id="rId39"/>
    <p:sldId id="1034" r:id="rId40"/>
    <p:sldId id="1035" r:id="rId41"/>
    <p:sldId id="1036" r:id="rId42"/>
    <p:sldId id="1037" r:id="rId43"/>
    <p:sldId id="1038" r:id="rId44"/>
    <p:sldId id="1039" r:id="rId45"/>
    <p:sldId id="1041" r:id="rId46"/>
    <p:sldId id="1042" r:id="rId47"/>
    <p:sldId id="1044" r:id="rId48"/>
    <p:sldId id="1046" r:id="rId49"/>
    <p:sldId id="1047" r:id="rId50"/>
    <p:sldId id="1048" r:id="rId51"/>
    <p:sldId id="1049" r:id="rId52"/>
    <p:sldId id="1050" r:id="rId53"/>
    <p:sldId id="1051" r:id="rId54"/>
    <p:sldId id="1052" r:id="rId55"/>
    <p:sldId id="1053" r:id="rId56"/>
    <p:sldId id="1054" r:id="rId5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4F8D9-E22F-4336-9F00-E553622D70A7}" v="12" dt="2020-12-20T17:04:49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3695" autoAdjust="0"/>
  </p:normalViewPr>
  <p:slideViewPr>
    <p:cSldViewPr>
      <p:cViewPr varScale="1">
        <p:scale>
          <a:sx n="80" d="100"/>
          <a:sy n="80" d="100"/>
        </p:scale>
        <p:origin x="1483" y="67"/>
      </p:cViewPr>
      <p:guideLst>
        <p:guide orient="horz" pos="2128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sun BAŞ" userId="S::aysun.bas@cbu.edu.tr::7be87eba-d701-4bf3-b0c7-67d775b97729" providerId="AD" clId="Web-{A8E4F8D9-E22F-4336-9F00-E553622D70A7}"/>
    <pc:docChg chg="delSld">
      <pc:chgData name="Aysun BAŞ" userId="S::aysun.bas@cbu.edu.tr::7be87eba-d701-4bf3-b0c7-67d775b97729" providerId="AD" clId="Web-{A8E4F8D9-E22F-4336-9F00-E553622D70A7}" dt="2020-12-20T17:04:49.020" v="11"/>
      <pc:docMkLst>
        <pc:docMk/>
      </pc:docMkLst>
      <pc:sldChg chg="del">
        <pc:chgData name="Aysun BAŞ" userId="S::aysun.bas@cbu.edu.tr::7be87eba-d701-4bf3-b0c7-67d775b97729" providerId="AD" clId="Web-{A8E4F8D9-E22F-4336-9F00-E553622D70A7}" dt="2020-12-20T17:04:42.723" v="10"/>
        <pc:sldMkLst>
          <pc:docMk/>
          <pc:sldMk cId="506519862" sldId="1055"/>
        </pc:sldMkLst>
      </pc:sldChg>
      <pc:sldChg chg="del">
        <pc:chgData name="Aysun BAŞ" userId="S::aysun.bas@cbu.edu.tr::7be87eba-d701-4bf3-b0c7-67d775b97729" providerId="AD" clId="Web-{A8E4F8D9-E22F-4336-9F00-E553622D70A7}" dt="2020-12-20T17:04:42.723" v="9"/>
        <pc:sldMkLst>
          <pc:docMk/>
          <pc:sldMk cId="1708724193" sldId="1056"/>
        </pc:sldMkLst>
      </pc:sldChg>
      <pc:sldChg chg="del">
        <pc:chgData name="Aysun BAŞ" userId="S::aysun.bas@cbu.edu.tr::7be87eba-d701-4bf3-b0c7-67d775b97729" providerId="AD" clId="Web-{A8E4F8D9-E22F-4336-9F00-E553622D70A7}" dt="2020-12-20T17:04:42.723" v="8"/>
        <pc:sldMkLst>
          <pc:docMk/>
          <pc:sldMk cId="2200601754" sldId="1057"/>
        </pc:sldMkLst>
      </pc:sldChg>
      <pc:sldChg chg="del">
        <pc:chgData name="Aysun BAŞ" userId="S::aysun.bas@cbu.edu.tr::7be87eba-d701-4bf3-b0c7-67d775b97729" providerId="AD" clId="Web-{A8E4F8D9-E22F-4336-9F00-E553622D70A7}" dt="2020-12-20T17:04:42.723" v="7"/>
        <pc:sldMkLst>
          <pc:docMk/>
          <pc:sldMk cId="428859768" sldId="1058"/>
        </pc:sldMkLst>
      </pc:sldChg>
      <pc:sldChg chg="del">
        <pc:chgData name="Aysun BAŞ" userId="S::aysun.bas@cbu.edu.tr::7be87eba-d701-4bf3-b0c7-67d775b97729" providerId="AD" clId="Web-{A8E4F8D9-E22F-4336-9F00-E553622D70A7}" dt="2020-12-20T17:04:42.723" v="6"/>
        <pc:sldMkLst>
          <pc:docMk/>
          <pc:sldMk cId="2427658122" sldId="1059"/>
        </pc:sldMkLst>
      </pc:sldChg>
      <pc:sldChg chg="del">
        <pc:chgData name="Aysun BAŞ" userId="S::aysun.bas@cbu.edu.tr::7be87eba-d701-4bf3-b0c7-67d775b97729" providerId="AD" clId="Web-{A8E4F8D9-E22F-4336-9F00-E553622D70A7}" dt="2020-12-20T17:04:49.020" v="11"/>
        <pc:sldMkLst>
          <pc:docMk/>
          <pc:sldMk cId="571552681" sldId="1060"/>
        </pc:sldMkLst>
      </pc:sldChg>
      <pc:sldChg chg="del">
        <pc:chgData name="Aysun BAŞ" userId="S::aysun.bas@cbu.edu.tr::7be87eba-d701-4bf3-b0c7-67d775b97729" providerId="AD" clId="Web-{A8E4F8D9-E22F-4336-9F00-E553622D70A7}" dt="2020-12-20T17:04:42.723" v="5"/>
        <pc:sldMkLst>
          <pc:docMk/>
          <pc:sldMk cId="3690343613" sldId="1061"/>
        </pc:sldMkLst>
      </pc:sldChg>
      <pc:sldChg chg="del">
        <pc:chgData name="Aysun BAŞ" userId="S::aysun.bas@cbu.edu.tr::7be87eba-d701-4bf3-b0c7-67d775b97729" providerId="AD" clId="Web-{A8E4F8D9-E22F-4336-9F00-E553622D70A7}" dt="2020-12-20T17:04:42.723" v="4"/>
        <pc:sldMkLst>
          <pc:docMk/>
          <pc:sldMk cId="3654444762" sldId="1062"/>
        </pc:sldMkLst>
      </pc:sldChg>
      <pc:sldChg chg="del">
        <pc:chgData name="Aysun BAŞ" userId="S::aysun.bas@cbu.edu.tr::7be87eba-d701-4bf3-b0c7-67d775b97729" providerId="AD" clId="Web-{A8E4F8D9-E22F-4336-9F00-E553622D70A7}" dt="2020-12-20T17:04:42.723" v="3"/>
        <pc:sldMkLst>
          <pc:docMk/>
          <pc:sldMk cId="3085992017" sldId="1063"/>
        </pc:sldMkLst>
      </pc:sldChg>
      <pc:sldChg chg="del">
        <pc:chgData name="Aysun BAŞ" userId="S::aysun.bas@cbu.edu.tr::7be87eba-d701-4bf3-b0c7-67d775b97729" providerId="AD" clId="Web-{A8E4F8D9-E22F-4336-9F00-E553622D70A7}" dt="2020-12-20T17:04:42.723" v="2"/>
        <pc:sldMkLst>
          <pc:docMk/>
          <pc:sldMk cId="1678209061" sldId="1064"/>
        </pc:sldMkLst>
      </pc:sldChg>
      <pc:sldChg chg="del">
        <pc:chgData name="Aysun BAŞ" userId="S::aysun.bas@cbu.edu.tr::7be87eba-d701-4bf3-b0c7-67d775b97729" providerId="AD" clId="Web-{A8E4F8D9-E22F-4336-9F00-E553622D70A7}" dt="2020-12-20T17:04:42.723" v="1"/>
        <pc:sldMkLst>
          <pc:docMk/>
          <pc:sldMk cId="2894666739" sldId="1065"/>
        </pc:sldMkLst>
      </pc:sldChg>
      <pc:sldChg chg="del">
        <pc:chgData name="Aysun BAŞ" userId="S::aysun.bas@cbu.edu.tr::7be87eba-d701-4bf3-b0c7-67d775b97729" providerId="AD" clId="Web-{A8E4F8D9-E22F-4336-9F00-E553622D70A7}" dt="2020-12-20T17:04:42.708" v="0"/>
        <pc:sldMkLst>
          <pc:docMk/>
          <pc:sldMk cId="2508558879" sldId="10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5C5B3-811E-4630-BBD4-BA961E30B9A7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FA933-8E4B-47D3-876F-44F000069FD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3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2" name="Alt Başlık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Dikdörtgen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Dikdörtgen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9" name="Akış Çizelgesi: İşlem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Akış Çizelgesi: İşlem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s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Halk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Başlık Yer Tutucu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Metin Yer Tutucus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24" name="Veri Yer Tutucus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CC5F8D-1F8D-4630-8F06-8C88448473BD}" type="datetimeFigureOut">
              <a:rPr lang="tr-TR" smtClean="0"/>
              <a:pPr/>
              <a:t>20.12.2020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Dikdörtgen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0081C7-FE32-4852-85EB-95703BB5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836712"/>
            <a:ext cx="7498080" cy="4800600"/>
          </a:xfrm>
        </p:spPr>
        <p:txBody>
          <a:bodyPr>
            <a:normAutofit/>
          </a:bodyPr>
          <a:lstStyle/>
          <a:p>
            <a:pPr algn="ctr"/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ctr">
              <a:buNone/>
            </a:pPr>
            <a:r>
              <a:rPr lang="nn-N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OĞRUSAL </a:t>
            </a:r>
            <a:r>
              <a:rPr lang="nn-N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ROGRAMLAMA</a:t>
            </a:r>
            <a:endParaRPr lang="nn-NO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ctr">
              <a:buNone/>
            </a:pP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LP)</a:t>
            </a:r>
          </a:p>
        </p:txBody>
      </p:sp>
    </p:spTree>
    <p:extLst>
      <p:ext uri="{BB962C8B-B14F-4D97-AF65-F5344CB8AC3E}">
        <p14:creationId xmlns:p14="http://schemas.microsoft.com/office/powerpoint/2010/main" val="17860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2967FC-9531-468F-97F9-35D4513B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836712"/>
            <a:ext cx="7498080" cy="4800600"/>
          </a:xfrm>
        </p:spPr>
        <p:txBody>
          <a:bodyPr>
            <a:normAutofit/>
          </a:bodyPr>
          <a:lstStyle/>
          <a:p>
            <a:pPr lvl="0" eaLnBrk="0" fontAlgn="base" hangingPunct="0"/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Doğrusallık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(veya Oransallık) Varsayımı: 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Modeldeki fonksiyonların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hepsi doğrusaldır. 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İşletmenin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girdileriyle çıktıları arasında doğrusal ilişki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sabit bir oran vardır.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nedenle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 fonksiyonu ve kısıtlar birinci dereceden olup, katsayılar sabittir.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varsayım gerçekleşmediği takdirde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Olmayan Programlama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 konusudur.</a:t>
            </a:r>
          </a:p>
          <a:p>
            <a:pPr lvl="0" eaLnBrk="0" fontAlgn="base" hangingPunct="0"/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Toplanabilirlik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Varsayımı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Üretimde kullanılan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girdilerin toplamı her bir işlem için ayrı ayrı kullanılan girdilerin toplamına eşittir.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Örneğin, bir iş için 2 saate, bir diğer iş için 3 saate ihtiyaç varsa iki iş için toplam 5 saate ihtiyaç vardır.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996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EBDC1B-3A62-4A9F-9F84-7A71F366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476672"/>
            <a:ext cx="7498080" cy="5472608"/>
          </a:xfrm>
        </p:spPr>
        <p:txBody>
          <a:bodyPr>
            <a:normAutofit fontScale="47500" lnSpcReduction="20000"/>
          </a:bodyPr>
          <a:lstStyle/>
          <a:p>
            <a:pPr lvl="0" eaLnBrk="0" fontAlgn="base" hangingPunct="0"/>
            <a:r>
              <a:rPr lang="tr-T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Kesinlik (Determinizm) Varsayımı:</a:t>
            </a:r>
          </a:p>
          <a:p>
            <a:pPr lvl="1" eaLnBrk="0" fontAlgn="base" hangingPunct="0"/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Modeldeki </a:t>
            </a:r>
            <a:r>
              <a:rPr lang="tr-T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parametreler 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(amaç fonksiyonu katsayısı, sağ el tarafı ve teknolojik katsayı) </a:t>
            </a:r>
            <a:r>
              <a:rPr lang="tr-T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kesin olarak bilinmektedir. </a:t>
            </a:r>
          </a:p>
          <a:p>
            <a:pPr lvl="1" eaLnBrk="0" fontAlgn="base" hangingPunct="0"/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katsayılar ilgili dönemde </a:t>
            </a:r>
            <a:r>
              <a:rPr lang="tr-T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sabit olup değişmemektedirler. </a:t>
            </a:r>
          </a:p>
          <a:p>
            <a:pPr lvl="1" eaLnBrk="0" fontAlgn="base" hangingPunct="0"/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bu değerler tam olarak bilinmiyorsa, veya değişiyorsa sonuç güvenilir olmayacaktır. </a:t>
            </a:r>
          </a:p>
          <a:p>
            <a:pPr lvl="1" eaLnBrk="0" fontAlgn="base" hangingPunct="0"/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Böyle bir durumda </a:t>
            </a:r>
            <a:r>
              <a:rPr lang="tr-T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duyarlılık analizine 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başvurulabilir.</a:t>
            </a:r>
          </a:p>
          <a:p>
            <a:pPr eaLnBrk="0" fontAlgn="base" hangingPunct="0"/>
            <a:r>
              <a:rPr lang="tr-T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Negatif Olmama (Pozitiflik) Varsayımı</a:t>
            </a:r>
          </a:p>
          <a:p>
            <a:pPr lvl="1" eaLnBrk="0" fontAlgn="base" hangingPunct="0"/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Modeldeki tüm </a:t>
            </a:r>
            <a:r>
              <a:rPr lang="tr-T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aylak, artık ve karar değişkenlerinin değerleri  negatif olmazlar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kesinlikle sıfır veya sıfırdan büyük olmalıdırlar. </a:t>
            </a:r>
          </a:p>
          <a:p>
            <a:pPr lvl="1" eaLnBrk="0" fontAlgn="base" hangingPunct="0"/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İktisadi değişkenler negatif olamazlar. Negatif tüketim, üretim, fiyat </a:t>
            </a:r>
            <a:r>
              <a:rPr lang="tr-T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sözkonusu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değildir. </a:t>
            </a:r>
          </a:p>
          <a:p>
            <a:pPr eaLnBrk="0" fontAlgn="base" hangingPunct="0"/>
            <a:r>
              <a:rPr lang="tr-T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Bölünebilirlik Varsayımı</a:t>
            </a:r>
          </a:p>
          <a:p>
            <a:pPr lvl="1" eaLnBrk="0" fontAlgn="base" hangingPunct="0"/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Modeldeki değişkenler </a:t>
            </a:r>
            <a:r>
              <a:rPr lang="tr-T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sürekli sonsuz parçalara bölünebilen 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değişkenlerdir. </a:t>
            </a:r>
          </a:p>
          <a:p>
            <a:pPr lvl="1" eaLnBrk="0" fontAlgn="base" hangingPunct="0"/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varsayım, karar değişkenlerinin </a:t>
            </a:r>
            <a:r>
              <a:rPr lang="tr-T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ondalıklı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 alabileceği anlamına gelir. </a:t>
            </a:r>
          </a:p>
          <a:p>
            <a:pPr lvl="1" eaLnBrk="0" fontAlgn="base" hangingPunct="0"/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varsayım ortadan kalktığında bu kez </a:t>
            </a:r>
            <a:r>
              <a:rPr lang="tr-TR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tamsayılı</a:t>
            </a:r>
            <a:r>
              <a:rPr lang="tr-T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programlama 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 konusu olur.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569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03FEF8-4855-4BF4-BCF2-0639BFB6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196752"/>
            <a:ext cx="7498080" cy="4464496"/>
          </a:xfrm>
        </p:spPr>
        <p:txBody>
          <a:bodyPr>
            <a:normAutofit/>
          </a:bodyPr>
          <a:lstStyle/>
          <a:p>
            <a:pPr eaLnBrk="0" fontAlgn="base" hangingPunct="0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değişkenleri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vericinin denetimi altında olan niteliklere karar değişkenleri denir. 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Bunlar modele ilişkin bilinmeyenler olup değerleri modelin çözümünden sonra belirlenir. 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değişkenler karar vericinin denetimi altında olduklarından bunlara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 değişkenleri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denir. </a:t>
            </a:r>
          </a:p>
          <a:p>
            <a:pPr eaLnBrk="0" fontAlgn="base" hangingPunct="0"/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 bir zaman döneminde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j’inci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ürünün üretim miktarı veya faaliyet düzeyi.</a:t>
            </a:r>
          </a:p>
          <a:p>
            <a:pPr eaLnBrk="0" fontAlgn="base" hangingPunct="0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j=1, 2, 3, …n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Ürün çeşidi, faaliyet sayısı.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180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C72D1-967D-4C3A-811A-8B225D91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908720"/>
            <a:ext cx="7498080" cy="4800600"/>
          </a:xfrm>
        </p:spPr>
        <p:txBody>
          <a:bodyPr>
            <a:normAutofit fontScale="77500" lnSpcReduction="20000"/>
          </a:bodyPr>
          <a:lstStyle/>
          <a:p>
            <a:pPr eaLnBrk="0" fontAlgn="base" hangingPunct="0"/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Parametreler</a:t>
            </a:r>
          </a:p>
          <a:p>
            <a:pPr lvl="1" eaLnBrk="0" fontAlgn="base" hangingPunct="0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Alabileceği değerlerde karar vericinin hiçbir etkisi olmayan niteliklere 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 veya kontrol dışı değişkenler 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denir.</a:t>
            </a:r>
          </a:p>
          <a:p>
            <a:pPr lvl="1" eaLnBrk="0" fontAlgn="base" hangingPunct="0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 koşullarda belirli değerler alan 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parametreler problem için veri durumundadır.</a:t>
            </a:r>
          </a:p>
          <a:p>
            <a:pPr lvl="1" eaLnBrk="0" fontAlgn="base" hangingPunct="0"/>
            <a:r>
              <a:rPr lang="tr-TR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29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j’inci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karar değişkeninin 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 fonksiyonu katsayısı</a:t>
            </a:r>
          </a:p>
          <a:p>
            <a:pPr lvl="1" eaLnBrk="0" fontAlgn="base" hangingPunct="0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(parametre)-(birim kar, birim fiyat, birim maliyet vs.).</a:t>
            </a:r>
          </a:p>
          <a:p>
            <a:pPr lvl="1" eaLnBrk="0" fontAlgn="base" hangingPunct="0"/>
            <a:r>
              <a:rPr lang="tr-TR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9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j’inci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üründen bir birim üretmek için </a:t>
            </a:r>
            <a:r>
              <a:rPr lang="tr-TR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i’inci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kaynaktan tüketilen kaynak miktarı </a:t>
            </a:r>
          </a:p>
          <a:p>
            <a:pPr lvl="1" eaLnBrk="0" fontAlgn="base" hangingPunct="0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 katsayısı </a:t>
            </a:r>
          </a:p>
          <a:p>
            <a:pPr lvl="1" eaLnBrk="0" fontAlgn="base" hangingPunct="0"/>
            <a:r>
              <a:rPr lang="tr-TR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9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sayıdaki ürün için elde bulunan </a:t>
            </a:r>
            <a:r>
              <a:rPr lang="tr-TR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i’inci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sınırlı kaynak miktarı.</a:t>
            </a:r>
          </a:p>
          <a:p>
            <a:pPr lvl="1" eaLnBrk="0" fontAlgn="base" hangingPunct="0"/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 1, 2, 3, …, m 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Üretim bölümlerinin veya üretim kaynaklarının sayısı.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59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F0B23E-ED17-4931-9084-46B8BA52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484784"/>
            <a:ext cx="7498080" cy="3168352"/>
          </a:xfrm>
        </p:spPr>
        <p:txBody>
          <a:bodyPr/>
          <a:lstStyle/>
          <a:p>
            <a:pPr lvl="0" eaLnBrk="0" fontAlgn="base" hangingPunct="0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 fonksiyonu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vericinin ulaşmak istediği hedef doğrusal bir denklem ile açıklanır. 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 fonksiyonu olarak bilinen bu denklem,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değişkenleri ile karar vericinin amacı arasındaki fonksiyonel ilişkiyi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gösterir.</a:t>
            </a:r>
          </a:p>
          <a:p>
            <a:pPr lvl="1" eaLnBrk="0" fontAlgn="base" hangingPunct="0"/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enk</a:t>
            </a:r>
            <a:r>
              <a:rPr 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enb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.....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902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EFE583-56F6-435A-9FC1-346B2EF9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340768"/>
            <a:ext cx="7498080" cy="4896544"/>
          </a:xfrm>
        </p:spPr>
        <p:txBody>
          <a:bodyPr>
            <a:normAutofit/>
          </a:bodyPr>
          <a:lstStyle/>
          <a:p>
            <a:pPr eaLnBrk="0" fontAlgn="base" hangingPunct="0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Kısıtlayıcı fonksiyonlar (kısıtlayıcılar/kısıtlar)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değişkenleri ve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değişkenleriyle parametrelerin birbirleriyle olan ilişkilerinde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sağlanması zorunlu olan,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ilişkilerin matematiksel  olarak açıklanmasıyla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elde edilen denklemlere kısıtlayıcı fonksiyonlar denir. 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Kısıtlayıcıların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değerleri kesin olarak önceden belirlenmiş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olup sistemin tanımlanmasında kullanılır. 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Kısıtlayıcı fonksiyonlar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sadece kaynakların sınırlarını değil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 ve yönetim kararlarını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ifade etmekte de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120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2F8C1-0D47-4AF5-AC32-D551BE6C1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700808"/>
            <a:ext cx="7498080" cy="2485256"/>
          </a:xfrm>
        </p:spPr>
        <p:txBody>
          <a:bodyPr/>
          <a:lstStyle/>
          <a:p>
            <a:pPr eaLnBrk="0" fontAlgn="base" hangingPunct="0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+..................+a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+..................+a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	…	…	…	…	</a:t>
            </a:r>
          </a:p>
          <a:p>
            <a:pPr eaLnBrk="0" fontAlgn="base" hangingPunct="0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+................+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019B5B2-312C-456E-A313-3F8776A8C554}"/>
              </a:ext>
            </a:extLst>
          </p:cNvPr>
          <p:cNvSpPr txBox="1"/>
          <p:nvPr/>
        </p:nvSpPr>
        <p:spPr>
          <a:xfrm>
            <a:off x="1691680" y="3861048"/>
            <a:ext cx="65527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Negatif olmama (Pozitiflik) koşulu</a:t>
            </a:r>
          </a:p>
          <a:p>
            <a:pPr eaLnBrk="0" fontAlgn="base" hangingPunct="0"/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değişkenlerinin değerleri negatif olmaz.</a:t>
            </a:r>
          </a:p>
          <a:p>
            <a:pPr eaLnBrk="0" fontAlgn="base" hangingPunct="0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,........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	veya kısaca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(j=1, 2, 3, …, n)</a:t>
            </a:r>
          </a:p>
        </p:txBody>
      </p:sp>
    </p:spTree>
    <p:extLst>
      <p:ext uri="{BB962C8B-B14F-4D97-AF65-F5344CB8AC3E}">
        <p14:creationId xmlns:p14="http://schemas.microsoft.com/office/powerpoint/2010/main" val="280022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373C5C7-661C-411C-AEEB-12504C378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624" y="1052736"/>
            <a:ext cx="5819298" cy="446449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F4A5ADF-E1C7-4A61-AAC3-0E95470B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201614"/>
            <a:ext cx="2304256" cy="129128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AF90728-9884-479D-AAD2-6E38558E6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22" y="2996952"/>
            <a:ext cx="3312368" cy="16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F8CF96-AA0D-4447-B990-24E76D65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85800"/>
            <a:ext cx="7920880" cy="114300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Doğrusal Programlama Modelinin Matris Gösterimi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7E2ACCC-AEB7-49AA-A9A5-DB4330B1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1988840"/>
            <a:ext cx="485508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6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E4D581-BE9B-4144-914F-EB266AD5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908720"/>
            <a:ext cx="7498080" cy="4800600"/>
          </a:xfrm>
        </p:spPr>
        <p:txBody>
          <a:bodyPr>
            <a:normAutofit/>
          </a:bodyPr>
          <a:lstStyle/>
          <a:p>
            <a:pPr lvl="0" eaLnBrk="0" fontAlgn="base" hangingPunct="0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Programlama Modelinin Kullanıldığı Alanlar;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Ulaştırma ve dağıtım kanalları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Beslenme ve karışım problemleri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Üretim planlama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Yatırım planlaması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Görev dağıtımı, Atama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Arazi kullanım planlaması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Kuruluş yeri seçimi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Oyun teorisi</a:t>
            </a:r>
          </a:p>
          <a:p>
            <a:pPr lvl="1" eaLnBrk="0" fontAlgn="base" hangingPunct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Portföy oluşturma …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389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73F6AA-2862-4BA6-AB36-49FAB4A9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052736"/>
            <a:ext cx="6205157" cy="4320480"/>
          </a:xfrm>
        </p:spPr>
        <p:txBody>
          <a:bodyPr>
            <a:normAutofit fontScale="92500" lnSpcReduction="10000"/>
          </a:bodyPr>
          <a:lstStyle/>
          <a:p>
            <a:pPr lvl="0" fontAlgn="base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nedir?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sistemin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değişen koşullar altındaki davranışlarını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incelemek, kontrol etmek </a:t>
            </a:r>
          </a:p>
          <a:p>
            <a:pPr lvl="1" algn="just" fontAlgn="base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geleceği hakkında varsayımlarda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bulunmak </a:t>
            </a:r>
          </a:p>
          <a:p>
            <a:pPr lvl="1" algn="just" fontAlgn="base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amacıyla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elemanları arasındaki bağlantıları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kelimeler veya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matematiksek terimlerle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belirleyen ifadeler topluluğuna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denir. </a:t>
            </a:r>
          </a:p>
          <a:p>
            <a:pPr lvl="0" eaLnBrk="0" fontAlgn="base" hangingPunct="0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 kuruluş amacı, </a:t>
            </a:r>
          </a:p>
          <a:p>
            <a:pPr lvl="1" eaLnBrk="0" fontAlgn="base" hangingPunct="0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 bir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ekonomik sistemi yönetmekle görevli kişi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veya kişilere (karar vericiye)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mümkün karar seçeneklerini sunmak, </a:t>
            </a:r>
          </a:p>
          <a:p>
            <a:pPr lvl="1" eaLnBrk="0" fontAlgn="base" hangingPunct="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bunların sonuçlarını belirlemek,</a:t>
            </a:r>
          </a:p>
          <a:p>
            <a:pPr lvl="1" eaLnBrk="0" fontAlgn="base" hangingPunct="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karşılaştırmalar yapmaktır.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441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CDA9F2-DE5E-4CA5-A484-1626DD02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060848"/>
            <a:ext cx="7498080" cy="2125216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PROGRAMLAMA</a:t>
            </a:r>
          </a:p>
          <a:p>
            <a:pPr algn="ctr"/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ctr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KURMA</a:t>
            </a:r>
          </a:p>
        </p:txBody>
      </p:sp>
    </p:spTree>
    <p:extLst>
      <p:ext uri="{BB962C8B-B14F-4D97-AF65-F5344CB8AC3E}">
        <p14:creationId xmlns:p14="http://schemas.microsoft.com/office/powerpoint/2010/main" val="95502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2A9763-1F89-43AF-9592-1CE4E473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620688"/>
            <a:ext cx="7498080" cy="5400600"/>
          </a:xfrm>
        </p:spPr>
        <p:txBody>
          <a:bodyPr>
            <a:normAutofit fontScale="92500"/>
          </a:bodyPr>
          <a:lstStyle/>
          <a:p>
            <a:pPr fontAlgn="base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Programlama Problemlerinin modelinin kurulmasında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adımların izlenmesi gerekmektedir.</a:t>
            </a:r>
          </a:p>
          <a:p>
            <a:pPr lvl="1" fontAlgn="base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değişkenlerinin belirlenmesi; </a:t>
            </a:r>
          </a:p>
          <a:p>
            <a:pPr lvl="2" fontAlgn="base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 çözümüyle elde edilecek sonuçlara ilişkin karar değişkenlerinin neler olduğunun tanımlanması ve bunların sembolize edilmesi</a:t>
            </a:r>
          </a:p>
          <a:p>
            <a:pPr lvl="1" fontAlgn="base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 fonksiyonunun oluşturulması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fontAlgn="base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Amacın belirlenerek maksimizasyon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minimizasyon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yönlü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 fonksiyonunun karar değişkenlerinin doğrusal bir fonksiyonu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 yazılması</a:t>
            </a:r>
          </a:p>
          <a:p>
            <a:pPr lvl="1" fontAlgn="base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Kısıt denklemlerinin oluşturulması; </a:t>
            </a:r>
          </a:p>
          <a:p>
            <a:pPr lvl="2" fontAlgn="base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kısıtlamaların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değişkenlerinin doğrusal bir fonksiyonları olarak eşitlik veya eşitsizlik olarak yazılması</a:t>
            </a:r>
          </a:p>
          <a:p>
            <a:pPr lvl="1" fontAlgn="base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Negatif olmama; </a:t>
            </a:r>
          </a:p>
          <a:p>
            <a:pPr lvl="2" fontAlgn="base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Pozitiflik koşulunun modele eklenmesi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0764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98B229-47A7-444B-958B-5B1F05A4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692696"/>
            <a:ext cx="7498080" cy="5832648"/>
          </a:xfrm>
        </p:spPr>
        <p:txBody>
          <a:bodyPr>
            <a:normAutofit fontScale="77500" lnSpcReduction="20000"/>
          </a:bodyPr>
          <a:lstStyle/>
          <a:p>
            <a:pPr marL="402336" indent="0" algn="just" fontAlgn="base">
              <a:spcBef>
                <a:spcPts val="770"/>
              </a:spcBef>
              <a:spcAft>
                <a:spcPts val="0"/>
              </a:spcAft>
              <a:buNone/>
            </a:pPr>
            <a:r>
              <a:rPr lang="tr-TR" sz="3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Örnek-1:</a:t>
            </a:r>
          </a:p>
          <a:p>
            <a:pPr marL="745236" indent="-342900" algn="just" fontAlgn="base">
              <a:spcBef>
                <a:spcPts val="7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Ağaçtan mobilya yapan küçük bir marangoz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 ve sandalye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üretmektedir. Masa ve sandalye üretiminde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hammadde olarak ağaç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malzeme (kereste) ve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işçilik (işgücü) olacak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şekilde iki girdi kullanılmaktadır. </a:t>
            </a:r>
          </a:p>
          <a:p>
            <a:pPr marL="745236" indent="-342900" algn="just" fontAlgn="base">
              <a:spcBef>
                <a:spcPts val="7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Firma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 adet masa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üretebilmek için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birim kereste, 1 makine-saat işçilik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kullanmaktadır.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 adet sandalye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üretebilmek için ise,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birim kereste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makina-saat işçilik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gerekmektedir. </a:t>
            </a:r>
          </a:p>
          <a:p>
            <a:pPr marL="745236" indent="-342900" algn="just" fontAlgn="base">
              <a:spcBef>
                <a:spcPts val="7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Firmanın elinde üretim için kullanabileceği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30 birim kereste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hammadde </a:t>
            </a:r>
            <a:r>
              <a:rPr lang="tr-TR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stoğu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ve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24 birim işgücü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stoğu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vardır. </a:t>
            </a:r>
          </a:p>
          <a:p>
            <a:pPr marL="745236" indent="-342900" algn="just" fontAlgn="base">
              <a:spcBef>
                <a:spcPts val="7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Firma bir adet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 üretiminden 80 TL.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bir adet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sandalye üretiminden ise 60 TL. </a:t>
            </a:r>
            <a:r>
              <a:rPr lang="tr-TR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kazanç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elde etmektedir. </a:t>
            </a:r>
          </a:p>
          <a:p>
            <a:pPr marL="745236" indent="-342900" algn="just" fontAlgn="base">
              <a:spcBef>
                <a:spcPts val="7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Yetkililer ellerindeki girdi stokları, kaynaklarla elde edebilecekleri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maksimum kazancı elde edebilmek için hangi üründen ne kadar?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üretip satmaları gerektiğine </a:t>
            </a:r>
            <a:r>
              <a:rPr lang="tr-TR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kararvermek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istiyor. Buna göre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kazancı maksimize eden üretim miktarlarını veren uygun doğrusal programlama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modelini oluşturunuz.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507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İçerik Yer Tutucusu 8">
            <a:extLst>
              <a:ext uri="{FF2B5EF4-FFF2-40B4-BE49-F238E27FC236}">
                <a16:creationId xmlns:a16="http://schemas.microsoft.com/office/drawing/2014/main" id="{8844AF45-63FC-43F4-A97C-DB28F28D9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659305"/>
              </p:ext>
            </p:extLst>
          </p:nvPr>
        </p:nvGraphicFramePr>
        <p:xfrm>
          <a:off x="1259632" y="1988840"/>
          <a:ext cx="7498080" cy="1808359"/>
        </p:xfrm>
        <a:graphic>
          <a:graphicData uri="http://schemas.openxmlformats.org/drawingml/2006/table">
            <a:tbl>
              <a:tblPr firstRow="1" firstCol="1" bandRow="1"/>
              <a:tblGrid>
                <a:gridCol w="1935580">
                  <a:extLst>
                    <a:ext uri="{9D8B030D-6E8A-4147-A177-3AD203B41FA5}">
                      <a16:colId xmlns:a16="http://schemas.microsoft.com/office/drawing/2014/main" val="1665492534"/>
                    </a:ext>
                  </a:extLst>
                </a:gridCol>
                <a:gridCol w="2106116">
                  <a:extLst>
                    <a:ext uri="{9D8B030D-6E8A-4147-A177-3AD203B41FA5}">
                      <a16:colId xmlns:a16="http://schemas.microsoft.com/office/drawing/2014/main" val="84465128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9546148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50716558"/>
                    </a:ext>
                  </a:extLst>
                </a:gridCol>
              </a:tblGrid>
              <a:tr h="759336">
                <a:tc>
                  <a:txBody>
                    <a:bodyPr/>
                    <a:lstStyle/>
                    <a:p>
                      <a:pPr marL="457200" algn="l" fontAlgn="base"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Ürünler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Hammadde (kg)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İşgücü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(makine-saat)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Birim Kar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(TL/Adet)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087466"/>
                  </a:ext>
                </a:extLst>
              </a:tr>
              <a:tr h="328943">
                <a:tc>
                  <a:txBody>
                    <a:bodyPr/>
                    <a:lstStyle/>
                    <a:p>
                      <a:pPr marL="457200" algn="l" fontAlgn="base"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Masa (x</a:t>
                      </a:r>
                      <a:r>
                        <a:rPr lang="tr-TR" sz="1600" b="1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04522"/>
                  </a:ext>
                </a:extLst>
              </a:tr>
              <a:tr h="391137">
                <a:tc>
                  <a:txBody>
                    <a:bodyPr/>
                    <a:lstStyle/>
                    <a:p>
                      <a:pPr marL="457200" algn="l" fontAlgn="base"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Sandalye (x</a:t>
                      </a:r>
                      <a:r>
                        <a:rPr lang="tr-TR" sz="1600" b="1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650703"/>
                  </a:ext>
                </a:extLst>
              </a:tr>
              <a:tr h="328943">
                <a:tc>
                  <a:txBody>
                    <a:bodyPr/>
                    <a:lstStyle/>
                    <a:p>
                      <a:pPr marL="457200" algn="l" fontAlgn="base"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Girdi </a:t>
                      </a:r>
                      <a:r>
                        <a:rPr lang="tr-TR" sz="16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Stoğu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base"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40163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419EA7F4-0490-4D91-8DA8-4B66E14AA699}"/>
              </a:ext>
            </a:extLst>
          </p:cNvPr>
          <p:cNvSpPr txBox="1"/>
          <p:nvPr/>
        </p:nvSpPr>
        <p:spPr>
          <a:xfrm>
            <a:off x="1691680" y="4293096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değişkenleri;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Masa </a:t>
            </a:r>
          </a:p>
          <a:p>
            <a:pPr fontAlgn="base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Sandalye  </a:t>
            </a:r>
          </a:p>
        </p:txBody>
      </p:sp>
    </p:spTree>
    <p:extLst>
      <p:ext uri="{BB962C8B-B14F-4D97-AF65-F5344CB8AC3E}">
        <p14:creationId xmlns:p14="http://schemas.microsoft.com/office/powerpoint/2010/main" val="3180317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6931EE-49BC-4523-A2A7-F5266B70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764704"/>
            <a:ext cx="7498080" cy="4800600"/>
          </a:xfrm>
        </p:spPr>
        <p:txBody>
          <a:bodyPr>
            <a:normAutofit/>
          </a:bodyPr>
          <a:lstStyle/>
          <a:p>
            <a:pPr marL="685800" algn="just" fontAlgn="base">
              <a:spcBef>
                <a:spcPts val="770"/>
              </a:spcBef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Amaç fonksiyonu;</a:t>
            </a:r>
            <a:endParaRPr lang="tr-T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0120" lvl="1" algn="just" fontAlgn="base">
              <a:spcBef>
                <a:spcPts val="770"/>
              </a:spcBef>
            </a:pP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tr-TR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=80x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+ 60x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 fontAlgn="base">
              <a:spcBef>
                <a:spcPts val="770"/>
              </a:spcBef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Kısıtlar;</a:t>
            </a:r>
            <a:endParaRPr lang="tr-TR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0120" lvl="1" algn="just" fontAlgn="base">
              <a:spcBef>
                <a:spcPts val="770"/>
              </a:spcBef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Hammadde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7008" lvl="2" algn="just" fontAlgn="base">
              <a:spcBef>
                <a:spcPts val="770"/>
              </a:spcBef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2x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+ 1x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≤ 30</a:t>
            </a:r>
            <a:endParaRPr lang="tr-T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0120" lvl="1" algn="just" fontAlgn="base">
              <a:spcBef>
                <a:spcPts val="770"/>
              </a:spcBef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İşgücü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7008" lvl="2" algn="just" fontAlgn="base">
              <a:spcBef>
                <a:spcPts val="770"/>
              </a:spcBef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1x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+ 2x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≤ 24</a:t>
            </a:r>
            <a:endParaRPr lang="tr-T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 fontAlgn="base">
              <a:spcBef>
                <a:spcPts val="770"/>
              </a:spcBef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tr-TR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Pozitiflik Koşulu</a:t>
            </a:r>
            <a:endParaRPr lang="tr-TR"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7008" lvl="2" algn="just" fontAlgn="base">
              <a:spcBef>
                <a:spcPts val="770"/>
              </a:spcBef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≥ 0,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≥ 0</a:t>
            </a:r>
            <a:endParaRPr lang="tr-T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7588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EA8BB7-71F7-419E-8801-B6A74BE3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620688"/>
            <a:ext cx="7498080" cy="1143000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Uygun model;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E106D9F-FE09-4F36-8728-9554F8F6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68" y="2204864"/>
            <a:ext cx="424847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57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1F49AE-1070-41EF-891C-B9A57929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028700"/>
            <a:ext cx="7498080" cy="4992588"/>
          </a:xfrm>
        </p:spPr>
        <p:txBody>
          <a:bodyPr>
            <a:normAutofit fontScale="77500" lnSpcReduction="20000"/>
          </a:bodyPr>
          <a:lstStyle/>
          <a:p>
            <a:pPr marL="0" indent="0" eaLnBrk="0" fontAlgn="base" hangingPunc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tr-TR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Örnek-2:</a:t>
            </a:r>
            <a:endParaRPr lang="tr-TR" sz="31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kimya firması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ve Y gibi iki tip kimyasal madde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üretmektedir.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litre X ürününün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maliyeti 160 TL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1 litre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ürününün </a:t>
            </a:r>
            <a:r>
              <a:rPr lang="tr-TR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maliyeti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ise 240 TL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Piyasa koşullarına göre, firma, gelecek üretim dönemi için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az 6 litre X ürünü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az 2 litre Y ürünü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üretmelidir.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ve Y kimyasal ürünlerinde kullanılan hammadde oldukça pahalı arzı çok kısıtlı bir hammaddedir ve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sadece 30 gr.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sağlanabilmektedir.  </a:t>
            </a:r>
          </a:p>
          <a:p>
            <a:pPr lvl="1"/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litre X ürünü üretebilmek için 3 gr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litre Y ürünü üretebilmek için 5 gr. hammadde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gereklidir.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Firma, toplam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maliyeti  minimize eden X ve Y malı üretim miktarlarına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kararvermek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istiyor.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Buna göre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maliyeti minimize eden üretim miktarlarını veren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uygun doğrusal programlama modelini oluşturunuz.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2474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957AAC-D6FA-47C7-AFBD-82D0907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692696"/>
            <a:ext cx="7498080" cy="5040560"/>
          </a:xfrm>
        </p:spPr>
        <p:txBody>
          <a:bodyPr>
            <a:normAutofit/>
          </a:bodyPr>
          <a:lstStyle/>
          <a:p>
            <a:pPr fontAlgn="base">
              <a:spcBef>
                <a:spcPts val="770"/>
              </a:spcBef>
              <a:spcAft>
                <a:spcPts val="0"/>
              </a:spcAft>
            </a:pP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Karar değişkenleri,</a:t>
            </a:r>
            <a:endParaRPr lang="tr-TR" sz="2400" dirty="0"/>
          </a:p>
          <a:p>
            <a:pPr lvl="1" fontAlgn="base">
              <a:spcBef>
                <a:spcPts val="770"/>
              </a:spcBef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Üretilecek X ürününün miktarı ( litre )</a:t>
            </a:r>
            <a:endParaRPr lang="tr-TR" sz="2400" dirty="0"/>
          </a:p>
          <a:p>
            <a:pPr lvl="1" fontAlgn="base">
              <a:spcBef>
                <a:spcPts val="770"/>
              </a:spcBef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Üretilecek Y ürününün miktarı ( litre )</a:t>
            </a:r>
            <a:endParaRPr lang="tr-TR" sz="2400" dirty="0"/>
          </a:p>
          <a:p>
            <a:pPr marL="457200" fontAlgn="base">
              <a:spcBef>
                <a:spcPts val="770"/>
              </a:spcBef>
              <a:spcAft>
                <a:spcPts val="0"/>
              </a:spcAft>
            </a:pP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Amaç Fonksiyonu; </a:t>
            </a:r>
            <a:endParaRPr lang="tr-TR" sz="2400" dirty="0"/>
          </a:p>
          <a:p>
            <a:pPr marL="731520" lvl="1" fontAlgn="base">
              <a:spcBef>
                <a:spcPts val="770"/>
              </a:spcBef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Maliyet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minimizasyonuna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dayalı toplam maliyeti minimize eden fonksiyon; </a:t>
            </a:r>
          </a:p>
          <a:p>
            <a:pPr marL="731520" lvl="1" fontAlgn="base">
              <a:spcBef>
                <a:spcPts val="770"/>
              </a:spcBef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160x</a:t>
            </a:r>
            <a:r>
              <a:rPr lang="tr-TR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+ 240x</a:t>
            </a:r>
            <a:r>
              <a:rPr lang="tr-TR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tr-TR" sz="2400" dirty="0"/>
          </a:p>
          <a:p>
            <a:pPr marL="342900" lvl="0" indent="-342900" fontAlgn="base">
              <a:spcBef>
                <a:spcPts val="77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Piyasa talep </a:t>
            </a:r>
            <a:r>
              <a:rPr lang="tr-TR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endParaRPr lang="tr-TR" sz="2400" dirty="0"/>
          </a:p>
          <a:p>
            <a:pPr marL="617220" lvl="1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6	ve x</a:t>
            </a:r>
            <a:r>
              <a:rPr lang="tr-TR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  </a:t>
            </a:r>
            <a:endParaRPr lang="tr-TR" sz="2400" dirty="0"/>
          </a:p>
          <a:p>
            <a:pPr marL="342900" lvl="0" indent="-342900" fontAlgn="base">
              <a:spcBef>
                <a:spcPts val="77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Hammadde </a:t>
            </a:r>
            <a:r>
              <a:rPr lang="tr-TR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ise</a:t>
            </a:r>
            <a:endParaRPr lang="tr-TR" sz="2400" dirty="0"/>
          </a:p>
          <a:p>
            <a:pPr marL="342900" lvl="0" indent="-342900" fontAlgn="base">
              <a:spcBef>
                <a:spcPts val="77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3x</a:t>
            </a:r>
            <a:r>
              <a:rPr lang="tr-TR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+ 5x</a:t>
            </a:r>
            <a:r>
              <a:rPr lang="tr-TR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30    dur. 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9187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57BDB5-73A5-47A4-B659-12B6E253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764704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marL="457200" fontAlgn="base">
              <a:spcBef>
                <a:spcPts val="770"/>
              </a:spcBef>
              <a:spcAft>
                <a:spcPts val="0"/>
              </a:spcAft>
            </a:pP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Böylece uygun doğrusal programlama modeli;</a:t>
            </a:r>
          </a:p>
          <a:p>
            <a:pPr marL="457200" fontAlgn="base">
              <a:spcBef>
                <a:spcPts val="770"/>
              </a:spcBef>
              <a:spcAft>
                <a:spcPts val="0"/>
              </a:spcAft>
            </a:pP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Amaç Fonksiyonu 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 = 160x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+240x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617220" lvl="1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Kısıtlar</a:t>
            </a:r>
          </a:p>
          <a:p>
            <a:pPr marL="617220" lvl="1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Piyasa talep kısıtları</a:t>
            </a:r>
          </a:p>
          <a:p>
            <a:pPr marL="864108" lvl="2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6 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108" lvl="2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64108" lvl="2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Hammadde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kısıtı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108" lvl="2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3x</a:t>
            </a:r>
            <a:r>
              <a:rPr lang="tr-TR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+5x</a:t>
            </a:r>
            <a:r>
              <a:rPr lang="tr-TR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30 </a:t>
            </a:r>
          </a:p>
          <a:p>
            <a:pPr marL="864108" lvl="2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Pozitiflik koşulu</a:t>
            </a:r>
          </a:p>
          <a:p>
            <a:pPr lvl="1" fontAlgn="base">
              <a:spcBef>
                <a:spcPts val="770"/>
              </a:spcBef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648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838473-65CB-41DA-A91B-4B2EFD4D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196752"/>
            <a:ext cx="7498080" cy="3925416"/>
          </a:xfrm>
        </p:spPr>
        <p:txBody>
          <a:bodyPr>
            <a:normAutofit/>
          </a:bodyPr>
          <a:lstStyle/>
          <a:p>
            <a:pPr marL="457200" fontAlgn="base">
              <a:spcBef>
                <a:spcPts val="770"/>
              </a:spcBef>
              <a:spcAft>
                <a:spcPts val="0"/>
              </a:spcAft>
            </a:pP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Böylece uygun doğrusal programlama modeli;</a:t>
            </a:r>
          </a:p>
          <a:p>
            <a:pPr marL="173736" indent="0" fontAlgn="base">
              <a:spcBef>
                <a:spcPts val="770"/>
              </a:spcBef>
              <a:spcAft>
                <a:spcPts val="0"/>
              </a:spcAft>
              <a:buNone/>
            </a:pP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tr-TR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160x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+240x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864108" lvl="2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6 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108" lvl="2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64108" lvl="2" indent="-342900" fontAlgn="base">
              <a:spcBef>
                <a:spcPts val="770"/>
              </a:spcBef>
              <a:tabLst>
                <a:tab pos="457200" algn="l"/>
              </a:tabLst>
            </a:pP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3x</a:t>
            </a:r>
            <a:r>
              <a:rPr lang="tr-TR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+5x</a:t>
            </a:r>
            <a:r>
              <a:rPr lang="tr-TR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30 </a:t>
            </a:r>
          </a:p>
          <a:p>
            <a:pPr lvl="2" fontAlgn="base">
              <a:spcBef>
                <a:spcPts val="770"/>
              </a:spcBef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238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313A7E-7016-4AFD-B142-7530853D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340768"/>
            <a:ext cx="6426714" cy="3780420"/>
          </a:xfrm>
        </p:spPr>
        <p:txBody>
          <a:bodyPr>
            <a:normAutofit fontScale="62500" lnSpcReduction="20000"/>
          </a:bodyPr>
          <a:lstStyle/>
          <a:p>
            <a:pPr lvl="0" fontAlgn="base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Yöneylem araştırmasında karşılaşılabilecek 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matematiksel model türleri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ilgilenilen karar probleminin yapısına göre şekillenir; </a:t>
            </a:r>
          </a:p>
          <a:p>
            <a:pPr lvl="1" fontAlgn="base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karar değişkenleri üzerinde hiçbir 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sınırlama yoksa </a:t>
            </a:r>
            <a:r>
              <a:rPr lang="tr-TR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kısıtsız modeller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ortaya çıkar, en azından bir 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sınırlama olması </a:t>
            </a:r>
            <a:r>
              <a:rPr lang="tr-TR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kısıtlı modelleri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ortaya çıkarır. </a:t>
            </a:r>
          </a:p>
          <a:p>
            <a:pPr lvl="1" fontAlgn="base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hayatta genellikle kısıtlı problemler karşımıza çıkar.</a:t>
            </a:r>
          </a:p>
          <a:p>
            <a:pPr lvl="1" eaLnBrk="0" fontAlgn="base" hangingPunct="0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problem 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 bir dönem için çözülecekse </a:t>
            </a:r>
            <a:r>
              <a:rPr lang="tr-TR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statik model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dönem göz önüne alınarak çözülecekse </a:t>
            </a:r>
            <a:r>
              <a:rPr lang="tr-TR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dinamik model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ortaya çıkar.</a:t>
            </a:r>
          </a:p>
          <a:p>
            <a:pPr lvl="1" eaLnBrk="0" fontAlgn="base" hangingPunct="0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birden fazla amaç varsa </a:t>
            </a:r>
            <a:r>
              <a:rPr lang="tr-TR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amaçlı problemler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ortaya çıkar. </a:t>
            </a:r>
          </a:p>
          <a:p>
            <a:pPr lvl="1" eaLnBrk="0" fontAlgn="base" hangingPunct="0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tüm 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değişkenleri pozitif reel (</a:t>
            </a:r>
            <a:r>
              <a:rPr lang="tr-TR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gerçel</a:t>
            </a:r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değerler alıyorsa </a:t>
            </a:r>
            <a:r>
              <a:rPr lang="tr-TR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sürekli optimizasyon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problemi söz konusudur.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456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A224E4-6DCF-445B-97ED-91AE985A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028700"/>
            <a:ext cx="7498080" cy="4800600"/>
          </a:xfrm>
        </p:spPr>
        <p:txBody>
          <a:bodyPr>
            <a:normAutofit fontScale="62500" lnSpcReduction="20000"/>
          </a:bodyPr>
          <a:lstStyle/>
          <a:p>
            <a:pPr marL="173736" indent="0">
              <a:spcAft>
                <a:spcPts val="0"/>
              </a:spcAft>
              <a:buNone/>
            </a:pPr>
            <a:r>
              <a:rPr lang="tr-TR" sz="3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Örnek-3</a:t>
            </a:r>
          </a:p>
          <a:p>
            <a:pPr marL="457200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Süt ve süt ürünleri üreten bir süt şirketi kapasite sorunu yüzünden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günde 120 tondan daha çok süt işleyememektedir.</a:t>
            </a:r>
          </a:p>
          <a:p>
            <a:pPr marL="457200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Yönetim, yağ veya işlenmiş süt için kullanılan sütün dengelenmesi için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peynir fabrikasında en az 10 tonluk günlük süt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kullanmak istemektedir. </a:t>
            </a:r>
          </a:p>
          <a:p>
            <a:pPr marL="457200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 kg. sütün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yağ üretimi için kullanıldığında, </a:t>
            </a: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 katkısı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4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TL.,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şişe sütü olarak kullanıldığında katkısı 8 TL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ve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peynir üretimi için kullanıldığında ise kara katkısı 6 TL. </a:t>
            </a:r>
            <a:r>
              <a:rPr lang="tr-T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457200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Yağ bölümü günde 60 ton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süt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şişeleme donanımı günde 40 ton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peynir donanımı ise günde 30 ton süt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işleyebilir. </a:t>
            </a:r>
          </a:p>
          <a:p>
            <a:pPr marL="457200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Şirket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kazancını maksimize edecek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şekilde çiftçiden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satınaldığı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sütün ne kadarını hangi birimde değerlendirmesi gerektiğine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kararvermek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istiyor. Buna göre uygun doğrusal programlama modelini kurunuz.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587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7D80D2-E948-42F6-A9F2-B667BAEA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908720"/>
            <a:ext cx="7498080" cy="4800600"/>
          </a:xfrm>
        </p:spPr>
        <p:txBody>
          <a:bodyPr>
            <a:normAutofit/>
          </a:bodyPr>
          <a:lstStyle/>
          <a:p>
            <a:pPr marL="0" lvl="0" indent="0">
              <a:spcAft>
                <a:spcPts val="0"/>
              </a:spcAft>
              <a:buNone/>
              <a:tabLst>
                <a:tab pos="457200" algn="l"/>
              </a:tabLst>
            </a:pP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Karar Değişkenleri</a:t>
            </a:r>
            <a:endParaRPr lang="tr-TR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Yağ yapımında kullanılan süt miktarı ( kg )</a:t>
            </a: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Şişelemede kullanılan süt miktarı ( kg )</a:t>
            </a: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Peynir yapımında kullanılan süt miktarı ( kg )</a:t>
            </a: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İşletmenin karını maksimize edecek amaç fonksiyonu;</a:t>
            </a:r>
            <a:endParaRPr lang="tr-TR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Maksimum Z = 4x</a:t>
            </a:r>
            <a:r>
              <a:rPr lang="tr-TR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+ 8x</a:t>
            </a:r>
            <a:r>
              <a:rPr lang="tr-TR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+ 6x</a:t>
            </a:r>
            <a:r>
              <a:rPr lang="tr-TR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3047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DD5370-B687-4768-9EB9-55CA821C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028700"/>
            <a:ext cx="7498080" cy="4800600"/>
          </a:xfrm>
        </p:spPr>
        <p:txBody>
          <a:bodyPr/>
          <a:lstStyle/>
          <a:p>
            <a:pPr marL="342900" lvl="0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Kısıtlar ise;</a:t>
            </a:r>
            <a:endParaRPr lang="tr-TR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x3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10.000       (Peynir ünitesi)</a:t>
            </a:r>
          </a:p>
          <a:p>
            <a:pPr marL="342900" lvl="0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60.000        (Yağ bölümü)</a:t>
            </a:r>
          </a:p>
          <a:p>
            <a:pPr marL="342900" lvl="0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x2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40.000         (Şişeleme bölümü)</a:t>
            </a:r>
          </a:p>
          <a:p>
            <a:pPr marL="342900" lvl="0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x3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30.000          (Peynir bölümü)</a:t>
            </a:r>
          </a:p>
          <a:p>
            <a:pPr marL="342900" lvl="0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+ x2 + x3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120.000 (günlük </a:t>
            </a:r>
            <a:r>
              <a:rPr lang="tr-TR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kapasite)</a:t>
            </a:r>
          </a:p>
          <a:p>
            <a:pPr marL="342900" lvl="0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Negatif Olmama koşulu;</a:t>
            </a:r>
            <a:endParaRPr lang="tr-TR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x1, x2, x3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305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3318D-858D-4C23-9DBC-2E230CAA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692696"/>
            <a:ext cx="7498080" cy="4800600"/>
          </a:xfrm>
        </p:spPr>
        <p:txBody>
          <a:bodyPr/>
          <a:lstStyle/>
          <a:p>
            <a:pPr marL="342900" lvl="0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İşletmenin maksimizasyon yönlü Doğrusal programlama modeli;</a:t>
            </a:r>
          </a:p>
          <a:p>
            <a:pPr marL="0" lvl="0" indent="0">
              <a:buClr>
                <a:srgbClr val="3891A7"/>
              </a:buClr>
              <a:buNone/>
              <a:tabLst>
                <a:tab pos="457200" algn="l"/>
              </a:tabLst>
            </a:pPr>
            <a:endParaRPr lang="tr-TR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7220" lvl="1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Maksimum Z = 4x1 + 8x2 + 6x3</a:t>
            </a:r>
          </a:p>
          <a:p>
            <a:pPr marL="617220" lvl="1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x3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10.000       </a:t>
            </a:r>
          </a:p>
          <a:p>
            <a:pPr marL="617220" lvl="1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60.000        </a:t>
            </a:r>
          </a:p>
          <a:p>
            <a:pPr marL="617220" lvl="1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x2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40.000         </a:t>
            </a:r>
          </a:p>
          <a:p>
            <a:pPr marL="617220" lvl="1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x3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30.000          </a:t>
            </a:r>
          </a:p>
          <a:p>
            <a:pPr marL="617220" lvl="1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+ x2 + x3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120.000 </a:t>
            </a:r>
          </a:p>
          <a:p>
            <a:pPr marL="617220" lvl="1" indent="-342900">
              <a:buClr>
                <a:srgbClr val="3891A7"/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x1, x2, x3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7141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34B6FE-7EB4-49F7-ADF8-01EBCB1A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052736"/>
            <a:ext cx="6624736" cy="4632548"/>
          </a:xfrm>
        </p:spPr>
        <p:txBody>
          <a:bodyPr>
            <a:normAutofit fontScale="92500" lnSpcReduction="10000"/>
          </a:bodyPr>
          <a:lstStyle/>
          <a:p>
            <a:pPr marL="82296" indent="0" algn="just">
              <a:spcAft>
                <a:spcPts val="0"/>
              </a:spcAft>
              <a:buNone/>
            </a:pPr>
            <a:r>
              <a:rPr lang="tr-TR" sz="31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Örnek-4</a:t>
            </a:r>
            <a:endParaRPr lang="tr-TR" sz="3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 çiftçinin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buğday, mısır ve arpa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ürünlerinin ekimi için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300 hektarlık arazisi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vardır. Çiftçi hektar başına </a:t>
            </a:r>
            <a:r>
              <a:rPr lang="tr-TR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buğaydan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150 TL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.,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mısırdan 220 TL. ve arpadan da 180 TL. </a:t>
            </a:r>
            <a:r>
              <a:rPr lang="tr-TR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kâr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beklemektedir.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İşgücü yönünden durum ele alındığında çiftçi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buğday için 150 hektardan ve arpa ekimi için de 120 hektardan daha fazla yer ayırmamalıdır.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Verimlilik yönünden ise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 az 80 hektar buğday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için yer ayırılmalı ve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mısır ekimi içinde toplam arazinin % 30’dan fazlası ayırılmamalıdır.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Çiftçi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kârını en </a:t>
            </a:r>
            <a:r>
              <a:rPr lang="tr-TR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büyüklemek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istemektedir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Bu durumda çiftçi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hangi ürüne ne kadarlık ekim alanı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ayırması gerektiğini bilmek istemektedir. </a:t>
            </a:r>
          </a:p>
          <a:p>
            <a:pPr marL="457200">
              <a:spcAft>
                <a:spcPts val="0"/>
              </a:spcAft>
            </a:pPr>
            <a:endParaRPr lang="tr-T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0487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9AB285-DC27-4252-BFA1-5A9662AB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268760"/>
            <a:ext cx="7498080" cy="2952328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Karar Değişkenleri;</a:t>
            </a:r>
          </a:p>
          <a:p>
            <a:pPr lvl="1" algn="just"/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X1: Buğday ekimi için ayrılacak arazi miktarı</a:t>
            </a:r>
          </a:p>
          <a:p>
            <a:pPr lvl="1" algn="just"/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X2: Mısır için ayrılacak arazi miktarı</a:t>
            </a:r>
          </a:p>
          <a:p>
            <a:pPr lvl="1" algn="just"/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x3: Arpa için ayrılacak arazi miktarı</a:t>
            </a:r>
          </a:p>
          <a:p>
            <a:pPr algn="just"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Amaç Fonksiyonu;</a:t>
            </a:r>
          </a:p>
          <a:p>
            <a:pPr lvl="1" algn="just"/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 Z = 150X1 + 220X2 + 180X3</a:t>
            </a:r>
          </a:p>
          <a:p>
            <a:pPr marL="82296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9214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507552-9EF8-453B-B3FD-AB54A381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692696"/>
            <a:ext cx="7498080" cy="4800600"/>
          </a:xfrm>
        </p:spPr>
        <p:txBody>
          <a:bodyPr>
            <a:normAutofit lnSpcReduction="10000"/>
          </a:bodyPr>
          <a:lstStyle/>
          <a:p>
            <a:pPr lvl="0" algn="just">
              <a:buClr>
                <a:srgbClr val="3891A7"/>
              </a:buClr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Kısıtlar;</a:t>
            </a:r>
          </a:p>
          <a:p>
            <a:pPr lvl="1" algn="just">
              <a:buClr>
                <a:srgbClr val="3891A7"/>
              </a:buClr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Buğday ve Arpa için İşgücü kısıtları</a:t>
            </a:r>
          </a:p>
          <a:p>
            <a:pPr lvl="2" algn="just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≤ 150</a:t>
            </a:r>
          </a:p>
          <a:p>
            <a:pPr lvl="2" algn="just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X3 ≤ 120</a:t>
            </a:r>
          </a:p>
          <a:p>
            <a:pPr lvl="1" algn="just">
              <a:buClr>
                <a:srgbClr val="3891A7"/>
              </a:buClr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Buğday ve Mısır için Verimlilik </a:t>
            </a:r>
            <a:r>
              <a:rPr lang="tr-TR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2" algn="just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X1 ≥ 80</a:t>
            </a:r>
          </a:p>
          <a:p>
            <a:pPr lvl="2" algn="just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X2 ≤ 90 (300*0,3=90)</a:t>
            </a:r>
          </a:p>
          <a:p>
            <a:pPr lvl="1" algn="just">
              <a:buClr>
                <a:srgbClr val="3891A7"/>
              </a:buClr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Arazi </a:t>
            </a:r>
            <a:r>
              <a:rPr lang="tr-TR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endParaRPr lang="tr-TR" sz="2400" b="1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algn="just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+ X2+ X3≤ 300</a:t>
            </a:r>
          </a:p>
          <a:p>
            <a:pPr algn="just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Pozitiflik koşulu</a:t>
            </a:r>
          </a:p>
          <a:p>
            <a:pPr lvl="1" algn="just"/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 ≥ 0, X2 ≥ 0, X3 ≥ 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4710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E099F8-3EC7-4F14-BCB5-5DF3C35F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925416"/>
          </a:xfrm>
        </p:spPr>
        <p:txBody>
          <a:bodyPr>
            <a:normAutofit/>
          </a:bodyPr>
          <a:lstStyle/>
          <a:p>
            <a:pPr lvl="2" algn="just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Uygun Doğrusal Programlama modeli;</a:t>
            </a:r>
          </a:p>
          <a:p>
            <a:pPr lvl="3" algn="just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 Z = 150X1 + 220X1 + 180X3</a:t>
            </a:r>
          </a:p>
          <a:p>
            <a:pPr lvl="3" algn="just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≤ 150</a:t>
            </a:r>
          </a:p>
          <a:p>
            <a:pPr lvl="3" algn="just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X3 ≤ 120</a:t>
            </a:r>
          </a:p>
          <a:p>
            <a:pPr lvl="3" algn="just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≥ 80</a:t>
            </a:r>
          </a:p>
          <a:p>
            <a:pPr lvl="3" algn="just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X2 ≤ 90 </a:t>
            </a:r>
          </a:p>
          <a:p>
            <a:pPr lvl="3" algn="just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+ X2+ X3 ≤ 300</a:t>
            </a:r>
          </a:p>
          <a:p>
            <a:pPr lvl="3" algn="just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≥ 0, X2 ≥ 0, X3≥ 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9948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E62CA0-06F7-4647-8698-593AA696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980728"/>
            <a:ext cx="7498080" cy="4512568"/>
          </a:xfrm>
        </p:spPr>
        <p:txBody>
          <a:bodyPr>
            <a:normAutofit/>
          </a:bodyPr>
          <a:lstStyle/>
          <a:p>
            <a:pPr marL="82296" indent="0">
              <a:spcAft>
                <a:spcPts val="0"/>
              </a:spcAft>
              <a:buNone/>
            </a:pPr>
            <a:r>
              <a:rPr lang="tr-TR" sz="3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Örnek-5</a:t>
            </a:r>
          </a:p>
          <a:p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Hayvan yemi yapan bir firma, (arpa ve yulaf gibi)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ve X</a:t>
            </a:r>
            <a:r>
              <a:rPr lang="tr-TR" sz="2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maddelerinden 200 kg’lık bir karışım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yapmak istemektedir. Yem reçetesine göre,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den 80 kg dan fazla; X</a:t>
            </a:r>
            <a:r>
              <a:rPr lang="tr-TR" sz="2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den ise 60 kg’dan az kullanılmamalıdır.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maliyeti 3 TL/kg, X</a:t>
            </a:r>
            <a:r>
              <a:rPr lang="tr-TR" sz="2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tr-TR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maliyeti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8 TL/kg’dır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200 kg’lık karışım, maliyeti en küçükleyecek şekilde nasıl gerçekleştirilmelidir?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81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EAEFF2-534A-4D90-AA35-743D6BDE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692696"/>
            <a:ext cx="7498080" cy="4896544"/>
          </a:xfrm>
        </p:spPr>
        <p:txBody>
          <a:bodyPr>
            <a:normAutofit fontScale="92500" lnSpcReduction="20000"/>
          </a:bodyPr>
          <a:lstStyle/>
          <a:p>
            <a:pPr marL="457200">
              <a:spcAft>
                <a:spcPts val="0"/>
              </a:spcAft>
            </a:pP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Karar Değişkenleri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ve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Amaç Fonksiyonu</a:t>
            </a:r>
          </a:p>
          <a:p>
            <a:pPr marL="731520" lvl="1"/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Z = 3X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+ 8X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Kısıtlar;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Yem reçetesi;</a:t>
            </a:r>
          </a:p>
          <a:p>
            <a:pPr marL="978408" lvl="2"/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≤ 80</a:t>
            </a:r>
          </a:p>
          <a:p>
            <a:pPr marL="978408" lvl="2"/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≥ 60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Miktar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78408" lvl="2"/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200</a:t>
            </a:r>
          </a:p>
          <a:p>
            <a:pPr marL="457200">
              <a:spcAft>
                <a:spcPts val="0"/>
              </a:spcAft>
            </a:pP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Pozitiflik koşulu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≥ 0,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≥0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715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5CD3AC-F397-44CC-ADDB-4204DA9A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908720"/>
            <a:ext cx="6858762" cy="5256584"/>
          </a:xfrm>
        </p:spPr>
        <p:txBody>
          <a:bodyPr>
            <a:normAutofit fontScale="40000" lnSpcReduction="20000"/>
          </a:bodyPr>
          <a:lstStyle/>
          <a:p>
            <a:pPr lvl="1" eaLnBrk="0" fontAlgn="base" hangingPunct="0"/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karar değişkenlerinin 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tamsayı değerler alması gerekiyorsa </a:t>
            </a:r>
            <a:r>
              <a:rPr lang="tr-TR" sz="4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kesikli optimizasyon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ortaya çıkar.</a:t>
            </a:r>
          </a:p>
          <a:p>
            <a:pPr lvl="1" eaLnBrk="0" fontAlgn="base" hangingPunct="0"/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karar 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değişkenlerinin reel, bazılarının tamsayı değer alması </a:t>
            </a:r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durumunda ise </a:t>
            </a:r>
            <a:r>
              <a:rPr lang="tr-TR" sz="4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karışık kesikli optimizasyon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ile karşılaşırız.</a:t>
            </a:r>
          </a:p>
          <a:p>
            <a:pPr lvl="1" eaLnBrk="0" fontAlgn="base" hangingPunct="0"/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karar değişkenlerinin </a:t>
            </a:r>
            <a:r>
              <a:rPr lang="tr-TR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kombinatoryal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seçenekleri söz konusuysa </a:t>
            </a:r>
            <a:r>
              <a:rPr lang="tr-TR" sz="43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kombinatoryal</a:t>
            </a:r>
            <a:r>
              <a:rPr lang="tr-TR" sz="4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optimizasyon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problemleri ortaya çıkar. </a:t>
            </a:r>
          </a:p>
          <a:p>
            <a:pPr lvl="1" eaLnBrk="0" fontAlgn="base" hangingPunct="0"/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Dinamik modeller için kullanılan yaklaşım </a:t>
            </a:r>
            <a:r>
              <a:rPr lang="tr-TR" sz="4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dinamik programlamadır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/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optimize edilecek 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amaç varsa </a:t>
            </a:r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kullanılan yaklaşım </a:t>
            </a:r>
            <a:r>
              <a:rPr lang="tr-TR" sz="4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 programlamadır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/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Modeldeki tüm 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fonksiyonların doğrusal olması durumunda </a:t>
            </a:r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sürekli optimizasyon problemleri </a:t>
            </a:r>
            <a:r>
              <a:rPr lang="tr-TR" sz="4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programlama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 </a:t>
            </a:r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çözülür. </a:t>
            </a:r>
          </a:p>
          <a:p>
            <a:pPr lvl="1" eaLnBrk="0" fontAlgn="base" hangingPunct="0"/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Sürekli optimizasyon modelinde en azından 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fonksiyonun doğrusal olmaması </a:t>
            </a:r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durumundaysa </a:t>
            </a:r>
            <a:r>
              <a:rPr lang="tr-TR" sz="4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olmayan programlama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yöntemi kullanılır. </a:t>
            </a:r>
          </a:p>
          <a:p>
            <a:pPr lvl="1" eaLnBrk="0" fontAlgn="base" hangingPunct="0"/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kesikli optimizasyon problemlerinde karar değişkenleri herhangi bir tamsayı değer alıyorsa </a:t>
            </a:r>
            <a:r>
              <a:rPr lang="tr-TR" sz="43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tamsayılı</a:t>
            </a:r>
            <a:r>
              <a:rPr lang="tr-TR" sz="4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programlama</a:t>
            </a:r>
            <a:r>
              <a:rPr lang="tr-TR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yöntemi kullanılır.</a:t>
            </a:r>
          </a:p>
          <a:p>
            <a:pPr marL="61722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233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31A275-DED7-4720-9CA6-304D59E9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421360"/>
          </a:xfrm>
        </p:spPr>
        <p:txBody>
          <a:bodyPr>
            <a:normAutofit/>
          </a:bodyPr>
          <a:lstStyle/>
          <a:p>
            <a:pPr marL="731520" lvl="1">
              <a:buClr>
                <a:srgbClr val="3891A7"/>
              </a:buClr>
            </a:pPr>
            <a:r>
              <a:rPr lang="tr-TR" sz="2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Uygun doğrusal programlama modeli;</a:t>
            </a:r>
          </a:p>
          <a:p>
            <a:pPr marL="731520" lvl="1">
              <a:buClr>
                <a:srgbClr val="3891A7"/>
              </a:buClr>
            </a:pPr>
            <a:r>
              <a:rPr lang="tr-TR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tr-TR" sz="2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Z = 3X</a:t>
            </a:r>
            <a:r>
              <a:rPr lang="tr-TR" sz="26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+ 8X</a:t>
            </a:r>
            <a:r>
              <a:rPr lang="tr-TR" sz="26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tr-TR" sz="2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1520" lvl="1">
              <a:buClr>
                <a:srgbClr val="FEB80A"/>
              </a:buClr>
            </a:pPr>
            <a:r>
              <a:rPr lang="tr-TR" sz="3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3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3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80</a:t>
            </a:r>
          </a:p>
          <a:p>
            <a:pPr marL="731520" lvl="1">
              <a:buClr>
                <a:srgbClr val="FEB80A"/>
              </a:buClr>
            </a:pPr>
            <a:r>
              <a:rPr lang="tr-TR" sz="3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3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3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60</a:t>
            </a:r>
          </a:p>
          <a:p>
            <a:pPr marL="731520" lvl="1">
              <a:buClr>
                <a:srgbClr val="FEB80A"/>
              </a:buClr>
            </a:pPr>
            <a:r>
              <a:rPr lang="tr-TR" sz="3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3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3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sz="3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3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200 </a:t>
            </a:r>
          </a:p>
          <a:p>
            <a:pPr marL="731520" lvl="1">
              <a:buClr>
                <a:srgbClr val="3891A7"/>
              </a:buClr>
            </a:pPr>
            <a:r>
              <a:rPr lang="tr-TR" sz="2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6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0, X</a:t>
            </a:r>
            <a:r>
              <a:rPr lang="tr-TR" sz="26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≥0</a:t>
            </a:r>
          </a:p>
          <a:p>
            <a:pPr marL="82296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3507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A736F-4C26-47EB-9F19-D9C7EC8F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052736"/>
            <a:ext cx="7498080" cy="5184576"/>
          </a:xfrm>
        </p:spPr>
        <p:txBody>
          <a:bodyPr>
            <a:noAutofit/>
          </a:bodyPr>
          <a:lstStyle/>
          <a:p>
            <a:pPr marL="82296" indent="0" algn="just">
              <a:spcAft>
                <a:spcPts val="0"/>
              </a:spcAft>
              <a:buNone/>
            </a:pPr>
            <a:r>
              <a:rPr lang="tr-T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Örnek -6 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 İnegöl köftecisi,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köfte karışımında dana ve koyun kıyma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kullanılmaktadır. Dana kıymanın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bileşimi %80 et ve %20 yağ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koyun kıymanın ise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%68 et ve %32 yağdır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Dana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kıymayı 42 TL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koyun kıymayı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36 TL’den satın almaktadır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Köfteci yaptığı köftelerin </a:t>
            </a:r>
            <a:r>
              <a:rPr lang="tr-T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maliyetini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enküçüklemek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ve köftedeki yağ oranının %25 fazla olmamasını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istemektedir. </a:t>
            </a:r>
          </a:p>
          <a:p>
            <a:pPr algn="just"/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tr-TR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kg.lık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minimum maliyetli karışımı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veren uygun doğrusal programlama modelini kurunuz.</a:t>
            </a:r>
          </a:p>
          <a:p>
            <a:pPr lvl="1" algn="just"/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4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45D25B-9213-4F6F-A293-F89F3CC3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764704"/>
            <a:ext cx="7498080" cy="4800600"/>
          </a:xfrm>
        </p:spPr>
        <p:txBody>
          <a:bodyPr>
            <a:normAutofit fontScale="85000" lnSpcReduction="20000"/>
          </a:bodyPr>
          <a:lstStyle/>
          <a:p>
            <a:pPr marL="457200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Karar değişkenleri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Dana kıyma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Koyun kıyma</a:t>
            </a:r>
          </a:p>
          <a:p>
            <a:pPr marL="457200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Amaç Fonksiyonu </a:t>
            </a:r>
          </a:p>
          <a:p>
            <a:pPr marL="731520" lvl="1"/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Z= 42X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+ 36X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</a:p>
          <a:p>
            <a:pPr marL="457200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Kısıtlar;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-Yağ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0,2X</a:t>
            </a:r>
            <a:r>
              <a:rPr lang="tr-T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+ 0,32X</a:t>
            </a:r>
            <a:r>
              <a:rPr lang="tr-T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≤ 0,25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-Miktar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1 (Neden?)</a:t>
            </a:r>
          </a:p>
          <a:p>
            <a:pPr marL="749808" lvl="2" indent="0">
              <a:buNone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Pozitiflik Koşulu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≥ 0, X</a:t>
            </a:r>
            <a:r>
              <a:rPr lang="tr-TR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≥ 0</a:t>
            </a:r>
          </a:p>
          <a:p>
            <a:pPr marL="978408" lvl="2"/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3759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778A30-25D6-4709-98CE-719F632BE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85256"/>
          </a:xfrm>
        </p:spPr>
        <p:txBody>
          <a:bodyPr>
            <a:normAutofit/>
          </a:bodyPr>
          <a:lstStyle/>
          <a:p>
            <a:pPr marL="493776" lvl="1" indent="0">
              <a:buClr>
                <a:srgbClr val="3891A7"/>
              </a:buClr>
              <a:buNone/>
            </a:pPr>
            <a:r>
              <a:rPr lang="tr-TR" sz="2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Uygun model;</a:t>
            </a:r>
          </a:p>
          <a:p>
            <a:pPr marL="493776" lvl="1" indent="0">
              <a:buClr>
                <a:srgbClr val="3891A7"/>
              </a:buClr>
              <a:buNone/>
            </a:pPr>
            <a:r>
              <a:rPr lang="tr-TR" sz="2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tr-TR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tr-TR" sz="2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Z= 42X</a:t>
            </a:r>
            <a:r>
              <a:rPr lang="tr-TR" sz="15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+ 36X</a:t>
            </a:r>
            <a:r>
              <a:rPr lang="tr-TR" sz="15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</a:p>
          <a:p>
            <a:pPr marL="173736" lvl="0" indent="0">
              <a:buClr>
                <a:srgbClr val="3891A7"/>
              </a:buClr>
              <a:buNone/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0,2X</a:t>
            </a:r>
            <a:r>
              <a:rPr lang="tr-TR" sz="13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+ 0,32X</a:t>
            </a:r>
            <a:r>
              <a:rPr lang="tr-TR" sz="13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0,25</a:t>
            </a:r>
          </a:p>
          <a:p>
            <a:pPr marL="749808" lvl="2" indent="0">
              <a:buClr>
                <a:srgbClr val="FEB80A"/>
              </a:buClr>
              <a:buNone/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</a:t>
            </a:r>
            <a:r>
              <a:rPr lang="tr-TR" sz="13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sz="13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</a:t>
            </a:r>
          </a:p>
          <a:p>
            <a:pPr marL="749808" lvl="2" indent="0">
              <a:buClr>
                <a:srgbClr val="FEB80A"/>
              </a:buClr>
              <a:buNone/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</a:t>
            </a:r>
            <a:r>
              <a:rPr lang="tr-T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0, X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724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754E6C-15EC-4704-B50A-47890AEC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908720"/>
            <a:ext cx="7714104" cy="4608512"/>
          </a:xfrm>
        </p:spPr>
        <p:txBody>
          <a:bodyPr>
            <a:normAutofit fontScale="77500" lnSpcReduction="20000"/>
          </a:bodyPr>
          <a:lstStyle/>
          <a:p>
            <a:pPr marL="173736" indent="0">
              <a:spcAft>
                <a:spcPts val="0"/>
              </a:spcAft>
              <a:buNone/>
            </a:pPr>
            <a:r>
              <a:rPr lang="tr-TR" sz="3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Örnek: 7</a:t>
            </a:r>
            <a:r>
              <a:rPr lang="tr-TR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 firma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TV, radyo ve gazete basın-yayın araçlarıyla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ile reklam yapmayı düşünmektedir. Bir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TV reklamı 380 TL’ye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bir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radyo reklamı 120 TL’ye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gazete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basın-yayın reklamı ise 80 TL.ye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mal olmaktadır.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TV reklamının 500.000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kişiye, bir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radyo reklamının 200.000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basın-yayın reklamının ise 100.000  kişiye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eriştiği hesaplanmıştır.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Reklam politikası gereği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 fazla 15 TV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 az 10 radyo reklamı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kullanılmalı ve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basın-yayın araçlarıyla yapılacak reklam sayısı en az 6 en çok 10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olmalıdır.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Firmanın önümüzdeki dönem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reklam bütçesi 10.000 TL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olarak öngörülmüştür.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Buna göre </a:t>
            </a:r>
            <a:r>
              <a:rPr lang="tr-TR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reklamlarla erişilen kişi sayısını maksimize edecek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biçimde sorunu doğrusal  programlama sorunu olarak formüle ediniz.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898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D05AD8-8D3A-45D6-AEFE-503E713E7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620688"/>
            <a:ext cx="7498080" cy="5976664"/>
          </a:xfrm>
        </p:spPr>
        <p:txBody>
          <a:bodyPr>
            <a:normAutofit fontScale="85000" lnSpcReduction="20000"/>
          </a:bodyPr>
          <a:lstStyle/>
          <a:p>
            <a:pPr marL="457200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Karar değişkenleri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X1: TV reklam sayısı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X2: Radyo reklam sayısı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X3: Basın-yayın reklam sayısı</a:t>
            </a:r>
          </a:p>
          <a:p>
            <a:pPr marL="457200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Amaç Fonksiyonu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 Z = 500.000 X1+ 200.000 X2 + 100.000 X3</a:t>
            </a:r>
          </a:p>
          <a:p>
            <a:pPr marL="457200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Kısıtlar;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Bütçe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380X1 + 120X2 + 80X3 ≤ 10.000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Reklam politikası kısıtları;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 ≤ 15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X2≥ 10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X3 ≥ 6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X3≤ 10</a:t>
            </a:r>
          </a:p>
          <a:p>
            <a:pPr marL="457200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Pozitiflik koşulu;</a:t>
            </a:r>
          </a:p>
          <a:p>
            <a:pPr marL="731520" lvl="1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 ≥ 0, X2≥ 0, X3 ≥ 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8556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493C14-A151-42D5-9776-B16FF50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77344"/>
          </a:xfrm>
        </p:spPr>
        <p:txBody>
          <a:bodyPr>
            <a:normAutofit lnSpcReduction="10000"/>
          </a:bodyPr>
          <a:lstStyle/>
          <a:p>
            <a:pPr marL="731520" lvl="1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Uygun doğrusal programlama modeli</a:t>
            </a:r>
          </a:p>
          <a:p>
            <a:pPr marL="731520" lvl="1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 Z = 500.000 X1 + 200.000 X2 + 100.000 X3</a:t>
            </a:r>
          </a:p>
          <a:p>
            <a:pPr marL="978408" lvl="2">
              <a:buClr>
                <a:srgbClr val="FEB80A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380X1 + 120X2 + 80X3 ≤ 10.000</a:t>
            </a:r>
          </a:p>
          <a:p>
            <a:pPr marL="978408" lvl="2">
              <a:buClr>
                <a:srgbClr val="FEB80A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≤ 15</a:t>
            </a:r>
          </a:p>
          <a:p>
            <a:pPr marL="978408" lvl="2">
              <a:buClr>
                <a:srgbClr val="FEB80A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X2 ≥ 10</a:t>
            </a:r>
          </a:p>
          <a:p>
            <a:pPr marL="978408" lvl="2">
              <a:buClr>
                <a:srgbClr val="FEB80A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X3 ≥ 6</a:t>
            </a:r>
          </a:p>
          <a:p>
            <a:pPr marL="978408" lvl="2">
              <a:buClr>
                <a:srgbClr val="FEB80A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X3 ≤ 10</a:t>
            </a:r>
          </a:p>
          <a:p>
            <a:pPr marL="978408" lvl="2">
              <a:buClr>
                <a:srgbClr val="FEB80A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X1 ≥ 0, X2≥ 0, X3≥ 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2684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CF9B4D-1176-4CFA-AC15-39F6FDD8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60648"/>
            <a:ext cx="7498080" cy="6192688"/>
          </a:xfrm>
        </p:spPr>
        <p:txBody>
          <a:bodyPr>
            <a:normAutofit fontScale="47500" lnSpcReduction="20000"/>
          </a:bodyPr>
          <a:lstStyle/>
          <a:p>
            <a:pPr marL="173736" indent="0">
              <a:spcAft>
                <a:spcPts val="0"/>
              </a:spcAft>
              <a:buNone/>
            </a:pPr>
            <a:r>
              <a:rPr lang="tr-TR" sz="5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Örnek-8 </a:t>
            </a:r>
          </a:p>
          <a:p>
            <a:pPr marL="630936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Otomobil yedek parçası üreten bir firmanın üç fabrikası vardır. Her fabrikada 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üç ayrı boyda makina parçası</a:t>
            </a: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üretilmektedir. Üç boyda makina parçasının satışından elde edilen </a:t>
            </a:r>
            <a:r>
              <a:rPr lang="tr-TR" sz="4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birim kârlar </a:t>
            </a: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şöyledir: 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Büyük boy için 800 TL</a:t>
            </a: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., 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orta boy için 600 TL</a:t>
            </a: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ve 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küçük boy için de 540 TL</a:t>
            </a: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630936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Üç fabrikadaki emek ve makina güçlerine göre ancak 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haftada 1 </a:t>
            </a:r>
            <a:r>
              <a:rPr lang="tr-TR" sz="4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nolu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fabrikada 800 birim, 2 </a:t>
            </a:r>
            <a:r>
              <a:rPr lang="tr-TR" sz="4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nolu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fabrikada 650 birim ve 3 </a:t>
            </a:r>
            <a:r>
              <a:rPr lang="tr-TR" sz="4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nolu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fabrikada 450 birim ürün üretilebilmektedir.</a:t>
            </a:r>
          </a:p>
          <a:p>
            <a:pPr marL="630936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Fabrikaların stoklama alanları da sınırlıdır. 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tr-TR" sz="4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nolu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fabrikanın 1400 m², 2 </a:t>
            </a:r>
            <a:r>
              <a:rPr lang="tr-TR" sz="4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nolu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fabrikanın 1250 m² ve 3 </a:t>
            </a:r>
            <a:r>
              <a:rPr lang="tr-TR" sz="4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nolu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fabrikanın da 800 m² </a:t>
            </a:r>
            <a:r>
              <a:rPr lang="tr-TR" sz="4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lik</a:t>
            </a: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stoklama alanı vardır. </a:t>
            </a:r>
          </a:p>
          <a:p>
            <a:pPr marL="630936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Büyük boy parçanın haftalık üretiminde 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2.5 m², orta boy parçanın üretiminde 2 m² ve küçük boy parçanın üretimi için 1.5 m² yere gerek </a:t>
            </a: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vardır. </a:t>
            </a:r>
          </a:p>
          <a:p>
            <a:pPr marL="630936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Satış bölümünün tahminine göre haftada 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büyük boy parçadan 800, orta boy parçadan 900 ve küçük boy parçadan da 600 birim satılabilmektedir.</a:t>
            </a: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 algn="just"/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Yönetim </a:t>
            </a:r>
            <a:r>
              <a:rPr lang="tr-TR" sz="4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kârını en çok yapabilmek </a:t>
            </a:r>
            <a:r>
              <a:rPr lang="tr-TR" sz="4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için üç fabrikada her bir boydan ne kadar birimlik ürün üretilmesi gerektiğini saptamak istemektedir. Problemi doğrusal programlama modeli olarak formülleştiriniz. </a:t>
            </a:r>
          </a:p>
          <a:p>
            <a:pPr marL="82296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0851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1DB896-BBC6-4A8F-B9AA-25A3C5B5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692696"/>
            <a:ext cx="7498080" cy="5040560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Karar değişkenleri</a:t>
            </a:r>
          </a:p>
          <a:p>
            <a:pPr lvl="1" algn="just"/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Burada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üç ayrı fabrikada üç ayrı ürünün üretimi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söz konusu olduğundan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9 ayrı karar değişkeni vardır.</a:t>
            </a:r>
          </a:p>
          <a:p>
            <a:pPr marL="978408" lvl="2"/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i.nci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fabrikada üretilen </a:t>
            </a:r>
            <a:r>
              <a:rPr lang="tr-T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j.nci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ürün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olmaktadır. 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Fabrikalar i=1,2,3 ve ürünler j=1, büyük boy, 2, orta boy, 3, küçük boy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Fabrikada üretilen büyük boy parça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Fabrikada üretilen orta boy parça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Fabrikada üretilen küçük boy parça</a:t>
            </a:r>
          </a:p>
          <a:p>
            <a:pPr marL="173736" indent="0">
              <a:spcAft>
                <a:spcPts val="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olacaktır.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4150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83FE2E-E534-4E3D-AF15-9BFDFE74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548680"/>
            <a:ext cx="7962088" cy="5832648"/>
          </a:xfrm>
        </p:spPr>
        <p:txBody>
          <a:bodyPr>
            <a:normAutofit fontScale="85000" lnSpcReduction="20000"/>
          </a:bodyPr>
          <a:lstStyle/>
          <a:p>
            <a:pPr marL="457200">
              <a:spcAft>
                <a:spcPts val="0"/>
              </a:spcAft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3736" indent="0">
              <a:spcAft>
                <a:spcPts val="0"/>
              </a:spcAft>
              <a:buNone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3736" indent="0">
              <a:spcAft>
                <a:spcPts val="0"/>
              </a:spcAft>
              <a:buNone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3736" indent="0">
              <a:spcAft>
                <a:spcPts val="0"/>
              </a:spcAft>
              <a:buNone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3736" indent="0">
              <a:spcAft>
                <a:spcPts val="0"/>
              </a:spcAft>
              <a:buNone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3736" indent="0">
              <a:spcAft>
                <a:spcPts val="0"/>
              </a:spcAft>
              <a:buNone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3736" indent="0">
              <a:spcAft>
                <a:spcPts val="0"/>
              </a:spcAft>
              <a:buNone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3736" indent="0">
              <a:spcAft>
                <a:spcPts val="0"/>
              </a:spcAft>
              <a:buNone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3736" indent="0">
              <a:spcAft>
                <a:spcPts val="0"/>
              </a:spcAft>
              <a:buNone/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Amaç fonksiyonu;</a:t>
            </a:r>
          </a:p>
          <a:p>
            <a:pPr marL="173736" indent="0">
              <a:spcAft>
                <a:spcPts val="0"/>
              </a:spcAft>
              <a:buNone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1520" lvl="1"/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MaxZ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800X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+800X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+800X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</a:p>
          <a:p>
            <a:pPr marL="493776" lvl="1" indent="0">
              <a:buNone/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600X</a:t>
            </a:r>
            <a:r>
              <a:rPr lang="tr-T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+600X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+600X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</a:p>
          <a:p>
            <a:pPr marL="493776" lvl="1" indent="0">
              <a:buNone/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540X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13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+540X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+540X</a:t>
            </a:r>
            <a:r>
              <a:rPr lang="tr-T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</a:p>
          <a:p>
            <a:pPr marL="82296" indent="0">
              <a:buNone/>
            </a:pPr>
            <a:endParaRPr lang="tr-TR" dirty="0"/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8EBD9394-3D9A-4810-848E-818F8D640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67877"/>
              </p:ext>
            </p:extLst>
          </p:nvPr>
        </p:nvGraphicFramePr>
        <p:xfrm>
          <a:off x="1376416" y="764704"/>
          <a:ext cx="7152456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076">
                  <a:extLst>
                    <a:ext uri="{9D8B030D-6E8A-4147-A177-3AD203B41FA5}">
                      <a16:colId xmlns:a16="http://schemas.microsoft.com/office/drawing/2014/main" val="2829254649"/>
                    </a:ext>
                  </a:extLst>
                </a:gridCol>
                <a:gridCol w="1192076">
                  <a:extLst>
                    <a:ext uri="{9D8B030D-6E8A-4147-A177-3AD203B41FA5}">
                      <a16:colId xmlns:a16="http://schemas.microsoft.com/office/drawing/2014/main" val="453455564"/>
                    </a:ext>
                  </a:extLst>
                </a:gridCol>
                <a:gridCol w="1192076">
                  <a:extLst>
                    <a:ext uri="{9D8B030D-6E8A-4147-A177-3AD203B41FA5}">
                      <a16:colId xmlns:a16="http://schemas.microsoft.com/office/drawing/2014/main" val="1003419170"/>
                    </a:ext>
                  </a:extLst>
                </a:gridCol>
                <a:gridCol w="1192076">
                  <a:extLst>
                    <a:ext uri="{9D8B030D-6E8A-4147-A177-3AD203B41FA5}">
                      <a16:colId xmlns:a16="http://schemas.microsoft.com/office/drawing/2014/main" val="1080779660"/>
                    </a:ext>
                  </a:extLst>
                </a:gridCol>
                <a:gridCol w="1192076">
                  <a:extLst>
                    <a:ext uri="{9D8B030D-6E8A-4147-A177-3AD203B41FA5}">
                      <a16:colId xmlns:a16="http://schemas.microsoft.com/office/drawing/2014/main" val="1704954211"/>
                    </a:ext>
                  </a:extLst>
                </a:gridCol>
                <a:gridCol w="1192076">
                  <a:extLst>
                    <a:ext uri="{9D8B030D-6E8A-4147-A177-3AD203B41FA5}">
                      <a16:colId xmlns:a16="http://schemas.microsoft.com/office/drawing/2014/main" val="1011263473"/>
                    </a:ext>
                  </a:extLst>
                </a:gridCol>
              </a:tblGrid>
              <a:tr h="427072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Büyük Boy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Orta Boy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Küçük Boy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Emek- </a:t>
                      </a:r>
                      <a:r>
                        <a:rPr lang="tr-TR" dirty="0" err="1"/>
                        <a:t>Mak</a:t>
                      </a:r>
                      <a:r>
                        <a:rPr lang="tr-T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Stoklama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9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dirty="0"/>
                        <a:t>1.Fabrika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</a:rPr>
                        <a:t>X11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2. Fabrika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1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3. Fabrika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Birim 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540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9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Yer kap. (</a:t>
                      </a:r>
                      <a:r>
                        <a:rPr lang="tr-TR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m²)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1.5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3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Talep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600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47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99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E7B45D-A1B0-4DA0-BB3F-0E7EA1D4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052736"/>
            <a:ext cx="7488832" cy="3294366"/>
          </a:xfrm>
        </p:spPr>
        <p:txBody>
          <a:bodyPr>
            <a:noAutofit/>
          </a:bodyPr>
          <a:lstStyle/>
          <a:p>
            <a:pPr lvl="0" fontAlgn="base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MATEMATİKSEL MODELLERİN ÇÖZÜM YÖNTEMLERİ</a:t>
            </a:r>
          </a:p>
          <a:p>
            <a:pPr lvl="0" fontAlgn="base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Analitik çözüm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Problemin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çarpanları, diferansiyel ve integral hesapları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koşullu en iyi çözümünün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bulunmasıdır. </a:t>
            </a:r>
          </a:p>
          <a:p>
            <a:pPr lvl="1" fontAlgn="base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Analitik çözümde sadece matematiğin değil iktisat teorisinin de temel kuralları kullanılır</a:t>
            </a:r>
          </a:p>
          <a:p>
            <a:pPr lvl="0" fontAlgn="base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 çözümü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Analitik çözüm bazen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zor veya imkansız olabilir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fontAlgn="base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 bir sıra içerisinde gerçekleştirilen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matematiksel ve mantıksal işlemler kümesine “algoritma”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denir. </a:t>
            </a:r>
          </a:p>
          <a:p>
            <a:pPr lvl="1" fontAlgn="base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Yinelemeli olarak uygulanan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algoritmalar her adımda optimuma daha yakın bir çözüme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 ilerler.</a:t>
            </a:r>
          </a:p>
        </p:txBody>
      </p:sp>
    </p:spTree>
    <p:extLst>
      <p:ext uri="{BB962C8B-B14F-4D97-AF65-F5344CB8AC3E}">
        <p14:creationId xmlns:p14="http://schemas.microsoft.com/office/powerpoint/2010/main" val="1550145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8D1312-058B-4070-8963-6EC3D10D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700808"/>
            <a:ext cx="7498080" cy="2592288"/>
          </a:xfrm>
        </p:spPr>
        <p:txBody>
          <a:bodyPr>
            <a:normAutofit/>
          </a:bodyPr>
          <a:lstStyle/>
          <a:p>
            <a:pPr marL="457200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Kısıtlar;</a:t>
            </a:r>
          </a:p>
          <a:p>
            <a:pPr marL="731520" lvl="1"/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Fabrika Kapasite Kısıtları; 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Fabrika-1 kapasite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13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≤ 800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Fabrika-2 kapasite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≤ 650</a:t>
            </a:r>
          </a:p>
          <a:p>
            <a:pPr marL="978408" lvl="2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Fabrika-3 kapasite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31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32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X</a:t>
            </a:r>
            <a:r>
              <a:rPr lang="tr-T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≤ 450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8693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45B326-D0B5-4071-860F-05264BC1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2557264"/>
          </a:xfrm>
        </p:spPr>
        <p:txBody>
          <a:bodyPr/>
          <a:lstStyle/>
          <a:p>
            <a:pPr marL="457200" lvl="0">
              <a:buClr>
                <a:srgbClr val="3891A7"/>
              </a:buClr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Kısıtlar;</a:t>
            </a:r>
          </a:p>
          <a:p>
            <a:pPr marL="731520" lvl="1">
              <a:buClr>
                <a:srgbClr val="3891A7"/>
              </a:buClr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Fabrika Stok Alanı Kısıtları; 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Fabrika-1 Stok </a:t>
            </a:r>
            <a:r>
              <a:rPr lang="tr-TR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2,5X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+ 2X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+ 1,5X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13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≤ 1400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Fabrika-2 Stok </a:t>
            </a:r>
            <a:r>
              <a:rPr lang="tr-TR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2,5X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+ 2X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+ 1,5X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1250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Fabrika-3 Stok </a:t>
            </a:r>
            <a:r>
              <a:rPr lang="tr-TR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2,5X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+ 2X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+1,5X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800	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85853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B5662A-C629-4FE7-84D1-0FA7A35B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53408"/>
          </a:xfrm>
        </p:spPr>
        <p:txBody>
          <a:bodyPr/>
          <a:lstStyle/>
          <a:p>
            <a:pPr marL="457200" lvl="0">
              <a:buClr>
                <a:srgbClr val="3891A7"/>
              </a:buClr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Kısıtlar;</a:t>
            </a:r>
          </a:p>
          <a:p>
            <a:pPr marL="731520" lvl="1">
              <a:buClr>
                <a:srgbClr val="3891A7"/>
              </a:buClr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Fabrika Ürün Talep Kısıtları; 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Büyük boy ürün talep </a:t>
            </a:r>
            <a:r>
              <a:rPr lang="tr-TR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800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Orta boy ürün talep </a:t>
            </a:r>
            <a:r>
              <a:rPr lang="tr-TR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   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900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Küçük boy ürün talep </a:t>
            </a:r>
            <a:r>
              <a:rPr lang="tr-TR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kısıtı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13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600 </a:t>
            </a:r>
          </a:p>
          <a:p>
            <a:pPr marL="457200" lvl="0">
              <a:buClr>
                <a:srgbClr val="3891A7"/>
              </a:buClr>
            </a:pPr>
            <a:endParaRPr lang="tr-TR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>
              <a:buClr>
                <a:srgbClr val="3891A7"/>
              </a:buClr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Pozitiflik şartı</a:t>
            </a:r>
          </a:p>
          <a:p>
            <a:pPr marL="731520" lvl="1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ij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≥ 0 (i=1,..,3) (j=1,…,3)</a:t>
            </a:r>
          </a:p>
          <a:p>
            <a:pPr marL="82296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8560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8E637C-6E15-4A23-BDC2-807B1507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692696"/>
            <a:ext cx="7920880" cy="4824536"/>
          </a:xfrm>
        </p:spPr>
        <p:txBody>
          <a:bodyPr>
            <a:normAutofit fontScale="92500" lnSpcReduction="20000"/>
          </a:bodyPr>
          <a:lstStyle/>
          <a:p>
            <a:pPr marL="731520" lvl="1">
              <a:buClr>
                <a:srgbClr val="3891A7"/>
              </a:buClr>
            </a:pPr>
            <a:r>
              <a:rPr lang="tr-TR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Uygun Doğrusal Programlama Modeli;</a:t>
            </a:r>
          </a:p>
          <a:p>
            <a:pPr marL="978408" lvl="2">
              <a:buClr>
                <a:srgbClr val="3891A7"/>
              </a:buClr>
            </a:pPr>
            <a:r>
              <a:rPr lang="tr-TR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MaxZ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800X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+800X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+800X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+600X</a:t>
            </a:r>
            <a:r>
              <a:rPr lang="tr-TR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+600X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+600X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+540X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</a:p>
          <a:p>
            <a:pPr marL="749808" lvl="2" indent="0">
              <a:buClr>
                <a:srgbClr val="3891A7"/>
              </a:buClr>
              <a:buNone/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540X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+540X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</a:p>
          <a:p>
            <a:pPr marL="978408" lvl="2">
              <a:buClr>
                <a:srgbClr val="FEB80A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800</a:t>
            </a:r>
          </a:p>
          <a:p>
            <a:pPr marL="978408" lvl="2">
              <a:buClr>
                <a:srgbClr val="FEB80A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650</a:t>
            </a:r>
          </a:p>
          <a:p>
            <a:pPr marL="978408" lvl="2">
              <a:buClr>
                <a:srgbClr val="FEB80A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32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450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+ 2X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+ 1,5X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13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≤ 1400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+ 2X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+ 1,5X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1250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+ 2X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+1,5X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800	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31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800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900</a:t>
            </a:r>
          </a:p>
          <a:p>
            <a:pPr marL="978408" lvl="2">
              <a:buClr>
                <a:srgbClr val="3891A7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13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tr-TR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600 </a:t>
            </a:r>
          </a:p>
          <a:p>
            <a:pPr marL="978408" lvl="2">
              <a:buClr>
                <a:srgbClr val="3891A7"/>
              </a:buClr>
            </a:pP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ij </a:t>
            </a: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≥ 0 (i=1,..,3) (j=1,…,3)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98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F5C940-82A6-403D-9EF3-20C90538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1340768"/>
            <a:ext cx="5623560" cy="3600450"/>
          </a:xfrm>
        </p:spPr>
        <p:txBody>
          <a:bodyPr>
            <a:normAutofit fontScale="70000" lnSpcReduction="20000"/>
          </a:bodyPr>
          <a:lstStyle/>
          <a:p>
            <a:pPr lvl="0" fontAlgn="base"/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 çözümü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Problem, analitik olarak veya algoritmalarla çözülemiyorsa kullanılır. </a:t>
            </a:r>
          </a:p>
          <a:p>
            <a:pPr lvl="1" fontAlgn="base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davranış şekli bilgisayar ortamında taklit edilir.</a:t>
            </a:r>
          </a:p>
          <a:p>
            <a:r>
              <a:rPr lang="tr-T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Sezgisel çözüm</a:t>
            </a:r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optimum çözümü bulunamayacak kadar karmaşıksa, sezgisel yöntemler sezgiye veya bazı deneysel kayıtlara dayanan karar kuralları ile belirli sayıda adımdan sonra en iyi olmasa da tatminkar bir sonuç verirler.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569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1C92DC-879B-49F5-B87E-E27D1E3D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836712"/>
            <a:ext cx="7498080" cy="4800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Günümüzde,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işletme, ekonomi, muhasebe ve finans gibi alanlarda yaygın olarak kullanılan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kararverme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tekniklerinden biri olan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programlama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aynı zamanda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yöneylem </a:t>
            </a:r>
            <a:r>
              <a:rPr lang="tr-T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araştırmasınında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en önemli, temel  </a:t>
            </a:r>
            <a:r>
              <a:rPr lang="tr-T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kararverme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modelidir. </a:t>
            </a:r>
          </a:p>
          <a:p>
            <a:pPr lvl="0"/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programlama,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kaynakların optimal dağılımını elde etmeye, maliyetleri minimize, kazancı maksimize etmeye yarayan bir tekniktir.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optimizasyon problemlerinin çözümünde kullanılan bir yöntemdir.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1947’ de, George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Dantzig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Doğrusal Programlama problemlerinin çözümünde kullanılan etkin bir yol olan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Simpleks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Algoritma’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bulmuştur.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buluşla birlikte Doğrusal Programlama, sıklıkla ve hemen hemen her sektörde uygun karar problemlerinde yaygın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planlamave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kararverme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aracı olarak kullanılmaktadır.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770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FA3BA6-8272-439C-B62E-38C1C641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028700"/>
            <a:ext cx="8034096" cy="4800600"/>
          </a:xfrm>
        </p:spPr>
        <p:txBody>
          <a:bodyPr>
            <a:normAutofit/>
          </a:bodyPr>
          <a:lstStyle/>
          <a:p>
            <a:pPr lvl="0" algn="just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Programlama, </a:t>
            </a:r>
          </a:p>
          <a:p>
            <a:pPr lvl="1" algn="just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kıt kaynakların optimum dağılımını içeren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deterministik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matematiksel tekniktir. </a:t>
            </a:r>
          </a:p>
          <a:p>
            <a:pPr lvl="1" algn="just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iyi tanımlanmış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eşitliklerin veya eşitsizliklerin kısıtlayıcı koşulları altında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bir amaç fonksiyonunu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iyi (optimum/ maksimizasyon-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minimizasyon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kılan değişken değerlerinin belirlenmesinde kullanılan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matematiksel programlama tekniğidir.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081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A72B56-76A2-4881-8E64-D5A8BE9F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484784"/>
            <a:ext cx="7498080" cy="2952328"/>
          </a:xfrm>
        </p:spPr>
        <p:txBody>
          <a:bodyPr>
            <a:normAutofit/>
          </a:bodyPr>
          <a:lstStyle/>
          <a:p>
            <a:pPr eaLnBrk="0" fontAlgn="base" hangingPunct="0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DOĞRUSAL PROGRAMLAMA MODELİNİN VARSAYIMLARI</a:t>
            </a:r>
          </a:p>
          <a:p>
            <a:pPr lvl="1" eaLnBrk="0" fontAlgn="base" hangingPunct="0"/>
            <a:r>
              <a:rPr lang="tr-TR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Doğrusallık</a:t>
            </a:r>
            <a:r>
              <a:rPr lang="tr-T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(veya Oransallık) Varsayımı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0" fontAlgn="base" hangingPunct="0"/>
            <a:r>
              <a:rPr lang="tr-TR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Toplanabilirlik</a:t>
            </a:r>
            <a:r>
              <a:rPr lang="tr-T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Varsayımı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/>
            <a:r>
              <a:rPr lang="tr-T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Kesinlik Varsayımı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/>
            <a:r>
              <a:rPr lang="tr-T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Negatif Olmama (Pozitiflik) Varsayımı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/>
            <a:r>
              <a:rPr lang="tr-T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Bölünebilirlik Varsayımı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eaLnBrk="0" fontAlgn="base" hangingPunc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5979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27B2236124E62419B54376F8DC5CED3" ma:contentTypeVersion="2" ma:contentTypeDescription="Yeni belge oluşturun." ma:contentTypeScope="" ma:versionID="c96d8f40ee5f96d69865a73e551bca5c">
  <xsd:schema xmlns:xsd="http://www.w3.org/2001/XMLSchema" xmlns:xs="http://www.w3.org/2001/XMLSchema" xmlns:p="http://schemas.microsoft.com/office/2006/metadata/properties" xmlns:ns2="485ff850-bc4e-4841-9f44-21a908f84cb6" targetNamespace="http://schemas.microsoft.com/office/2006/metadata/properties" ma:root="true" ma:fieldsID="1f4ab866eec541d355272f0ec10686e7" ns2:_="">
    <xsd:import namespace="485ff850-bc4e-4841-9f44-21a908f84c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f850-bc4e-4841-9f44-21a908f84c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A4E2EA-256E-4ACC-89F1-F3F75CC838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122496-0240-4276-A56A-6679BFA34CE7}"/>
</file>

<file path=customXml/itemProps3.xml><?xml version="1.0" encoding="utf-8"?>
<ds:datastoreItem xmlns:ds="http://schemas.openxmlformats.org/officeDocument/2006/customXml" ds:itemID="{8E1C1BE5-F644-401B-AE43-A015FF79CF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2140</TotalTime>
  <Words>4015</Words>
  <Application>Microsoft Office PowerPoint</Application>
  <PresentationFormat>Ekran Gösterisi (4:3)</PresentationFormat>
  <Paragraphs>498</Paragraphs>
  <Slides>53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4" baseType="lpstr">
      <vt:lpstr>Gündönümü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Doğrusal Programlama Modelinin Matris Gösterimi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Uygun model;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SOSYAL BİLİMLERDE ARAŞTIRMA YÖNTEMLERİ</dc:title>
  <dc:creator>hp</dc:creator>
  <cp:lastModifiedBy>AYSUN BAŞ</cp:lastModifiedBy>
  <cp:revision>809</cp:revision>
  <dcterms:created xsi:type="dcterms:W3CDTF">2014-10-09T19:25:00Z</dcterms:created>
  <dcterms:modified xsi:type="dcterms:W3CDTF">2020-12-20T17:04:53Z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  <property fmtid="{D5CDD505-2E9C-101B-9397-08002B2CF9AE}" pid="3" name="ContentTypeId">
    <vt:lpwstr>0x010100927B2236124E62419B54376F8DC5CED3</vt:lpwstr>
  </property>
</Properties>
</file>