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18">
  <p:sldMasterIdLst>
    <p:sldMasterId id="2147483696" r:id="rId1"/>
  </p:sldMasterIdLst>
  <p:notesMasterIdLst>
    <p:notesMasterId r:id="rId35"/>
  </p:notesMasterIdLst>
  <p:sldIdLst>
    <p:sldId id="978" r:id="rId2"/>
    <p:sldId id="979" r:id="rId3"/>
    <p:sldId id="980" r:id="rId4"/>
    <p:sldId id="981" r:id="rId5"/>
    <p:sldId id="982" r:id="rId6"/>
    <p:sldId id="991" r:id="rId7"/>
    <p:sldId id="992" r:id="rId8"/>
    <p:sldId id="993" r:id="rId9"/>
    <p:sldId id="983" r:id="rId10"/>
    <p:sldId id="984" r:id="rId11"/>
    <p:sldId id="985" r:id="rId12"/>
    <p:sldId id="986" r:id="rId13"/>
    <p:sldId id="987" r:id="rId14"/>
    <p:sldId id="988" r:id="rId15"/>
    <p:sldId id="989" r:id="rId16"/>
    <p:sldId id="990" r:id="rId17"/>
    <p:sldId id="994" r:id="rId18"/>
    <p:sldId id="995" r:id="rId19"/>
    <p:sldId id="996" r:id="rId20"/>
    <p:sldId id="997" r:id="rId21"/>
    <p:sldId id="998" r:id="rId22"/>
    <p:sldId id="999" r:id="rId23"/>
    <p:sldId id="1000" r:id="rId24"/>
    <p:sldId id="1001" r:id="rId25"/>
    <p:sldId id="1002" r:id="rId26"/>
    <p:sldId id="1003" r:id="rId27"/>
    <p:sldId id="1004" r:id="rId28"/>
    <p:sldId id="1005" r:id="rId29"/>
    <p:sldId id="1006" r:id="rId30"/>
    <p:sldId id="1007" r:id="rId31"/>
    <p:sldId id="1008" r:id="rId32"/>
    <p:sldId id="1009" r:id="rId33"/>
    <p:sldId id="1010" r:id="rId3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3695" autoAdjust="0"/>
  </p:normalViewPr>
  <p:slideViewPr>
    <p:cSldViewPr>
      <p:cViewPr varScale="1">
        <p:scale>
          <a:sx n="54" d="100"/>
          <a:sy n="54" d="100"/>
        </p:scale>
        <p:origin x="1248" y="60"/>
      </p:cViewPr>
      <p:guideLst>
        <p:guide orient="horz" pos="2128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5C5B3-811E-4630-BBD4-BA961E30B9A7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FA933-8E4B-47D3-876F-44F000069FD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3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şlık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22" name="Alt Başlık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20" name="Altbilgi Yer Tutucusu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Dikdörtgen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Dikdörtgen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F8D-1F8D-4630-8F06-8C88448473B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9" name="Akış Çizelgesi: İşlem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Akış Çizelgesi: İşlem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st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Halk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Başlık Yer Tutucu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9" name="Metin Yer Tutucus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24" name="Veri Yer Tutucus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5CC5F8D-1F8D-4630-8F06-8C88448473BD}" type="datetimeFigureOut">
              <a:rPr lang="tr-TR" smtClean="0"/>
              <a:pPr/>
              <a:t>12.10.2020</a:t>
            </a:fld>
            <a:endParaRPr lang="tr-TR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r-TR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94092CB-1619-4772-BE03-ACC5EF757D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Dikdörtgen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1259632" y="2636912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A8FC7E16-4524-453E-82D6-F43325132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592" y="1628800"/>
            <a:ext cx="8136904" cy="3960440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/>
              <a:t>İSL 3105.1 SAYISAL YÖNTEMLER - I</a:t>
            </a:r>
          </a:p>
          <a:p>
            <a:pPr algn="ctr"/>
            <a:endParaRPr lang="tr-TR" sz="4000" b="1" dirty="0"/>
          </a:p>
          <a:p>
            <a:pPr algn="ctr"/>
            <a:r>
              <a:rPr lang="tr-TR" sz="2400" dirty="0"/>
              <a:t>DOÇ. DR. TUNCER ÖZDİL</a:t>
            </a:r>
          </a:p>
          <a:p>
            <a:pPr algn="ctr"/>
            <a:r>
              <a:rPr lang="tr-TR" sz="2400" dirty="0"/>
              <a:t>MCBÜ İ.İ.B.F İŞLETME BÖLÜMÜ</a:t>
            </a:r>
          </a:p>
          <a:p>
            <a:pPr algn="ctr"/>
            <a:r>
              <a:rPr lang="tr-TR" dirty="0"/>
              <a:t>SAYISAL YÖNTEMLER ANABİLİM DALI</a:t>
            </a:r>
          </a:p>
          <a:p>
            <a:pPr algn="ctr"/>
            <a:endParaRPr lang="tr-TR" sz="2200" dirty="0"/>
          </a:p>
          <a:p>
            <a:pPr algn="ctr"/>
            <a:r>
              <a:rPr lang="tr-TR" sz="2200" dirty="0"/>
              <a:t>İŞLETME BÖLÜMÜ LİSANS DERSİ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2980D4-A0F0-44E1-A13C-811634F8C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836712"/>
            <a:ext cx="7498080" cy="4800600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700" b="1" dirty="0">
                <a:solidFill>
                  <a:prstClr val="black"/>
                </a:solidFill>
                <a:latin typeface="Calibri"/>
              </a:rPr>
              <a:t>Bilimsel metotlarla problem çözme </a:t>
            </a:r>
            <a:r>
              <a:rPr lang="tr-TR" sz="2700" dirty="0">
                <a:solidFill>
                  <a:prstClr val="black"/>
                </a:solidFill>
                <a:latin typeface="Calibri"/>
              </a:rPr>
              <a:t>çalışmalarının başlangıcı,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300" dirty="0">
                <a:solidFill>
                  <a:prstClr val="black"/>
                </a:solidFill>
                <a:latin typeface="Calibri"/>
              </a:rPr>
              <a:t>çok eskilere dayanmakla birlikte günümüzde yöneylem araştırması olarak adlandırılan bilim dalının temelleri </a:t>
            </a:r>
            <a:r>
              <a:rPr lang="tr-TR" sz="2300" b="1" dirty="0">
                <a:solidFill>
                  <a:prstClr val="black"/>
                </a:solidFill>
                <a:latin typeface="Calibri"/>
              </a:rPr>
              <a:t>İkinci Dünya Savaşı</a:t>
            </a:r>
            <a:r>
              <a:rPr lang="tr-TR" sz="2300" dirty="0">
                <a:solidFill>
                  <a:prstClr val="black"/>
                </a:solidFill>
                <a:latin typeface="Calibri"/>
              </a:rPr>
              <a:t> yıllarında atılmıştır.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300" dirty="0">
                <a:solidFill>
                  <a:prstClr val="black"/>
                </a:solidFill>
                <a:latin typeface="Calibri"/>
              </a:rPr>
              <a:t>Savaş yıllarında stratejik ve taktik seviyede çeşitli </a:t>
            </a:r>
            <a:r>
              <a:rPr lang="tr-TR" sz="2300" b="1" dirty="0">
                <a:solidFill>
                  <a:prstClr val="black"/>
                </a:solidFill>
                <a:latin typeface="Calibri"/>
              </a:rPr>
              <a:t>askeri problemlerin analizi</a:t>
            </a:r>
            <a:r>
              <a:rPr lang="tr-TR" sz="2300" dirty="0">
                <a:solidFill>
                  <a:prstClr val="black"/>
                </a:solidFill>
                <a:latin typeface="Calibri"/>
              </a:rPr>
              <a:t> ve </a:t>
            </a:r>
            <a:r>
              <a:rPr lang="tr-TR" sz="2300" b="1" dirty="0">
                <a:solidFill>
                  <a:prstClr val="black"/>
                </a:solidFill>
                <a:latin typeface="Calibri"/>
              </a:rPr>
              <a:t>muharebelerdeki etkinliğin </a:t>
            </a:r>
            <a:r>
              <a:rPr lang="tr-TR" sz="2300" dirty="0">
                <a:solidFill>
                  <a:prstClr val="black"/>
                </a:solidFill>
                <a:latin typeface="Calibri"/>
              </a:rPr>
              <a:t>artırılmasına yönelik olarak çeşitli teknikler geliştirilmiş ve bunlar yoğun olarak uygulanmıştır.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300" b="1" dirty="0">
                <a:solidFill>
                  <a:prstClr val="black"/>
                </a:solidFill>
                <a:latin typeface="Calibri"/>
              </a:rPr>
              <a:t>Matematiksel modelleme ve bilimsel metotların askeri harekatlara uygulanması</a:t>
            </a:r>
            <a:r>
              <a:rPr lang="tr-TR" sz="2300" dirty="0">
                <a:solidFill>
                  <a:prstClr val="black"/>
                </a:solidFill>
                <a:latin typeface="Calibri"/>
              </a:rPr>
              <a:t> ve etkinliğin artırılması amacıyla yapılan </a:t>
            </a:r>
            <a:r>
              <a:rPr lang="tr-TR" sz="2300" b="1" dirty="0">
                <a:solidFill>
                  <a:prstClr val="black"/>
                </a:solidFill>
                <a:latin typeface="Calibri"/>
              </a:rPr>
              <a:t>optimizasyon çalışmaları </a:t>
            </a:r>
            <a:r>
              <a:rPr lang="tr-TR" sz="2300" dirty="0">
                <a:solidFill>
                  <a:prstClr val="black"/>
                </a:solidFill>
                <a:latin typeface="Calibri"/>
              </a:rPr>
              <a:t>sonucunda geliştirilen teknikler </a:t>
            </a:r>
            <a:r>
              <a:rPr lang="tr-TR" sz="2300" b="1" dirty="0">
                <a:solidFill>
                  <a:prstClr val="black"/>
                </a:solidFill>
                <a:latin typeface="Calibri"/>
              </a:rPr>
              <a:t>Operations </a:t>
            </a:r>
            <a:r>
              <a:rPr lang="tr-TR" sz="2300" b="1" dirty="0" err="1">
                <a:solidFill>
                  <a:prstClr val="black"/>
                </a:solidFill>
                <a:latin typeface="Calibri"/>
              </a:rPr>
              <a:t>Research</a:t>
            </a:r>
            <a:r>
              <a:rPr lang="tr-TR" sz="2300" b="1" dirty="0">
                <a:solidFill>
                  <a:prstClr val="black"/>
                </a:solidFill>
                <a:latin typeface="Calibri"/>
              </a:rPr>
              <a:t> (Yöneylem araştırması)</a:t>
            </a:r>
            <a:r>
              <a:rPr lang="tr-TR" sz="2300" dirty="0">
                <a:solidFill>
                  <a:prstClr val="black"/>
                </a:solidFill>
                <a:latin typeface="Calibri"/>
              </a:rPr>
              <a:t> olarak adlandırılmıştır.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766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EF823F-1D91-46A1-8632-FC412D3FC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700" dirty="0">
                <a:solidFill>
                  <a:prstClr val="black"/>
                </a:solidFill>
                <a:latin typeface="Calibri"/>
              </a:rPr>
              <a:t>Yöneylem araştırması bilim dalının temelleri;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300" dirty="0">
                <a:solidFill>
                  <a:prstClr val="black"/>
                </a:solidFill>
                <a:latin typeface="Calibri"/>
              </a:rPr>
              <a:t>İkinci Dünya Savaşı sırasında,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300" b="1" dirty="0">
                <a:solidFill>
                  <a:prstClr val="black"/>
                </a:solidFill>
                <a:latin typeface="Calibri"/>
              </a:rPr>
              <a:t>İngiltere’de savaş araç ve gereçlerinin,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300" dirty="0">
                <a:solidFill>
                  <a:prstClr val="black"/>
                </a:solidFill>
                <a:latin typeface="Calibri"/>
              </a:rPr>
              <a:t>limanlarda daha </a:t>
            </a:r>
            <a:r>
              <a:rPr lang="tr-TR" sz="2300" b="1" dirty="0">
                <a:solidFill>
                  <a:prstClr val="black"/>
                </a:solidFill>
                <a:latin typeface="Calibri"/>
              </a:rPr>
              <a:t>kısa sürede gemilere yüklenmesini </a:t>
            </a:r>
            <a:r>
              <a:rPr lang="tr-TR" sz="2300" dirty="0">
                <a:solidFill>
                  <a:prstClr val="black"/>
                </a:solidFill>
                <a:latin typeface="Calibri"/>
              </a:rPr>
              <a:t>ve </a:t>
            </a:r>
            <a:r>
              <a:rPr lang="tr-TR" sz="2300" b="1" dirty="0">
                <a:solidFill>
                  <a:prstClr val="black"/>
                </a:solidFill>
                <a:latin typeface="Calibri"/>
              </a:rPr>
              <a:t>boşaltılmasını sağlayacak bir yöntemin </a:t>
            </a:r>
            <a:r>
              <a:rPr lang="tr-TR" sz="2300" dirty="0">
                <a:solidFill>
                  <a:prstClr val="black"/>
                </a:solidFill>
                <a:latin typeface="Calibri"/>
              </a:rPr>
              <a:t>araştırılmasıyla atılmıştır.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300" dirty="0">
                <a:solidFill>
                  <a:prstClr val="black"/>
                </a:solidFill>
                <a:latin typeface="Calibri"/>
              </a:rPr>
              <a:t>İngiliz Savunma Bakanlığı bu karmaşık problemleri çözmek ve </a:t>
            </a:r>
            <a:r>
              <a:rPr lang="tr-TR" sz="2300" b="1" dirty="0">
                <a:solidFill>
                  <a:prstClr val="black"/>
                </a:solidFill>
                <a:latin typeface="Calibri"/>
              </a:rPr>
              <a:t>askeri harekatlardaki etkinliği artırmak </a:t>
            </a:r>
            <a:r>
              <a:rPr lang="tr-TR" sz="2300" dirty="0">
                <a:solidFill>
                  <a:prstClr val="black"/>
                </a:solidFill>
                <a:latin typeface="Calibri"/>
              </a:rPr>
              <a:t>amacıyla çeşitli disiplinlerdeki bilim adamlarından oluşan ekipler teşkil ederek bir dizi çalışma başlatmıştır.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300" b="1" dirty="0" err="1">
                <a:solidFill>
                  <a:prstClr val="black"/>
                </a:solidFill>
                <a:latin typeface="Calibri"/>
              </a:rPr>
              <a:t>İşlemsel</a:t>
            </a:r>
            <a:r>
              <a:rPr lang="tr-TR" sz="2300" b="1" dirty="0">
                <a:solidFill>
                  <a:prstClr val="black"/>
                </a:solidFill>
                <a:latin typeface="Calibri"/>
              </a:rPr>
              <a:t>, eylemsel ve uygulamaya yönelik araştırma </a:t>
            </a:r>
            <a:r>
              <a:rPr lang="tr-TR" sz="2300" dirty="0">
                <a:solidFill>
                  <a:prstClr val="black"/>
                </a:solidFill>
                <a:latin typeface="Calibri"/>
              </a:rPr>
              <a:t>anlamına gelen bu yöntem </a:t>
            </a:r>
            <a:r>
              <a:rPr lang="tr-TR" sz="2300" b="1" dirty="0">
                <a:solidFill>
                  <a:prstClr val="black"/>
                </a:solidFill>
                <a:latin typeface="Calibri"/>
              </a:rPr>
              <a:t>Türkiye’de yöneylem araştırması olarak tanınmıştır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369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7FC1D0-DD0D-4037-82B2-96925FE9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764704"/>
            <a:ext cx="7498080" cy="4800600"/>
          </a:xfrm>
        </p:spPr>
        <p:txBody>
          <a:bodyPr>
            <a:normAutofit fontScale="92500" lnSpcReduction="20000"/>
          </a:bodyPr>
          <a:lstStyle/>
          <a:p>
            <a:r>
              <a:rPr lang="tr-TR" sz="4000" b="1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Askeri alanda Yöneylem Uygulamaları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600" b="1" dirty="0">
                <a:solidFill>
                  <a:prstClr val="black"/>
                </a:solidFill>
                <a:latin typeface="Calibri"/>
              </a:rPr>
              <a:t>Hava Savunma Radarlarının Yerlerinin Belirlenmesi</a:t>
            </a:r>
            <a:endParaRPr lang="tr-TR" sz="2600" dirty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3000" b="1" dirty="0">
                <a:solidFill>
                  <a:prstClr val="black"/>
                </a:solidFill>
                <a:latin typeface="Calibri"/>
              </a:rPr>
              <a:t> </a:t>
            </a:r>
            <a:r>
              <a:rPr lang="tr-TR" sz="3000" dirty="0">
                <a:solidFill>
                  <a:prstClr val="black"/>
                </a:solidFill>
                <a:latin typeface="Calibri"/>
              </a:rPr>
              <a:t>		Mevcut radar ağının Alman hava saldırılarını 	önceden tespitte yetersiz kalması ve bu 	saldırılarda ağır kayıplar verilmesi üzerine, 	radarların teknik özellikleri ve arazi yapısına 	göre yeniden yerleştirilmesi için bir çalışma 	başlatılmıştır.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3000" dirty="0">
                <a:solidFill>
                  <a:prstClr val="black"/>
                </a:solidFill>
                <a:latin typeface="Calibri"/>
              </a:rPr>
              <a:t>		Bu çalışmadan elde edilen sonuca göre 	radarların yerleri yeniden düzenlenmiş ve 	</a:t>
            </a:r>
            <a:r>
              <a:rPr lang="tr-TR" sz="3000" b="1" dirty="0">
                <a:solidFill>
                  <a:prstClr val="black"/>
                </a:solidFill>
                <a:latin typeface="Calibri"/>
              </a:rPr>
              <a:t>erken uyarı sisteminin etkinliği </a:t>
            </a:r>
            <a:r>
              <a:rPr lang="tr-TR" sz="3000" dirty="0">
                <a:solidFill>
                  <a:prstClr val="black"/>
                </a:solidFill>
                <a:latin typeface="Calibri"/>
              </a:rPr>
              <a:t>artırılmıştır.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349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704202-C178-4C4C-BD19-271DD3102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620688"/>
            <a:ext cx="7642096" cy="4800600"/>
          </a:xfrm>
        </p:spPr>
        <p:txBody>
          <a:bodyPr>
            <a:normAutofit fontScale="92500"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700" b="1" dirty="0">
                <a:solidFill>
                  <a:prstClr val="black"/>
                </a:solidFill>
                <a:latin typeface="Calibri"/>
              </a:rPr>
              <a:t>Optimal Konvoy ve Eskort Büyüklüğünün Bulunması</a:t>
            </a:r>
            <a:endParaRPr lang="tr-TR" sz="2700" dirty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2700" b="1" dirty="0">
                <a:solidFill>
                  <a:prstClr val="black"/>
                </a:solidFill>
                <a:latin typeface="Calibri"/>
              </a:rPr>
              <a:t> </a:t>
            </a:r>
            <a:r>
              <a:rPr lang="tr-TR" sz="2700" dirty="0">
                <a:solidFill>
                  <a:prstClr val="black"/>
                </a:solidFill>
                <a:latin typeface="Calibri"/>
              </a:rPr>
              <a:t>		Alman denizatlılarının (U-botlar) müttefik 	savaş ve </a:t>
            </a:r>
            <a:r>
              <a:rPr lang="tr-TR" sz="2700" b="1" dirty="0">
                <a:solidFill>
                  <a:prstClr val="black"/>
                </a:solidFill>
                <a:latin typeface="Calibri"/>
              </a:rPr>
              <a:t>ticaret gemilerine büyük kayıplar vermesi </a:t>
            </a:r>
            <a:r>
              <a:rPr lang="tr-TR" sz="2700" dirty="0">
                <a:solidFill>
                  <a:prstClr val="black"/>
                </a:solidFill>
                <a:latin typeface="Calibri"/>
              </a:rPr>
              <a:t>üzerine bu problem masaya yatırılarak bilimsel bir yaklaşımla çözüm arayışına başlanmıştır.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2700" dirty="0">
                <a:solidFill>
                  <a:prstClr val="black"/>
                </a:solidFill>
                <a:latin typeface="Calibri"/>
              </a:rPr>
              <a:t>		Genel olarak denizlerde, x adet ticaret  gemisinden oluşan bir konvoy ile bu konvoyun çevresinde eskortluk yapan y yoğunluğundaki (bir mildeki savaş gemisi sayısı) savaş gemileri dolaşmakta ve bu gruba Alman denizatlıları saldırmaktadır.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2910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B63B59-285D-4D72-B8F2-FF4D5C7DE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476672"/>
            <a:ext cx="7642096" cy="4800600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700" b="1" dirty="0">
                <a:solidFill>
                  <a:prstClr val="black"/>
                </a:solidFill>
                <a:latin typeface="Calibri"/>
              </a:rPr>
              <a:t>Su Altı Bombaları İçin Optimal Patlama Derinliğinin Bulunması</a:t>
            </a:r>
            <a:endParaRPr lang="tr-TR" sz="2700" dirty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2700" b="1" dirty="0">
                <a:solidFill>
                  <a:prstClr val="black"/>
                </a:solidFill>
                <a:latin typeface="Calibri"/>
              </a:rPr>
              <a:t> 	</a:t>
            </a:r>
            <a:r>
              <a:rPr lang="tr-TR" sz="2700" dirty="0">
                <a:solidFill>
                  <a:prstClr val="black"/>
                </a:solidFill>
                <a:latin typeface="Calibri"/>
              </a:rPr>
              <a:t>	Müttefik uçaklarından atılan </a:t>
            </a:r>
            <a:r>
              <a:rPr lang="tr-TR" sz="2700" b="1" dirty="0">
                <a:solidFill>
                  <a:prstClr val="black"/>
                </a:solidFill>
                <a:latin typeface="Calibri"/>
              </a:rPr>
              <a:t>su altı 	bombalarının 	Alman denizatlılarına beklenen kaybı	verdirememesi </a:t>
            </a:r>
            <a:r>
              <a:rPr lang="tr-TR" sz="2700" dirty="0">
                <a:solidFill>
                  <a:prstClr val="black"/>
                </a:solidFill>
                <a:latin typeface="Calibri"/>
              </a:rPr>
              <a:t>üzerine bu konu da	bilimsel 	yöntemlerle ele alınmıştır.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2700" dirty="0">
                <a:solidFill>
                  <a:prstClr val="black"/>
                </a:solidFill>
                <a:latin typeface="Calibri"/>
              </a:rPr>
              <a:t>		</a:t>
            </a:r>
            <a:r>
              <a:rPr lang="tr-TR" sz="2700" b="1" dirty="0">
                <a:solidFill>
                  <a:prstClr val="black"/>
                </a:solidFill>
                <a:latin typeface="Calibri"/>
              </a:rPr>
              <a:t>Uçağın hızı</a:t>
            </a:r>
            <a:r>
              <a:rPr lang="tr-TR" sz="2700" dirty="0">
                <a:solidFill>
                  <a:prstClr val="black"/>
                </a:solidFill>
                <a:latin typeface="Calibri"/>
              </a:rPr>
              <a:t>,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2700" dirty="0">
                <a:solidFill>
                  <a:prstClr val="black"/>
                </a:solidFill>
                <a:latin typeface="Calibri"/>
              </a:rPr>
              <a:t>		bombanın </a:t>
            </a:r>
            <a:r>
              <a:rPr lang="tr-TR" sz="2700" b="1" dirty="0">
                <a:solidFill>
                  <a:prstClr val="black"/>
                </a:solidFill>
                <a:latin typeface="Calibri"/>
              </a:rPr>
              <a:t>izlediği yörünge</a:t>
            </a:r>
            <a:r>
              <a:rPr lang="tr-TR" sz="2700" dirty="0">
                <a:solidFill>
                  <a:prstClr val="black"/>
                </a:solidFill>
                <a:latin typeface="Calibri"/>
              </a:rPr>
              <a:t>, 	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2700" b="1" dirty="0">
                <a:solidFill>
                  <a:prstClr val="black"/>
                </a:solidFill>
                <a:latin typeface="Calibri"/>
              </a:rPr>
              <a:t>		denizaltının konumu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2700" b="1" dirty="0">
                <a:solidFill>
                  <a:prstClr val="black"/>
                </a:solidFill>
                <a:latin typeface="Calibri"/>
              </a:rPr>
              <a:t>		</a:t>
            </a:r>
            <a:r>
              <a:rPr lang="tr-TR" sz="2700" dirty="0">
                <a:solidFill>
                  <a:prstClr val="black"/>
                </a:solidFill>
                <a:latin typeface="Calibri"/>
              </a:rPr>
              <a:t>ve bombanın </a:t>
            </a:r>
            <a:r>
              <a:rPr lang="tr-TR" sz="2700" b="1" dirty="0">
                <a:solidFill>
                  <a:prstClr val="black"/>
                </a:solidFill>
                <a:latin typeface="Calibri"/>
              </a:rPr>
              <a:t>patlama derinliği </a:t>
            </a:r>
            <a:r>
              <a:rPr lang="tr-TR" sz="2700" dirty="0">
                <a:solidFill>
                  <a:prstClr val="black"/>
                </a:solidFill>
                <a:latin typeface="Calibri"/>
              </a:rPr>
              <a:t>gibi faktörler bir 	matematiksel model 	içerisinde birleştirilmiş ve 	</a:t>
            </a:r>
            <a:r>
              <a:rPr lang="tr-TR" sz="2700" b="1" dirty="0">
                <a:solidFill>
                  <a:prstClr val="black"/>
                </a:solidFill>
                <a:latin typeface="Calibri"/>
              </a:rPr>
              <a:t>denizatlılara 	maksimum kaybı  verdirmek </a:t>
            </a:r>
            <a:r>
              <a:rPr lang="tr-TR" sz="2700" dirty="0">
                <a:solidFill>
                  <a:prstClr val="black"/>
                </a:solidFill>
                <a:latin typeface="Calibri"/>
              </a:rPr>
              <a:t>	amacıyla bombanın 	su altında </a:t>
            </a:r>
            <a:r>
              <a:rPr lang="tr-TR" sz="2700" b="1" dirty="0">
                <a:solidFill>
                  <a:prstClr val="black"/>
                </a:solidFill>
                <a:latin typeface="Calibri"/>
              </a:rPr>
              <a:t>hangi derinlikte 	patlaması </a:t>
            </a:r>
            <a:r>
              <a:rPr lang="tr-TR" sz="2700" dirty="0">
                <a:solidFill>
                  <a:prstClr val="black"/>
                </a:solidFill>
                <a:latin typeface="Calibri"/>
              </a:rPr>
              <a:t>gerektiği incelenmiştir.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323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9E2AFD-C6DC-4755-B1D0-C685706D2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764704"/>
            <a:ext cx="7498080" cy="4800600"/>
          </a:xfrm>
        </p:spPr>
        <p:txBody>
          <a:bodyPr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700" b="1" dirty="0">
                <a:solidFill>
                  <a:prstClr val="black"/>
                </a:solidFill>
                <a:latin typeface="Calibri"/>
              </a:rPr>
              <a:t>Yöneylem Araştırmasının Türkiye’deki Tarihçesi</a:t>
            </a:r>
            <a:endParaRPr lang="tr-TR" sz="2700" dirty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2700" dirty="0">
                <a:solidFill>
                  <a:prstClr val="black"/>
                </a:solidFill>
                <a:latin typeface="Calibri"/>
              </a:rPr>
              <a:t>	Başlangıçta “Harekat Araştırması” adı verilen Yöneylem araştırmasının Türkiye’ye girişi, pek çok alanda olduğu gibi, </a:t>
            </a:r>
            <a:r>
              <a:rPr lang="tr-TR" sz="2700" b="1" dirty="0">
                <a:solidFill>
                  <a:prstClr val="black"/>
                </a:solidFill>
                <a:latin typeface="Calibri"/>
              </a:rPr>
              <a:t>Türk Silahlı Kuvvetlerinin öncülüğünde </a:t>
            </a:r>
            <a:r>
              <a:rPr lang="tr-TR" sz="2700" dirty="0">
                <a:solidFill>
                  <a:prstClr val="black"/>
                </a:solidFill>
                <a:latin typeface="Calibri"/>
              </a:rPr>
              <a:t>olmuştur.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2700" dirty="0">
                <a:solidFill>
                  <a:prstClr val="black"/>
                </a:solidFill>
                <a:latin typeface="Calibri"/>
              </a:rPr>
              <a:t>	Ülkemizde oluşturulan ilk yöneylem araştırması birimi, </a:t>
            </a:r>
            <a:r>
              <a:rPr lang="tr-TR" sz="2700" b="1" dirty="0">
                <a:solidFill>
                  <a:prstClr val="black"/>
                </a:solidFill>
                <a:latin typeface="Calibri"/>
              </a:rPr>
              <a:t>19 Ağustos 1954 tarihinde </a:t>
            </a:r>
            <a:r>
              <a:rPr lang="tr-TR" sz="2700" dirty="0">
                <a:solidFill>
                  <a:prstClr val="black"/>
                </a:solidFill>
                <a:latin typeface="Calibri"/>
              </a:rPr>
              <a:t>Genelkurmay Başkanlığı bünyesinde kurulan “</a:t>
            </a:r>
            <a:r>
              <a:rPr lang="tr-TR" sz="2700" b="1" dirty="0">
                <a:solidFill>
                  <a:prstClr val="black"/>
                </a:solidFill>
                <a:latin typeface="Calibri"/>
              </a:rPr>
              <a:t>İlmi İstişare Kurulu Müdürlüğü” </a:t>
            </a:r>
            <a:r>
              <a:rPr lang="tr-TR" sz="2700" dirty="0">
                <a:solidFill>
                  <a:prstClr val="black"/>
                </a:solidFill>
                <a:latin typeface="Calibri"/>
              </a:rPr>
              <a:t>olup, gerçek anlamdaki ilk </a:t>
            </a:r>
            <a:r>
              <a:rPr lang="tr-TR" sz="2700" b="1" dirty="0">
                <a:solidFill>
                  <a:prstClr val="black"/>
                </a:solidFill>
                <a:latin typeface="Calibri"/>
              </a:rPr>
              <a:t>yöneylem araştırması grubu 1 Haziran 1956 </a:t>
            </a:r>
            <a:r>
              <a:rPr lang="tr-TR" sz="2700" dirty="0">
                <a:solidFill>
                  <a:prstClr val="black"/>
                </a:solidFill>
                <a:latin typeface="Calibri"/>
              </a:rPr>
              <a:t>tarihinde yaklaşık 10 yedek subaydan oluşturulmuştur.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784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8CB04D-A073-4C5B-907B-943613144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764704"/>
            <a:ext cx="7498080" cy="4896544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400" b="1" dirty="0">
                <a:solidFill>
                  <a:prstClr val="black"/>
                </a:solidFill>
                <a:latin typeface="Calibri"/>
              </a:rPr>
              <a:t>YÖNEYLEM ARAŞTIRMASININ UYGULAMA ALANLARI</a:t>
            </a:r>
            <a:endParaRPr lang="tr-TR" sz="2400" dirty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2400" dirty="0">
                <a:solidFill>
                  <a:prstClr val="black"/>
                </a:solidFill>
                <a:latin typeface="Calibri"/>
              </a:rPr>
              <a:t> 	Bir karar verme probleminin çözümü aşağıdaki üç temel unsurun belirlenmesini gerektirir.</a:t>
            </a:r>
          </a:p>
          <a:p>
            <a:pPr marL="864108" lvl="2" indent="-342900">
              <a:buClrTx/>
              <a:buFont typeface="Arial" pitchFamily="34" charset="0"/>
              <a:buChar char="•"/>
            </a:pPr>
            <a:r>
              <a:rPr lang="tr-TR" b="1" dirty="0">
                <a:solidFill>
                  <a:prstClr val="black"/>
                </a:solidFill>
                <a:latin typeface="Calibri"/>
              </a:rPr>
              <a:t>Karar  alternatifleri nelerdir?</a:t>
            </a:r>
          </a:p>
          <a:p>
            <a:pPr marL="864108" lvl="2" indent="-342900">
              <a:buClrTx/>
              <a:buFont typeface="Arial" pitchFamily="34" charset="0"/>
              <a:buChar char="•"/>
            </a:pPr>
            <a:r>
              <a:rPr lang="tr-TR" b="1" dirty="0">
                <a:solidFill>
                  <a:prstClr val="black"/>
                </a:solidFill>
                <a:latin typeface="Calibri"/>
              </a:rPr>
              <a:t>Hangi sınırlamalar altında </a:t>
            </a:r>
            <a:r>
              <a:rPr lang="tr-TR" dirty="0">
                <a:solidFill>
                  <a:prstClr val="black"/>
                </a:solidFill>
                <a:latin typeface="Calibri"/>
              </a:rPr>
              <a:t>karar verilecektir?</a:t>
            </a:r>
          </a:p>
          <a:p>
            <a:pPr marL="864108" lvl="2" indent="-342900"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Alternatifleri değerlendirmede kullanılacak </a:t>
            </a:r>
            <a:r>
              <a:rPr lang="tr-TR" b="1" dirty="0">
                <a:solidFill>
                  <a:prstClr val="black"/>
                </a:solidFill>
                <a:latin typeface="Calibri"/>
              </a:rPr>
              <a:t>uygun amaç kriteri nedir?</a:t>
            </a:r>
          </a:p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400" dirty="0">
                <a:solidFill>
                  <a:prstClr val="black"/>
                </a:solidFill>
                <a:latin typeface="Calibri"/>
              </a:rPr>
              <a:t>Yöneylem araştırmasını kullanarak hangi alanlarda ne gibi çalışmalar yapılabileceği konusunda bir fikir oluşturması için yöneylem araştırmasının en yaygın uygulama alanları Tablo 1’de verilmiştir.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037869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A2DBB35-1AE4-4730-AE13-1D4E885A8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052736"/>
            <a:ext cx="767747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44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1EC1D5D7-E954-42A1-B7D0-7249DFAF6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196752"/>
            <a:ext cx="777686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8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429120-A26D-435D-BF19-E9DBBA5A2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548680"/>
            <a:ext cx="7498080" cy="480060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b="1" dirty="0">
                <a:solidFill>
                  <a:prstClr val="black"/>
                </a:solidFill>
                <a:latin typeface="Calibri"/>
              </a:rPr>
              <a:t>YÖNEYLEM ARAŞTIRMASININ ÖZELLİKLERİ</a:t>
            </a:r>
            <a:endParaRPr lang="tr-TR" dirty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 Yöneylem araştırmasının temel olarak </a:t>
            </a:r>
            <a:r>
              <a:rPr lang="tr-TR" b="1" dirty="0">
                <a:solidFill>
                  <a:prstClr val="black"/>
                </a:solidFill>
                <a:latin typeface="Calibri"/>
              </a:rPr>
              <a:t>üç özelliği</a:t>
            </a:r>
            <a:r>
              <a:rPr lang="tr-TR" dirty="0">
                <a:solidFill>
                  <a:prstClr val="black"/>
                </a:solidFill>
                <a:latin typeface="Calibri"/>
              </a:rPr>
              <a:t> bulunmaktadır.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Bunlar ;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b="1" dirty="0">
                <a:solidFill>
                  <a:prstClr val="black"/>
                </a:solidFill>
                <a:latin typeface="Calibri"/>
              </a:rPr>
              <a:t>Bütünleşik yaklaşım </a:t>
            </a:r>
            <a:r>
              <a:rPr lang="tr-TR" dirty="0">
                <a:solidFill>
                  <a:prstClr val="black"/>
                </a:solidFill>
                <a:latin typeface="Calibri"/>
              </a:rPr>
              <a:t>(sistem yaklaşımı) içerir.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b="1" dirty="0" err="1">
                <a:solidFill>
                  <a:prstClr val="black"/>
                </a:solidFill>
                <a:latin typeface="Calibri"/>
              </a:rPr>
              <a:t>Disiplinlerarası</a:t>
            </a:r>
            <a:r>
              <a:rPr lang="tr-TR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tr-TR" dirty="0">
                <a:solidFill>
                  <a:prstClr val="black"/>
                </a:solidFill>
                <a:latin typeface="Calibri"/>
              </a:rPr>
              <a:t>yaklaşım içerir.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b="1" dirty="0">
                <a:solidFill>
                  <a:prstClr val="black"/>
                </a:solidFill>
                <a:latin typeface="Calibri"/>
              </a:rPr>
              <a:t>Bilimsel yöntemin aşamalarını </a:t>
            </a:r>
            <a:r>
              <a:rPr lang="tr-TR" dirty="0">
                <a:solidFill>
                  <a:prstClr val="black"/>
                </a:solidFill>
                <a:latin typeface="Calibri"/>
              </a:rPr>
              <a:t>kapsar.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926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DBD472-C6B9-4566-B2D8-7D94CD6CD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125216"/>
          </a:xfrm>
        </p:spPr>
        <p:txBody>
          <a:bodyPr/>
          <a:lstStyle/>
          <a:p>
            <a:pPr lvl="0" indent="457200" algn="just">
              <a:buClr>
                <a:srgbClr val="3891A7"/>
              </a:buClr>
            </a:pPr>
            <a:r>
              <a:rPr lang="tr-TR" sz="2800" kern="2200" spc="-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Yöneylem araştırması nedir? </a:t>
            </a:r>
            <a:endParaRPr lang="tr-TR" sz="2800" b="1" kern="2200" spc="-100" dirty="0">
              <a:solidFill>
                <a:prstClr val="black"/>
              </a:solidFill>
              <a:latin typeface="Univers Condensed" panose="020B050602020205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57200" algn="just">
              <a:buClr>
                <a:srgbClr val="3891A7"/>
              </a:buClr>
            </a:pPr>
            <a:r>
              <a:rPr lang="tr-TR" sz="2800" kern="2200" spc="-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Yöneylem araştırmasının </a:t>
            </a:r>
            <a:endParaRPr lang="tr-TR" sz="2800" b="1" kern="2200" spc="-100" dirty="0">
              <a:solidFill>
                <a:prstClr val="black"/>
              </a:solidFill>
              <a:latin typeface="Univers Condensed" panose="020B050602020205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1520" lvl="1" indent="457200" algn="just">
              <a:buClr>
                <a:srgbClr val="3891A7"/>
              </a:buClr>
            </a:pPr>
            <a:r>
              <a:rPr lang="tr-TR" kern="2200" spc="-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anlamı ve önemi, </a:t>
            </a:r>
          </a:p>
          <a:p>
            <a:pPr marL="731520" lvl="1" indent="457200" algn="just">
              <a:buClr>
                <a:srgbClr val="3891A7"/>
              </a:buClr>
            </a:pPr>
            <a:r>
              <a:rPr lang="tr-TR" kern="2200" spc="-1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özellikleri ve tarihsel gelişimi, 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8750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07CC71-0C87-4F7A-A1B5-EB0DDBF54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692696"/>
            <a:ext cx="7848872" cy="4800600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500" b="1" dirty="0">
                <a:solidFill>
                  <a:prstClr val="black"/>
                </a:solidFill>
                <a:latin typeface="Calibri"/>
              </a:rPr>
              <a:t>Bütünleşik yaklaşım (sistem yaklaşımı)</a:t>
            </a:r>
            <a:endParaRPr lang="tr-TR" sz="2500" dirty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2500" dirty="0">
                <a:solidFill>
                  <a:prstClr val="black"/>
                </a:solidFill>
                <a:latin typeface="Calibri"/>
              </a:rPr>
              <a:t>		Yöneylem araştırması problemi çözerken, o 	problemin ait olduğu </a:t>
            </a:r>
            <a:r>
              <a:rPr lang="tr-TR" sz="2500" b="1" dirty="0">
                <a:solidFill>
                  <a:prstClr val="black"/>
                </a:solidFill>
                <a:latin typeface="Calibri"/>
              </a:rPr>
              <a:t>organizasyonun bütün 	unsurlarını, çevresini ve aralarındaki etkileşimi </a:t>
            </a:r>
            <a:r>
              <a:rPr lang="tr-TR" sz="2500" dirty="0">
                <a:solidFill>
                  <a:prstClr val="black"/>
                </a:solidFill>
                <a:latin typeface="Calibri"/>
              </a:rPr>
              <a:t>	göz önünde bulundurur.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2500" dirty="0">
                <a:solidFill>
                  <a:prstClr val="black"/>
                </a:solidFill>
                <a:latin typeface="Calibri"/>
              </a:rPr>
              <a:t>		Çünkü organizasyonun herhangi bir </a:t>
            </a:r>
            <a:r>
              <a:rPr lang="tr-TR" sz="2500" b="1" dirty="0">
                <a:solidFill>
                  <a:prstClr val="black"/>
                </a:solidFill>
                <a:latin typeface="Calibri"/>
              </a:rPr>
              <a:t>unsurundaki 	bir değişiklik, diğer unsurları ayrı ayrı etkiler.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2500" b="1" dirty="0">
                <a:solidFill>
                  <a:prstClr val="black"/>
                </a:solidFill>
                <a:latin typeface="Calibri"/>
              </a:rPr>
              <a:t>		</a:t>
            </a:r>
            <a:r>
              <a:rPr lang="tr-TR" sz="2500" dirty="0">
                <a:solidFill>
                  <a:prstClr val="black"/>
                </a:solidFill>
                <a:latin typeface="Calibri"/>
              </a:rPr>
              <a:t>Aynı 	şekilde organizasyonun </a:t>
            </a:r>
            <a:r>
              <a:rPr lang="tr-TR" sz="2500" b="1" dirty="0">
                <a:solidFill>
                  <a:prstClr val="black"/>
                </a:solidFill>
                <a:latin typeface="Calibri"/>
              </a:rPr>
              <a:t>çevresindeki bir 	değişiklik organizasyonun faaliyetlerini </a:t>
            </a:r>
            <a:r>
              <a:rPr lang="tr-TR" sz="2500" dirty="0">
                <a:solidFill>
                  <a:prstClr val="black"/>
                </a:solidFill>
                <a:latin typeface="Calibri"/>
              </a:rPr>
              <a:t>ve organizasyon	un kendi işleyişinde meydana gelecek 	değişiklikler de 	çevresini etkileyecektir.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2500" dirty="0">
                <a:solidFill>
                  <a:prstClr val="black"/>
                </a:solidFill>
                <a:latin typeface="Calibri"/>
              </a:rPr>
              <a:t>		Bu yüzden problemi, </a:t>
            </a:r>
            <a:r>
              <a:rPr lang="tr-TR" sz="2500" b="1" dirty="0">
                <a:solidFill>
                  <a:prstClr val="black"/>
                </a:solidFill>
                <a:latin typeface="Calibri"/>
              </a:rPr>
              <a:t>içinde bulunduğu sistemin 	bütün unsurlarıyla ve bu unsurlar arasındaki her türlü 	etkileşimle birlikte </a:t>
            </a:r>
            <a:r>
              <a:rPr lang="tr-TR" sz="2500" dirty="0">
                <a:solidFill>
                  <a:prstClr val="black"/>
                </a:solidFill>
                <a:latin typeface="Calibri"/>
              </a:rPr>
              <a:t>incelemek gerekir.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8737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9FFA9F-ACC3-49F0-B1FE-7DED27CDD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548680"/>
            <a:ext cx="7498080" cy="480060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3000" b="1" dirty="0">
                <a:solidFill>
                  <a:prstClr val="black"/>
                </a:solidFill>
                <a:latin typeface="Calibri"/>
              </a:rPr>
              <a:t>“</a:t>
            </a:r>
            <a:r>
              <a:rPr lang="tr-TR" sz="3000" b="1" dirty="0" err="1">
                <a:solidFill>
                  <a:prstClr val="black"/>
                </a:solidFill>
                <a:latin typeface="Calibri"/>
              </a:rPr>
              <a:t>Disiplinlerarası</a:t>
            </a:r>
            <a:r>
              <a:rPr lang="tr-TR" sz="3000" b="1" dirty="0">
                <a:solidFill>
                  <a:prstClr val="black"/>
                </a:solidFill>
                <a:latin typeface="Calibri"/>
              </a:rPr>
              <a:t> yaklaşım</a:t>
            </a:r>
            <a:endParaRPr lang="tr-TR" sz="3000" dirty="0">
              <a:solidFill>
                <a:prstClr val="black"/>
              </a:solidFill>
              <a:latin typeface="Calibri"/>
            </a:endParaRPr>
          </a:p>
          <a:p>
            <a:pPr marL="864108" lvl="2" indent="-342900" algn="just">
              <a:buClrTx/>
              <a:buFont typeface="Arial" pitchFamily="34" charset="0"/>
              <a:buChar char="•"/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Yöneylem araştırması </a:t>
            </a:r>
            <a:r>
              <a:rPr lang="tr-TR" sz="2200" dirty="0" err="1">
                <a:solidFill>
                  <a:prstClr val="black"/>
                </a:solidFill>
                <a:latin typeface="Calibri"/>
              </a:rPr>
              <a:t>disiplinlerarası</a:t>
            </a:r>
            <a:r>
              <a:rPr lang="tr-TR" sz="2200" dirty="0">
                <a:solidFill>
                  <a:prstClr val="black"/>
                </a:solidFill>
                <a:latin typeface="Calibri"/>
              </a:rPr>
              <a:t> bir yaklaşımdır. </a:t>
            </a:r>
          </a:p>
          <a:p>
            <a:pPr marL="864108" lvl="2" indent="-342900" algn="just">
              <a:buClrTx/>
              <a:buFont typeface="Arial" pitchFamily="34" charset="0"/>
              <a:buChar char="•"/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Fizik, kimya, matematik, istatistik gibi </a:t>
            </a:r>
            <a:r>
              <a:rPr lang="tr-TR" sz="2200" b="1" dirty="0">
                <a:solidFill>
                  <a:prstClr val="black"/>
                </a:solidFill>
                <a:latin typeface="Calibri"/>
              </a:rPr>
              <a:t>farklı disiplinlerden yetişmiş kişilerin her soruna bakış açısı farklıdır. </a:t>
            </a:r>
          </a:p>
          <a:p>
            <a:pPr marL="864108" lvl="2" indent="-342900" algn="just">
              <a:buClrTx/>
              <a:buFont typeface="Arial" pitchFamily="34" charset="0"/>
              <a:buChar char="•"/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Bu yüzden problemin modellenmesinde ve çözümünde </a:t>
            </a:r>
            <a:r>
              <a:rPr lang="tr-TR" sz="2200" b="1" dirty="0">
                <a:solidFill>
                  <a:prstClr val="black"/>
                </a:solidFill>
                <a:latin typeface="Calibri"/>
              </a:rPr>
              <a:t>farklı bakış açılarından faydalanabilmek için problemlerin </a:t>
            </a:r>
            <a:r>
              <a:rPr lang="tr-TR" sz="2200" b="1" dirty="0" err="1">
                <a:solidFill>
                  <a:prstClr val="black"/>
                </a:solidFill>
                <a:latin typeface="Calibri"/>
              </a:rPr>
              <a:t>disiplinlerarası</a:t>
            </a:r>
            <a:r>
              <a:rPr lang="tr-TR" sz="2200" b="1" dirty="0">
                <a:solidFill>
                  <a:prstClr val="black"/>
                </a:solidFill>
                <a:latin typeface="Calibri"/>
              </a:rPr>
              <a:t> bir ekip</a:t>
            </a:r>
            <a:r>
              <a:rPr lang="tr-TR" sz="2200" dirty="0">
                <a:solidFill>
                  <a:prstClr val="black"/>
                </a:solidFill>
                <a:latin typeface="Calibri"/>
              </a:rPr>
              <a:t> tarafından incelenmesi gerekir.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7319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CFC788-0C58-4428-9998-C595B1A3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1268760"/>
            <a:ext cx="7498080" cy="4896544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400" b="1" dirty="0">
                <a:solidFill>
                  <a:prstClr val="black"/>
                </a:solidFill>
                <a:latin typeface="Calibri"/>
              </a:rPr>
              <a:t>BİLİMSEL YÖNTEMİN AŞAMALARI</a:t>
            </a:r>
            <a:endParaRPr lang="tr-TR" sz="2400" dirty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2400" dirty="0">
                <a:solidFill>
                  <a:prstClr val="black"/>
                </a:solidFill>
                <a:latin typeface="Calibri"/>
              </a:rPr>
              <a:t> 	Yöneylem araştırmasının kullandığı bilimsel yöntem beş temel aşamadan oluşur. Bunlar aşağıda açıklanmıştır.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400" dirty="0">
                <a:solidFill>
                  <a:prstClr val="black"/>
                </a:solidFill>
                <a:latin typeface="Calibri"/>
              </a:rPr>
              <a:t>Problemin tanımlanması (formüle edilmesi),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400" dirty="0">
                <a:solidFill>
                  <a:prstClr val="black"/>
                </a:solidFill>
                <a:latin typeface="Calibri"/>
              </a:rPr>
              <a:t>Modelin kurulması,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400" dirty="0">
                <a:solidFill>
                  <a:prstClr val="black"/>
                </a:solidFill>
                <a:latin typeface="Calibri"/>
              </a:rPr>
              <a:t>Modelden çözüm elde edilmesi,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400" dirty="0">
                <a:solidFill>
                  <a:prstClr val="black"/>
                </a:solidFill>
                <a:latin typeface="Calibri"/>
              </a:rPr>
              <a:t>Modelin ve çözümün test edilmesi (kanıtlanması),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400" dirty="0">
                <a:solidFill>
                  <a:prstClr val="black"/>
                </a:solidFill>
                <a:latin typeface="Calibri"/>
              </a:rPr>
              <a:t>Çözümün uygulanması.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9333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2FB8CC-B7F4-47E5-95E0-634761E26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620688"/>
            <a:ext cx="7858120" cy="5688632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600" b="1" dirty="0">
                <a:solidFill>
                  <a:prstClr val="black"/>
                </a:solidFill>
                <a:latin typeface="Calibri"/>
              </a:rPr>
              <a:t>Problemin tanımlanması (formüle edilmesi)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600" dirty="0">
                <a:solidFill>
                  <a:prstClr val="black"/>
                </a:solidFill>
                <a:latin typeface="Calibri"/>
              </a:rPr>
              <a:t>“Yanlış” problemden “doğru” çözüm elde edilemez.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600" dirty="0">
                <a:solidFill>
                  <a:prstClr val="black"/>
                </a:solidFill>
                <a:latin typeface="Calibri"/>
              </a:rPr>
              <a:t>Sistemin detaylı bir şekilde incelenip söz konusu problemin iyi bir şekilde tanımlanması, işin birinci ve en önemli aşamasıdır.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600" dirty="0">
                <a:solidFill>
                  <a:prstClr val="black"/>
                </a:solidFill>
                <a:latin typeface="Calibri"/>
              </a:rPr>
              <a:t>Bu aşama, eldeki problemin kantitatif olarak incelenebilecek bir yapıya dönüştürülmesini amaçlar.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600" dirty="0">
                <a:solidFill>
                  <a:prstClr val="black"/>
                </a:solidFill>
                <a:latin typeface="Calibri"/>
              </a:rPr>
              <a:t>Bu aşamada problemin çözümüne direk ya da dolaylı olarak etki edebilecek her unsurun özenle ortaya çıkarılması gerekir.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600" dirty="0">
                <a:solidFill>
                  <a:prstClr val="black"/>
                </a:solidFill>
                <a:latin typeface="Calibri"/>
              </a:rPr>
              <a:t>Problemin tanımlanması, yöneylem araştırması ekibinin tamamının katılımını gerektiren bir süreç olup yapılacak incelemenin sonunda 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aşağıdaki hususların belirlenmesi gerekmektedir: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200" b="1" dirty="0">
                <a:solidFill>
                  <a:prstClr val="black"/>
                </a:solidFill>
                <a:latin typeface="Calibri"/>
              </a:rPr>
              <a:t>Amaçların belirlenmesi.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Problem alanının, yani organizasyonu ve çevresini kapsayacak şekilde probleme etki edecek olan </a:t>
            </a:r>
            <a:r>
              <a:rPr lang="tr-TR" sz="2200" b="1" dirty="0">
                <a:solidFill>
                  <a:prstClr val="black"/>
                </a:solidFill>
                <a:latin typeface="Calibri"/>
              </a:rPr>
              <a:t>sistemin belirlenmesi.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Problemin </a:t>
            </a:r>
            <a:r>
              <a:rPr lang="tr-TR" sz="2200" b="1" dirty="0">
                <a:solidFill>
                  <a:prstClr val="black"/>
                </a:solidFill>
                <a:latin typeface="Calibri"/>
              </a:rPr>
              <a:t>çözümüne etki edecek sınırlamaların (kısıtların) belirlenmesi.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200" b="1" dirty="0">
                <a:solidFill>
                  <a:prstClr val="black"/>
                </a:solidFill>
                <a:latin typeface="Calibri"/>
              </a:rPr>
              <a:t>Varsayımların belirlenmesi.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Uygun </a:t>
            </a:r>
            <a:r>
              <a:rPr lang="tr-TR" sz="2200" b="1" dirty="0">
                <a:solidFill>
                  <a:prstClr val="black"/>
                </a:solidFill>
                <a:latin typeface="Calibri"/>
              </a:rPr>
              <a:t>bir etkinlik ölçüsünün belirlenmesi</a:t>
            </a:r>
            <a:r>
              <a:rPr lang="tr-TR" sz="2200" dirty="0">
                <a:solidFill>
                  <a:prstClr val="black"/>
                </a:solidFill>
                <a:latin typeface="Calibri"/>
              </a:rPr>
              <a:t>.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Etkinlik ölçüsü çeşitli </a:t>
            </a:r>
            <a:r>
              <a:rPr lang="tr-TR" sz="2200" b="1" dirty="0">
                <a:solidFill>
                  <a:prstClr val="black"/>
                </a:solidFill>
                <a:latin typeface="Calibri"/>
              </a:rPr>
              <a:t>alternatiflerin amacı ne denli gerçekleştirdiğini</a:t>
            </a:r>
            <a:r>
              <a:rPr lang="tr-TR" sz="2200" dirty="0">
                <a:solidFill>
                  <a:prstClr val="black"/>
                </a:solidFill>
                <a:latin typeface="Calibri"/>
              </a:rPr>
              <a:t> değerlendirmede kullanılan bir ölçütü ifade eder.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endParaRPr lang="tr-TR" sz="2100" dirty="0">
              <a:solidFill>
                <a:prstClr val="black"/>
              </a:solidFill>
              <a:latin typeface="Calibr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5910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033D1A-CC8F-4A72-9013-52803F715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908720"/>
            <a:ext cx="7930128" cy="5688632"/>
          </a:xfr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1800" b="1" dirty="0">
                <a:solidFill>
                  <a:prstClr val="black"/>
                </a:solidFill>
                <a:latin typeface="Calibri"/>
              </a:rPr>
              <a:t>Modelin kurulması</a:t>
            </a:r>
            <a:endParaRPr lang="tr-TR" sz="1800" dirty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1800" dirty="0">
                <a:solidFill>
                  <a:prstClr val="black"/>
                </a:solidFill>
                <a:latin typeface="Calibri"/>
              </a:rPr>
              <a:t> 	Model gerçek bir nesnenin ya da durumun çeşitli semboller kullanarak ifade edilmiş temsili bir şekli, soyutlanmış bir yaklaşımdır.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1800" dirty="0">
                <a:solidFill>
                  <a:prstClr val="black"/>
                </a:solidFill>
                <a:latin typeface="Calibri"/>
              </a:rPr>
              <a:t>	Modelin kurulması aşamasında yapılan işleri şunlardır: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1800" b="1" dirty="0">
                <a:solidFill>
                  <a:prstClr val="black"/>
                </a:solidFill>
                <a:latin typeface="Calibri"/>
              </a:rPr>
              <a:t>Karar değişkenlerinin belirlenmesi: </a:t>
            </a:r>
          </a:p>
          <a:p>
            <a:pPr marL="864108" lvl="2" indent="-342900" algn="just">
              <a:buClrTx/>
              <a:buFont typeface="Arial" pitchFamily="34" charset="0"/>
              <a:buChar char="•"/>
            </a:pPr>
            <a:r>
              <a:rPr lang="tr-TR" sz="1800" dirty="0">
                <a:solidFill>
                  <a:prstClr val="black"/>
                </a:solidFill>
                <a:latin typeface="Calibri"/>
              </a:rPr>
              <a:t>Karar değişkenleri problemdeki </a:t>
            </a:r>
            <a:r>
              <a:rPr lang="tr-TR" sz="1800" b="1" dirty="0">
                <a:solidFill>
                  <a:prstClr val="black"/>
                </a:solidFill>
                <a:latin typeface="Calibri"/>
              </a:rPr>
              <a:t>kontrol edilebilir unsurları </a:t>
            </a:r>
            <a:r>
              <a:rPr lang="tr-TR" sz="1800" dirty="0">
                <a:solidFill>
                  <a:prstClr val="black"/>
                </a:solidFill>
                <a:latin typeface="Calibri"/>
              </a:rPr>
              <a:t>temsil eden ve çözüm sonunda değerleri elde edilecek olan değişkenlerdir. </a:t>
            </a:r>
          </a:p>
          <a:p>
            <a:pPr marL="864108" lvl="2" indent="-342900" algn="just">
              <a:buClrTx/>
              <a:buFont typeface="Arial" pitchFamily="34" charset="0"/>
              <a:buChar char="•"/>
            </a:pPr>
            <a:r>
              <a:rPr lang="tr-TR" sz="1800" dirty="0">
                <a:solidFill>
                  <a:prstClr val="black"/>
                </a:solidFill>
                <a:latin typeface="Calibri"/>
              </a:rPr>
              <a:t>Örnek olarak </a:t>
            </a:r>
            <a:r>
              <a:rPr lang="tr-TR" sz="1800" b="1" dirty="0">
                <a:solidFill>
                  <a:prstClr val="black"/>
                </a:solidFill>
                <a:latin typeface="Calibri"/>
              </a:rPr>
              <a:t>toplam n adet ürünün üretileceği bir üretim probleminde </a:t>
            </a:r>
            <a:r>
              <a:rPr lang="tr-TR" sz="1800" dirty="0">
                <a:solidFill>
                  <a:prstClr val="black"/>
                </a:solidFill>
                <a:latin typeface="Calibri"/>
              </a:rPr>
              <a:t>üretilecek ürün miktarlarını gösteren </a:t>
            </a:r>
            <a:r>
              <a:rPr lang="tr-TR" sz="1800" b="1" dirty="0">
                <a:solidFill>
                  <a:prstClr val="black"/>
                </a:solidFill>
                <a:latin typeface="Calibri"/>
              </a:rPr>
              <a:t>n adet karar değişkeni (örneğin x1, x2,…, </a:t>
            </a:r>
            <a:r>
              <a:rPr lang="tr-TR" sz="1800" b="1" dirty="0" err="1">
                <a:solidFill>
                  <a:prstClr val="black"/>
                </a:solidFill>
                <a:latin typeface="Calibri"/>
              </a:rPr>
              <a:t>xn</a:t>
            </a:r>
            <a:r>
              <a:rPr lang="tr-TR" sz="1800" b="1" dirty="0">
                <a:solidFill>
                  <a:prstClr val="black"/>
                </a:solidFill>
                <a:latin typeface="Calibri"/>
              </a:rPr>
              <a:t>) </a:t>
            </a:r>
            <a:r>
              <a:rPr lang="tr-TR" sz="1800" dirty="0">
                <a:solidFill>
                  <a:prstClr val="black"/>
                </a:solidFill>
                <a:latin typeface="Calibri"/>
              </a:rPr>
              <a:t>olarak gösterilir. </a:t>
            </a:r>
          </a:p>
          <a:p>
            <a:pPr marL="617220" lvl="1" indent="-342900" algn="just">
              <a:buClrTx/>
              <a:buFont typeface="Arial" pitchFamily="34" charset="0"/>
              <a:buChar char="•"/>
            </a:pPr>
            <a:r>
              <a:rPr lang="tr-TR" sz="1800" b="1" dirty="0">
                <a:solidFill>
                  <a:prstClr val="black"/>
                </a:solidFill>
                <a:latin typeface="Calibri"/>
              </a:rPr>
              <a:t>Parametrelerin belirlenmesi: </a:t>
            </a:r>
          </a:p>
          <a:p>
            <a:pPr marL="864108" lvl="2" indent="-342900" algn="just">
              <a:buClrTx/>
              <a:buFont typeface="Arial" pitchFamily="34" charset="0"/>
              <a:buChar char="•"/>
            </a:pPr>
            <a:r>
              <a:rPr lang="tr-TR" sz="1800" dirty="0">
                <a:solidFill>
                  <a:prstClr val="black"/>
                </a:solidFill>
                <a:latin typeface="Calibri"/>
              </a:rPr>
              <a:t>Parametreler ise kontrol edilemeyen ya da çevresel faktörler olarak bilinen unsurları ifade eden sabit değerli katsayılardır. </a:t>
            </a:r>
          </a:p>
          <a:p>
            <a:pPr marL="864108" lvl="2" indent="-342900" algn="just">
              <a:buClrTx/>
              <a:buFont typeface="Arial" pitchFamily="34" charset="0"/>
              <a:buChar char="•"/>
            </a:pPr>
            <a:r>
              <a:rPr lang="tr-TR" sz="1800" dirty="0">
                <a:solidFill>
                  <a:prstClr val="black"/>
                </a:solidFill>
                <a:latin typeface="Calibri"/>
              </a:rPr>
              <a:t>Örneğin bir birim ürünün satışından elde edilecek kar, bir birim ürünün üretimi için gerekli olan hammadde miktarı ve eldeki toplam hammadde kapasitesi gibi unsurlar modelin parametrelerini oluştururlar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257820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5B36C1-2830-47A5-9419-8526F60FB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028700"/>
            <a:ext cx="7498080" cy="4800600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b="1" dirty="0">
                <a:solidFill>
                  <a:prstClr val="black"/>
                </a:solidFill>
                <a:latin typeface="Calibri"/>
              </a:rPr>
              <a:t>Amaç fonksiyonun oluşturulması: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Ulaşılmak istenen </a:t>
            </a:r>
            <a:r>
              <a:rPr lang="tr-TR" b="1" dirty="0">
                <a:solidFill>
                  <a:prstClr val="black"/>
                </a:solidFill>
                <a:latin typeface="Calibri"/>
              </a:rPr>
              <a:t>amacı  tanımlayan ve karar değişkenlerinin fonksiyonu olarak</a:t>
            </a:r>
            <a:r>
              <a:rPr lang="tr-TR" dirty="0">
                <a:solidFill>
                  <a:prstClr val="black"/>
                </a:solidFill>
                <a:latin typeface="Calibri"/>
              </a:rPr>
              <a:t> ifade edilen matematiksel bir fonksiyondur.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Yukarıdaki üretim problemi için her bir ürünün bir birimden elde edilecek kar (3,7,…,15) YTL/birim olsun.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Bu parametreleri amaç fonksiyonu katsayıları olarak kullanmak suretiyle toplam karı ifade eden amaç fonksiyonu, </a:t>
            </a:r>
          </a:p>
          <a:p>
            <a:pPr marL="864108" lvl="2" indent="-342900" algn="just"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p=3X</a:t>
            </a:r>
            <a:r>
              <a:rPr lang="tr-TR" baseline="-25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tr-TR" dirty="0">
                <a:solidFill>
                  <a:prstClr val="black"/>
                </a:solidFill>
                <a:latin typeface="Calibri"/>
              </a:rPr>
              <a:t>+7X</a:t>
            </a:r>
            <a:r>
              <a:rPr lang="tr-TR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tr-TR" dirty="0">
                <a:solidFill>
                  <a:prstClr val="black"/>
                </a:solidFill>
                <a:latin typeface="Calibri"/>
              </a:rPr>
              <a:t>+…+15X</a:t>
            </a:r>
            <a:r>
              <a:rPr lang="tr-TR" baseline="-25000" dirty="0">
                <a:solidFill>
                  <a:prstClr val="black"/>
                </a:solidFill>
                <a:latin typeface="Calibri"/>
              </a:rPr>
              <a:t>n</a:t>
            </a:r>
            <a:r>
              <a:rPr lang="tr-TR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521208" lvl="2" indent="0" algn="just">
              <a:buClrTx/>
              <a:buNone/>
            </a:pPr>
            <a:r>
              <a:rPr lang="tr-TR" dirty="0">
                <a:solidFill>
                  <a:prstClr val="black"/>
                </a:solidFill>
                <a:latin typeface="Calibri"/>
              </a:rPr>
              <a:t>olarak yazılır</a:t>
            </a:r>
          </a:p>
          <a:p>
            <a:pPr marL="82296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7304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7A7F66-9BCD-41E7-9229-BD09FD28E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692696"/>
            <a:ext cx="7498080" cy="4800600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3000" b="1" dirty="0">
                <a:solidFill>
                  <a:prstClr val="black"/>
                </a:solidFill>
                <a:latin typeface="Calibri"/>
              </a:rPr>
              <a:t>Kısıtların oluşturulması: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600" b="1" dirty="0">
                <a:solidFill>
                  <a:prstClr val="black"/>
                </a:solidFill>
                <a:latin typeface="Calibri"/>
              </a:rPr>
              <a:t>Karar değişkenlerinin alabilecekleri değerler 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le ilgili 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sınırlamaları belirten kısıtlar da matematiksel 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olarak ifade edilebilir.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600" dirty="0">
                <a:solidFill>
                  <a:prstClr val="black"/>
                </a:solidFill>
                <a:latin typeface="Calibri"/>
              </a:rPr>
              <a:t>Diyelim ki örnek problemde her bir üründen bir birim üretmek için gerekli olan demir miktarı (3,4,…,2) kg/birim ve eldeki toplam demir miktarı ise 20 kg olsun.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600" dirty="0">
                <a:solidFill>
                  <a:prstClr val="black"/>
                </a:solidFill>
                <a:latin typeface="Calibri"/>
              </a:rPr>
              <a:t>Bu parametreleri katsayı olarak kullanmak suretiyle demir kapasitesi ile ilgili kısıt, </a:t>
            </a:r>
          </a:p>
          <a:p>
            <a:pPr marL="864108" lvl="2" indent="-342900" algn="just">
              <a:buClrTx/>
              <a:buFont typeface="Arial" pitchFamily="34" charset="0"/>
              <a:buChar char="•"/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3X</a:t>
            </a:r>
            <a:r>
              <a:rPr lang="tr-TR" sz="2200" baseline="-25000" dirty="0">
                <a:solidFill>
                  <a:prstClr val="black"/>
                </a:solidFill>
                <a:latin typeface="Calibri"/>
              </a:rPr>
              <a:t>1</a:t>
            </a:r>
            <a:r>
              <a:rPr lang="tr-TR" sz="2200" dirty="0">
                <a:solidFill>
                  <a:prstClr val="black"/>
                </a:solidFill>
                <a:latin typeface="Calibri"/>
              </a:rPr>
              <a:t>+4X</a:t>
            </a:r>
            <a:r>
              <a:rPr lang="tr-TR" sz="2200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tr-TR" sz="2200" dirty="0">
                <a:solidFill>
                  <a:prstClr val="black"/>
                </a:solidFill>
                <a:latin typeface="Calibri"/>
              </a:rPr>
              <a:t>+…+2X</a:t>
            </a:r>
            <a:r>
              <a:rPr lang="tr-TR" sz="2200" baseline="-25000" dirty="0">
                <a:solidFill>
                  <a:prstClr val="black"/>
                </a:solidFill>
                <a:latin typeface="Calibri"/>
              </a:rPr>
              <a:t>n</a:t>
            </a:r>
            <a:r>
              <a:rPr lang="tr-TR" sz="2200" u="sng" dirty="0">
                <a:solidFill>
                  <a:prstClr val="black"/>
                </a:solidFill>
                <a:latin typeface="Calibri"/>
              </a:rPr>
              <a:t>&lt;</a:t>
            </a:r>
            <a:r>
              <a:rPr lang="tr-TR" sz="2200" dirty="0">
                <a:solidFill>
                  <a:prstClr val="black"/>
                </a:solidFill>
                <a:latin typeface="Calibri"/>
              </a:rPr>
              <a:t> 20 </a:t>
            </a:r>
          </a:p>
          <a:p>
            <a:pPr marL="521208" lvl="2" indent="0" algn="just">
              <a:buClrTx/>
              <a:buNone/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olarak ifade edilir.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5328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DF0F6E-D74D-4D03-AE06-C7012233B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620688"/>
            <a:ext cx="7498080" cy="480060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500" b="1" dirty="0">
                <a:solidFill>
                  <a:prstClr val="black"/>
                </a:solidFill>
                <a:latin typeface="Calibri"/>
              </a:rPr>
              <a:t>Modelden Çözüm Elde Edilmesi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100" dirty="0">
                <a:solidFill>
                  <a:prstClr val="black"/>
                </a:solidFill>
                <a:latin typeface="Calibri"/>
              </a:rPr>
              <a:t>Bu aşama çeşitli teknikleri kullanarak model için </a:t>
            </a:r>
            <a:r>
              <a:rPr lang="tr-TR" sz="2100" b="1" dirty="0">
                <a:solidFill>
                  <a:prstClr val="black"/>
                </a:solidFill>
                <a:latin typeface="Calibri"/>
              </a:rPr>
              <a:t>optimal çözüm sonuçlarının</a:t>
            </a:r>
            <a:r>
              <a:rPr lang="tr-TR" sz="2100" dirty="0">
                <a:solidFill>
                  <a:prstClr val="black"/>
                </a:solidFill>
                <a:latin typeface="Calibri"/>
              </a:rPr>
              <a:t> elde edilmesidir.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100" dirty="0">
                <a:solidFill>
                  <a:prstClr val="black"/>
                </a:solidFill>
                <a:latin typeface="Calibri"/>
              </a:rPr>
              <a:t>Optimal çözüm, </a:t>
            </a:r>
            <a:r>
              <a:rPr lang="tr-TR" sz="2100" b="1" dirty="0">
                <a:solidFill>
                  <a:prstClr val="black"/>
                </a:solidFill>
                <a:latin typeface="Calibri"/>
              </a:rPr>
              <a:t>amaç fonksiyonu değerinin maksimum ya da minimum </a:t>
            </a:r>
            <a:r>
              <a:rPr lang="tr-TR" sz="2100" dirty="0">
                <a:solidFill>
                  <a:prstClr val="black"/>
                </a:solidFill>
                <a:latin typeface="Calibri"/>
              </a:rPr>
              <a:t>yapılması anlamındadır.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100" dirty="0">
                <a:solidFill>
                  <a:prstClr val="black"/>
                </a:solidFill>
                <a:latin typeface="Calibri"/>
              </a:rPr>
              <a:t>Matematiksel modellerin çözülmesinde kullanılan teknik ve yöntemleri </a:t>
            </a:r>
            <a:r>
              <a:rPr lang="tr-TR" sz="2100" b="1" dirty="0">
                <a:solidFill>
                  <a:prstClr val="black"/>
                </a:solidFill>
                <a:latin typeface="Calibri"/>
              </a:rPr>
              <a:t>analitik teknikler, sayısal teknikler, sezgisel yaklaşımlar</a:t>
            </a:r>
            <a:r>
              <a:rPr lang="tr-TR" sz="2100" dirty="0">
                <a:solidFill>
                  <a:prstClr val="black"/>
                </a:solidFill>
                <a:latin typeface="Calibri"/>
              </a:rPr>
              <a:t> olarak değerlendirmek mümkündür.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100" b="1" dirty="0">
                <a:solidFill>
                  <a:prstClr val="black"/>
                </a:solidFill>
                <a:latin typeface="Calibri"/>
              </a:rPr>
              <a:t>Sezgisel yaklaşımlar</a:t>
            </a:r>
            <a:r>
              <a:rPr lang="tr-TR" sz="2100" dirty="0">
                <a:solidFill>
                  <a:prstClr val="black"/>
                </a:solidFill>
                <a:latin typeface="Calibri"/>
              </a:rPr>
              <a:t>, optimizasyon tekniklerinden herhangi birisiyle çözülemeyecek kadar karmaşık yapıdaki modellerde, </a:t>
            </a:r>
            <a:r>
              <a:rPr lang="tr-TR" sz="2100" b="1" dirty="0">
                <a:solidFill>
                  <a:prstClr val="black"/>
                </a:solidFill>
                <a:latin typeface="Calibri"/>
              </a:rPr>
              <a:t>optimal çözüm yerine yaklaşık bir çözüm elde </a:t>
            </a:r>
            <a:r>
              <a:rPr lang="tr-TR" sz="2100" dirty="0">
                <a:solidFill>
                  <a:prstClr val="black"/>
                </a:solidFill>
                <a:latin typeface="Calibri"/>
              </a:rPr>
              <a:t>etmek için geliştirilmiştir.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1732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BB03CC-3C4B-4F45-A1BC-D6425A3E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028700"/>
            <a:ext cx="7498080" cy="4800600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200" b="1" dirty="0">
                <a:solidFill>
                  <a:prstClr val="black"/>
                </a:solidFill>
                <a:latin typeface="Calibri"/>
              </a:rPr>
              <a:t>Modelin ve Çözümün Test Edilmesi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1800" dirty="0">
                <a:solidFill>
                  <a:prstClr val="black"/>
                </a:solidFill>
                <a:latin typeface="Calibri"/>
              </a:rPr>
              <a:t>Çözümü uygulamaya geçmeden önce son olarak modelin </a:t>
            </a:r>
            <a:r>
              <a:rPr lang="tr-TR" sz="1800" b="1" dirty="0">
                <a:solidFill>
                  <a:prstClr val="black"/>
                </a:solidFill>
                <a:latin typeface="Calibri"/>
              </a:rPr>
              <a:t>geçerliliğinin ve çözümün güvenirliliğinin</a:t>
            </a:r>
            <a:r>
              <a:rPr lang="tr-TR" sz="1800" dirty="0">
                <a:solidFill>
                  <a:prstClr val="black"/>
                </a:solidFill>
                <a:latin typeface="Calibri"/>
              </a:rPr>
              <a:t> test edilmesi gerekmektedir.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1800" dirty="0">
                <a:solidFill>
                  <a:prstClr val="black"/>
                </a:solidFill>
                <a:latin typeface="Calibri"/>
              </a:rPr>
              <a:t>Bu aşamada, geliştirilen modelin gerçekten </a:t>
            </a:r>
            <a:r>
              <a:rPr lang="tr-TR" sz="1800" b="1" dirty="0">
                <a:solidFill>
                  <a:prstClr val="black"/>
                </a:solidFill>
                <a:latin typeface="Calibri"/>
              </a:rPr>
              <a:t>söz konusu sistemin davranışını uygun bir şekilde temsil edip etmediği </a:t>
            </a:r>
            <a:r>
              <a:rPr lang="tr-TR" sz="1800" dirty="0">
                <a:solidFill>
                  <a:prstClr val="black"/>
                </a:solidFill>
                <a:latin typeface="Calibri"/>
              </a:rPr>
              <a:t>ve buna bağlı olarak da elde edilen </a:t>
            </a:r>
            <a:r>
              <a:rPr lang="tr-TR" sz="1800" b="1" dirty="0">
                <a:solidFill>
                  <a:prstClr val="black"/>
                </a:solidFill>
                <a:latin typeface="Calibri"/>
              </a:rPr>
              <a:t>çözümün kabul edilebilir mantıklı bir çözüm olup olmadığı </a:t>
            </a:r>
            <a:r>
              <a:rPr lang="tr-TR" sz="1800" dirty="0">
                <a:solidFill>
                  <a:prstClr val="black"/>
                </a:solidFill>
                <a:latin typeface="Calibri"/>
              </a:rPr>
              <a:t>incelenmelidir.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1800" b="1" dirty="0">
                <a:solidFill>
                  <a:prstClr val="black"/>
                </a:solidFill>
                <a:latin typeface="Calibri"/>
              </a:rPr>
              <a:t>Modelin geçerliliği</a:t>
            </a:r>
            <a:r>
              <a:rPr lang="tr-TR" sz="1800" dirty="0">
                <a:solidFill>
                  <a:prstClr val="black"/>
                </a:solidFill>
                <a:latin typeface="Calibri"/>
              </a:rPr>
              <a:t>, elde edilen </a:t>
            </a:r>
            <a:r>
              <a:rPr lang="tr-TR" sz="1800" b="1" dirty="0">
                <a:solidFill>
                  <a:prstClr val="black"/>
                </a:solidFill>
                <a:latin typeface="Calibri"/>
              </a:rPr>
              <a:t>sonucun</a:t>
            </a:r>
            <a:r>
              <a:rPr lang="tr-TR" sz="1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tr-TR" sz="1800" b="1" dirty="0">
                <a:solidFill>
                  <a:prstClr val="black"/>
                </a:solidFill>
                <a:latin typeface="Calibri"/>
              </a:rPr>
              <a:t>mantıksal olarak uygun olup olmadığının tartışılması </a:t>
            </a:r>
            <a:r>
              <a:rPr lang="tr-TR" sz="1800" dirty="0">
                <a:solidFill>
                  <a:prstClr val="black"/>
                </a:solidFill>
                <a:latin typeface="Calibri"/>
              </a:rPr>
              <a:t>yoluyla değerlendirilebileceği gibi modelden elde edilen </a:t>
            </a:r>
            <a:r>
              <a:rPr lang="tr-TR" sz="1800" b="1" dirty="0">
                <a:solidFill>
                  <a:prstClr val="black"/>
                </a:solidFill>
                <a:latin typeface="Calibri"/>
              </a:rPr>
              <a:t>sonucu geçmişe ait çıktılarla karşılaştırmak suretiyle </a:t>
            </a:r>
            <a:r>
              <a:rPr lang="tr-TR" sz="1800" dirty="0">
                <a:solidFill>
                  <a:prstClr val="black"/>
                </a:solidFill>
                <a:latin typeface="Calibri"/>
              </a:rPr>
              <a:t>araştırılabilir.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1800" dirty="0">
                <a:solidFill>
                  <a:prstClr val="black"/>
                </a:solidFill>
                <a:latin typeface="Calibri"/>
              </a:rPr>
              <a:t>Eğer benzer </a:t>
            </a:r>
            <a:r>
              <a:rPr lang="tr-TR" sz="1800" b="1" dirty="0">
                <a:solidFill>
                  <a:prstClr val="black"/>
                </a:solidFill>
                <a:latin typeface="Calibri"/>
              </a:rPr>
              <a:t>girdiler sağlandığında geçmişteki davranış tekrarlanıyorsa </a:t>
            </a:r>
            <a:r>
              <a:rPr lang="tr-TR" sz="1800" dirty="0">
                <a:solidFill>
                  <a:prstClr val="black"/>
                </a:solidFill>
                <a:latin typeface="Calibri"/>
              </a:rPr>
              <a:t>(istikrarlı bir çözüm elde ediliyorsa) o zaman model geçerlidir.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1664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CDBAD8-0A90-4B6A-9A71-8FA776E2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692696"/>
            <a:ext cx="7498080" cy="4248472"/>
          </a:xfrm>
        </p:spPr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b="1" dirty="0">
                <a:solidFill>
                  <a:prstClr val="black"/>
                </a:solidFill>
                <a:latin typeface="Calibri"/>
              </a:rPr>
              <a:t>Çözümün Uygulanması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Bu aşama, </a:t>
            </a:r>
            <a:r>
              <a:rPr lang="tr-TR" b="1" dirty="0">
                <a:solidFill>
                  <a:prstClr val="black"/>
                </a:solidFill>
                <a:latin typeface="Calibri"/>
              </a:rPr>
              <a:t>geçerliliği kanıtlanmış bir modelden elde edilen güvenilir bir çözümün gerçek hayattaki probleme uygulanması </a:t>
            </a:r>
            <a:r>
              <a:rPr lang="tr-TR" dirty="0">
                <a:solidFill>
                  <a:prstClr val="black"/>
                </a:solidFill>
                <a:latin typeface="Calibri"/>
              </a:rPr>
              <a:t>aşamasıdır.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Bu aşamada da </a:t>
            </a:r>
            <a:r>
              <a:rPr lang="tr-TR" b="1" dirty="0">
                <a:solidFill>
                  <a:prstClr val="black"/>
                </a:solidFill>
                <a:latin typeface="Calibri"/>
              </a:rPr>
              <a:t>asıl yük, yani çözümün anlaşılabilir bir şekilde sistemi işletecek olan personele anlatılması,</a:t>
            </a:r>
            <a:r>
              <a:rPr lang="tr-TR" dirty="0">
                <a:solidFill>
                  <a:prstClr val="black"/>
                </a:solidFill>
                <a:latin typeface="Calibri"/>
              </a:rPr>
              <a:t> yine yöneylem araştırması ekibine düşmektedir.</a:t>
            </a:r>
          </a:p>
          <a:p>
            <a:pPr marL="274320" lvl="1" indent="0">
              <a:spcBef>
                <a:spcPct val="20000"/>
              </a:spcBef>
              <a:buClrTx/>
              <a:buNone/>
            </a:pPr>
            <a:endParaRPr lang="tr-TR" dirty="0">
              <a:solidFill>
                <a:prstClr val="black"/>
              </a:solidFill>
              <a:latin typeface="Calibr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330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BF200E-588A-4080-80F0-57BC01D7D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548680"/>
            <a:ext cx="7776864" cy="5760640"/>
          </a:xfrm>
        </p:spPr>
        <p:txBody>
          <a:bodyPr>
            <a:normAutofit/>
          </a:bodyPr>
          <a:lstStyle/>
          <a:p>
            <a:r>
              <a:rPr lang="tr-TR" sz="2400" b="1" dirty="0"/>
              <a:t>YÖNEYLEM ARAŞTIRMASINA GİRİŞ  VE TARİHÇESİ</a:t>
            </a:r>
            <a:endParaRPr lang="tr-TR" sz="2400" dirty="0"/>
          </a:p>
          <a:p>
            <a:pPr algn="just"/>
            <a:r>
              <a:rPr lang="tr-TR" sz="2400" dirty="0"/>
              <a:t>Çok sayıda teknik ve bilimsel yaklaşımı içeren </a:t>
            </a:r>
            <a:r>
              <a:rPr lang="tr-TR" sz="2400" b="1" dirty="0"/>
              <a:t>Yöneylem Araştırması </a:t>
            </a:r>
          </a:p>
          <a:p>
            <a:pPr lvl="1" algn="just"/>
            <a:r>
              <a:rPr lang="tr-TR" sz="2400" dirty="0"/>
              <a:t>genellikle </a:t>
            </a:r>
            <a:r>
              <a:rPr lang="tr-TR" sz="2400" b="1" dirty="0"/>
              <a:t>kıt kaynakların paylaşımının </a:t>
            </a:r>
            <a:r>
              <a:rPr lang="tr-TR" sz="2400" dirty="0"/>
              <a:t>söz konusu olduğu </a:t>
            </a:r>
            <a:r>
              <a:rPr lang="tr-TR" sz="2400" b="1" dirty="0"/>
              <a:t>sistemlerin en iyi şekilde tasarlanması </a:t>
            </a:r>
          </a:p>
          <a:p>
            <a:pPr lvl="1" algn="just"/>
            <a:r>
              <a:rPr lang="tr-TR" sz="2400" dirty="0"/>
              <a:t>ve işletilmesine yönelik karar problemlerine </a:t>
            </a:r>
          </a:p>
          <a:p>
            <a:pPr lvl="1" algn="just"/>
            <a:r>
              <a:rPr lang="tr-TR" sz="2400" b="1" dirty="0"/>
              <a:t>bilimsel yaklaşımın </a:t>
            </a:r>
            <a:r>
              <a:rPr lang="tr-TR" sz="2400" dirty="0"/>
              <a:t>uygulanmasını amaçlamaktadır. </a:t>
            </a:r>
          </a:p>
          <a:p>
            <a:pPr lvl="1" algn="just"/>
            <a:r>
              <a:rPr lang="tr-TR" sz="2600" dirty="0">
                <a:solidFill>
                  <a:prstClr val="black"/>
                </a:solidFill>
                <a:latin typeface="Calibri"/>
              </a:rPr>
              <a:t>Gerek 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otomobil, televizyon gibi 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elle tutulur bir ürünün üretilebilmesi, gerekse 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ulaşım, eğlence, güvenlik gibi insanların çeşitli ihtiyaçlarını karşılayan hizmetlerin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 sağlanabilmesi için bazı 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kaynakların kullanılması 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gerekir.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7480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8DD95F-3EA6-491A-96B5-E95F037A9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620688"/>
            <a:ext cx="7498080" cy="5544616"/>
          </a:xfrm>
        </p:spPr>
        <p:txBody>
          <a:bodyPr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200" b="1" dirty="0">
                <a:solidFill>
                  <a:prstClr val="black"/>
                </a:solidFill>
                <a:latin typeface="Calibri"/>
              </a:rPr>
              <a:t>YA’NIN UYGULAMA ALANLARI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200" b="1" dirty="0">
                <a:solidFill>
                  <a:prstClr val="black"/>
                </a:solidFill>
                <a:latin typeface="Calibri"/>
              </a:rPr>
              <a:t>FİNANSAL SEKTÖRLER (</a:t>
            </a:r>
            <a:r>
              <a:rPr lang="tr-TR" sz="2200" dirty="0">
                <a:solidFill>
                  <a:prstClr val="black"/>
                </a:solidFill>
                <a:latin typeface="Calibri"/>
              </a:rPr>
              <a:t>Banka-Aracı Kurum-Sigorta Şirketleri)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Aktif Pasif Yönetimi Modelleri,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Portföy Optimizasyonu,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Risk Analizleri,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Emeklilik fonları Planlaması,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Nakit akışı optimizasyonu,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Şube performansı ölçümü,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Optimal personel sayısının belirlenmesi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200" b="1" dirty="0">
                <a:solidFill>
                  <a:prstClr val="black"/>
                </a:solidFill>
                <a:latin typeface="Calibri"/>
              </a:rPr>
              <a:t>İMALAT SEKTÖRÜ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1800" dirty="0">
                <a:solidFill>
                  <a:prstClr val="black"/>
                </a:solidFill>
                <a:latin typeface="Calibri"/>
              </a:rPr>
              <a:t>Üretim Planlaması,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1800" dirty="0">
                <a:solidFill>
                  <a:prstClr val="black"/>
                </a:solidFill>
                <a:latin typeface="Calibri"/>
              </a:rPr>
              <a:t>Satış tahminleri,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1800" dirty="0">
                <a:solidFill>
                  <a:prstClr val="black"/>
                </a:solidFill>
                <a:latin typeface="Calibri"/>
              </a:rPr>
              <a:t>Stok kontrolü,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1800" dirty="0">
                <a:solidFill>
                  <a:prstClr val="black"/>
                </a:solidFill>
                <a:latin typeface="Calibri"/>
              </a:rPr>
              <a:t>Dağıtım planları,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1800" dirty="0">
                <a:solidFill>
                  <a:prstClr val="black"/>
                </a:solidFill>
                <a:latin typeface="Calibri"/>
              </a:rPr>
              <a:t>İşgücü planlaması,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1800" dirty="0">
                <a:solidFill>
                  <a:prstClr val="black"/>
                </a:solidFill>
                <a:latin typeface="Calibri"/>
              </a:rPr>
              <a:t>Kapasite artırım planlaması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endParaRPr lang="tr-TR" dirty="0">
              <a:solidFill>
                <a:prstClr val="black"/>
              </a:solidFill>
              <a:latin typeface="Calibri"/>
            </a:endParaRP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endParaRPr lang="tr-TR" dirty="0">
              <a:solidFill>
                <a:prstClr val="black"/>
              </a:solidFill>
              <a:latin typeface="Calibr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6340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2876B1-4DFE-45A3-A3B4-4CE2241E5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764704"/>
            <a:ext cx="7498080" cy="4800600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b="1" dirty="0">
                <a:solidFill>
                  <a:prstClr val="black"/>
                </a:solidFill>
                <a:latin typeface="Calibri"/>
              </a:rPr>
              <a:t>ASKERİ UYGULAMALAR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Askeri silah-teçhizat-araç seçim problemleri,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savaş simülasyonu,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intikal simülasyonu,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insan kaynakları planlaması,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operasyon planlaması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b="1" dirty="0">
                <a:solidFill>
                  <a:prstClr val="black"/>
                </a:solidFill>
                <a:latin typeface="Calibri"/>
              </a:rPr>
              <a:t>KAMU SEKTÖRÜ PLANLAMASI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Belediyecilik hizmetleri planlaması,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Toplu taşımacılık planlamaları,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Polis-İtfaiye-Ambulans araç-personel planlamaları, Posta hizmetleri planlaması,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Temizlik hizmetleri planlaması,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Elektrik-Su şebekeleri planlamaları,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Tarım planlaması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5380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E0A8BD-EB80-42F7-B939-A372EBCA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404664"/>
            <a:ext cx="7498080" cy="5472608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b="1" dirty="0">
                <a:solidFill>
                  <a:prstClr val="black"/>
                </a:solidFill>
                <a:latin typeface="Calibri"/>
              </a:rPr>
              <a:t>SAĞLIK SEKTÖRÜ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Sağlık hizmetleri planlaması,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Hastanelerde stok kontrolü,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Sağlık birimlerinde performans ölçümleme,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Ambulans planlaması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b="1" dirty="0">
                <a:solidFill>
                  <a:prstClr val="black"/>
                </a:solidFill>
                <a:latin typeface="Calibri"/>
              </a:rPr>
              <a:t>LOJİSTİK SEKTÖRÜ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Optimal filo büyüklüğünün belirlenmesi,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Optimal ulaştırma planları,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personel sayısı ve planlaması,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Araç büyüklerinin belirlenmesi,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Trafik akış optimizasyonu,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Kargo yerleştirme problemi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b="1" dirty="0">
                <a:solidFill>
                  <a:prstClr val="black"/>
                </a:solidFill>
                <a:latin typeface="Calibri"/>
              </a:rPr>
              <a:t>ENERJİ SEKTÖRÜ (Petrol-Gaz-Elektrik-Kömür)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Enerji ürünlerinin optimal dağıtımı,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Rafinerilerde karışım problemleri,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Enerji ürünleri stok planlaması,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Enerji ürünlerinde fiyatlama ve pazarlama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endParaRPr lang="tr-TR" dirty="0">
              <a:solidFill>
                <a:prstClr val="black"/>
              </a:solidFill>
              <a:latin typeface="Calibr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1069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F7FE8B-F97E-41B4-A6FA-911C580C5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476672"/>
            <a:ext cx="7858120" cy="5616624"/>
          </a:xfrm>
        </p:spPr>
        <p:txBody>
          <a:bodyPr>
            <a:normAutofit fontScale="47500" lnSpcReduction="20000"/>
          </a:bodyPr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3400" b="1" dirty="0">
                <a:solidFill>
                  <a:prstClr val="black"/>
                </a:solidFill>
                <a:latin typeface="Calibri"/>
              </a:rPr>
              <a:t>TELEKOMÜNİKASYON SEKTÖRÜ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3400" dirty="0">
                <a:solidFill>
                  <a:prstClr val="black"/>
                </a:solidFill>
                <a:latin typeface="Calibri"/>
              </a:rPr>
              <a:t>Talep tahminleri,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3400" dirty="0">
                <a:solidFill>
                  <a:prstClr val="black"/>
                </a:solidFill>
                <a:latin typeface="Calibri"/>
              </a:rPr>
              <a:t>İletişim ağları planlaması,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3400" dirty="0">
                <a:solidFill>
                  <a:prstClr val="black"/>
                </a:solidFill>
                <a:latin typeface="Calibri"/>
              </a:rPr>
              <a:t>Rekabet analizleri ve fiyatlandırma,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3400" dirty="0">
                <a:solidFill>
                  <a:prstClr val="black"/>
                </a:solidFill>
                <a:latin typeface="Calibri"/>
              </a:rPr>
              <a:t>İşgücü planlaması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3400" b="1" dirty="0">
                <a:solidFill>
                  <a:prstClr val="black"/>
                </a:solidFill>
                <a:latin typeface="Calibri"/>
              </a:rPr>
              <a:t>GIDA SEKTÖRÜ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3400" dirty="0">
                <a:solidFill>
                  <a:prstClr val="black"/>
                </a:solidFill>
                <a:latin typeface="Calibri"/>
              </a:rPr>
              <a:t>Yeni ürün geliştirme planları,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3400" dirty="0">
                <a:solidFill>
                  <a:prstClr val="black"/>
                </a:solidFill>
                <a:latin typeface="Calibri"/>
              </a:rPr>
              <a:t>Yeni restoran açma planları,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3400" dirty="0">
                <a:solidFill>
                  <a:prstClr val="black"/>
                </a:solidFill>
                <a:latin typeface="Calibri"/>
              </a:rPr>
              <a:t>Fiyatlandırma modelleri,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3400" dirty="0">
                <a:solidFill>
                  <a:prstClr val="black"/>
                </a:solidFill>
                <a:latin typeface="Calibri"/>
              </a:rPr>
              <a:t>İşgücü planlaması ve maliyet kontrolü,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3400" dirty="0">
                <a:solidFill>
                  <a:prstClr val="black"/>
                </a:solidFill>
                <a:latin typeface="Calibri"/>
              </a:rPr>
              <a:t>Müşteri geliş hızlarının belirlenmesi,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3400" dirty="0">
                <a:solidFill>
                  <a:prstClr val="black"/>
                </a:solidFill>
                <a:latin typeface="Calibri"/>
              </a:rPr>
              <a:t>Talep tahminleri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3400" b="1" dirty="0">
                <a:solidFill>
                  <a:prstClr val="black"/>
                </a:solidFill>
                <a:latin typeface="Calibri"/>
              </a:rPr>
              <a:t>PERAKENDE MAĞAZACILIK SEKTÖRÜ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3400" dirty="0">
                <a:solidFill>
                  <a:prstClr val="black"/>
                </a:solidFill>
                <a:latin typeface="Calibri"/>
              </a:rPr>
              <a:t>Fiyatlandırma modelleri,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3400" dirty="0">
                <a:solidFill>
                  <a:prstClr val="black"/>
                </a:solidFill>
                <a:latin typeface="Calibri"/>
              </a:rPr>
              <a:t>İşgücü planlama,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3400" dirty="0">
                <a:solidFill>
                  <a:prstClr val="black"/>
                </a:solidFill>
                <a:latin typeface="Calibri"/>
              </a:rPr>
              <a:t>Maliyet kontrolü,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3400" dirty="0">
                <a:solidFill>
                  <a:prstClr val="black"/>
                </a:solidFill>
                <a:latin typeface="Calibri"/>
              </a:rPr>
              <a:t>Talep tahminleri,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3400" dirty="0">
                <a:solidFill>
                  <a:prstClr val="black"/>
                </a:solidFill>
                <a:latin typeface="Calibri"/>
              </a:rPr>
              <a:t>Müşteri geliş hızlarının belirlenmesi,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3400" dirty="0">
                <a:solidFill>
                  <a:prstClr val="black"/>
                </a:solidFill>
                <a:latin typeface="Calibri"/>
              </a:rPr>
              <a:t>Stok kontrolü,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3400" dirty="0">
                <a:solidFill>
                  <a:prstClr val="black"/>
                </a:solidFill>
                <a:latin typeface="Calibri"/>
              </a:rPr>
              <a:t>Promosyon planlaması, 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3400" dirty="0">
                <a:solidFill>
                  <a:prstClr val="black"/>
                </a:solidFill>
                <a:latin typeface="Calibri"/>
              </a:rPr>
              <a:t>Dağıtım planlaması</a:t>
            </a:r>
          </a:p>
          <a:p>
            <a:pPr marL="617220" lvl="1" indent="-342900">
              <a:spcBef>
                <a:spcPct val="20000"/>
              </a:spcBef>
              <a:buClrTx/>
              <a:buFont typeface="Arial" pitchFamily="34" charset="0"/>
              <a:buChar char="•"/>
            </a:pPr>
            <a:endParaRPr lang="tr-TR" dirty="0">
              <a:solidFill>
                <a:prstClr val="black"/>
              </a:solidFill>
              <a:latin typeface="Calibr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837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72B5DC-4A25-4A3D-86EA-7A02B8CC6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028700"/>
            <a:ext cx="7642096" cy="5136604"/>
          </a:xfrm>
        </p:spPr>
        <p:txBody>
          <a:bodyPr>
            <a:normAutofit fontScale="92500" lnSpcReduction="10000"/>
          </a:bodyPr>
          <a:lstStyle/>
          <a:p>
            <a:pPr lvl="1" algn="just">
              <a:buClr>
                <a:srgbClr val="3891A7"/>
              </a:buClr>
            </a:pPr>
            <a:r>
              <a:rPr lang="tr-TR" sz="2200" b="1" dirty="0">
                <a:solidFill>
                  <a:prstClr val="black"/>
                </a:solidFill>
                <a:latin typeface="Calibri"/>
              </a:rPr>
              <a:t>Kaynak deyince faaliyetlerin </a:t>
            </a:r>
            <a:r>
              <a:rPr lang="tr-TR" sz="2200" dirty="0">
                <a:solidFill>
                  <a:prstClr val="black"/>
                </a:solidFill>
                <a:latin typeface="Calibri"/>
              </a:rPr>
              <a:t>gerçekleştirilmesinde kullanılan ve çeşitli işlemlerin sonunda bir </a:t>
            </a:r>
            <a:r>
              <a:rPr lang="tr-TR" sz="2200" b="1" dirty="0">
                <a:solidFill>
                  <a:prstClr val="black"/>
                </a:solidFill>
                <a:latin typeface="Calibri"/>
              </a:rPr>
              <a:t>ürüne yada hizmete dönüşen her şeyi </a:t>
            </a:r>
            <a:r>
              <a:rPr lang="tr-TR" sz="2200" dirty="0">
                <a:solidFill>
                  <a:prstClr val="black"/>
                </a:solidFill>
                <a:latin typeface="Calibri"/>
              </a:rPr>
              <a:t>aklımıza getirebiliriz </a:t>
            </a:r>
          </a:p>
          <a:p>
            <a:pPr lvl="1" algn="just">
              <a:buClr>
                <a:srgbClr val="3891A7"/>
              </a:buClr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Örneğin;</a:t>
            </a:r>
          </a:p>
          <a:p>
            <a:pPr lvl="2" algn="just">
              <a:buClr>
                <a:srgbClr val="FEB80A"/>
              </a:buClr>
            </a:pPr>
            <a:r>
              <a:rPr lang="tr-TR" sz="2200" b="1" dirty="0">
                <a:solidFill>
                  <a:prstClr val="black"/>
                </a:solidFill>
                <a:latin typeface="Calibri"/>
              </a:rPr>
              <a:t>zaman, </a:t>
            </a:r>
            <a:r>
              <a:rPr lang="tr-TR" sz="2200" b="1" dirty="0" err="1">
                <a:solidFill>
                  <a:prstClr val="black"/>
                </a:solidFill>
                <a:latin typeface="Calibri"/>
              </a:rPr>
              <a:t>insangücü</a:t>
            </a:r>
            <a:r>
              <a:rPr lang="tr-TR" sz="2200" b="1" dirty="0">
                <a:solidFill>
                  <a:prstClr val="black"/>
                </a:solidFill>
                <a:latin typeface="Calibri"/>
              </a:rPr>
              <a:t>, para, arazi, teknoloji …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Zaman ilerledikçe yeryüzündeki kaynaklardan, </a:t>
            </a:r>
          </a:p>
          <a:p>
            <a:pPr marL="864108" lvl="2" indent="-342900" algn="just">
              <a:buClrTx/>
              <a:buFont typeface="Arial" pitchFamily="34" charset="0"/>
              <a:buChar char="•"/>
            </a:pPr>
            <a:r>
              <a:rPr lang="tr-TR" sz="2200" b="1" dirty="0">
                <a:solidFill>
                  <a:prstClr val="black"/>
                </a:solidFill>
                <a:latin typeface="Calibri"/>
              </a:rPr>
              <a:t>bazıları azalmış, </a:t>
            </a:r>
          </a:p>
          <a:p>
            <a:pPr marL="864108" lvl="2" indent="-342900" algn="just">
              <a:buClrTx/>
              <a:buFont typeface="Arial" pitchFamily="34" charset="0"/>
              <a:buChar char="•"/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öbür yandan mevcut kaynakları kullanacak olan </a:t>
            </a:r>
            <a:r>
              <a:rPr lang="tr-TR" sz="2200" b="1" dirty="0">
                <a:solidFill>
                  <a:prstClr val="black"/>
                </a:solidFill>
                <a:latin typeface="Calibri"/>
              </a:rPr>
              <a:t>insanların sayısı artmış </a:t>
            </a:r>
          </a:p>
          <a:p>
            <a:pPr marL="864108" lvl="2" indent="-342900" algn="just">
              <a:buClrTx/>
              <a:buFont typeface="Arial" pitchFamily="34" charset="0"/>
              <a:buChar char="•"/>
            </a:pPr>
            <a:r>
              <a:rPr lang="tr-TR" sz="2200" b="1" dirty="0">
                <a:solidFill>
                  <a:prstClr val="black"/>
                </a:solidFill>
                <a:latin typeface="Calibri"/>
              </a:rPr>
              <a:t>teknolojik yönden gelişmiş </a:t>
            </a:r>
            <a:r>
              <a:rPr lang="tr-TR" sz="2200" dirty="0">
                <a:solidFill>
                  <a:prstClr val="black"/>
                </a:solidFill>
                <a:latin typeface="Calibri"/>
              </a:rPr>
              <a:t>özellikleri olan </a:t>
            </a:r>
            <a:r>
              <a:rPr lang="tr-TR" sz="2200" b="1" dirty="0">
                <a:solidFill>
                  <a:prstClr val="black"/>
                </a:solidFill>
                <a:latin typeface="Calibri"/>
              </a:rPr>
              <a:t>araç ve gereçler üretilmeye ve kullanılmaya başlanmıştır. </a:t>
            </a:r>
          </a:p>
          <a:p>
            <a:pPr marL="864108" lvl="2" indent="-342900" algn="just">
              <a:buClrTx/>
              <a:buFont typeface="Arial" pitchFamily="34" charset="0"/>
              <a:buChar char="•"/>
            </a:pPr>
            <a:r>
              <a:rPr lang="tr-TR" sz="2200" dirty="0">
                <a:solidFill>
                  <a:prstClr val="black"/>
                </a:solidFill>
                <a:latin typeface="Calibri"/>
              </a:rPr>
              <a:t>Aynı zamanda insanların bilgi ve kültür seviyeleri artmış ve insanlar </a:t>
            </a:r>
            <a:r>
              <a:rPr lang="tr-TR" sz="2200" b="1" dirty="0">
                <a:solidFill>
                  <a:prstClr val="black"/>
                </a:solidFill>
                <a:latin typeface="Calibri"/>
              </a:rPr>
              <a:t>temel ihtiyaçlarını karşılamanın ötesinde, ortaya çıkan daha başka ihtiyaçlarının da karşılanmasına yönelik </a:t>
            </a:r>
            <a:r>
              <a:rPr lang="tr-TR" sz="2200" dirty="0">
                <a:solidFill>
                  <a:prstClr val="black"/>
                </a:solidFill>
                <a:latin typeface="Calibri"/>
              </a:rPr>
              <a:t>olarak günlük hayatta kullandığı eşyalara ve yararlandığı hizmetlere olan </a:t>
            </a:r>
            <a:r>
              <a:rPr lang="tr-TR" sz="2200" b="1" dirty="0">
                <a:solidFill>
                  <a:prstClr val="black"/>
                </a:solidFill>
                <a:latin typeface="Calibri"/>
              </a:rPr>
              <a:t>beklentilerini yükseltmeye başlamışlardır.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524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18E5CE-17F3-4D8D-A627-131D96ADC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692696"/>
            <a:ext cx="7642096" cy="4824536"/>
          </a:xfrm>
        </p:spPr>
        <p:txBody>
          <a:bodyPr>
            <a:normAutofit fontScale="77500" lnSpcReduction="20000"/>
          </a:bodyPr>
          <a:lstStyle/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600" dirty="0">
                <a:solidFill>
                  <a:prstClr val="black"/>
                </a:solidFill>
                <a:latin typeface="Calibri"/>
              </a:rPr>
              <a:t>Diğer yandan 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farklı yeteneklere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uzmanlık alanlarına 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ve 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bilgi düzeyine sahip insanlar için 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karmaşık yapıdaki araç, gereç ve malzemelerden oluşan 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organizasyonların yönetimi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 ve 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en yüksek verimi elde edecek şekilde 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eldeki 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kaynakların organizasyonunun faaliyetlerine paylaştırılması önemli bir problem 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haline gelmiştir.</a:t>
            </a:r>
          </a:p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600" dirty="0">
                <a:solidFill>
                  <a:prstClr val="black"/>
                </a:solidFill>
                <a:latin typeface="Calibri"/>
              </a:rPr>
              <a:t>Özellikle 18nci yüzyılın sonlarına doğru başlayan 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endüstri devrimi 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bu değişimin daha da hızlanmasına ve daha büyük organizasyonların oluşmasına yol açmıştır. </a:t>
            </a:r>
          </a:p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600" dirty="0">
                <a:solidFill>
                  <a:prstClr val="black"/>
                </a:solidFill>
                <a:latin typeface="Calibri"/>
              </a:rPr>
              <a:t>Bu gelişmelerin sonucu olarak günlük hayatta karşılaşılan çeşitli problemler ile ilgili karar vermeye yardımcı olmak amacıyla, 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problemlerin çözümünde kullanılabilecek bilimsel metotların geliştirilmesine yönelik çalışmalar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 başlamıştır. </a:t>
            </a:r>
          </a:p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2600" dirty="0">
                <a:solidFill>
                  <a:prstClr val="black"/>
                </a:solidFill>
                <a:latin typeface="Calibri"/>
              </a:rPr>
              <a:t>Pek çok alandaki çeşitli problemlerin çözümünde kullanılabilecek teknikleri içeren 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Yöneylem araştırması bilim dalı böyle bir arayışın sonunda ortaya çıkmış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, bilim adamlarının katkılarıyla gittikçe zenginleşmiş ve ilk yıllarından itibaren 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karar problemlerinin çözümünde yoğun olarak 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kullanılmaya başlamıştır. </a:t>
            </a:r>
          </a:p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endParaRPr lang="tr-TR" sz="2600" dirty="0">
              <a:solidFill>
                <a:prstClr val="black"/>
              </a:solidFill>
              <a:latin typeface="Calibri"/>
            </a:endParaRPr>
          </a:p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endParaRPr lang="tr-TR" dirty="0">
              <a:solidFill>
                <a:prstClr val="black"/>
              </a:solidFill>
              <a:latin typeface="Calibri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419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D11BEC-E8C2-4DB4-AF02-866A9A14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3000" b="1" dirty="0">
                <a:solidFill>
                  <a:prstClr val="black"/>
                </a:solidFill>
                <a:latin typeface="Calibri"/>
              </a:rPr>
              <a:t>YÖNEYLEM ARAŞTIRMASININ TANIMI</a:t>
            </a:r>
            <a:endParaRPr lang="tr-TR" sz="3000" dirty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3000" dirty="0">
                <a:solidFill>
                  <a:prstClr val="black"/>
                </a:solidFill>
                <a:latin typeface="Calibri"/>
              </a:rPr>
              <a:t> 	Yöneylem  araştırması denince akla ilk gelen kelime </a:t>
            </a:r>
            <a:r>
              <a:rPr lang="tr-TR" sz="3000" b="1" dirty="0">
                <a:solidFill>
                  <a:prstClr val="black"/>
                </a:solidFill>
                <a:latin typeface="Calibri"/>
              </a:rPr>
              <a:t>optimizasyondur.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3000" dirty="0">
                <a:solidFill>
                  <a:prstClr val="black"/>
                </a:solidFill>
                <a:latin typeface="Calibri"/>
              </a:rPr>
              <a:t>		Optimizasyon kelime olarak </a:t>
            </a:r>
            <a:r>
              <a:rPr lang="tr-TR" sz="3000" b="1" dirty="0">
                <a:solidFill>
                  <a:prstClr val="black"/>
                </a:solidFill>
                <a:latin typeface="Calibri"/>
              </a:rPr>
              <a:t>“en iyiyi elde 	etme” </a:t>
            </a:r>
            <a:r>
              <a:rPr lang="tr-TR" sz="3000" dirty="0">
                <a:solidFill>
                  <a:prstClr val="black"/>
                </a:solidFill>
                <a:latin typeface="Calibri"/>
              </a:rPr>
              <a:t>şeklinde tanımlanabilir. </a:t>
            </a:r>
          </a:p>
          <a:p>
            <a:pPr marL="342900" lvl="0" indent="-342900">
              <a:spcBef>
                <a:spcPct val="20000"/>
              </a:spcBef>
              <a:buClrTx/>
              <a:buSzTx/>
              <a:buNone/>
            </a:pPr>
            <a:r>
              <a:rPr lang="tr-TR" sz="3000" dirty="0">
                <a:solidFill>
                  <a:prstClr val="black"/>
                </a:solidFill>
                <a:latin typeface="Calibri"/>
              </a:rPr>
              <a:t>		Bu da bize </a:t>
            </a:r>
            <a:r>
              <a:rPr lang="tr-TR" sz="3000" b="1" dirty="0">
                <a:solidFill>
                  <a:prstClr val="black"/>
                </a:solidFill>
                <a:latin typeface="Calibri"/>
              </a:rPr>
              <a:t>amaç doğrultusunda eldeki 	kaynakları kullanarak problemlerin 	optimal (en iyi, en verimli) çözümünün </a:t>
            </a:r>
            <a:r>
              <a:rPr lang="tr-TR" sz="3000" dirty="0">
                <a:solidFill>
                  <a:prstClr val="black"/>
                </a:solidFill>
                <a:latin typeface="Calibri"/>
              </a:rPr>
              <a:t>	bulunmasını ifade eder.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539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CB4186-DD03-4C44-928D-DDD285E6D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404664"/>
            <a:ext cx="7498080" cy="4800600"/>
          </a:xfrm>
        </p:spPr>
        <p:txBody>
          <a:bodyPr>
            <a:normAutofit/>
          </a:bodyPr>
          <a:lstStyle/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3000" dirty="0">
                <a:solidFill>
                  <a:prstClr val="black"/>
                </a:solidFill>
                <a:latin typeface="Calibri"/>
              </a:rPr>
              <a:t>Yöneylem, karmaşık sorunların çözümünde ve incelenmesinde </a:t>
            </a:r>
            <a:r>
              <a:rPr lang="tr-TR" sz="3000" b="1" dirty="0">
                <a:solidFill>
                  <a:prstClr val="black"/>
                </a:solidFill>
                <a:latin typeface="Calibri"/>
              </a:rPr>
              <a:t>bilimsel ve özellikle matematiksel yöntemlerin uygulanışı</a:t>
            </a:r>
            <a:r>
              <a:rPr lang="tr-TR" sz="3000" dirty="0">
                <a:solidFill>
                  <a:prstClr val="black"/>
                </a:solidFill>
                <a:latin typeface="Calibri"/>
              </a:rPr>
              <a:t>; yöneylem araştırması ise herhangi bir problemi </a:t>
            </a:r>
            <a:r>
              <a:rPr lang="tr-TR" sz="3000" b="1" dirty="0">
                <a:solidFill>
                  <a:prstClr val="black"/>
                </a:solidFill>
                <a:latin typeface="Calibri"/>
              </a:rPr>
              <a:t>yöneylem yöntemine göre araştırma, incelemedir </a:t>
            </a:r>
            <a:r>
              <a:rPr lang="tr-TR" sz="3000" dirty="0">
                <a:solidFill>
                  <a:prstClr val="black"/>
                </a:solidFill>
                <a:latin typeface="Calibri"/>
              </a:rPr>
              <a:t>(Türk Dil Kurumu, 1998).</a:t>
            </a:r>
          </a:p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3000" dirty="0">
                <a:solidFill>
                  <a:prstClr val="black"/>
                </a:solidFill>
                <a:latin typeface="Calibri"/>
              </a:rPr>
              <a:t>Yöneylem araştırması,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600" b="1" dirty="0">
                <a:solidFill>
                  <a:prstClr val="black"/>
                </a:solidFill>
                <a:latin typeface="Calibri"/>
              </a:rPr>
              <a:t>bir sorun çözme süreci,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600" b="1" dirty="0">
                <a:solidFill>
                  <a:prstClr val="black"/>
                </a:solidFill>
                <a:latin typeface="Calibri"/>
              </a:rPr>
              <a:t>bilimler arası bir yaklaşımdır.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210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8C8CA1-5AD2-4D94-A2C4-988A85AA5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620688"/>
            <a:ext cx="7498080" cy="4800600"/>
          </a:xfrm>
        </p:spPr>
        <p:txBody>
          <a:bodyPr>
            <a:normAutofit/>
          </a:bodyPr>
          <a:lstStyle/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b="1" dirty="0">
                <a:solidFill>
                  <a:prstClr val="black"/>
                </a:solidFill>
                <a:latin typeface="Calibri"/>
              </a:rPr>
              <a:t>Yöneylem araştırması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endüstri, iş dünyası, yönetim ve savunma alanlarında; </a:t>
            </a:r>
            <a:r>
              <a:rPr lang="tr-TR" b="1" dirty="0">
                <a:solidFill>
                  <a:prstClr val="black"/>
                </a:solidFill>
                <a:latin typeface="Calibri"/>
              </a:rPr>
              <a:t>insan, makine, malzeme ve paradan oluşan büyük sistemlerin yönetiminde</a:t>
            </a:r>
            <a:r>
              <a:rPr lang="tr-TR" dirty="0">
                <a:solidFill>
                  <a:prstClr val="black"/>
                </a:solidFill>
                <a:latin typeface="Calibri"/>
              </a:rPr>
              <a:t> ortaya çıkan </a:t>
            </a:r>
            <a:r>
              <a:rPr lang="tr-TR" b="1" dirty="0">
                <a:solidFill>
                  <a:prstClr val="black"/>
                </a:solidFill>
                <a:latin typeface="Calibri"/>
              </a:rPr>
              <a:t>karmaşık problemlerin çözümünde bilimsel metotların </a:t>
            </a:r>
            <a:r>
              <a:rPr lang="tr-TR" dirty="0">
                <a:solidFill>
                  <a:prstClr val="black"/>
                </a:solidFill>
                <a:latin typeface="Calibri"/>
              </a:rPr>
              <a:t>uygulanmasıdır.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dirty="0">
                <a:solidFill>
                  <a:prstClr val="black"/>
                </a:solidFill>
                <a:latin typeface="Calibri"/>
              </a:rPr>
              <a:t>Amaç </a:t>
            </a:r>
            <a:r>
              <a:rPr lang="tr-TR" b="1" dirty="0">
                <a:solidFill>
                  <a:prstClr val="black"/>
                </a:solidFill>
                <a:latin typeface="Calibri"/>
              </a:rPr>
              <a:t>yönetim politikasının ve faaliyetlerin bilimsel olarak saptanmasına </a:t>
            </a:r>
            <a:r>
              <a:rPr lang="tr-TR" dirty="0">
                <a:solidFill>
                  <a:prstClr val="black"/>
                </a:solidFill>
                <a:latin typeface="Calibri"/>
              </a:rPr>
              <a:t>yardımcı olmaktır.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417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755D20-C57A-47B3-9037-A41A326EA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764704"/>
            <a:ext cx="7498080" cy="4800600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spcBef>
                <a:spcPct val="20000"/>
              </a:spcBef>
              <a:buClrTx/>
              <a:buSzTx/>
              <a:buFont typeface="Arial" pitchFamily="34" charset="0"/>
              <a:buChar char="•"/>
            </a:pPr>
            <a:r>
              <a:rPr lang="tr-TR" sz="3000" dirty="0">
                <a:solidFill>
                  <a:prstClr val="black"/>
                </a:solidFill>
                <a:latin typeface="Calibri"/>
              </a:rPr>
              <a:t>Sanayi Devrimi sonrasında  geliştirilen yöntemler,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600" b="1" dirty="0">
                <a:solidFill>
                  <a:prstClr val="black"/>
                </a:solidFill>
                <a:latin typeface="Calibri"/>
              </a:rPr>
              <a:t>askeri alanlarda 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kullanılmak amacıyla daha da geliştirilerek,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600" dirty="0">
                <a:solidFill>
                  <a:prstClr val="black"/>
                </a:solidFill>
                <a:latin typeface="Calibri"/>
              </a:rPr>
              <a:t>özellikle 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ABD hava kuvvetleri 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faaliyetlerinin etkinlik sağlayacak şekilde planlanmasında kullanılmıştır. </a:t>
            </a:r>
          </a:p>
          <a:p>
            <a:pPr marL="617220" lvl="1" indent="-342900" algn="just">
              <a:spcBef>
                <a:spcPct val="20000"/>
              </a:spcBef>
              <a:buClrTx/>
              <a:buFont typeface="Arial" pitchFamily="34" charset="0"/>
              <a:buChar char="•"/>
            </a:pPr>
            <a:r>
              <a:rPr lang="tr-TR" sz="2600" dirty="0">
                <a:solidFill>
                  <a:prstClr val="black"/>
                </a:solidFill>
                <a:latin typeface="Calibri"/>
              </a:rPr>
              <a:t>Bu çalışmaları yürüten 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G.B. </a:t>
            </a:r>
            <a:r>
              <a:rPr lang="tr-TR" sz="2600" b="1" dirty="0" err="1">
                <a:solidFill>
                  <a:prstClr val="black"/>
                </a:solidFill>
                <a:latin typeface="Calibri"/>
              </a:rPr>
              <a:t>Dantzig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çalışma kapsamını genişleterek ABD’nin tüm askeri faaliyetlerinin planlanmasına yönelik 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doğrusal programlama yaklaşımını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 geliştirmiş ve </a:t>
            </a:r>
            <a:r>
              <a:rPr lang="tr-TR" sz="2600" b="1" dirty="0" err="1">
                <a:solidFill>
                  <a:prstClr val="black"/>
                </a:solidFill>
                <a:latin typeface="Calibri"/>
              </a:rPr>
              <a:t>Simpleks</a:t>
            </a:r>
            <a:r>
              <a:rPr lang="tr-TR" sz="2600" b="1" dirty="0">
                <a:solidFill>
                  <a:prstClr val="black"/>
                </a:solidFill>
                <a:latin typeface="Calibri"/>
              </a:rPr>
              <a:t> çözüm yöntemini</a:t>
            </a:r>
            <a:r>
              <a:rPr lang="tr-TR" sz="2600" dirty="0">
                <a:solidFill>
                  <a:prstClr val="black"/>
                </a:solidFill>
                <a:latin typeface="Calibri"/>
              </a:rPr>
              <a:t> ortaya koymuştur.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7311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927B2236124E62419B54376F8DC5CED3" ma:contentTypeVersion="2" ma:contentTypeDescription="Yeni belge oluşturun." ma:contentTypeScope="" ma:versionID="c96d8f40ee5f96d69865a73e551bca5c">
  <xsd:schema xmlns:xsd="http://www.w3.org/2001/XMLSchema" xmlns:xs="http://www.w3.org/2001/XMLSchema" xmlns:p="http://schemas.microsoft.com/office/2006/metadata/properties" xmlns:ns2="485ff850-bc4e-4841-9f44-21a908f84cb6" targetNamespace="http://schemas.microsoft.com/office/2006/metadata/properties" ma:root="true" ma:fieldsID="1f4ab866eec541d355272f0ec10686e7" ns2:_="">
    <xsd:import namespace="485ff850-bc4e-4841-9f44-21a908f84c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ff850-bc4e-4841-9f44-21a908f84c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4EDB3F-5AE9-4BD7-93D8-1D0E5BAC13A5}"/>
</file>

<file path=customXml/itemProps2.xml><?xml version="1.0" encoding="utf-8"?>
<ds:datastoreItem xmlns:ds="http://schemas.openxmlformats.org/officeDocument/2006/customXml" ds:itemID="{BCC6AC50-3E56-40C4-9F08-76EF07516CC9}"/>
</file>

<file path=customXml/itemProps3.xml><?xml version="1.0" encoding="utf-8"?>
<ds:datastoreItem xmlns:ds="http://schemas.openxmlformats.org/officeDocument/2006/customXml" ds:itemID="{84928A1F-C8D8-4831-9315-8F1E28B70047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733</TotalTime>
  <Words>2126</Words>
  <Application>Microsoft Office PowerPoint</Application>
  <PresentationFormat>Ekran Gösterisi (4:3)</PresentationFormat>
  <Paragraphs>213</Paragraphs>
  <Slides>33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41" baseType="lpstr">
      <vt:lpstr>Arial</vt:lpstr>
      <vt:lpstr>Calibri</vt:lpstr>
      <vt:lpstr>Gill Sans MT</vt:lpstr>
      <vt:lpstr>Times New Roman</vt:lpstr>
      <vt:lpstr>Univers Condensed</vt:lpstr>
      <vt:lpstr>Verdana</vt:lpstr>
      <vt:lpstr>Wingdings 2</vt:lpstr>
      <vt:lpstr>Gündönümü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SOSYAL BİLİMLERDE ARAŞTIRMA YÖNTEMLERİ</dc:title>
  <dc:creator>hp</dc:creator>
  <cp:lastModifiedBy>yazar</cp:lastModifiedBy>
  <cp:revision>709</cp:revision>
  <dcterms:created xsi:type="dcterms:W3CDTF">2014-10-09T19:25:00Z</dcterms:created>
  <dcterms:modified xsi:type="dcterms:W3CDTF">2020-10-12T05:33:22Z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  <property fmtid="{D5CDD505-2E9C-101B-9397-08002B2CF9AE}" pid="3" name="ContentTypeId">
    <vt:lpwstr>0x010100927B2236124E62419B54376F8DC5CED3</vt:lpwstr>
  </property>
</Properties>
</file>