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33"/>
  </p:notesMasterIdLst>
  <p:handoutMasterIdLst>
    <p:handoutMasterId r:id="rId34"/>
  </p:handoutMasterIdLst>
  <p:sldIdLst>
    <p:sldId id="257" r:id="rId3"/>
    <p:sldId id="595" r:id="rId4"/>
    <p:sldId id="594" r:id="rId5"/>
    <p:sldId id="596" r:id="rId6"/>
    <p:sldId id="519" r:id="rId7"/>
    <p:sldId id="597" r:id="rId8"/>
    <p:sldId id="598" r:id="rId9"/>
    <p:sldId id="599" r:id="rId10"/>
    <p:sldId id="546" r:id="rId11"/>
    <p:sldId id="547" r:id="rId12"/>
    <p:sldId id="549" r:id="rId13"/>
    <p:sldId id="550" r:id="rId14"/>
    <p:sldId id="551" r:id="rId15"/>
    <p:sldId id="600" r:id="rId16"/>
    <p:sldId id="601" r:id="rId17"/>
    <p:sldId id="602" r:id="rId18"/>
    <p:sldId id="604" r:id="rId19"/>
    <p:sldId id="605" r:id="rId20"/>
    <p:sldId id="603" r:id="rId21"/>
    <p:sldId id="606" r:id="rId22"/>
    <p:sldId id="607" r:id="rId23"/>
    <p:sldId id="608" r:id="rId24"/>
    <p:sldId id="612" r:id="rId25"/>
    <p:sldId id="609" r:id="rId26"/>
    <p:sldId id="553" r:id="rId27"/>
    <p:sldId id="613" r:id="rId28"/>
    <p:sldId id="611" r:id="rId29"/>
    <p:sldId id="614" r:id="rId30"/>
    <p:sldId id="610" r:id="rId31"/>
    <p:sldId id="615" r:id="rId32"/>
  </p:sldIdLst>
  <p:sldSz cx="9144000" cy="6858000" type="screen4x3"/>
  <p:notesSz cx="6735763" cy="9866313"/>
  <p:custDataLst>
    <p:tags r:id="rId35"/>
  </p:custDataLst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89016" autoAdjust="0"/>
  </p:normalViewPr>
  <p:slideViewPr>
    <p:cSldViewPr>
      <p:cViewPr>
        <p:scale>
          <a:sx n="90" d="100"/>
          <a:sy n="90" d="100"/>
        </p:scale>
        <p:origin x="-2292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F704-AFD9-4BB6-912F-4DF4BE404E1D}" type="datetimeFigureOut">
              <a:rPr lang="tr-TR" smtClean="0"/>
              <a:pPr/>
              <a:t>2.10.2020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A6B24-450C-4F76-B6A8-7D06B55F6F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74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B5CBF-19BB-4476-8208-B03CD2CD97EC}" type="datetimeFigureOut">
              <a:rPr lang="tr-TR" smtClean="0"/>
              <a:pPr/>
              <a:t>2.10.2020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748E-F543-4735-AA8A-730236093C5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93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dirty="0" smtClean="0"/>
          </a:p>
        </p:txBody>
      </p:sp>
      <p:sp>
        <p:nvSpPr>
          <p:cNvPr id="18436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0D7C595-2B99-47E2-91D1-0A3894459E78}" type="slidenum">
              <a:rPr lang="tr-TR" smtClean="0"/>
              <a:pPr>
                <a:defRPr/>
              </a:pPr>
              <a:t>1</a:t>
            </a:fld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095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9F8A45-5AC4-4975-B853-3A6E7DC9D9FC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688B76-7650-45C1-B8EC-ACA3A867CA5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C3CA-0E98-4B52-8228-4C513CA408CE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41ADD-FA5B-4337-BCDB-CAC861CFCC3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9F8A45-5AC4-4975-B853-3A6E7DC9D9FC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688B76-7650-45C1-B8EC-ACA3A867CA5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101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11C45-22B7-4935-9300-56ED39CF2BCF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EE4F-7559-4046-8045-D70D62C8A72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2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621AA7-5BAA-4DFA-A6DF-0860E06B4721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50682B-F70F-453E-9AA7-3B8024A39AB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442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3FA9C-2559-495E-8A7B-8E6A5B3FAEDD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945A6-EE13-41D9-8803-3A52032B20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23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4FC22-F076-4739-A22C-6E4EAB55C364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12E64-FB3F-4780-9C51-A9959878E26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47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CEBFA-646F-4331-9917-34BDDEE4E864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C8B2C-8A46-4A8F-BB56-FBFBC24A9B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38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437447-D009-4DC8-9889-689C1E6BC080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3D41C-1903-4574-A997-7E33B4D9C7A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20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3ED903-5949-45AC-9EBA-F44BAE8F45E9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C0DE967-A48C-4844-B6EF-2592DB18E3F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486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1272EB-4773-46E0-81C0-3C97F90F96DB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E2B72A-4AE8-43D9-A988-834E85AE7C2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0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D11C45-22B7-4935-9300-56ED39CF2BCF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EFEE4F-7559-4046-8045-D70D62C8A72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5292F-D74C-41D6-9879-E98285E4DABB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E35C4-EB62-47C2-8913-8E3EAD18C82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919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5292F-D74C-41D6-9879-E98285E4DABB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E35C4-EB62-47C2-8913-8E3EAD18C82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8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21AA7-5BAA-4DFA-A6DF-0860E06B4721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0682B-F70F-453E-9AA7-3B8024A39AB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FA9C-2559-495E-8A7B-8E6A5B3FAEDD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945A6-EE13-41D9-8803-3A52032B202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94FC22-F076-4739-A22C-6E4EAB55C364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F12E64-FB3F-4780-9C51-A9959878E26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EBFA-646F-4331-9917-34BDDEE4E864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8B2C-8A46-4A8F-BB56-FBFBC24A9B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7447-D009-4DC8-9889-689C1E6BC080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D41C-1903-4574-A997-7E33B4D9C7A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4959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D903-5949-45AC-9EBA-F44BAE8F45E9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DE967-A48C-4844-B6EF-2592DB18E3F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72EB-4773-46E0-81C0-3C97F90F96DB}" type="datetimeFigureOut">
              <a:rPr lang="tr-TR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B72A-4AE8-43D9-A988-834E85AE7C2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Asıl başlık stili için tıklatın</a:t>
            </a:r>
          </a:p>
        </p:txBody>
      </p:sp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3A5292F-D74C-41D6-9879-E98285E4DABB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1AE35C4-EB62-47C2-8913-8E3EAD18C82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A5292F-D74C-41D6-9879-E98285E4DABB}" type="datetimeFigureOut">
              <a:rPr lang="tr-TR" smtClean="0"/>
              <a:pPr>
                <a:defRPr/>
              </a:pPr>
              <a:t>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AE35C4-EB62-47C2-8913-8E3EAD18C82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9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 Başlık 2"/>
          <p:cNvSpPr txBox="1">
            <a:spLocks/>
          </p:cNvSpPr>
          <p:nvPr/>
        </p:nvSpPr>
        <p:spPr>
          <a:xfrm>
            <a:off x="770518" y="4653136"/>
            <a:ext cx="7772400" cy="119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 2"/>
              <a:buNone/>
              <a:defRPr kumimoji="0" sz="24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SzPct val="80000"/>
              <a:buFont typeface="Wingdings 2"/>
              <a:buNone/>
              <a:defRPr kumimoji="0" sz="20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FontTx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Font typeface="Franklin Gothic Book" panose="020B0503020102020204" pitchFamily="34" charset="0"/>
              <a:buNone/>
              <a:defRPr kumimoji="0" sz="1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/>
              </a:buClr>
              <a:buFont typeface="Franklin Gothic Book" panose="020B0503020102020204" pitchFamily="34" charset="0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1">
                  <a:tint val="60000"/>
                </a:schemeClr>
              </a:buClr>
              <a:buFont typeface="Franklin Gothic Book" panose="020B0503020102020204" pitchFamily="34" charset="0"/>
              <a:buNone/>
              <a:defRPr kumimoji="0" sz="1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>
                  <a:tint val="60000"/>
                </a:schemeClr>
              </a:buClr>
              <a:buFont typeface="Franklin Gothic Book" panose="020B0503020102020204" pitchFamily="34" charset="0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800" b="1" dirty="0" smtClean="0">
              <a:solidFill>
                <a:schemeClr val="tx1"/>
              </a:solidFill>
              <a:latin typeface="Gabriola" pitchFamily="82" charset="0"/>
              <a:cs typeface="Arial" pitchFamily="34" charset="0"/>
            </a:endParaRPr>
          </a:p>
          <a:p>
            <a:r>
              <a:rPr lang="tr-TR" sz="1800" b="1" dirty="0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Dr. </a:t>
            </a:r>
            <a:r>
              <a:rPr lang="tr-TR" sz="1800" b="1" dirty="0" err="1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Öğr</a:t>
            </a:r>
            <a:r>
              <a:rPr lang="tr-TR" sz="1800" b="1" dirty="0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. Üyesi Selda ÖRS ÖZDİL</a:t>
            </a:r>
            <a:endParaRPr lang="tr-TR" sz="1800" b="1" dirty="0" smtClean="0">
              <a:solidFill>
                <a:schemeClr val="tx1"/>
              </a:solidFill>
            </a:endParaRPr>
          </a:p>
          <a:p>
            <a:r>
              <a:rPr lang="tr-TR" sz="1800" b="1" dirty="0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 </a:t>
            </a:r>
          </a:p>
          <a:p>
            <a:endParaRPr lang="tr-TR" sz="1800" b="1" dirty="0" smtClean="0">
              <a:solidFill>
                <a:schemeClr val="tx1"/>
              </a:solidFill>
              <a:latin typeface="Gabriola" pitchFamily="82" charset="0"/>
              <a:cs typeface="Arial" pitchFamily="34" charset="0"/>
            </a:endParaRPr>
          </a:p>
        </p:txBody>
      </p:sp>
      <p:sp>
        <p:nvSpPr>
          <p:cNvPr id="8" name="Alt Başlık 2"/>
          <p:cNvSpPr txBox="1">
            <a:spLocks/>
          </p:cNvSpPr>
          <p:nvPr/>
        </p:nvSpPr>
        <p:spPr>
          <a:xfrm>
            <a:off x="784947" y="645120"/>
            <a:ext cx="7772400" cy="119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 2"/>
              <a:buNone/>
              <a:defRPr kumimoji="0" sz="24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SzPct val="80000"/>
              <a:buFont typeface="Wingdings 2"/>
              <a:buNone/>
              <a:defRPr kumimoji="0" sz="20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FontTx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3"/>
              </a:buClr>
              <a:buFont typeface="Franklin Gothic Book" panose="020B0503020102020204" pitchFamily="34" charset="0"/>
              <a:buNone/>
              <a:defRPr kumimoji="0" sz="1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/>
              </a:buClr>
              <a:buFont typeface="Franklin Gothic Book" panose="020B0503020102020204" pitchFamily="34" charset="0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1">
                  <a:tint val="60000"/>
                </a:schemeClr>
              </a:buClr>
              <a:buFont typeface="Franklin Gothic Book" panose="020B0503020102020204" pitchFamily="34" charset="0"/>
              <a:buNone/>
              <a:defRPr kumimoji="0" sz="1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4000"/>
              </a:lnSpc>
              <a:spcBef>
                <a:spcPts val="370"/>
              </a:spcBef>
              <a:spcAft>
                <a:spcPts val="200"/>
              </a:spcAft>
              <a:buClr>
                <a:schemeClr val="accent2">
                  <a:tint val="60000"/>
                </a:schemeClr>
              </a:buClr>
              <a:buFont typeface="Franklin Gothic Book" panose="020B0503020102020204" pitchFamily="34" charset="0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Ondokuz Mayıs Üniversitesi </a:t>
            </a:r>
          </a:p>
          <a:p>
            <a:r>
              <a:rPr lang="tr-TR" sz="1800" b="1" dirty="0" smtClean="0">
                <a:solidFill>
                  <a:schemeClr val="tx1"/>
                </a:solidFill>
                <a:latin typeface="Gabriola" pitchFamily="82" charset="0"/>
                <a:cs typeface="Arial" pitchFamily="34" charset="0"/>
              </a:rPr>
              <a:t>Eğitimde Ölçme ve Değerlendirme Anabilim Dalı</a:t>
            </a:r>
          </a:p>
          <a:p>
            <a:endParaRPr lang="tr-TR" sz="1800" b="1" dirty="0" smtClean="0">
              <a:solidFill>
                <a:schemeClr val="tx1"/>
              </a:solidFill>
              <a:latin typeface="Gabriola" pitchFamily="82" charset="0"/>
              <a:cs typeface="Arial" pitchFamily="34" charset="0"/>
            </a:endParaRPr>
          </a:p>
        </p:txBody>
      </p:sp>
      <p:sp>
        <p:nvSpPr>
          <p:cNvPr id="6" name="Unvan 1"/>
          <p:cNvSpPr>
            <a:spLocks noGrp="1"/>
          </p:cNvSpPr>
          <p:nvPr>
            <p:ph type="ctrTitle"/>
          </p:nvPr>
        </p:nvSpPr>
        <p:spPr>
          <a:xfrm>
            <a:off x="899592" y="3429000"/>
            <a:ext cx="7063740" cy="95272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tr-T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TEMEL İSTATİSTİK</a:t>
            </a:r>
            <a:br>
              <a:rPr lang="tr-T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</a:b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frekans </a:t>
            </a:r>
            <a:r>
              <a:rPr lang="tr-T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dağIlImlarI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 ve </a:t>
            </a:r>
            <a:b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</a:br>
            <a:r>
              <a:rPr lang="tr-T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verİlerİn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grafİkle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 </a:t>
            </a:r>
            <a:r>
              <a:rPr lang="tr-T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Arial" pitchFamily="34" charset="0"/>
              </a:rPr>
              <a:t>gösterİmİ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7" y="1554216"/>
            <a:ext cx="47991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08650"/>
            <a:ext cx="24479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798490" y="901824"/>
            <a:ext cx="4392488" cy="726976"/>
          </a:xfrm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Sıralanmış Puanlar (Şen, 2018)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6156176" y="253752"/>
            <a:ext cx="2664296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>
                <a:solidFill>
                  <a:srgbClr val="FF0000"/>
                </a:solidFill>
              </a:rPr>
              <a:t>Frekans Tablosu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436096" y="58581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</a:rPr>
              <a:t>Sınıf Mevcudu</a:t>
            </a:r>
            <a:endParaRPr lang="tr-TR" sz="1400" dirty="0">
              <a:solidFill>
                <a:srgbClr val="FF0000"/>
              </a:solidFill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-465311" y="188640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1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782350" y="476672"/>
            <a:ext cx="7935788" cy="72697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Verilerin Gruplandırılması (Şen, 2018)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27584" y="5445224"/>
            <a:ext cx="5445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(98-36)/7=8.9 aralık genişliği olarak hesaplanır. Bu katsayının 9 alınması uygun olur.</a:t>
            </a: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3" y="1147763"/>
            <a:ext cx="7769522" cy="429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60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935788" cy="726976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Verilerin Gruplandırılması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9562" y="1484784"/>
            <a:ext cx="7308862" cy="468052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Puanlara ilişkin oluşturulan gruplar ve gruplar içindeki veriler kesiklidir. Puan gruplarının aralıkla ifade edilmesi ve kesikli olması, puan grupları üzerinde matematiksel işlem yapılmasını engeller. </a:t>
            </a:r>
          </a:p>
          <a:p>
            <a:pPr algn="just"/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Başarı sürekli bir değişkendir; sürekliliğin sağlanması için grup alt sınırının yarım puan (0.5) altı ve grup üst sınırının yarım puan üstü alınarak </a:t>
            </a: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gerçek grup aralıkları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oluşturulur.</a:t>
            </a:r>
          </a:p>
          <a:p>
            <a:pPr algn="just"/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Grubun orta noktası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bulunur. Grup orta noktası, belirli bir aralığın alt ve üst değeri toplamının yarısıdır. Bu değer, tüm verileri temsil edebilmesi açısından istatistiksel işlemlerde kullanılır.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1331640" y="1117848"/>
            <a:ext cx="7935788" cy="72697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Gruplandırılmış verilerde frekans tablosu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65342"/>
              </p:ext>
            </p:extLst>
          </p:nvPr>
        </p:nvGraphicFramePr>
        <p:xfrm>
          <a:off x="1403648" y="1700808"/>
          <a:ext cx="7128790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58"/>
                <a:gridCol w="1425758"/>
                <a:gridCol w="1425758"/>
                <a:gridCol w="1425758"/>
                <a:gridCol w="1425758"/>
              </a:tblGrid>
              <a:tr h="70925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Grup Aralığı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Gerçek Grup Aralığı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Grup Orta Noktası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Frekans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Toplamlı Frekans</a:t>
                      </a:r>
                      <a:endParaRPr lang="tr-TR" sz="1600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36-44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35,5-44,5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40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2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2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45-53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44,5-53,5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49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1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3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54-62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53,5-62,5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58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1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4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63-71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62,5-71,5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67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3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7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72-80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71,5-80,5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76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7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14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81-89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80,5-89,5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85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14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28</a:t>
                      </a:r>
                      <a:endParaRPr lang="tr-TR" sz="1800" b="1" dirty="0"/>
                    </a:p>
                  </a:txBody>
                  <a:tcPr/>
                </a:tc>
              </a:tr>
              <a:tr h="454169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90-98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89,5-98,5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94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11</a:t>
                      </a:r>
                      <a:endParaRPr lang="tr-T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 smtClean="0"/>
                        <a:t>39</a:t>
                      </a:r>
                      <a:endParaRPr lang="tr-TR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1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49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44724" y="1124744"/>
            <a:ext cx="7935788" cy="726976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Gruplandırılmış verilerde frekans tablosu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2" y="1844824"/>
            <a:ext cx="7488832" cy="4680520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Örnek veriler: 43, 20, 56, 35, 48, 65, 49, 56, 67, 35, 51, 58</a:t>
            </a: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küçük ve en büyük değerler 20 ve 67, 67-20=47</a:t>
            </a: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gruplu bir sınıflandırma için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47/6=7.83 (aralık genişliği)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Tam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sayı olabilmesi için 8 sayısına yuvarlanır.</a:t>
            </a: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İlk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puan sınıfı 20-27 (Bu aralıkta 8 sayı var: 20, 21, 22, 23, 24, 25,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26, 27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241"/>
            <a:ext cx="6840760" cy="474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86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211458"/>
            <a:ext cx="8280920" cy="564654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Uygun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olarak hazırlanan bir görsel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10.000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kelime kadar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değerlidir (</a:t>
            </a:r>
            <a:r>
              <a:rPr lang="tr-T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Guilfod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1956; </a:t>
            </a:r>
            <a:r>
              <a:rPr lang="tr-T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Akt:Tan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2016).</a:t>
            </a:r>
          </a:p>
          <a:p>
            <a:pPr algn="just"/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Verilerin betimlenmesinde frekans tablolarının yanı sıra grafik gösterimleri de sıklıkla kullanılmaktadır. Grafikler, görsel yönden de verilerin dağılımlarının anlaşılmasını ve yorumlanmasını kolaylaştırmaktadır.</a:t>
            </a:r>
          </a:p>
          <a:p>
            <a:pPr algn="just"/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Farklı veri türleri için uygun olan grafik türleri değişiklik göstermektedir. Yaygın olarak kullanılan 4 grafik türü: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1) Pasta (Daire) Grafiği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2)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Sütun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(Bar) Grafiği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3) </a:t>
            </a:r>
            <a:r>
              <a:rPr lang="tr-T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Histogram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Grafiği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4) Çizgi Grafiği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39552" y="476672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Verilerin Grafikle Gösterimi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2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211458"/>
            <a:ext cx="8280920" cy="401774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 bütünün parçalarının frekans ya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 oran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olarak gösterildiği grafik türüdür.</a:t>
            </a:r>
          </a:p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Özellikle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kamuoyu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araştırmalarının sunulmasında sıklıkla kullanılmaktadır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Sınıflamalı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değişkenin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düzeylerini, toplam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içindeki ağırlıkları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bakımından göstermek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amacıyla da kullanılır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Pasta cinsiyet, sınıf düzeyi, mezun olunan bölüm gibi kategorik ya da kesikli değişkenlerin frekans dağılımlarının gösteriminde kullanışlıdır.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39552" y="476672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Daire (Pasta)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8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539552" y="476672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Daire (Pasta)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2" y="1700808"/>
            <a:ext cx="4181730" cy="16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62" y="1340767"/>
            <a:ext cx="3810910" cy="25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71600" y="4005064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360</a:t>
            </a:r>
            <a:r>
              <a:rPr lang="tr-TR" dirty="0" smtClean="0">
                <a:latin typeface="Verdana"/>
                <a:ea typeface="Verdana"/>
              </a:rPr>
              <a:t>° </a:t>
            </a:r>
            <a:r>
              <a:rPr lang="tr-TR" dirty="0" err="1" smtClean="0">
                <a:latin typeface="Verdana"/>
                <a:ea typeface="Verdana"/>
              </a:rPr>
              <a:t>lik</a:t>
            </a:r>
            <a:r>
              <a:rPr lang="tr-TR" dirty="0" smtClean="0">
                <a:latin typeface="Verdana"/>
                <a:ea typeface="Verdana"/>
              </a:rPr>
              <a:t> toplam alanın %60’lık dilimi kız öğrencilerin frekansını, %40’lık dilimi erkek öğrencilerin frekansını göstermelidir.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	360x%60=360x0,60=216</a:t>
            </a:r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360x%40=360x0,40=144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Kız öğrencilerin frekansı 216</a:t>
            </a:r>
            <a:r>
              <a:rPr lang="tr-TR" dirty="0">
                <a:latin typeface="Verdana"/>
                <a:ea typeface="Verdana"/>
              </a:rPr>
              <a:t>°</a:t>
            </a:r>
            <a:r>
              <a:rPr lang="tr-TR" dirty="0" smtClean="0"/>
              <a:t>, erkek öğrencilerin frekansı144</a:t>
            </a:r>
            <a:r>
              <a:rPr lang="tr-TR" dirty="0" smtClean="0">
                <a:latin typeface="Verdana"/>
                <a:ea typeface="Verdana"/>
              </a:rPr>
              <a:t>°daire dilimi ile gösterilecektir (Demir, 2017).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54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539552" y="476672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Daire (Pasta)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4" y="1628800"/>
            <a:ext cx="432120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5278438" y="1772816"/>
            <a:ext cx="3851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cs typeface="Arial" pitchFamily="34" charset="0"/>
              </a:rPr>
              <a:t>ÖRN: Araştırmaya </a:t>
            </a:r>
            <a:r>
              <a:rPr lang="tr-TR" dirty="0">
                <a:cs typeface="Arial" pitchFamily="34" charset="0"/>
              </a:rPr>
              <a:t>katılan </a:t>
            </a:r>
            <a:r>
              <a:rPr lang="tr-TR" dirty="0" smtClean="0">
                <a:cs typeface="Arial" pitchFamily="34" charset="0"/>
              </a:rPr>
              <a:t>öğrencilerin %42.5’i </a:t>
            </a:r>
            <a:r>
              <a:rPr lang="tr-TR" dirty="0">
                <a:cs typeface="Arial" pitchFamily="34" charset="0"/>
              </a:rPr>
              <a:t>siyasal, %32.7’si hukuk </a:t>
            </a:r>
            <a:r>
              <a:rPr lang="tr-TR" dirty="0" smtClean="0">
                <a:cs typeface="Arial" pitchFamily="34" charset="0"/>
              </a:rPr>
              <a:t>ve %24.8’ieğitim </a:t>
            </a:r>
            <a:r>
              <a:rPr lang="tr-TR" dirty="0">
                <a:cs typeface="Arial" pitchFamily="34" charset="0"/>
              </a:rPr>
              <a:t>bilimleri </a:t>
            </a:r>
            <a:r>
              <a:rPr lang="tr-TR" dirty="0" smtClean="0">
                <a:cs typeface="Arial" pitchFamily="34" charset="0"/>
              </a:rPr>
              <a:t>alanında öğrenim </a:t>
            </a:r>
            <a:r>
              <a:rPr lang="tr-TR" dirty="0">
                <a:cs typeface="Arial" pitchFamily="34" charset="0"/>
              </a:rPr>
              <a:t>görmektedir.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364088" y="371703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(Köklü ve </a:t>
            </a:r>
            <a:r>
              <a:rPr lang="tr-TR" dirty="0"/>
              <a:t>diğerleri, </a:t>
            </a:r>
            <a:r>
              <a:rPr lang="tr-TR" dirty="0" smtClean="0"/>
              <a:t>2007)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8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548680"/>
            <a:ext cx="7992888" cy="35814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Belirli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 amaç için toplanmış veriyi anlamlı hale getirmenin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değişik yolları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vardır (Arıcı,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2006):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Verileri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sözel ifadelerle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açıklamak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Verileri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tablolar halinde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düzenleme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Verileri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grafiklerle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gösterme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üzerinde hesaplamalar yaparak istatistiksel ölçüler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bulma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Yukarıdaki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yolların birkaçını birlikte uygulama</a:t>
            </a:r>
          </a:p>
          <a:p>
            <a:pPr algn="just">
              <a:lnSpc>
                <a:spcPct val="16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Hangisinin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kullanılacağı, toplanan verinin durumuna ve kullanım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amacına bağlıdır.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0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628800"/>
            <a:ext cx="8136904" cy="46658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 tür grafikler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kesikli ya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 kategorik değişkenler için uygundur.</a:t>
            </a:r>
          </a:p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Birbirini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izleyen barların bir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serisini gösterir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Barlar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birbirine dokunmazlar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 genellikle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düşükten yükseğe ya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 tersine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sıralanırlar.</a:t>
            </a:r>
          </a:p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eksen değişkenin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düzeyini, diğeri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ise frekans ya da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yüzdelerini gösterir.</a:t>
            </a:r>
            <a:endParaRPr lang="tr-T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45859" y="696144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Sütun (Bar)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1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2684" y="81492"/>
            <a:ext cx="298205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8764"/>
            <a:ext cx="4581680" cy="30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187624" y="634321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(Köklü ve </a:t>
            </a:r>
            <a:r>
              <a:rPr lang="tr-TR" dirty="0"/>
              <a:t>diğerleri, </a:t>
            </a:r>
            <a:r>
              <a:rPr lang="tr-TR" dirty="0" smtClean="0"/>
              <a:t>2007)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1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13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187624" y="6343218"/>
            <a:ext cx="158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(Demir, 2017)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98" y="965444"/>
            <a:ext cx="4616649" cy="197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1046"/>
            <a:ext cx="4896544" cy="261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3212976"/>
            <a:ext cx="4283968" cy="267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611560" y="6343218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Baykul</a:t>
            </a:r>
            <a:r>
              <a:rPr lang="tr-TR" dirty="0" smtClean="0"/>
              <a:t> ve Güzeller, 2020)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3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73142"/>
            <a:ext cx="3000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0" y="3148161"/>
            <a:ext cx="54673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1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628800"/>
            <a:ext cx="8136904" cy="46658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 tür grafikler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sürekli değişkenler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için uygundur.</a:t>
            </a:r>
          </a:p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Sütun grafiğinden farklı olarak, veriler sürekli olduğundan barlar birbirine dokunmalıdır.</a:t>
            </a:r>
            <a:endParaRPr lang="tr-T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Dikey eksen frekansları, yatay eksen de ölçümleri/gözlemleri/puanları ya da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puan aralıklarını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göstermektedir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eksen değişkenin düzeyini, diğeri ise frekans ya da yüzdelerini gösterir.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45859" y="696144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80" y="3158544"/>
            <a:ext cx="5970704" cy="36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1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7" y="1018606"/>
            <a:ext cx="4296492" cy="241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94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476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611560" y="260648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74646"/>
            <a:ext cx="4313123" cy="317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611560" y="6343218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Baykul</a:t>
            </a:r>
            <a:r>
              <a:rPr lang="tr-TR" dirty="0" smtClean="0"/>
              <a:t> ve Güzeller, 2020)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30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423120"/>
            <a:ext cx="8136904" cy="46658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Sürekli bir değişkenin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değerlerine karşılık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gelen frekansların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dağılımını göstermek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amacıyla çok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yaygın olarak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kullanılmaktadır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tr-T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45859" y="696144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Çizgi Grafiği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6736454" cy="37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0888"/>
            <a:ext cx="4650831" cy="333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45859" y="696144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476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611560" y="6343218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Baykul</a:t>
            </a:r>
            <a:r>
              <a:rPr lang="tr-TR" dirty="0" smtClean="0"/>
              <a:t> ve Güzeller, 2020)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419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446404"/>
            <a:ext cx="8136904" cy="46658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Altın fiyatlarını gösteren 6 aylık grafik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45859" y="696144"/>
            <a:ext cx="7935788" cy="726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3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330283" cy="356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Frekans Dağılımları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48245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Ham Veri: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Araştırmacı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tarafından gözlenerek ya da kaydedilerek elde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edilen işlenmemiş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sayılar yığını ham veriler olarak adlandırılır.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Ham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 düzenlenmemiş verilerdir. Toplanan bu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verilerin düzenlenmesinde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kullanılan en basit yol frekans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tablosu oluşturmaktır.</a:t>
            </a:r>
          </a:p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Tablo oluşmanın ilk aşamasını verileri büyükten küçüğe ya da küçükten büyüğe sıraya konulması oluşturur.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35198-D4C4-4996-AC38-EB41985EA380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539552" y="1484784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Arıcı, H. (2006). </a:t>
            </a:r>
            <a:r>
              <a:rPr lang="tr-TR" i="1" dirty="0"/>
              <a:t>İstatistik: Yöntemler ve Uygulamalar (Geliştirilmiş 16. Baskı)</a:t>
            </a:r>
            <a:r>
              <a:rPr lang="tr-TR" dirty="0"/>
              <a:t>. Ankara: </a:t>
            </a:r>
            <a:r>
              <a:rPr lang="tr-TR" dirty="0" err="1"/>
              <a:t>Meteksan</a:t>
            </a:r>
            <a:r>
              <a:rPr lang="tr-TR" dirty="0"/>
              <a:t> Matbaası. </a:t>
            </a:r>
          </a:p>
          <a:p>
            <a:r>
              <a:rPr lang="tr-TR" dirty="0" err="1"/>
              <a:t>Baykul</a:t>
            </a:r>
            <a:r>
              <a:rPr lang="tr-TR" dirty="0"/>
              <a:t>, Y., Güzeller, C. O. (</a:t>
            </a:r>
            <a:r>
              <a:rPr lang="tr-TR" dirty="0" smtClean="0"/>
              <a:t>2020).</a:t>
            </a:r>
            <a:r>
              <a:rPr lang="tr-TR" i="1" dirty="0" smtClean="0"/>
              <a:t> </a:t>
            </a:r>
            <a:r>
              <a:rPr lang="tr-TR" i="1" dirty="0"/>
              <a:t>Sosyal Bilimler İçin İstatistik: SPSS Uygulamalı.</a:t>
            </a:r>
            <a:r>
              <a:rPr lang="tr-TR" dirty="0"/>
              <a:t> Ankara: </a:t>
            </a:r>
            <a:r>
              <a:rPr lang="tr-TR" dirty="0" err="1"/>
              <a:t>Pegem</a:t>
            </a:r>
            <a:r>
              <a:rPr lang="tr-TR" dirty="0"/>
              <a:t> Akademi</a:t>
            </a:r>
          </a:p>
          <a:p>
            <a:r>
              <a:rPr lang="tr-TR" dirty="0" smtClean="0"/>
              <a:t>Demir, E. (2017). </a:t>
            </a:r>
            <a:r>
              <a:rPr lang="tr-TR" i="1" dirty="0" smtClean="0"/>
              <a:t>İstatistik Ders Notları</a:t>
            </a:r>
            <a:r>
              <a:rPr lang="tr-TR" dirty="0" smtClean="0"/>
              <a:t>. Ankara Üniversitesi</a:t>
            </a:r>
          </a:p>
          <a:p>
            <a:r>
              <a:rPr lang="tr-TR" dirty="0" smtClean="0"/>
              <a:t>Köklü</a:t>
            </a:r>
            <a:r>
              <a:rPr lang="tr-TR" dirty="0"/>
              <a:t>, N, Büyüköztürk, Ş. Ve Çokluk </a:t>
            </a:r>
            <a:r>
              <a:rPr lang="tr-TR" dirty="0" err="1"/>
              <a:t>Bökeoğlu</a:t>
            </a:r>
            <a:r>
              <a:rPr lang="tr-TR" dirty="0"/>
              <a:t>, Ö.  (2007). </a:t>
            </a:r>
            <a:r>
              <a:rPr lang="tr-TR" i="1" dirty="0"/>
              <a:t>Sosyal Bilimler İçin İstatistik (2. baskı)</a:t>
            </a:r>
            <a:r>
              <a:rPr lang="tr-TR" dirty="0"/>
              <a:t>. Ankara: </a:t>
            </a:r>
            <a:r>
              <a:rPr lang="tr-TR" dirty="0" err="1"/>
              <a:t>Pegem</a:t>
            </a:r>
            <a:r>
              <a:rPr lang="tr-TR" dirty="0"/>
              <a:t> Akademi </a:t>
            </a:r>
          </a:p>
          <a:p>
            <a:r>
              <a:rPr lang="tr-TR" dirty="0" smtClean="0"/>
              <a:t>Şen, S. (2018). </a:t>
            </a:r>
            <a:r>
              <a:rPr lang="tr-TR" i="1" dirty="0" smtClean="0"/>
              <a:t>İstatistik Ders Sunumları.</a:t>
            </a:r>
          </a:p>
          <a:p>
            <a:r>
              <a:rPr lang="tr-TR" dirty="0" smtClean="0"/>
              <a:t>Tan</a:t>
            </a:r>
            <a:r>
              <a:rPr lang="tr-TR" dirty="0"/>
              <a:t>, Ş. (2016). </a:t>
            </a:r>
            <a:r>
              <a:rPr lang="tr-TR" i="1" dirty="0"/>
              <a:t>SPSS ve Excel Uygulamalı Temel İstatistik I</a:t>
            </a:r>
            <a:r>
              <a:rPr lang="tr-TR" dirty="0"/>
              <a:t>. Ankara: </a:t>
            </a:r>
            <a:r>
              <a:rPr lang="tr-TR" dirty="0" err="1"/>
              <a:t>Pegem</a:t>
            </a:r>
            <a:r>
              <a:rPr lang="tr-TR" dirty="0"/>
              <a:t> Akademi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Dikdörtgen 4"/>
          <p:cNvSpPr>
            <a:spLocks noChangeArrowheads="1"/>
          </p:cNvSpPr>
          <p:nvPr/>
        </p:nvSpPr>
        <p:spPr bwMode="auto">
          <a:xfrm>
            <a:off x="684213" y="580678"/>
            <a:ext cx="7488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tr-TR" sz="2000" b="1" dirty="0" smtClean="0">
                <a:solidFill>
                  <a:srgbClr val="FF0000"/>
                </a:solidFill>
              </a:rPr>
              <a:t>KAYNAKLAR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8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Frekans Tabloları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48245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Frekans tablolarında ölçme sonuçlarıyla ilgili olarak temelde 4 bilgi yer alır.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Frekans (f) :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Ölçme sonuçlarının gözlenme sıklığı, tekrar sayısı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Yığılmalı (toplamlı) frekans </a:t>
            </a:r>
            <a:r>
              <a:rPr lang="tr-TR" b="1" dirty="0">
                <a:solidFill>
                  <a:srgbClr val="FF0000"/>
                </a:solidFill>
              </a:rPr>
              <a:t>(𝒕</a:t>
            </a:r>
            <a:r>
              <a:rPr lang="tr-TR" sz="1000" b="1" dirty="0">
                <a:solidFill>
                  <a:srgbClr val="FF0000"/>
                </a:solidFill>
              </a:rPr>
              <a:t>𝒇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Sıralı olarak verilen frekansların bir öncesi ile toplamı alınarak belirlenir.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Yüzde (%):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ölçme sonuçlarının görülme sıklığının (f) yüzdesini ifade eder.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tr-T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Yığılmalı (toplamlı) </a:t>
            </a: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yüzde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smtClean="0">
                <a:solidFill>
                  <a:srgbClr val="FF0000"/>
                </a:solidFill>
              </a:rPr>
              <a:t>𝒕</a:t>
            </a:r>
            <a:r>
              <a:rPr lang="tr-TR" sz="1000" b="1" dirty="0" smtClean="0">
                <a:solidFill>
                  <a:srgbClr val="FF0000"/>
                </a:solidFill>
              </a:rPr>
              <a:t>%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Sıralı olarak verilen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yüzdelerin bir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öncesi ile toplamı alınarak belirlenir.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980728"/>
            <a:ext cx="7992888" cy="280831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puanlık bir istatistik sınavında N=20 öğrencinin aldığı puanlar aşağıdaki gibidir; 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8, 9, 8, 7, 10, 9, 6, 4, 10, 8, 7, 8, 10, 9, 8, 6, 9, 7, 8, 7</a:t>
            </a:r>
          </a:p>
          <a:p>
            <a:pPr marL="0" indent="0">
              <a:buNone/>
            </a:pPr>
            <a:endParaRPr lang="tr-TR" sz="1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Ham </a:t>
            </a:r>
            <a:r>
              <a:rPr lang="tr-T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puanların sıralanmış hali: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4, 6, 6, 7, 7, 7, 7, 8, 8, 8, 8, 8, 8, 9, 9, 9, 9, 10, 10, 10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1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İçerik Yer Tutucusu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2982389"/>
                  </p:ext>
                </p:extLst>
              </p:nvPr>
            </p:nvGraphicFramePr>
            <p:xfrm>
              <a:off x="539552" y="3501008"/>
              <a:ext cx="4742124" cy="32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92">
                      <a:extLst>
                        <a:ext uri="{9D8B030D-6E8A-4147-A177-3AD203B41FA5}">
                          <a16:colId xmlns:a16="http://schemas.microsoft.com/office/drawing/2014/main" xmlns="" val="1124025928"/>
                        </a:ext>
                      </a:extLst>
                    </a:gridCol>
                    <a:gridCol w="882142">
                      <a:extLst>
                        <a:ext uri="{9D8B030D-6E8A-4147-A177-3AD203B41FA5}">
                          <a16:colId xmlns:a16="http://schemas.microsoft.com/office/drawing/2014/main" xmlns="" val="3257294319"/>
                        </a:ext>
                      </a:extLst>
                    </a:gridCol>
                    <a:gridCol w="990066">
                      <a:extLst>
                        <a:ext uri="{9D8B030D-6E8A-4147-A177-3AD203B41FA5}">
                          <a16:colId xmlns:a16="http://schemas.microsoft.com/office/drawing/2014/main" xmlns="" val="211439765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94345302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2162499948"/>
                        </a:ext>
                      </a:extLst>
                    </a:gridCol>
                  </a:tblGrid>
                  <a:tr h="442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 (Ölçüm)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F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(Frekans)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tr-TR" sz="14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tr-TR" sz="14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r-TR" sz="14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(Toplamlı frekans)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%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(Yüzde)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tr-TR" sz="14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tr-TR" sz="1400" b="1" i="1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r-TR" sz="14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(Toplamlı yüzde)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45984681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34271555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9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85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8683917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8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6018802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29605485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70592979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805869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İçerik Yer Tutucusu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2982389"/>
                  </p:ext>
                </p:extLst>
              </p:nvPr>
            </p:nvGraphicFramePr>
            <p:xfrm>
              <a:off x="539552" y="3501008"/>
              <a:ext cx="4742124" cy="325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4025928"/>
                        </a:ext>
                      </a:extLst>
                    </a:gridCol>
                    <a:gridCol w="8821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257294319"/>
                        </a:ext>
                      </a:extLst>
                    </a:gridCol>
                    <a:gridCol w="99006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11439765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4345302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162499948"/>
                        </a:ext>
                      </a:extLst>
                    </a:gridCol>
                  </a:tblGrid>
                  <a:tr h="10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 (Ölçüm)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F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(Frekans)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34290" marB="34290">
                        <a:blipFill rotWithShape="1">
                          <a:blip r:embed="rId2"/>
                          <a:stretch>
                            <a:fillRect l="-174847" t="-71687" r="-203067" b="-233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%</a:t>
                          </a:r>
                        </a:p>
                        <a:p>
                          <a:pPr algn="ctr"/>
                          <a:r>
                            <a:rPr lang="tr-TR" sz="1400" dirty="0" smtClean="0">
                              <a:latin typeface="+mn-lt"/>
                            </a:rPr>
                            <a:t>(Yüzde)</a:t>
                          </a:r>
                          <a:endParaRPr lang="tr-TR" sz="14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34290" marB="34290">
                        <a:blipFill rotWithShape="1">
                          <a:blip r:embed="rId2"/>
                          <a:stretch>
                            <a:fillRect l="-311640" t="-71687" r="-529" b="-233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59846818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42715550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9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85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6839170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8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018802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7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9605485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6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2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3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10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05929794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4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1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dirty="0" smtClean="0">
                              <a:latin typeface="+mn-lt"/>
                            </a:rPr>
                            <a:t>5</a:t>
                          </a:r>
                          <a:endParaRPr lang="tr-TR" sz="2000" dirty="0">
                            <a:latin typeface="+mn-lt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058693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up 7"/>
          <p:cNvGrpSpPr/>
          <p:nvPr/>
        </p:nvGrpSpPr>
        <p:grpSpPr>
          <a:xfrm>
            <a:off x="2051720" y="5642664"/>
            <a:ext cx="854218" cy="1026696"/>
            <a:chOff x="3887924" y="4139788"/>
            <a:chExt cx="854218" cy="1026696"/>
          </a:xfrm>
        </p:grpSpPr>
        <p:cxnSp>
          <p:nvCxnSpPr>
            <p:cNvPr id="9" name="Düz Ok Bağlayıcısı 8"/>
            <p:cNvCxnSpPr/>
            <p:nvPr/>
          </p:nvCxnSpPr>
          <p:spPr>
            <a:xfrm flipH="1" flipV="1">
              <a:off x="3950054" y="4772095"/>
              <a:ext cx="792088" cy="288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Ok Bağlayıcısı 9"/>
            <p:cNvCxnSpPr/>
            <p:nvPr/>
          </p:nvCxnSpPr>
          <p:spPr>
            <a:xfrm>
              <a:off x="3995936" y="4628336"/>
              <a:ext cx="5760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Ok Bağlayıcısı 10"/>
            <p:cNvCxnSpPr/>
            <p:nvPr/>
          </p:nvCxnSpPr>
          <p:spPr>
            <a:xfrm flipH="1" flipV="1">
              <a:off x="3887924" y="4284767"/>
              <a:ext cx="792088" cy="288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etin kutusu 11"/>
            <p:cNvSpPr txBox="1"/>
            <p:nvPr/>
          </p:nvSpPr>
          <p:spPr>
            <a:xfrm>
              <a:off x="4139952" y="479715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+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3" name="Metin kutusu 12"/>
            <p:cNvSpPr txBox="1"/>
            <p:nvPr/>
          </p:nvSpPr>
          <p:spPr>
            <a:xfrm>
              <a:off x="4139952" y="41397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+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Düz Ok Bağlayıcısı 13"/>
            <p:cNvCxnSpPr/>
            <p:nvPr/>
          </p:nvCxnSpPr>
          <p:spPr>
            <a:xfrm>
              <a:off x="3995936" y="5085184"/>
              <a:ext cx="5760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ikdörtgen 14"/>
          <p:cNvSpPr/>
          <p:nvPr/>
        </p:nvSpPr>
        <p:spPr>
          <a:xfrm>
            <a:off x="5364088" y="3885347"/>
            <a:ext cx="3744416" cy="267765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YORUM: </a:t>
            </a:r>
          </a:p>
          <a:p>
            <a:pPr>
              <a:lnSpc>
                <a:spcPct val="150000"/>
              </a:lnSpc>
            </a:pPr>
            <a:r>
              <a:rPr lang="tr-TR" sz="2000" dirty="0" smtClean="0">
                <a:cs typeface="Arial" pitchFamily="34" charset="0"/>
              </a:rPr>
              <a:t>Grubun </a:t>
            </a:r>
            <a:r>
              <a:rPr lang="tr-TR" sz="2000" dirty="0">
                <a:cs typeface="Arial" pitchFamily="34" charset="0"/>
              </a:rPr>
              <a:t>%30’u 8 puan almıştır. Grubun %65’inin puanı 8 ve altındadır. </a:t>
            </a:r>
            <a:endParaRPr lang="tr-TR" sz="20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000" dirty="0" smtClean="0">
                <a:cs typeface="Arial" pitchFamily="34" charset="0"/>
              </a:rPr>
              <a:t>8 </a:t>
            </a:r>
            <a:r>
              <a:rPr lang="tr-TR" sz="2000" dirty="0">
                <a:cs typeface="Arial" pitchFamily="34" charset="0"/>
              </a:rPr>
              <a:t>puandan daha yüksek alan 20-(</a:t>
            </a:r>
            <a:r>
              <a:rPr lang="tr-TR" sz="2000" dirty="0" smtClean="0">
                <a:cs typeface="Arial" pitchFamily="34" charset="0"/>
              </a:rPr>
              <a:t>13)=</a:t>
            </a:r>
            <a:r>
              <a:rPr lang="tr-TR" sz="2000" dirty="0">
                <a:cs typeface="Arial" pitchFamily="34" charset="0"/>
              </a:rPr>
              <a:t>7</a:t>
            </a:r>
            <a:r>
              <a:rPr lang="tr-TR" sz="2000" dirty="0" smtClean="0">
                <a:cs typeface="Arial" pitchFamily="34" charset="0"/>
              </a:rPr>
              <a:t> </a:t>
            </a:r>
            <a:r>
              <a:rPr lang="tr-TR" sz="2000" dirty="0">
                <a:cs typeface="Arial" pitchFamily="34" charset="0"/>
              </a:rPr>
              <a:t>kişi var.</a:t>
            </a:r>
          </a:p>
        </p:txBody>
      </p:sp>
    </p:spTree>
    <p:extLst>
      <p:ext uri="{BB962C8B-B14F-4D97-AF65-F5344CB8AC3E}">
        <p14:creationId xmlns:p14="http://schemas.microsoft.com/office/powerpoint/2010/main" val="1888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980728"/>
            <a:ext cx="8064896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 sınıftaki 15 öğrencinin cinsiyetleri ve sosyoekonomik düzeyleri sonuçları aşağıda sıralı olarak verilmiştir (Demir, 2017). 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Kodlama: Kadın (K)	 </a:t>
            </a:r>
            <a:r>
              <a:rPr lang="tr-T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Erkek </a:t>
            </a: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(E)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      Alt SED (1)   Orta SED (2)    Üst SED (3)</a:t>
            </a:r>
          </a:p>
          <a:p>
            <a:pPr marL="0" indent="0">
              <a:buNone/>
            </a:pPr>
            <a:endParaRPr lang="tr-T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Cinsiyet: K, K, K, E, E, K, E, E, K, K, E, K, K, E, K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SED      : 1, 1, 2, 3, 3, 2, 2, 2, 1, 3, 1, 1, 2, 2, 3</a:t>
            </a: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1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83793"/>
            <a:ext cx="2592288" cy="390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980728"/>
            <a:ext cx="8064896" cy="3888432"/>
          </a:xfrm>
        </p:spPr>
        <p:txBody>
          <a:bodyPr>
            <a:norm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Cinsiyet değişkenine yönelik frekans tablosu (Demir, 2017):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i="1" dirty="0" smtClean="0">
                <a:solidFill>
                  <a:schemeClr val="tx1"/>
                </a:solidFill>
              </a:rPr>
              <a:t>Yığılmalı(toplamlı değerlerin hesaplanabilmesi için sıralı en az üç değer olmalıdır.</a:t>
            </a:r>
          </a:p>
          <a:p>
            <a:pPr marL="0" indent="0">
              <a:buNone/>
            </a:pPr>
            <a:endParaRPr lang="tr-TR" sz="800" i="1" dirty="0" smtClean="0">
              <a:solidFill>
                <a:schemeClr val="tx1"/>
              </a:solidFill>
            </a:endParaRPr>
          </a:p>
          <a:p>
            <a:r>
              <a:rPr lang="tr-T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Sosyoekonomik düzeye değişkenine </a:t>
            </a:r>
            <a:r>
              <a:rPr lang="tr-TR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yönelik frekans tablosu</a:t>
            </a:r>
            <a:endParaRPr lang="tr-TR" i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181730" cy="16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14913"/>
            <a:ext cx="6869784" cy="180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980728"/>
            <a:ext cx="8064896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İki değişkenin frekans dağılımlarının aynı tablo üzerinde gösterimi de mümkündür. Bir frekans tablosunda betimlenen değişken sayısı arttıkça tabloda yer alan bilgilerin yorumlanması ve anlaşılması o ölçüde zorlaşır (Demir, 2017).</a:t>
            </a: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tr-T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Yorum </a:t>
            </a: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tr-T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800" i="1" dirty="0" smtClean="0">
              <a:solidFill>
                <a:schemeClr val="tx1"/>
              </a:solidFill>
            </a:endParaRPr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35788" cy="726976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2 </a:t>
            </a:r>
            <a:endParaRPr lang="tr-T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4" y="2780928"/>
            <a:ext cx="725769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5788" cy="726976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Verilerin Gruplandırılması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980728"/>
            <a:ext cx="7848872" cy="5877272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Ölçme sonuçlarının çeşitliliği fazlaysa ya da elde edilen frekans tablosu çok uzunsa, verileri gruplandırarak frekans tablolarının bu gruplanmış veriler üzerinden hazırlanması daha uygundur. Gruplandırma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için yapılması gereken üç işlem vardır: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Verileri gruplandırırken öncelikle grup sayısı saptanır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tr-T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Puanların kaç gruba ayrılacağı uygulayıcının kararına bağlı olmakla birlikte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grup </a:t>
            </a:r>
            <a:r>
              <a:rPr lang="tr-T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sayısının puan dağılımının gerçek özelliklerinin kaybolmaması için küçük seçilmemesine ve hesaplama işlemlerinin kolaylığı için büyük seçilmemesine dikkat edilmelidir. </a:t>
            </a:r>
            <a:r>
              <a:rPr lang="tr-T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Ayrıca grup sayısının tek olması, puan dağılımında simetri sağladığı için, puanların 7, 9, 11 ve 13 gibi tek sayıda gruba ayrılması tavsiye edilir.</a:t>
            </a:r>
          </a:p>
          <a:p>
            <a:pPr algn="just"/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Grup </a:t>
            </a:r>
            <a:r>
              <a:rPr lang="tr-T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aralık katsayısı hesaplanır</a:t>
            </a:r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tr-T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Gruplar oluşturulur.</a:t>
            </a:r>
            <a:endParaRPr lang="tr-T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581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7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21275PHOTO" val=""/>
  <p:tag name="MMPROD_21275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UsUbqRuKpXGoW8EiQtcQpPJxHG8gBY+w6mmlfYltLchu9a07T7mC3ur62t7ic4hillVGkP8AsgnJ/Cr4bPNcWnwo8MSrcSalo9lrV9cnddXmowJPLMT6lgcKP4UGFUYAAArY0q3tfCtpFpzXw8kOVtVuJsyBOyZY5bByB7YHaqko2927f9bHPCVS95pJeT/M6KimqwI4OadUHUFFFFABRRRQAUUUUAFFFFABRRRQAUUUUAFFFFAHjXxj8fatF4h0HwF4Vn+zeJNcLO98UDjT7Vc75tp4LEBgoPGVPQ4rq9G8O+GfhH4dur2e5isoYY/Nv9b1W4Bmlx1knnc5P4nAzgADAry+LNl+2fMb5vku/DmLHd7SLuA/74kP4mvjL/gol8e9S8afFe58B2ly8Phvw4yJLAjYW6vCgZ5H9dgYIoPQhz/Fx9FTwTrSp4eDsmlJvvd/jbb7z5KOMUHWxNRXlGTjFdkkvz3PrHxB+3d8DI9dt4n1u+1AwOVN1ZWdx5C4P8X3fMXPT5WHpXs3gj4j+Bvjl4dluvD2r6f4k0xxsngADFMj7ssTjcmeeGAzX4X+f713Hwe+MutfBLx9pvirQp3SS2cC6tA+EvLckeZC46EMOnHykAjkA17GIyKjGnejNqS2v1/DQ5aOc1ZTtWgnF9j9WdX1S8+AHjvRYBczXPw/164FksF1KXOlXZ5Ty2Y58lufkJwu1iCAAD71uBAOeDXzp+1jrlj4l+A2mXViftP9s3FnJphUfNIZBvXaPUpn86X9tfU7vS/2Z9Sjjvp7Frm70yzmu4JCjxo93Csh3A5AIyD9cd6+bq0lUpUqj0bbT87W1/E9XC1nTr1qMdYpJpdrrVfgfRec4pFKtn1r5Q8XXum2f7WXjPR9c1O5svCEvwua61SNbp0SKNLpkaUFTlWEe7DD5vzrzn4ZeFNI8MfBv4kfF3xBqPijwf4C161ii0XR7TU5ZtRj04SoEk8yRmImun2gAHCLIcNhsryLDq13LtbTv0PT+sSvZR7317H2p458Y2PgDwfrHiTUxIdP0m0lvZxCA0hRFLEKCQCTjAyRzipvCniSDxh4Z0nW7eKa3ttStIr2OK4ULKiSIHAYAkAgMMjJr4B1m+1fwXoPx+8CXWj3XhXRH8ERa5ZeHr7XH1VrRizRuwlbO0tldyKzKGUYLA13XwO1qH4nap4xsvGsGp6Bq83giwi0fQDdtEJtFWLd9tSSFwC8k33gu0ooVecsBs8JFR5ubb8tOnzM1iZuSVv+H16n2B4U8Z6N470eLWPD+oR6tpUkkkUd5b5McjRuUfa2PmAZWGRwcHBNbryKBksAPUnFfBfw68OeDNP/AGU/hHp0trr+r6p4tuxPB4b0nWpLVdXvPKlD+dIXHkwRgeY2wqAyKdrE4PI3F9r/AIx+EnhzwB4h1G/sBafGdPDWU1Frie0tVUyLCLphukMbOQjsP4U4GAAvqsJN8stE7arp33D6zOKXNHVq+j6n6S5z0pN4bOOa/Pj4iePtY+B938fPCuga34iudNg1Lw7DbOL6S7vbH7cpN35M0zMwkdVwrE8M4PBGa7XQ/Bfi74ceBPi1rdlLcfCvSL7w240fR9e8Rm+uo7tA++/eRnZbdm8yJMK7fMyk4IUVLwqSu5b2t53t5+ZaxLbty7Xv8j651TxLZaOy2806SajJBNcW+nxOpublIgC/lRkguRuUcd2XOM1jwfE3R4tB8N6lqhu/D0niCWG2sdN1WBorszyAlYWiGSHABLDooUkkAE18c+ENHuBYeO/GXhvwJ4m+HmiwfDu9t7qXxM7C9utR2F45oN7tINqiTdJ8u4sCVyAQ6bwVovj66/ZBbXjf3i6zo0kN1JHqNxH5nk6d50XzK42v5jEl1wzcgkgAVSw0L2lJ/rs338jN4mo/hir/AIatI+1tE8UprWoa5a/2ZqWm/wBl3QtjcX8HlQ3WUV/MgbPzp823dxyCO1dBmvzu+Jmo6j4k+HPxc0mfVbpPtfxgt9JWVpiWgiLQbAueFVcKQP8AZrqdd+ElunxW+MfhdPG3i5LDTPCtvr1jC3iO7LQ3rLLumZjJ85BiRsPkfP04GF9Whu5W+V+3+ZSxNTZQv87f1sfdXFFcB8C9fvvEvwU8AaxqU73mo6h4f0+7ubhvvSSyW0bux9yzE/jRXG42OpVTP+Lvwxn8ZtpOu6Fcppvi7QpjcafdyA+XID9+CXHJjccHHIyfUg/kh+1xoeveH/j94pn8QaNNod1q0/8AakdtLMJlZJOrJIvDrvEgB4+7jjBFft5j9K+Fv2+f2Zvil8Z/EOlXnhe3/wCEr0aJGMFgr2VtPpkpUCTbJKYy8Um1DtLsQwPGMY9TBZhLDtKSuls+qW9vS55mKy2FaUpwdnK110bXX1tofmT9o+lWLCC61e/trCwt5by+upUt7e3gUu80jsFRFA5JJIAHuK9pf/gnz+0arEL8PNy9ida04E/+TNep/s6/sO/HTwd8UtD1a80UeD3t5Sza7Pc6feLZoRh2jiEkpaUqWCkoACeor25ZxFRvHVnmQyqbaUtEfaPws+EOt63B4Fm8W28mm6L4P062ttL0aZ1eaW5jiRDc3G0lQQVBVATjg5HIPrnxM+G+h/FrwNq3hHxJbPcaLqkXlTLE5R1IYMjow6MrKrA+oHBrp4V8qNELtIVAG5+p9z71Mpz24r5WtXnWkm9Etktl1/M9/DYWnh00tXLdvd/8DyPALH9ij4eafH4iLXHiG+ufEWipoOpXmoaxNc3E1urKxxI5JVm2IDj5cKAqrk50PDP7IXgLw34c1rw3LL4g8QeHtXsE0240vXNanu7dIUbdH5Ss37pkONrJgrgYIIFe54FGBWXPPudns4djwHQ/2L/h7oqeJ1MviDU28RaO+g3smqa1PdOtmxBCRs5JXaQNp7Y9znq7L9njwhp/i3wp4ijjvm1Pw1oZ8O2cj3bEPZ7Nu2Uf8tDgk5PfnrXqXHpQcUnUk92JU4LZHibfslfDxvhZ4e8ACy1BNI8PTm70q8i1KaO/tJyzM0sdwrBlJLtwPl5HAwMVtE/ZB8AaF4fsdJi/tm4S08UReMFubvU5Jrh9RjUKHeRuWBAGQevU17tgUYFP2ku7H7OHY8j1D9mXwHrMvxFfU9Nn1QePWgbW1u7l2D+QuIPKwR5WzgqV5BAOeBXM2P7Fvw8tvA/iLwrePr+uW+vxQ291f6tq8txeRxQyCWGOGRv9WqSAPhQASBu3YAr6BzRS9pJdWL2cX0PAvCX7FXw08HXupX1tbavfapqelXOjX2o6jq9xcT3ME4VZCxZsBtq4BUDGT7Y6ez/Zv8FWelfDrThb30kHgGcT6Iz3sm+NgpUCRgQXGCODwdoByMg+rfhQQKHUk92wVOC2R4xqX7KvgPVIfFUMsWpKniXXLfxFe+XfOCt7C4dXj/uAkcjv07DG1f8AwD8Laj4k8ea3ML5dT8Z6YmkanMl2w22yxmMLCP8AlmdrHJHfBr0+ijnl3HyR7HP+EfCtj4I8KaN4d0uOUabpFlBp9qskpZxFFGsaBj3O1Rk96K3/AMKKm7HyoWiiigoKKKKACiiigAooooAKKKKACiiigAooooAKKKKACiiigAooooA//9k="/>
  <p:tag name="MMPROD_UIDATA" val="&lt;database version=&quot;7.0&quot;&gt;&lt;object type=&quot;1&quot; unique_id=&quot;10001&quot;&gt;&lt;property id=&quot;20141&quot; value=&quot;İstatistiksel İşlemler&quot;/&gt;&lt;property id=&quot;20144&quot; value=&quot;1&quot;/&gt;&lt;property id=&quot;20146&quot; value=&quot;1&quot;/&gt;&lt;property id=&quot;20147&quot; value=&quot;0&quot;/&gt;&lt;property id=&quot;20148&quot; value=&quot;5&quot;/&gt;&lt;property id=&quot;20180&quot; value=&quot;0&quot;/&gt;&lt;property id=&quot;20181&quot; value=&quot;4&quot;/&gt;&lt;property id=&quot;20182&quot; value=&quot;0&quot;/&gt;&lt;property id=&quot;20183&quot; value=&quot;1&quot;/&gt;&lt;property id=&quot;20184&quot; value=&quot;7&quot;/&gt;&lt;property id=&quot;20224&quot; value=&quot;C:\olcmeders_7Ek&quot;/&gt;&lt;property id=&quot;20250&quot; value=&quot;0&quot;/&gt;&lt;property id=&quot;20251&quot; value=&quot;1&quot;/&gt;&lt;property id=&quot;20259&quot; value=&quot;0&quot;/&gt;&lt;object type=&quot;8&quot; unique_id=&quot;10002&quot;&gt;&lt;/object&gt;&lt;object type=&quot;2&quot; unique_id=&quot;10003&quot;&gt;&lt;object type=&quot;3&quot; unique_id=&quot;10017&quot;&gt;&lt;property id=&quot;20148&quot; value=&quot;5&quot;/&gt;&lt;property id=&quot;20300&quot; value=&quot;Slayt 2&quot;/&gt;&lt;property id=&quot;20302&quot; value=&quot;1&quot;/&gt;&lt;property id=&quot;20303&quot; value=&quot;www.uzaktanegitim.com.tr&quot;/&gt;&lt;property id=&quot;20307&quot; value=&quot;257&quot;/&gt;&lt;property id=&quot;20309&quot; value=&quot;21275&quot;/&gt;&lt;property id=&quot;20312&quot; value=&quot;0&quot;/&gt;&lt;/object&gt;&lt;object type=&quot;3&quot; unique_id=&quot;21210&quot;&gt;&lt;property id=&quot;20148&quot; value=&quot;5&quot;/&gt;&lt;property id=&quot;20300&quot; value=&quot;Slayt 29&quot;/&gt;&lt;property id=&quot;20302&quot; value=&quot;1&quot;/&gt;&lt;property id=&quot;20303&quot; value=&quot;www.uzaktanegitim.com.tr&quot;/&gt;&lt;property id=&quot;20307&quot; value=&quot;399&quot;/&gt;&lt;property id=&quot;20309&quot; value=&quot;21275&quot;/&gt;&lt;property id=&quot;20312&quot; value=&quot;0&quot;/&gt;&lt;/object&gt;&lt;object type=&quot;3&quot; unique_id=&quot;21211&quot;&gt;&lt;property id=&quot;20148&quot; value=&quot;5&quot;/&gt;&lt;property id=&quot;20300&quot; value=&quot;Slayt 31&quot;/&gt;&lt;property id=&quot;20302&quot; value=&quot;1&quot;/&gt;&lt;property id=&quot;20303&quot; value=&quot;www.uzaktanegitim.com.tr&quot;/&gt;&lt;property id=&quot;20307&quot; value=&quot;400&quot;/&gt;&lt;property id=&quot;20309&quot; value=&quot;21275&quot;/&gt;&lt;property id=&quot;20312&quot; value=&quot;0&quot;/&gt;&lt;/object&gt;&lt;object type=&quot;3&quot; unique_id=&quot;21212&quot;&gt;&lt;property id=&quot;20148&quot; value=&quot;5&quot;/&gt;&lt;property id=&quot;20300&quot; value=&quot;Slayt 30&quot;/&gt;&lt;property id=&quot;20302&quot; value=&quot;1&quot;/&gt;&lt;property id=&quot;20303&quot; value=&quot;www.uzaktanegitim.com.tr&quot;/&gt;&lt;property id=&quot;20307&quot; value=&quot;401&quot;/&gt;&lt;property id=&quot;20309&quot; value=&quot;21275&quot;/&gt;&lt;property id=&quot;20312&quot; value=&quot;0&quot;/&gt;&lt;/object&gt;&lt;object type=&quot;3&quot; unique_id=&quot;21213&quot;&gt;&lt;property id=&quot;20148&quot; value=&quot;5&quot;/&gt;&lt;property id=&quot;20300&quot; value=&quot;Slayt 34&quot;/&gt;&lt;property id=&quot;20302&quot; value=&quot;1&quot;/&gt;&lt;property id=&quot;20303&quot; value=&quot;www.uzaktanegitim.com.tr&quot;/&gt;&lt;property id=&quot;20307&quot; value=&quot;407&quot;/&gt;&lt;property id=&quot;20309&quot; value=&quot;21275&quot;/&gt;&lt;property id=&quot;20312&quot; value=&quot;0&quot;/&gt;&lt;/object&gt;&lt;object type=&quot;3&quot; unique_id=&quot;21214&quot;&gt;&lt;property id=&quot;20148&quot; value=&quot;5&quot;/&gt;&lt;property id=&quot;20300&quot; value=&quot;Slayt 32&quot;/&gt;&lt;property id=&quot;20302&quot; value=&quot;1&quot;/&gt;&lt;property id=&quot;20303&quot; value=&quot;www.uzaktanegitim.com.tr&quot;/&gt;&lt;property id=&quot;20307&quot; value=&quot;403&quot;/&gt;&lt;property id=&quot;20309&quot; value=&quot;21275&quot;/&gt;&lt;property id=&quot;20312&quot; value=&quot;0&quot;/&gt;&lt;/object&gt;&lt;object type=&quot;3&quot; unique_id=&quot;21215&quot;&gt;&lt;property id=&quot;20148&quot; value=&quot;5&quot;/&gt;&lt;property id=&quot;20300&quot; value=&quot;Slayt 33&quot;/&gt;&lt;property id=&quot;20302&quot; value=&quot;1&quot;/&gt;&lt;property id=&quot;20303&quot; value=&quot;www.uzaktanegitim.com.tr&quot;/&gt;&lt;property id=&quot;20307&quot; value=&quot;404&quot;/&gt;&lt;property id=&quot;20309&quot; value=&quot;21275&quot;/&gt;&lt;property id=&quot;20312&quot; value=&quot;0&quot;/&gt;&lt;/object&gt;&lt;object type=&quot;3&quot; unique_id=&quot;21216&quot;&gt;&lt;property id=&quot;20148&quot; value=&quot;5&quot;/&gt;&lt;property id=&quot;20300&quot; value=&quot;Slayt 37&quot;/&gt;&lt;property id=&quot;20302&quot; value=&quot;1&quot;/&gt;&lt;property id=&quot;20303&quot; value=&quot;www.uzaktanegitim.com.tr&quot;/&gt;&lt;property id=&quot;20307&quot; value=&quot;402&quot;/&gt;&lt;property id=&quot;20309&quot; value=&quot;21275&quot;/&gt;&lt;property id=&quot;20312&quot; value=&quot;0&quot;/&gt;&lt;/object&gt;&lt;object type=&quot;3&quot; unique_id=&quot;21217&quot;&gt;&lt;property id=&quot;20148&quot; value=&quot;5&quot;/&gt;&lt;property id=&quot;20300&quot; value=&quot;Slayt 35&quot;/&gt;&lt;property id=&quot;20302&quot; value=&quot;1&quot;/&gt;&lt;property id=&quot;20303&quot; value=&quot;www.uzaktanegitim.com.tr&quot;/&gt;&lt;property id=&quot;20307&quot; value=&quot;405&quot;/&gt;&lt;property id=&quot;20309&quot; value=&quot;21275&quot;/&gt;&lt;property id=&quot;20312&quot; value=&quot;0&quot;/&gt;&lt;/object&gt;&lt;object type=&quot;3&quot; unique_id=&quot;21218&quot;&gt;&lt;property id=&quot;20148&quot; value=&quot;5&quot;/&gt;&lt;property id=&quot;20300&quot; value=&quot;Slayt 36&quot;/&gt;&lt;property id=&quot;20302&quot; value=&quot;1&quot;/&gt;&lt;property id=&quot;20303&quot; value=&quot;www.uzaktanegitim.com.tr&quot;/&gt;&lt;property id=&quot;20307&quot; value=&quot;406&quot;/&gt;&lt;property id=&quot;20309&quot; value=&quot;21275&quot;/&gt;&lt;property id=&quot;20312&quot; value=&quot;0&quot;/&gt;&lt;/object&gt;&lt;object type=&quot;3&quot; unique_id=&quot;21219&quot;&gt;&lt;property id=&quot;20148&quot; value=&quot;5&quot;/&gt;&lt;property id=&quot;20300&quot; value=&quot;Slayt 38&quot;/&gt;&lt;property id=&quot;20302&quot; value=&quot;1&quot;/&gt;&lt;property id=&quot;20303&quot; value=&quot;www.uzaktanegitim.com.tr&quot;/&gt;&lt;property id=&quot;20307&quot; value=&quot;408&quot;/&gt;&lt;property id=&quot;20309&quot; value=&quot;21275&quot;/&gt;&lt;property id=&quot;20312&quot; value=&quot;0&quot;/&gt;&lt;/object&gt;&lt;object type=&quot;3&quot; unique_id=&quot;21220&quot;&gt;&lt;property id=&quot;20148&quot; value=&quot;5&quot;/&gt;&lt;property id=&quot;20300&quot; value=&quot;Slayt 39&quot;/&gt;&lt;property id=&quot;20302&quot; value=&quot;1&quot;/&gt;&lt;property id=&quot;20303&quot; value=&quot;www.uzaktanegitim.com.tr&quot;/&gt;&lt;property id=&quot;20307&quot; value=&quot;409&quot;/&gt;&lt;property id=&quot;20309&quot; value=&quot;21275&quot;/&gt;&lt;property id=&quot;20312&quot; value=&quot;0&quot;/&gt;&lt;/object&gt;&lt;object type=&quot;3&quot; unique_id=&quot;21221&quot;&gt;&lt;property id=&quot;20148&quot; value=&quot;5&quot;/&gt;&lt;property id=&quot;20300&quot; value=&quot;Slayt 40&quot;/&gt;&lt;property id=&quot;20302&quot; value=&quot;1&quot;/&gt;&lt;property id=&quot;20303&quot; value=&quot;www.uzaktanegitim.com.tr&quot;/&gt;&lt;property id=&quot;20307&quot; value=&quot;410&quot;/&gt;&lt;property id=&quot;20309&quot; value=&quot;21275&quot;/&gt;&lt;property id=&quot;20312&quot; value=&quot;0&quot;/&gt;&lt;/object&gt;&lt;object type=&quot;3&quot; unique_id=&quot;21223&quot;&gt;&lt;property id=&quot;20148&quot; value=&quot;5&quot;/&gt;&lt;property id=&quot;20300&quot; value=&quot;Slayt 41&quot;/&gt;&lt;property id=&quot;20302&quot; value=&quot;1&quot;/&gt;&lt;property id=&quot;20303&quot; value=&quot;www.uzaktanegitim.com.tr&quot;/&gt;&lt;property id=&quot;20307&quot; value=&quot;412&quot;/&gt;&lt;property id=&quot;20309&quot; value=&quot;21275&quot;/&gt;&lt;property id=&quot;20312&quot; value=&quot;0&quot;/&gt;&lt;/object&gt;&lt;object type=&quot;3&quot; unique_id=&quot;21224&quot;&gt;&lt;property id=&quot;20148&quot; value=&quot;5&quot;/&gt;&lt;property id=&quot;20300&quot; value=&quot;Slayt 42&quot;/&gt;&lt;property id=&quot;20302&quot; value=&quot;1&quot;/&gt;&lt;property id=&quot;20303&quot; value=&quot;www.uzaktanegitim.com.tr&quot;/&gt;&lt;property id=&quot;20307&quot; value=&quot;414&quot;/&gt;&lt;property id=&quot;20309&quot; value=&quot;21275&quot;/&gt;&lt;property id=&quot;20312&quot; value=&quot;0&quot;/&gt;&lt;/object&gt;&lt;object type=&quot;3&quot; unique_id=&quot;21225&quot;&gt;&lt;property id=&quot;20148&quot; value=&quot;5&quot;/&gt;&lt;property id=&quot;20300&quot; value=&quot;Slayt 43&quot;/&gt;&lt;property id=&quot;20302&quot; value=&quot;1&quot;/&gt;&lt;property id=&quot;20303&quot; value=&quot;www.uzaktanegitim.com.tr&quot;/&gt;&lt;property id=&quot;20307&quot; value=&quot;413&quot;/&gt;&lt;property id=&quot;20309&quot; value=&quot;21275&quot;/&gt;&lt;property id=&quot;20312&quot; value=&quot;0&quot;/&gt;&lt;/object&gt;&lt;object type=&quot;3&quot; unique_id=&quot;21226&quot;&gt;&lt;property id=&quot;20148&quot; value=&quot;5&quot;/&gt;&lt;property id=&quot;20300&quot; value=&quot;Slayt 44&quot;/&gt;&lt;property id=&quot;20302&quot; value=&quot;1&quot;/&gt;&lt;property id=&quot;20303&quot; value=&quot;www.uzaktanegitim.com.tr&quot;/&gt;&lt;property id=&quot;20307&quot; value=&quot;461&quot;/&gt;&lt;property id=&quot;20309&quot; value=&quot;21275&quot;/&gt;&lt;property id=&quot;20312&quot; value=&quot;0&quot;/&gt;&lt;/object&gt;&lt;object type=&quot;3&quot; unique_id=&quot;21227&quot;&gt;&lt;property id=&quot;20148&quot; value=&quot;5&quot;/&gt;&lt;property id=&quot;20300&quot; value=&quot;Slayt 45&quot;/&gt;&lt;property id=&quot;20302&quot; value=&quot;1&quot;/&gt;&lt;property id=&quot;20303&quot; value=&quot;www.uzaktanegitim.com.tr&quot;/&gt;&lt;property id=&quot;20307&quot; value=&quot;415&quot;/&gt;&lt;property id=&quot;20309&quot; value=&quot;21275&quot;/&gt;&lt;property id=&quot;20312&quot; value=&quot;0&quot;/&gt;&lt;/object&gt;&lt;object type=&quot;3&quot; unique_id=&quot;21228&quot;&gt;&lt;property id=&quot;20148&quot; value=&quot;5&quot;/&gt;&lt;property id=&quot;20300&quot; value=&quot;Slayt 46&quot;/&gt;&lt;property id=&quot;20302&quot; value=&quot;1&quot;/&gt;&lt;property id=&quot;20303&quot; value=&quot;www.uzaktanegitim.com.tr&quot;/&gt;&lt;property id=&quot;20307&quot; value=&quot;416&quot;/&gt;&lt;property id=&quot;20309&quot; value=&quot;21275&quot;/&gt;&lt;property id=&quot;20312&quot; value=&quot;0&quot;/&gt;&lt;/object&gt;&lt;object type=&quot;3&quot; unique_id=&quot;21229&quot;&gt;&lt;property id=&quot;20148&quot; value=&quot;5&quot;/&gt;&lt;property id=&quot;20300&quot; value=&quot;Slayt 47&quot;/&gt;&lt;property id=&quot;20302&quot; value=&quot;1&quot;/&gt;&lt;property id=&quot;20303&quot; value=&quot;www.uzaktanegitim.com.tr&quot;/&gt;&lt;property id=&quot;20307&quot; value=&quot;417&quot;/&gt;&lt;property id=&quot;20309&quot; value=&quot;21275&quot;/&gt;&lt;property id=&quot;20312&quot; value=&quot;0&quot;/&gt;&lt;/object&gt;&lt;object type=&quot;3&quot; unique_id=&quot;21230&quot;&gt;&lt;property id=&quot;20148&quot; value=&quot;5&quot;/&gt;&lt;property id=&quot;20300&quot; value=&quot;Slayt 48&quot;/&gt;&lt;property id=&quot;20302&quot; value=&quot;1&quot;/&gt;&lt;property id=&quot;20303&quot; value=&quot;www.uzaktanegitim.com.tr&quot;/&gt;&lt;property id=&quot;20307&quot; value=&quot;418&quot;/&gt;&lt;property id=&quot;20309&quot; value=&quot;21275&quot;/&gt;&lt;property id=&quot;20312&quot; value=&quot;0&quot;/&gt;&lt;/object&gt;&lt;object type=&quot;3&quot; unique_id=&quot;21231&quot;&gt;&lt;property id=&quot;20148&quot; value=&quot;5&quot;/&gt;&lt;property id=&quot;20300&quot; value=&quot;Slayt 49&quot;/&gt;&lt;property id=&quot;20302&quot; value=&quot;1&quot;/&gt;&lt;property id=&quot;20303&quot; value=&quot;www.uzaktanegitim.com.tr&quot;/&gt;&lt;property id=&quot;20307&quot; value=&quot;419&quot;/&gt;&lt;property id=&quot;20309&quot; value=&quot;21275&quot;/&gt;&lt;property id=&quot;20312&quot; value=&quot;0&quot;/&gt;&lt;/object&gt;&lt;object type=&quot;3&quot; unique_id=&quot;21232&quot;&gt;&lt;property id=&quot;20148&quot; value=&quot;5&quot;/&gt;&lt;property id=&quot;20300&quot; value=&quot;Slayt 52&quot;/&gt;&lt;property id=&quot;20302&quot; value=&quot;1&quot;/&gt;&lt;property id=&quot;20303&quot; value=&quot;www.uzaktanegitim.com.tr&quot;/&gt;&lt;property id=&quot;20307&quot; value=&quot;420&quot;/&gt;&lt;property id=&quot;20309&quot; value=&quot;21275&quot;/&gt;&lt;property id=&quot;20312&quot; value=&quot;0&quot;/&gt;&lt;/object&gt;&lt;object type=&quot;3&quot; unique_id=&quot;21233&quot;&gt;&lt;property id=&quot;20148&quot; value=&quot;5&quot;/&gt;&lt;property id=&quot;20300&quot; value=&quot;Slayt 53&quot;/&gt;&lt;property id=&quot;20302&quot; value=&quot;1&quot;/&gt;&lt;property id=&quot;20303&quot; value=&quot;www.uzaktanegitim.com.tr&quot;/&gt;&lt;property id=&quot;20307&quot; value=&quot;421&quot;/&gt;&lt;property id=&quot;20309&quot; value=&quot;21275&quot;/&gt;&lt;property id=&quot;20312&quot; value=&quot;0&quot;/&gt;&lt;/object&gt;&lt;object type=&quot;3&quot; unique_id=&quot;21234&quot;&gt;&lt;property id=&quot;20148&quot; value=&quot;5&quot;/&gt;&lt;property id=&quot;20300&quot; value=&quot;Slayt 54&quot;/&gt;&lt;property id=&quot;20302&quot; value=&quot;1&quot;/&gt;&lt;property id=&quot;20303&quot; value=&quot;www.uzaktanegitim.com.tr&quot;/&gt;&lt;property id=&quot;20307&quot; value=&quot;422&quot;/&gt;&lt;property id=&quot;20309&quot; value=&quot;21275&quot;/&gt;&lt;property id=&quot;20312&quot; value=&quot;0&quot;/&gt;&lt;/object&gt;&lt;object type=&quot;3&quot; unique_id=&quot;21235&quot;&gt;&lt;property id=&quot;20148&quot; value=&quot;5&quot;/&gt;&lt;property id=&quot;20300&quot; value=&quot;Slayt 55&quot;/&gt;&lt;property id=&quot;20302&quot; value=&quot;1&quot;/&gt;&lt;property id=&quot;20303&quot; value=&quot;www.uzaktanegitim.com.tr&quot;/&gt;&lt;property id=&quot;20307&quot; value=&quot;424&quot;/&gt;&lt;property id=&quot;20309&quot; value=&quot;21275&quot;/&gt;&lt;property id=&quot;20312&quot; value=&quot;0&quot;/&gt;&lt;/object&gt;&lt;object type=&quot;3&quot; unique_id=&quot;21236&quot;&gt;&lt;property id=&quot;20148&quot; value=&quot;5&quot;/&gt;&lt;property id=&quot;20300&quot; value=&quot;Slayt 56&quot;/&gt;&lt;property id=&quot;20302&quot; value=&quot;1&quot;/&gt;&lt;property id=&quot;20303&quot; value=&quot;www.uzaktanegitim.com.tr&quot;/&gt;&lt;property id=&quot;20307&quot; value=&quot;423&quot;/&gt;&lt;property id=&quot;20309&quot; value=&quot;21275&quot;/&gt;&lt;property id=&quot;20312&quot; value=&quot;0&quot;/&gt;&lt;/object&gt;&lt;object type=&quot;3&quot; unique_id=&quot;21237&quot;&gt;&lt;property id=&quot;20148&quot; value=&quot;5&quot;/&gt;&lt;property id=&quot;20300&quot; value=&quot;Slayt 57&quot;/&gt;&lt;property id=&quot;20302&quot; value=&quot;1&quot;/&gt;&lt;property id=&quot;20303&quot; value=&quot;www.uzaktanegitim.com.tr&quot;/&gt;&lt;property id=&quot;20307&quot; value=&quot;427&quot;/&gt;&lt;property id=&quot;20309&quot; value=&quot;21275&quot;/&gt;&lt;property id=&quot;20312&quot; value=&quot;0&quot;/&gt;&lt;/object&gt;&lt;object type=&quot;3&quot; unique_id=&quot;21239&quot;&gt;&lt;property id=&quot;20148&quot; value=&quot;5&quot;/&gt;&lt;property id=&quot;20300&quot; value=&quot;Slayt 58&quot;/&gt;&lt;property id=&quot;20302&quot; value=&quot;1&quot;/&gt;&lt;property id=&quot;20303&quot; value=&quot;www.uzaktanegitim.com.tr&quot;/&gt;&lt;property id=&quot;20307&quot; value=&quot;429&quot;/&gt;&lt;property id=&quot;20309&quot; value=&quot;21275&quot;/&gt;&lt;property id=&quot;20312&quot; value=&quot;0&quot;/&gt;&lt;/object&gt;&lt;object type=&quot;3&quot; unique_id=&quot;21240&quot;&gt;&lt;property id=&quot;20148&quot; value=&quot;5&quot;/&gt;&lt;property id=&quot;20300&quot; value=&quot;Slayt 61&quot;/&gt;&lt;property id=&quot;20302&quot; value=&quot;1&quot;/&gt;&lt;property id=&quot;20303&quot; value=&quot;www.uzaktanegitim.com.tr&quot;/&gt;&lt;property id=&quot;20307&quot; value=&quot;430&quot;/&gt;&lt;property id=&quot;20309&quot; value=&quot;21275&quot;/&gt;&lt;property id=&quot;20312&quot; value=&quot;0&quot;/&gt;&lt;/object&gt;&lt;object type=&quot;3&quot; unique_id=&quot;21241&quot;&gt;&lt;property id=&quot;20148&quot; value=&quot;5&quot;/&gt;&lt;property id=&quot;20300&quot; value=&quot;Slayt 63&quot;/&gt;&lt;property id=&quot;20302&quot; value=&quot;1&quot;/&gt;&lt;property id=&quot;20303&quot; value=&quot;www.uzaktanegitim.com.tr&quot;/&gt;&lt;property id=&quot;20307&quot; value=&quot;431&quot;/&gt;&lt;property id=&quot;20309&quot; value=&quot;21275&quot;/&gt;&lt;property id=&quot;20312&quot; value=&quot;0&quot;/&gt;&lt;/object&gt;&lt;object type=&quot;3&quot; unique_id=&quot;21242&quot;&gt;&lt;property id=&quot;20148&quot; value=&quot;5&quot;/&gt;&lt;property id=&quot;20300&quot; value=&quot;Slayt 64&quot;/&gt;&lt;property id=&quot;20302&quot; value=&quot;1&quot;/&gt;&lt;property id=&quot;20303&quot; value=&quot;www.uzaktanegitim.com.tr&quot;/&gt;&lt;property id=&quot;20307&quot; value=&quot;432&quot;/&gt;&lt;property id=&quot;20309&quot; value=&quot;21275&quot;/&gt;&lt;property id=&quot;20312&quot; value=&quot;0&quot;/&gt;&lt;/object&gt;&lt;object type=&quot;3&quot; unique_id=&quot;21246&quot;&gt;&lt;property id=&quot;20148&quot; value=&quot;5&quot;/&gt;&lt;property id=&quot;20300&quot; value=&quot;Slayt 67&quot;/&gt;&lt;property id=&quot;20302&quot; value=&quot;1&quot;/&gt;&lt;property id=&quot;20303&quot; value=&quot;www.uzaktanegitim.com.tr&quot;/&gt;&lt;property id=&quot;20307&quot; value=&quot;436&quot;/&gt;&lt;property id=&quot;20309&quot; value=&quot;21275&quot;/&gt;&lt;property id=&quot;20312&quot; value=&quot;0&quot;/&gt;&lt;/object&gt;&lt;object type=&quot;3&quot; unique_id=&quot;21247&quot;&gt;&lt;property id=&quot;20148&quot; value=&quot;5&quot;/&gt;&lt;property id=&quot;20300&quot; value=&quot;Slayt 68&quot;/&gt;&lt;property id=&quot;20302&quot; value=&quot;1&quot;/&gt;&lt;property id=&quot;20303&quot; value=&quot;www.uzaktanegitim.com.tr&quot;/&gt;&lt;property id=&quot;20307&quot; value=&quot;437&quot;/&gt;&lt;property id=&quot;20309&quot; value=&quot;21275&quot;/&gt;&lt;property id=&quot;20312&quot; value=&quot;0&quot;/&gt;&lt;/object&gt;&lt;object type=&quot;3&quot; unique_id=&quot;21248&quot;&gt;&lt;property id=&quot;20148&quot; value=&quot;5&quot;/&gt;&lt;property id=&quot;20300&quot; value=&quot;Slayt 69&quot;/&gt;&lt;property id=&quot;20302&quot; value=&quot;1&quot;/&gt;&lt;property id=&quot;20303&quot; value=&quot;www.uzaktanegitim.com.tr&quot;/&gt;&lt;property id=&quot;20307&quot; value=&quot;438&quot;/&gt;&lt;property id=&quot;20309&quot; value=&quot;21275&quot;/&gt;&lt;property id=&quot;20312&quot; value=&quot;0&quot;/&gt;&lt;/object&gt;&lt;object type=&quot;3&quot; unique_id=&quot;21249&quot;&gt;&lt;property id=&quot;20148&quot; value=&quot;5&quot;/&gt;&lt;property id=&quot;20300&quot; value=&quot;Slayt 70&quot;/&gt;&lt;property id=&quot;20302&quot; value=&quot;1&quot;/&gt;&lt;property id=&quot;20303&quot; value=&quot;www.uzaktanegitim.com.tr&quot;/&gt;&lt;property id=&quot;20307&quot; value=&quot;439&quot;/&gt;&lt;property id=&quot;20309&quot; value=&quot;21275&quot;/&gt;&lt;property id=&quot;20312&quot; value=&quot;0&quot;/&gt;&lt;/object&gt;&lt;object type=&quot;3&quot; unique_id=&quot;21250&quot;&gt;&lt;property id=&quot;20148&quot; value=&quot;5&quot;/&gt;&lt;property id=&quot;20300&quot; value=&quot;Slayt 71&quot;/&gt;&lt;property id=&quot;20302&quot; value=&quot;1&quot;/&gt;&lt;property id=&quot;20303&quot; value=&quot;www.uzaktanegitim.com.tr&quot;/&gt;&lt;property id=&quot;20307&quot; value=&quot;440&quot;/&gt;&lt;property id=&quot;20309&quot; value=&quot;21275&quot;/&gt;&lt;property id=&quot;20312&quot; value=&quot;0&quot;/&gt;&lt;/object&gt;&lt;object type=&quot;3&quot; unique_id=&quot;21280&quot;&gt;&lt;property id=&quot;20148&quot; value=&quot;5&quot;/&gt;&lt;property id=&quot;20300&quot; value=&quot;Slayt 1&quot;/&gt;&lt;property id=&quot;20302&quot; value=&quot;1&quot;/&gt;&lt;property id=&quot;20303&quot; value=&quot;www.uzaktanegitim.com.tr&quot;/&gt;&lt;property id=&quot;20307&quot; value=&quot;505&quot;/&gt;&lt;property id=&quot;20309&quot; value=&quot;21275&quot;/&gt;&lt;property id=&quot;20312&quot; value=&quot;0&quot;/&gt;&lt;/object&gt;&lt;object type=&quot;3&quot; unique_id=&quot;21281&quot;&gt;&lt;property id=&quot;20148&quot; value=&quot;5&quot;/&gt;&lt;property id=&quot;20300&quot; value=&quot;Slayt 7&quot;/&gt;&lt;property id=&quot;20302&quot; value=&quot;1&quot;/&gt;&lt;property id=&quot;20303&quot; value=&quot;www.uzaktanegitim.com.tr&quot;/&gt;&lt;property id=&quot;20307&quot; value=&quot;512&quot;/&gt;&lt;property id=&quot;20309&quot; value=&quot;21275&quot;/&gt;&lt;property id=&quot;20312&quot; value=&quot;0&quot;/&gt;&lt;/object&gt;&lt;object type=&quot;3&quot; unique_id=&quot;21282&quot;&gt;&lt;property id=&quot;20148&quot; value=&quot;5&quot;/&gt;&lt;property id=&quot;20300&quot; value=&quot;Slayt 8&quot;/&gt;&lt;property id=&quot;20302&quot; value=&quot;1&quot;/&gt;&lt;property id=&quot;20303&quot; value=&quot;www.uzaktanegitim.com.tr&quot;/&gt;&lt;property id=&quot;20307&quot; value=&quot;515&quot;/&gt;&lt;property id=&quot;20309&quot; value=&quot;21275&quot;/&gt;&lt;property id=&quot;20312&quot; value=&quot;0&quot;/&gt;&lt;/object&gt;&lt;object type=&quot;3&quot; unique_id=&quot;21283&quot;&gt;&lt;property id=&quot;20148&quot; value=&quot;5&quot;/&gt;&lt;property id=&quot;20300&quot; value=&quot;Slayt 9&quot;/&gt;&lt;property id=&quot;20302&quot; value=&quot;1&quot;/&gt;&lt;property id=&quot;20303&quot; value=&quot;www.uzaktanegitim.com.tr&quot;/&gt;&lt;property id=&quot;20307&quot; value=&quot;513&quot;/&gt;&lt;property id=&quot;20309&quot; value=&quot;21275&quot;/&gt;&lt;property id=&quot;20312&quot; value=&quot;0&quot;/&gt;&lt;/object&gt;&lt;object type=&quot;3&quot; unique_id=&quot;21284&quot;&gt;&lt;property id=&quot;20148&quot; value=&quot;5&quot;/&gt;&lt;property id=&quot;20300&quot; value=&quot;Slayt 10&quot;/&gt;&lt;property id=&quot;20302&quot; value=&quot;1&quot;/&gt;&lt;property id=&quot;20303&quot; value=&quot;www.uzaktanegitim.com.tr&quot;/&gt;&lt;property id=&quot;20307&quot; value=&quot;527&quot;/&gt;&lt;property id=&quot;20309&quot; value=&quot;21275&quot;/&gt;&lt;property id=&quot;20312&quot; value=&quot;0&quot;/&gt;&lt;/object&gt;&lt;object type=&quot;3&quot; unique_id=&quot;21285&quot;&gt;&lt;property id=&quot;20148&quot; value=&quot;5&quot;/&gt;&lt;property id=&quot;20300&quot; value=&quot;Slayt 11&quot;/&gt;&lt;property id=&quot;20302&quot; value=&quot;1&quot;/&gt;&lt;property id=&quot;20303&quot; value=&quot;www.uzaktanegitim.com.tr&quot;/&gt;&lt;property id=&quot;20307&quot; value=&quot;514&quot;/&gt;&lt;property id=&quot;20309&quot; value=&quot;21275&quot;/&gt;&lt;property id=&quot;20312&quot; value=&quot;0&quot;/&gt;&lt;/object&gt;&lt;object type=&quot;3&quot; unique_id=&quot;21286&quot;&gt;&lt;property id=&quot;20148&quot; value=&quot;5&quot;/&gt;&lt;property id=&quot;20300&quot; value=&quot;Slayt 12&quot;/&gt;&lt;property id=&quot;20302&quot; value=&quot;1&quot;/&gt;&lt;property id=&quot;20303&quot; value=&quot;www.uzaktanegitim.com.tr&quot;/&gt;&lt;property id=&quot;20307&quot; value=&quot;516&quot;/&gt;&lt;property id=&quot;20309&quot; value=&quot;21275&quot;/&gt;&lt;property id=&quot;20312&quot; value=&quot;0&quot;/&gt;&lt;/object&gt;&lt;object type=&quot;3&quot; unique_id=&quot;21287&quot;&gt;&lt;property id=&quot;20148&quot; value=&quot;5&quot;/&gt;&lt;property id=&quot;20300&quot; value=&quot;Slayt 13&quot;/&gt;&lt;property id=&quot;20302&quot; value=&quot;1&quot;/&gt;&lt;property id=&quot;20303&quot; value=&quot;www.uzaktanegitim.com.tr&quot;/&gt;&lt;property id=&quot;20307&quot; value=&quot;517&quot;/&gt;&lt;property id=&quot;20309&quot; value=&quot;21275&quot;/&gt;&lt;property id=&quot;20312&quot; value=&quot;0&quot;/&gt;&lt;/object&gt;&lt;object type=&quot;3&quot; unique_id=&quot;21288&quot;&gt;&lt;property id=&quot;20148&quot; value=&quot;5&quot;/&gt;&lt;property id=&quot;20300&quot; value=&quot;Slayt 14&quot;/&gt;&lt;property id=&quot;20302&quot; value=&quot;1&quot;/&gt;&lt;property id=&quot;20303&quot; value=&quot;www.uzaktanegitim.com.tr&quot;/&gt;&lt;property id=&quot;20307&quot; value=&quot;528&quot;/&gt;&lt;property id=&quot;20309&quot; value=&quot;21275&quot;/&gt;&lt;property id=&quot;20312&quot; value=&quot;0&quot;/&gt;&lt;/object&gt;&lt;object type=&quot;3&quot; unique_id=&quot;21289&quot;&gt;&lt;property id=&quot;20148&quot; value=&quot;5&quot;/&gt;&lt;property id=&quot;20300&quot; value=&quot;Slayt 15&quot;/&gt;&lt;property id=&quot;20302&quot; value=&quot;1&quot;/&gt;&lt;property id=&quot;20303&quot; value=&quot;www.uzaktanegitim.com.tr&quot;/&gt;&lt;property id=&quot;20307&quot; value=&quot;518&quot;/&gt;&lt;property id=&quot;20309&quot; value=&quot;21275&quot;/&gt;&lt;property id=&quot;20312&quot; value=&quot;0&quot;/&gt;&lt;/object&gt;&lt;object type=&quot;3&quot; unique_id=&quot;21290&quot;&gt;&lt;property id=&quot;20148&quot; value=&quot;5&quot;/&gt;&lt;property id=&quot;20300&quot; value=&quot;Slayt 16&quot;/&gt;&lt;property id=&quot;20302&quot; value=&quot;1&quot;/&gt;&lt;property id=&quot;20303&quot; value=&quot;www.uzaktanegitim.com.tr&quot;/&gt;&lt;property id=&quot;20307&quot; value=&quot;532&quot;/&gt;&lt;property id=&quot;20309&quot; value=&quot;21275&quot;/&gt;&lt;property id=&quot;20312&quot; value=&quot;0&quot;/&gt;&lt;/object&gt;&lt;object type=&quot;3&quot; unique_id=&quot;21291&quot;&gt;&lt;property id=&quot;20148&quot; value=&quot;5&quot;/&gt;&lt;property id=&quot;20300&quot; value=&quot;Slayt 17&quot;/&gt;&lt;property id=&quot;20302&quot; value=&quot;1&quot;/&gt;&lt;property id=&quot;20303&quot; value=&quot;www.uzaktanegitim.com.tr&quot;/&gt;&lt;property id=&quot;20307&quot; value=&quot;519&quot;/&gt;&lt;property id=&quot;20309&quot; value=&quot;21275&quot;/&gt;&lt;property id=&quot;20312&quot; value=&quot;0&quot;/&gt;&lt;/object&gt;&lt;object type=&quot;3&quot; unique_id=&quot;21292&quot;&gt;&lt;property id=&quot;20148&quot; value=&quot;5&quot;/&gt;&lt;property id=&quot;20300&quot; value=&quot;Slayt 18&quot;/&gt;&lt;property id=&quot;20302&quot; value=&quot;1&quot;/&gt;&lt;property id=&quot;20303&quot; value=&quot;www.uzaktanegitim.com.tr&quot;/&gt;&lt;property id=&quot;20307&quot; value=&quot;520&quot;/&gt;&lt;property id=&quot;20309&quot; value=&quot;21275&quot;/&gt;&lt;property id=&quot;20312&quot; value=&quot;0&quot;/&gt;&lt;/object&gt;&lt;object type=&quot;3&quot; unique_id=&quot;21293&quot;&gt;&lt;property id=&quot;20148&quot; value=&quot;5&quot;/&gt;&lt;property id=&quot;20300&quot; value=&quot;Slayt 19&quot;/&gt;&lt;property id=&quot;20302&quot; value=&quot;1&quot;/&gt;&lt;property id=&quot;20303&quot; value=&quot;www.uzaktanegitim.com.tr&quot;/&gt;&lt;property id=&quot;20307&quot; value=&quot;521&quot;/&gt;&lt;property id=&quot;20309&quot; value=&quot;21275&quot;/&gt;&lt;property id=&quot;20312&quot; value=&quot;0&quot;/&gt;&lt;/object&gt;&lt;object type=&quot;3&quot; unique_id=&quot;21294&quot;&gt;&lt;property id=&quot;20148&quot; value=&quot;5&quot;/&gt;&lt;property id=&quot;20300&quot; value=&quot;Slayt 20&quot;/&gt;&lt;property id=&quot;20302&quot; value=&quot;1&quot;/&gt;&lt;property id=&quot;20303&quot; value=&quot;www.uzaktanegitim.com.tr&quot;/&gt;&lt;property id=&quot;20307&quot; value=&quot;522&quot;/&gt;&lt;property id=&quot;20309&quot; value=&quot;21275&quot;/&gt;&lt;property id=&quot;20312&quot; value=&quot;0&quot;/&gt;&lt;/object&gt;&lt;object type=&quot;3&quot; unique_id=&quot;21295&quot;&gt;&lt;property id=&quot;20148&quot; value=&quot;5&quot;/&gt;&lt;property id=&quot;20300&quot; value=&quot;Slayt 21&quot;/&gt;&lt;property id=&quot;20302&quot; value=&quot;1&quot;/&gt;&lt;property id=&quot;20303&quot; value=&quot;www.uzaktanegitim.com.tr&quot;/&gt;&lt;property id=&quot;20307&quot; value=&quot;523&quot;/&gt;&lt;property id=&quot;20309&quot; value=&quot;21275&quot;/&gt;&lt;property id=&quot;20312&quot; value=&quot;0&quot;/&gt;&lt;/object&gt;&lt;object type=&quot;3&quot; unique_id=&quot;21296&quot;&gt;&lt;property id=&quot;20148&quot; value=&quot;5&quot;/&gt;&lt;property id=&quot;20300&quot; value=&quot;Slayt 22 - &amp;quot;Kontrol Listesi&amp;quot;&quot;/&gt;&lt;property id=&quot;20302&quot; value=&quot;1&quot;/&gt;&lt;property id=&quot;20303&quot; value=&quot;www.uzaktanegitim.com.tr&quot;/&gt;&lt;property id=&quot;20307&quot; value=&quot;524&quot;/&gt;&lt;property id=&quot;20309&quot; value=&quot;21275&quot;/&gt;&lt;property id=&quot;20312&quot; value=&quot;0&quot;/&gt;&lt;/object&gt;&lt;object type=&quot;3&quot; unique_id=&quot;21297&quot;&gt;&lt;property id=&quot;20148&quot; value=&quot;5&quot;/&gt;&lt;property id=&quot;20300&quot; value=&quot;Slayt 23&quot;/&gt;&lt;property id=&quot;20302&quot; value=&quot;1&quot;/&gt;&lt;property id=&quot;20303&quot; value=&quot;www.uzaktanegitim.com.tr&quot;/&gt;&lt;property id=&quot;20307&quot; value=&quot;530&quot;/&gt;&lt;property id=&quot;20309&quot; value=&quot;21275&quot;/&gt;&lt;property id=&quot;20312&quot; value=&quot;0&quot;/&gt;&lt;/object&gt;&lt;object type=&quot;3&quot; unique_id=&quot;21298&quot;&gt;&lt;property id=&quot;20148&quot; value=&quot;5&quot;/&gt;&lt;property id=&quot;20300&quot; value=&quot;Slayt 24&quot;/&gt;&lt;property id=&quot;20302&quot; value=&quot;1&quot;/&gt;&lt;property id=&quot;20303&quot; value=&quot;www.uzaktanegitim.com.tr&quot;/&gt;&lt;property id=&quot;20307&quot; value=&quot;531&quot;/&gt;&lt;property id=&quot;20309&quot; value=&quot;21275&quot;/&gt;&lt;property id=&quot;20312&quot; value=&quot;0&quot;/&gt;&lt;/object&gt;&lt;object type=&quot;3&quot; unique_id=&quot;21299&quot;&gt;&lt;property id=&quot;20148&quot; value=&quot;5&quot;/&gt;&lt;property id=&quot;20300&quot; value=&quot;Slayt 25 - &amp;quot;İş – Performans Testleri&amp;quot;&quot;/&gt;&lt;property id=&quot;20302&quot; value=&quot;1&quot;/&gt;&lt;property id=&quot;20303&quot; value=&quot;www.uzaktanegitim.com.tr&quot;/&gt;&lt;property id=&quot;20307&quot; value=&quot;526&quot;/&gt;&lt;property id=&quot;20309&quot; value=&quot;21275&quot;/&gt;&lt;property id=&quot;20312&quot; value=&quot;0&quot;/&gt;&lt;/object&gt;&lt;object type=&quot;3&quot; unique_id=&quot;21300&quot;&gt;&lt;property id=&quot;20148&quot; value=&quot;5&quot;/&gt;&lt;property id=&quot;20300&quot; value=&quot;Slayt 26&quot;/&gt;&lt;property id=&quot;20302&quot; value=&quot;1&quot;/&gt;&lt;property id=&quot;20303&quot; value=&quot;www.uzaktanegitim.com.tr&quot;/&gt;&lt;property id=&quot;20307&quot; value=&quot;525&quot;/&gt;&lt;property id=&quot;20309&quot; value=&quot;21275&quot;/&gt;&lt;property id=&quot;20312&quot; value=&quot;0&quot;/&gt;&lt;/object&gt;&lt;object type=&quot;3&quot; unique_id=&quot;21301&quot;&gt;&lt;property id=&quot;20148&quot; value=&quot;5&quot;/&gt;&lt;property id=&quot;20300&quot; value=&quot;Slayt 27&quot;/&gt;&lt;property id=&quot;20302&quot; value=&quot;1&quot;/&gt;&lt;property id=&quot;20303&quot; value=&quot;www.uzaktanegitim.com.tr&quot;/&gt;&lt;property id=&quot;20307&quot; value=&quot;507&quot;/&gt;&lt;property id=&quot;20309&quot; value=&quot;21275&quot;/&gt;&lt;property id=&quot;20312&quot; value=&quot;0&quot;/&gt;&lt;/object&gt;&lt;object type=&quot;3&quot; unique_id=&quot;21302&quot;&gt;&lt;property id=&quot;20148&quot; value=&quot;5&quot;/&gt;&lt;property id=&quot;20300&quot; value=&quot;Slayt 28&quot;/&gt;&lt;property id=&quot;20302&quot; value=&quot;1&quot;/&gt;&lt;property id=&quot;20303&quot; value=&quot;www.uzaktanegitim.com.tr&quot;/&gt;&lt;property id=&quot;20307&quot; value=&quot;506&quot;/&gt;&lt;property id=&quot;20309&quot; value=&quot;21275&quot;/&gt;&lt;property id=&quot;20312&quot; value=&quot;0&quot;/&gt;&lt;/object&gt;&lt;object type=&quot;3&quot; unique_id=&quot;21303&quot;&gt;&lt;property id=&quot;20148&quot; value=&quot;5&quot;/&gt;&lt;property id=&quot;20300&quot; value=&quot;Slayt 50&quot;/&gt;&lt;property id=&quot;20302&quot; value=&quot;1&quot;/&gt;&lt;property id=&quot;20303&quot; value=&quot;www.uzaktanegitim.com.tr&quot;/&gt;&lt;property id=&quot;20307&quot; value=&quot;467&quot;/&gt;&lt;property id=&quot;20309&quot; value=&quot;21275&quot;/&gt;&lt;property id=&quot;20312&quot; value=&quot;0&quot;/&gt;&lt;/object&gt;&lt;object type=&quot;3&quot; unique_id=&quot;21304&quot;&gt;&lt;property id=&quot;20148&quot; value=&quot;5&quot;/&gt;&lt;property id=&quot;20300&quot; value=&quot;Slayt 51&quot;/&gt;&lt;property id=&quot;20302&quot; value=&quot;1&quot;/&gt;&lt;property id=&quot;20303&quot; value=&quot;www.uzaktanegitim.com.tr&quot;/&gt;&lt;property id=&quot;20307&quot; value=&quot;468&quot;/&gt;&lt;property id=&quot;20309&quot; value=&quot;21275&quot;/&gt;&lt;property id=&quot;20312&quot; value=&quot;0&quot;/&gt;&lt;/object&gt;&lt;object type=&quot;3&quot; unique_id=&quot;21305&quot;&gt;&lt;property id=&quot;20148&quot; value=&quot;5&quot;/&gt;&lt;property id=&quot;20300&quot; value=&quot;Slayt 59&quot;/&gt;&lt;property id=&quot;20302&quot; value=&quot;1&quot;/&gt;&lt;property id=&quot;20303&quot; value=&quot;www.uzaktanegitim.com.tr&quot;/&gt;&lt;property id=&quot;20307&quot; value=&quot;508&quot;/&gt;&lt;property id=&quot;20309&quot; value=&quot;21275&quot;/&gt;&lt;property id=&quot;20312&quot; value=&quot;0&quot;/&gt;&lt;/object&gt;&lt;object type=&quot;3&quot; unique_id=&quot;21306&quot;&gt;&lt;property id=&quot;20148&quot; value=&quot;5&quot;/&gt;&lt;property id=&quot;20300&quot; value=&quot;Slayt 60&quot;/&gt;&lt;property id=&quot;20302&quot; value=&quot;1&quot;/&gt;&lt;property id=&quot;20303&quot; value=&quot;www.uzaktanegitim.com.tr&quot;/&gt;&lt;property id=&quot;20307&quot; value=&quot;509&quot;/&gt;&lt;property id=&quot;20309&quot; value=&quot;21275&quot;/&gt;&lt;property id=&quot;20312&quot; value=&quot;0&quot;/&gt;&lt;/object&gt;&lt;object type=&quot;3&quot; unique_id=&quot;21307&quot;&gt;&lt;property id=&quot;20148&quot; value=&quot;5&quot;/&gt;&lt;property id=&quot;20300&quot; value=&quot;Slayt 62&quot;/&gt;&lt;property id=&quot;20302&quot; value=&quot;1&quot;/&gt;&lt;property id=&quot;20303&quot; value=&quot;www.uzaktanegitim.com.tr&quot;/&gt;&lt;property id=&quot;20307&quot; value=&quot;510&quot;/&gt;&lt;property id=&quot;20309&quot; value=&quot;21275&quot;/&gt;&lt;property id=&quot;20312&quot; value=&quot;0&quot;/&gt;&lt;/object&gt;&lt;object type=&quot;3&quot; unique_id=&quot;21308&quot;&gt;&lt;property id=&quot;20148&quot; value=&quot;5&quot;/&gt;&lt;property id=&quot;20300&quot; value=&quot;Slayt 65&quot;/&gt;&lt;property id=&quot;20302&quot; value=&quot;1&quot;/&gt;&lt;property id=&quot;20303&quot; value=&quot;www.uzaktanegitim.com.tr&quot;/&gt;&lt;property id=&quot;20307&quot; value=&quot;469&quot;/&gt;&lt;property id=&quot;20309&quot; value=&quot;21275&quot;/&gt;&lt;property id=&quot;20312&quot; value=&quot;0&quot;/&gt;&lt;/object&gt;&lt;object type=&quot;3&quot; unique_id=&quot;21309&quot;&gt;&lt;property id=&quot;20148&quot; value=&quot;5&quot;/&gt;&lt;property id=&quot;20300&quot; value=&quot;Slayt 66&quot;/&gt;&lt;property id=&quot;20302&quot; value=&quot;1&quot;/&gt;&lt;property id=&quot;20303&quot; value=&quot;www.uzaktanegitim.com.tr&quot;/&gt;&lt;property id=&quot;20307&quot; value=&quot;475&quot;/&gt;&lt;property id=&quot;20309&quot; value=&quot;21275&quot;/&gt;&lt;property id=&quot;20312&quot; value=&quot;0&quot;/&gt;&lt;/object&gt;&lt;object type=&quot;3&quot; unique_id=&quot;21754&quot;&gt;&lt;property id=&quot;20148&quot; value=&quot;5&quot;/&gt;&lt;property id=&quot;20300&quot; value=&quot;Slayt 3&quot;/&gt;&lt;property id=&quot;20302&quot; value=&quot;1&quot;/&gt;&lt;property id=&quot;20303&quot; value=&quot;www.uzaktanegitim.com.tr&quot;/&gt;&lt;property id=&quot;20307&quot; value=&quot;533&quot;/&gt;&lt;property id=&quot;20309&quot; value=&quot;21275&quot;/&gt;&lt;property id=&quot;20312&quot; value=&quot;0&quot;/&gt;&lt;/object&gt;&lt;object type=&quot;3&quot; unique_id=&quot;21755&quot;&gt;&lt;property id=&quot;20148&quot; value=&quot;5&quot;/&gt;&lt;property id=&quot;20300&quot; value=&quot;Slayt 4&quot;/&gt;&lt;property id=&quot;20302&quot; value=&quot;1&quot;/&gt;&lt;property id=&quot;20303&quot; value=&quot;www.uzaktanegitim.com.tr&quot;/&gt;&lt;property id=&quot;20307&quot; value=&quot;534&quot;/&gt;&lt;property id=&quot;20309&quot; value=&quot;21275&quot;/&gt;&lt;property id=&quot;20312&quot; value=&quot;0&quot;/&gt;&lt;/object&gt;&lt;object type=&quot;3&quot; unique_id=&quot;21756&quot;&gt;&lt;property id=&quot;20148&quot; value=&quot;5&quot;/&gt;&lt;property id=&quot;20300&quot; value=&quot;Slayt 5&quot;/&gt;&lt;property id=&quot;20302&quot; value=&quot;1&quot;/&gt;&lt;property id=&quot;20303&quot; value=&quot;www.uzaktanegitim.com.tr&quot;/&gt;&lt;property id=&quot;20307&quot; value=&quot;535&quot;/&gt;&lt;property id=&quot;20309&quot; value=&quot;21275&quot;/&gt;&lt;property id=&quot;20312&quot; value=&quot;0&quot;/&gt;&lt;/object&gt;&lt;object type=&quot;3&quot; unique_id=&quot;21757&quot;&gt;&lt;property id=&quot;20148&quot; value=&quot;5&quot;/&gt;&lt;property id=&quot;20300&quot; value=&quot;Slayt 6&quot;/&gt;&lt;property id=&quot;20302&quot; value=&quot;1&quot;/&gt;&lt;property id=&quot;20303&quot; value=&quot;www.uzaktanegitim.com.tr&quot;/&gt;&lt;property id=&quot;20307&quot; value=&quot;536&quot;/&gt;&lt;property id=&quot;20309&quot; value=&quot;21275&quot;/&gt;&lt;property id=&quot;20312&quot; value=&quot;0&quot;/&gt;&lt;/object&gt;&lt;/object&gt;&lt;object type=&quot;10&quot; unique_id=&quot;19843&quot;&gt;&lt;object type=&quot;11&quot; unique_id=&quot;19844&quot;&gt;&lt;property id=&quot;20180&quot; value=&quot;0&quot;/&gt;&lt;property id=&quot;20181&quot; value=&quot;4&quot;/&gt;&lt;property id=&quot;20182&quot; value=&quot;0&quot;/&gt;&lt;property id=&quot;20183&quot; value=&quot;1&quot;/&gt;&lt;/object&gt;&lt;object type=&quot;12&quot; unique_id=&quot;19846&quot;&gt;&lt;/object&gt;&lt;/object&gt;&lt;object type=&quot;4&quot; unique_id=&quot;19845&quot;&gt;&lt;object type=&quot;5&quot; unique_id=&quot;21275&quot;&gt;&lt;property id=&quot;20149&quot; value=&quot;www.uzaktanegitim.com.tr&quot;/&gt;&lt;property id=&quot;20159&quot; value=&quot;logo.jpg&quot;/&gt;&lt;/object&gt;&lt;/object&gt;&lt;/object&gt;&lt;/database&gt;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Q3QTRDQiIvPg0KCQk8dWljb2xvciBuYW1lPSJnbG93IiB2YWx1ZT0iMHgzNUQzMzQiLz4NCgkJPHVpY29sb3IgbmFtZT0idGV4dCIgdmFsdWU9IjB4RkZGRkZGIi8+DQoJCTx1aWNvbG9yIG5hbWU9ImxpZ2h0IiB2YWx1ZT0iMHgxRjY2OEYiLz4NCgkJPHVpY29sb3IgbmFtZT0ic2hhZG93IiB2YWx1ZT0iMHgwMDAwMDAiLz4NCgkJPHVpY29sb3IgbmFtZT0iYmFja2dyb3VuZCIgdmFsdWU9IjB4NDY5QUE5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mI3hBOyYjeEE7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tCh0LvQsNC50LQgJW4iLz4NCgkJPCEtLSBzdWJzdGl0dXRpb246ICVuID09IHNsaWRlIG51bWJlciAtLT4NCgkJPCEtLSBzdWJzdGl0dXRpb246ICV0ID09IHRvdGFsIHNsaWRlIGNvdW50IC0tPg0KCQk8dWl0ZXh0IG5hbWU9IlNDUlVCQkFSU1RBVFVTX1NMSURFSU5GTyIgdmFsdWU9ItCh0LvQsNC50LQgJW4gLyAldCB8ICIvPg0KCQk8dWl0ZXh0IG5hbWU9IlNDUlVCQkFSU1RBVFVTX1NUT1BQRUQiIHZhbHVlPSLQntGB0YLQsNC90L7QstC70LXQvdC+Ii8+DQoJCTx1aXRleHQgbmFtZT0iU0NSVUJCQVJTVEFUVVNfUExBWUlORyIgdmFsdWU9ItCS0L7RgdC/0YDQvtC40LfQstC10LTQtdC90LjQtSIvPg0KCQk8dWl0ZXh0IG5hbWU9IlNDUlVCQkFSU1RBVFVTX05PQVVESU8iIHZhbHVlPSLQndC10YIg0LDRg9C00LjQviIvPg0KCQk8dWl0ZXh0IG5hbWU9IlNDUlVCQkFSU1RBVFVTX1ZJRFBMQVlJTkciIHZhbHVlPSLQktC+0YHQv9GA0L7QuNC30LLQtdC00LXQvdC40LUg0LLQuNC00LXQviIvPg0KCQk8dWl0ZXh0IG5hbWU9IlNDUlVCQkFSU1RBVFVTX0xPQURJTkciIHZhbHVlPSLQl9Cw0LPRgNGD0LfQutCwIi8+DQoJCTx1aXRleHQgbmFtZT0iU0NSVUJCQVJTVEFUVVNfQlVGRkVSSU5HIiB2YWx1ZT0i0JHRg9GE0LXRgNC40LfQsNGG0LjRjyIvPg0KCQk8dWl0ZXh0IG5hbWU9IlNDUlVCQkFSU1RBVFVTX1FVRVNUSU9OIiB2YWx1ZT0i0J7RgtCy0LXRgiDQvdCwINCy0L7Qv9GA0L7RgSIvPg0KCQk8dWl0ZXh0IG5hbWU9IlNDUlVCQkFSU1RBVFVTX1JFVklFV1FVSVoiIHZhbHVlPSLQntCx0LfQvtGAINC+0L/RgNC+0YHQsCIvPg0KCQk8IS0tIHN1YnN0aXR1dGlvbjogJW0gPT0gbWludXRlcyByZW1haW5pbmcgLS0+DQoJCTwhLS0gc3Vic3RpdHV0aW9uOiAlcyA9PSBzZWNvbmRzIHJlbWFpbmluZyAtLT4NCgkJPHVpdGV4dCBuYW1lPSJFTEFQU0VEIiB2YWx1ZT0i0J7RgdGC0LDQu9C+0YHRjCAlbSDQvNC40L0uICVzINGBIi8+DQoJCTx1aXRleHQgbmFtZT0iTk9URk9VTkQiIHZhbHVlPSLQndC40YfQtdCz0L4g0L3QtSDQvdCw0LnQtNC10L3QviIvPg0KCQk8dWl0ZXh0IG5hbWU9IkFUVEFDSE1FTlRTIiB2YWx1ZT0i0JLQu9C+0LbQtdC90LjRjyIvPg0KCQk8IS0tIHN1YnN0aXR1dGlvbjogJXAgPT0gY3VycmVudCBzcGVha2VyJ3MgdGl0bGUgLS0+DQoJCTx1aXRleHQgbmFtZT0iQklPV0lOX1RJVExFIiB2YWx1ZT0i0JHQuNC+0LPRgNCw0YTQuNGPOiAlcCIvPg0KCQk8dWl0ZXh0IG5hbWU9IkJJT0JUTl9USVRMRSIgdmFsdWU9ItCR0LjQvtCz0YDQsNGE0LjRjyIvPg0KCQk8dWl0ZXh0IG5hbWU9IkRJVklERVJCVE5fVElUTEUiIHZhbHVlPSJ8Ii8+DQoJCTx1aXRleHQgbmFtZT0iQ09OVEFDVEJUTl9USVRMRSIgdmFsdWU9ItCa0L7QvdGC0LDQutGCIi8+DQoJCTx1aXRleHQgbmFtZT0iVEFCX1FVSVoiIHZhbHVlPSLQntC/0YDQvtGBIi8+DQoJCTx1aXRleHQgbmFtZT0iVEFCX09VVExJTkUiIHZhbHVlPSLQodGF0LXQvNCwIi8+DQoJCTx1aXRleHQgbmFtZT0iVEFCX1RIVU1CIiB2YWx1ZT0i0JHQtdCz0YPQvdC+0LoiLz4NCgkJPHVpdGV4dCBuYW1lPSJUQUJfTk9URVMiIHZhbHVlPSLQl9Cw0LzQtdGC0LrQuCIvPg0KCQk8dWl0ZXh0IG5hbWU9IlRBQl9TRUFSQ0giIHZhbHVlPSLQn9C+0LjRgdC6Ii8+DQoJCTx1aXRleHQgbmFtZT0iU0xJREVfSEVBRElORyIgdmFsdWU9ItCX0LDQs9C+0LvQvtCy0L7QuiDRgdC70LDQudC00LAiLz4NCgkJPHVpdGV4dCBuYW1lPSJEVVJBVElPTl9IRUFESU5HIiB2YWx1ZT0i0JTQu9C40YIt0YHRgtGMIi8+DQoJCTx1aXRleHQgbmFtZT0iU0VBUkNIX0hFQURJTkciIHZhbHVlPSLQn9C+0LjRgdC6INGC0LXQutGB0YLQsDoiLz4NCgkJPHVpdGV4dCBuYW1lPSJUSFVNQl9IRUFESU5HIiB2YWx1ZT0i0KHQu9Cw0LnQtCIvPg0KCQk8dWl0ZXh0IG5hbWU9IlRIVU1CX0lORk8iIHZhbHVlPSLQndCw0LfQstCw0L3QuNC1L9C00LvQuNGCLdC90L7RgdGC0YwiLz4NCgkJPHVpdGV4dCBuYW1lPSJBVFRBQ0hOQU1FX0hFQURJTkciIHZhbHVlPSLQmNC80Y8g0YTQsNC50LvQsCIvPg0KCQk8dWl0ZXh0IG5hbWU9IkFUVEFDSFNJWkVfSEVBRElORyIgdmFsdWU9ItCg0LDQt9C80LXRgCIvPg0KCQk8dWl0ZXh0IG5hbWU9IlNMSURFX05PVEVTIiB2YWx1ZT0i0JfQsNC80LXRgtC60Lgg0Log0YHQu9Cw0LnQtNGDIi8+DQoJCTwhLS1xdWl6IHBvZCBhbmQgbWVzc2FnZSBib3ggdGV4dHMtLT4NCgkJPHVpdGV4dCBuYW1lPSJRVUlaUE9EX1FVSVpfQVRURU1QVCIgdmFsdWU9ItCf0L7Qv9GL0YLQutCwINC/0YDQvtC50YLQuCDQvtC/0YDQvtGBOiIvPg0KCQk8dWl0ZXh0IG5hbWU9IlFVSVpQT0RfUVVJWl9BVFRFTVBUX1ZBTFVFIiB2YWx1ZT0iJW4g0LjQtyAldCIvPg0KCQk8dWl0ZXh0IG5hbWU9IlFVSVpQT0RfUVVJWl9TQ09SRSIgdmFsdWU9ItCd0LDQsdGA0LDQvdC+INCx0LDQu9C70L7QsjoiLz4NCgkJPHVpdGV4dCBuYW1lPSJRVUlaUE9EX1FVSVpfUEFTU1NDT1JFIiB2YWx1ZT0i0J/RgNC+0YXQvtC00L3QvtC5INGA0LXQt9GD0LvRjNGC0LDRgjoiLz4NCgkJPHVpdGV4dCBuYW1lPSJRVUlaUE9EX1FVSVpfTUFYU0NPUkUiIHZhbHVlPSLQnNCw0LrRgdC40LzQsNC70YzQvdGL0Lkg0YDQtdC30YPQu9GM0YLQsNGCOiIvPg0KCQk8dWl0ZXh0IG5hbWU9IlFVSVpQT0RfUVVFU0FUTVBUX1NUUiIgdmFsdWU9ItCf0L7Qv9GL0YLQutCwOiAlbiDQuNC3ICV0Ii8+DQoJCTx1aXRleHQgbmFtZT0iUVVJWlBPRF9RVUVTVFlQRV9TVFIiIHZhbHVlPSLQotC40L86ICVzIi8+DQoJCTx1aXRleHQgbmFtZT0iUVVJWlBPRF9RVUVTVFlQRV9HUkQiIHZhbHVlPSLQoSDQvtGG0LXQvdC60L7QuSIvPg0KCQk8dWl0ZXh0IG5hbWU9IlFVSVpQT0RfUVVFU1RZUEVfU1ZZIiB2YWx1ZT0i0J7QsdC30L7RgCIvPg0KCQk8dWl0ZXh0IG5hbWU9IlFVSVpQT0RfUVVJWkFUTVBUX0lORiIgdmFsdWU9ItCR0L7Qu9GM0YjQvtC1INGH0LjRgdC70L4iLz4NCgkJPHVpdGV4dCBuYW1lPSJRVUlaUE9EX1FVRVNBVE1QVF9JTkYiIHZhbHVlPSLQkdC+0LvRjNGI0L7QtSDRh9C40YHQu9C+Ii8+DQoJCTx1aXRleHQgbmFtZT0iV0FSTklOR01TR19ZRVNTVFJJTkciIHZhbHVlPSLQlNCwIi8+DQoJCTx1aXRleHQgbmFtZT0iV0FSTklOR01TR19OT1NUUklORyIgdmFsdWU9ItCd0LXRgiIvPg0KCQk8dWl0ZXh0IG5hbWU9IldBUk5JTkdNU0dfVElUTEVTVFJJTkciIHZhbHVlPSLQn9GA0LXQtNGD0L/RgNC10LbQtNC10L3QuNC1INC+INC90LDQstC40LPQsNGG0LjQuCDQsiDQvtC/0YDQvtGB0LUiLz4NCgkJPHVpdGV4dCBuYW1lPSJXQVJOSU5HTVNHX01TR1NUUklORyIgdmFsdWU9ItCSINC+0L/RgNC+0YHQtSDQvtGB0YLQsNC70LjRgdGMINC90LXQvtGC0LLQtdGH0LXQvdC90YvQtSDQstC+0L/RgNC+0YHRiy7QndCw0LbQsNGC0LjQtSDQutC90L7Qv9C60LggJnF1b3Q70JTQsCZxdW90OyDQv9GA0LjQstC10LTQtdGCINC6INC30LDQutGA0YvRgtC40Y4g0L7Qv9GA0L7RgdCwLiDQndCw0LbQsNGC0LjQtSDQutC90L7Qv9C60LggJnF1b3Q70J3QtdGCJnF1b3Q7INC/0YDQvtC00L7Qu9C20LjRgiDQvtC/0YDQvtGBLiIvPg0KCQk8dWl0ZXh0IG5hbWU9IklORk9STUFUSU9OX0gyNjRfRkxBU0hQTEFZRVIiIHZhbHVlPSLQotC10LrRg9GJ0LDRjyDQstC10YDRgdC40Y8g0L/RgNC+0LjQs9GA0YvQstCw0YLQtdC70Y8gRmxhc2ggUGxheWVyLCDRg9GB0YLQsNC90L7QstC70LXQvdC90LDRjyDQvdCwINGN0YLQvtC8INC60L7QvNC/0YzRjtGC0LXRgNC1LCDQvdC1INC/0L7QtNC00LXRgNC20LjQstCw0LXRgiDRjdGC0L4g0LLQuNC00LXQvi4g0KnQtdC70LrQvdC40YLQtSDQsiDQvtCx0LvQsNGB0YLQuCDQstC40LTQtdC+LCDRh9GC0L7QsdGLINC30LDQs9GA0YPQt9C40YLRjCDQv9C+0YHQu9C10LTQvdGO0Y4g0LLQtdGA0YHQuNGOINC/0YDQvtC40LPRgNGL0LLQsNGC0LXQu9G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0J/QvtC60LDQt9GL0LLQsNGC0Ywg0LLRgNC10LfQutGDINGD0YfQsNGB0YLQvdC40LrQsNC8Ii8+DQoJCTx1aXRleHQgbmFtZT0iTVVURSIgdmFsdWU9ItCe0YLQutC70Y7Rh9C40YLRjCDQt9Cy0YPQuiIvPg0KCQk8dWl0ZXh0IG5hbWU9IkRPQ1dSQVBfVElUTEUiIHZhbHVlPSLQktC70L7QttC10L3QuNC1INCyINGE0LDQudC7IEFkb2JlIFByZXNlbnRlciIvPg0KCQk8dWl0ZXh0IG5hbWU9IkRPQ1dSQVBfTVNHIiB2YWx1ZT0i0KHQvtGF0YDQsNC90LjRgtGMINCyINC/0LDQv9C60YMgJnF1b3Q70JzQvtC5INC60L7QvNC/0YzRjtGC0LXRgCZxdW90OyIvPg0KCQk8dWl0ZXh0IG5hbWU9IkRPQ1dSQVBfUFJPTVBUIiB2YWx1ZT0i0KnQtdC70LrQvdGD0YLRjCDQtNC70Y8g0LfQsNCz0YDRg9C30LrQuCIvPg0KCTwvbGFuZ3VhZ2U+DQo8L2NvbmZpZ3VyYXRpb24+DQo="/>
  <p:tag name="SECTOMILLISECCONVERTED" val="1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 Klasi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1323</Words>
  <Application>Microsoft Office PowerPoint</Application>
  <PresentationFormat>Ekran Gösterisi (4:3)</PresentationFormat>
  <Paragraphs>225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30</vt:i4>
      </vt:variant>
    </vt:vector>
  </HeadingPairs>
  <TitlesOfParts>
    <vt:vector size="32" baseType="lpstr">
      <vt:lpstr>Ofis Teması</vt:lpstr>
      <vt:lpstr>Crop</vt:lpstr>
      <vt:lpstr>TEMEL İSTATİSTİK frekans dağIlImlarI ve  verİlerİn grafİkle gösterİmİ</vt:lpstr>
      <vt:lpstr>PowerPoint Sunusu</vt:lpstr>
      <vt:lpstr>Frekans Dağılımları</vt:lpstr>
      <vt:lpstr>Frekans Tabloları</vt:lpstr>
      <vt:lpstr>Örnek 1</vt:lpstr>
      <vt:lpstr>Örnek 2</vt:lpstr>
      <vt:lpstr>Örnek 2 </vt:lpstr>
      <vt:lpstr>Örnek 2 </vt:lpstr>
      <vt:lpstr>Verilerin Gruplandırılması</vt:lpstr>
      <vt:lpstr>Sıralanmış Puanlar (Şen, 2018)</vt:lpstr>
      <vt:lpstr>Verilerin Gruplandırılması (Şen, 2018)</vt:lpstr>
      <vt:lpstr>Verilerin Gruplandırılması</vt:lpstr>
      <vt:lpstr>Gruplandırılmış verilerde frekans tablosu</vt:lpstr>
      <vt:lpstr>Gruplandırılmış verilerde frekans tablosu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gökçen</dc:creator>
  <cp:lastModifiedBy>UO</cp:lastModifiedBy>
  <cp:revision>509</cp:revision>
  <dcterms:modified xsi:type="dcterms:W3CDTF">2020-10-02T07:03:03Z</dcterms:modified>
</cp:coreProperties>
</file>