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04" r:id="rId20"/>
    <p:sldId id="305" r:id="rId21"/>
    <p:sldId id="306" r:id="rId22"/>
    <p:sldId id="274" r:id="rId23"/>
    <p:sldId id="310" r:id="rId24"/>
    <p:sldId id="276" r:id="rId25"/>
    <p:sldId id="311" r:id="rId26"/>
    <p:sldId id="313" r:id="rId27"/>
    <p:sldId id="314" r:id="rId28"/>
    <p:sldId id="308" r:id="rId29"/>
    <p:sldId id="309" r:id="rId30"/>
    <p:sldId id="307" r:id="rId31"/>
    <p:sldId id="312"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15" r:id="rId60"/>
    <p:sldId id="316" r:id="rId61"/>
    <p:sldId id="317" r:id="rId62"/>
    <p:sldId id="318" r:id="rId63"/>
    <p:sldId id="319" r:id="rId64"/>
    <p:sldId id="320" r:id="rId6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45" autoAdjust="0"/>
  </p:normalViewPr>
  <p:slideViewPr>
    <p:cSldViewPr snapToGrid="0">
      <p:cViewPr varScale="1">
        <p:scale>
          <a:sx n="81" d="100"/>
          <a:sy n="81" d="100"/>
        </p:scale>
        <p:origin x="725" y="58"/>
      </p:cViewPr>
      <p:guideLst/>
    </p:cSldViewPr>
  </p:slideViewPr>
  <p:outlineViewPr>
    <p:cViewPr>
      <p:scale>
        <a:sx n="33" d="100"/>
        <a:sy n="33" d="100"/>
      </p:scale>
      <p:origin x="0" y="-22794"/>
    </p:cViewPr>
  </p:outlineViewPr>
  <p:notesTextViewPr>
    <p:cViewPr>
      <p:scale>
        <a:sx n="1" d="1"/>
        <a:sy n="1" d="1"/>
      </p:scale>
      <p:origin x="0" y="0"/>
    </p:cViewPr>
  </p:notesTextViewPr>
  <p:sorterViewPr>
    <p:cViewPr>
      <p:scale>
        <a:sx n="100" d="100"/>
        <a:sy n="100" d="100"/>
      </p:scale>
      <p:origin x="0" y="-232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065F6E-6EED-4A10-8FDA-88224E4D8C8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BA29DDB-C824-42F9-B668-1930917F7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8A5FB35-2D49-4120-8754-427757EA259A}"/>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5" name="Alt Bilgi Yer Tutucusu 4">
            <a:extLst>
              <a:ext uri="{FF2B5EF4-FFF2-40B4-BE49-F238E27FC236}">
                <a16:creationId xmlns:a16="http://schemas.microsoft.com/office/drawing/2014/main" id="{D72DA845-9302-4A74-8B6E-6ED9FFF9E2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349470-26B7-4884-9411-94AE50147F9D}"/>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347204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363F0C-258A-4D25-8C59-FEE46618365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23E7BE3-E329-4559-BCA1-62C16DFF394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DAB7F89-1AFE-46A0-A403-4D696548038F}"/>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5" name="Alt Bilgi Yer Tutucusu 4">
            <a:extLst>
              <a:ext uri="{FF2B5EF4-FFF2-40B4-BE49-F238E27FC236}">
                <a16:creationId xmlns:a16="http://schemas.microsoft.com/office/drawing/2014/main" id="{9E1A504A-9A93-4BBE-8C8B-6DC5737B34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C4973B-2FB4-46C7-AC07-0A73C2CFDCC1}"/>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302543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6FD017A-8740-4C78-B6CA-73D1BC337FB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29BDC73-07E7-415C-9282-CBA33ADB5C0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85423D-AA17-467E-978D-9D2B655B8FFA}"/>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5" name="Alt Bilgi Yer Tutucusu 4">
            <a:extLst>
              <a:ext uri="{FF2B5EF4-FFF2-40B4-BE49-F238E27FC236}">
                <a16:creationId xmlns:a16="http://schemas.microsoft.com/office/drawing/2014/main" id="{95EE9B7F-6EED-4634-8722-4008696C1C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BE8EA8-1B38-4631-94D1-25CF96C25B58}"/>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172763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3ACB15-9207-46BE-B793-9191B131CC7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3D3F390-BDFA-45EC-8790-54F2FBC6DB8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936ADBD-0DD2-43F5-B1AE-27E291E01BA7}"/>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5" name="Alt Bilgi Yer Tutucusu 4">
            <a:extLst>
              <a:ext uri="{FF2B5EF4-FFF2-40B4-BE49-F238E27FC236}">
                <a16:creationId xmlns:a16="http://schemas.microsoft.com/office/drawing/2014/main" id="{1867169F-5725-4249-9699-20FBF1E6711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E5D3A86-A36D-4D9D-A2DF-C6DFB97BD8D9}"/>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328250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ED762-9EBC-46F1-8214-153E21B9724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F297357-C818-4DD7-8F98-F741B4827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EB79AD8-8F63-4982-A23C-3AB5E9FC8CD8}"/>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5" name="Alt Bilgi Yer Tutucusu 4">
            <a:extLst>
              <a:ext uri="{FF2B5EF4-FFF2-40B4-BE49-F238E27FC236}">
                <a16:creationId xmlns:a16="http://schemas.microsoft.com/office/drawing/2014/main" id="{60322F3F-BBFE-4E24-804B-235CE25F7D2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98A5935-1745-4991-B1EB-0BA0B4E8B993}"/>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111321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A97543-36DD-43DA-8C8C-571AF6B380E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A2A973E-164A-4BB9-AA6A-C491D411EBB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5E646EC-B3E4-4D3E-8E37-DDB89AF5DA0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8703A85-F42A-4197-8C34-B6B5F9F4E374}"/>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6" name="Alt Bilgi Yer Tutucusu 5">
            <a:extLst>
              <a:ext uri="{FF2B5EF4-FFF2-40B4-BE49-F238E27FC236}">
                <a16:creationId xmlns:a16="http://schemas.microsoft.com/office/drawing/2014/main" id="{23FF979C-2250-4A7C-9AB5-DA9571E3F42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67DB947-FC83-404F-A532-28307448F67A}"/>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401130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22BE17-F2E4-4810-87E5-7D911F6D61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EFA079-348F-4CFD-96D3-36399E6120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F305BC8-04D5-4D20-8CE9-708F269515F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559D831-2159-4B3E-9D24-89393BF55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C34DB65-B315-4F2F-9EA4-B3334D97E0E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C7CB15D-1076-4DBA-8B98-0AF2466F30DA}"/>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8" name="Alt Bilgi Yer Tutucusu 7">
            <a:extLst>
              <a:ext uri="{FF2B5EF4-FFF2-40B4-BE49-F238E27FC236}">
                <a16:creationId xmlns:a16="http://schemas.microsoft.com/office/drawing/2014/main" id="{29E12741-8C39-45C5-AD22-883B54A882B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2C07A30-2006-47B6-AC4E-138F18BF4956}"/>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3892343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53A708-6E43-42EF-8AB1-807B5AD8703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0F8D809-D74B-4B91-9D89-BF3F34C4BAB2}"/>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4" name="Alt Bilgi Yer Tutucusu 3">
            <a:extLst>
              <a:ext uri="{FF2B5EF4-FFF2-40B4-BE49-F238E27FC236}">
                <a16:creationId xmlns:a16="http://schemas.microsoft.com/office/drawing/2014/main" id="{254C5425-FC86-4E53-B725-2E2C42D9BAF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6091AE5-6B99-4046-9601-D1A3E1D51A45}"/>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428229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669A3D4-6095-4D90-A702-86AEDDF6E68B}"/>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3" name="Alt Bilgi Yer Tutucusu 2">
            <a:extLst>
              <a:ext uri="{FF2B5EF4-FFF2-40B4-BE49-F238E27FC236}">
                <a16:creationId xmlns:a16="http://schemas.microsoft.com/office/drawing/2014/main" id="{89ED6977-8EB2-42D9-989C-FA24F22EDD4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53C2B15-A792-4F7F-B66F-435E4E68AFFC}"/>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341885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B41270-0385-460F-A529-E37836D1C38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AB8EAB9-CE9A-405E-B2BE-75A5523441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7D6FADE-EDB4-4554-A840-032D46E69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B1885CD-B411-459E-822A-8C3BEC0CD8BC}"/>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6" name="Alt Bilgi Yer Tutucusu 5">
            <a:extLst>
              <a:ext uri="{FF2B5EF4-FFF2-40B4-BE49-F238E27FC236}">
                <a16:creationId xmlns:a16="http://schemas.microsoft.com/office/drawing/2014/main" id="{8ADDFE4A-9F8D-44DD-87BE-F97E65E0A5D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31D2862-7D4A-4864-926B-4EC971E4C412}"/>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323758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75BBA4-2B0A-41EB-B547-4C4E1A9A580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07664F5-77AA-47A2-81E1-11F78F59D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5DBEF06-851D-4D10-9A77-1BBE7A064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1C2C7BC-5844-4C62-A721-C0C55CE736BB}"/>
              </a:ext>
            </a:extLst>
          </p:cNvPr>
          <p:cNvSpPr>
            <a:spLocks noGrp="1"/>
          </p:cNvSpPr>
          <p:nvPr>
            <p:ph type="dt" sz="half" idx="10"/>
          </p:nvPr>
        </p:nvSpPr>
        <p:spPr/>
        <p:txBody>
          <a:bodyPr/>
          <a:lstStyle/>
          <a:p>
            <a:fld id="{C8CE2BCA-E23F-4160-B829-838DBA7F5FED}" type="datetimeFigureOut">
              <a:rPr lang="tr-TR" smtClean="0"/>
              <a:t>25.12.2020</a:t>
            </a:fld>
            <a:endParaRPr lang="tr-TR"/>
          </a:p>
        </p:txBody>
      </p:sp>
      <p:sp>
        <p:nvSpPr>
          <p:cNvPr id="6" name="Alt Bilgi Yer Tutucusu 5">
            <a:extLst>
              <a:ext uri="{FF2B5EF4-FFF2-40B4-BE49-F238E27FC236}">
                <a16:creationId xmlns:a16="http://schemas.microsoft.com/office/drawing/2014/main" id="{55EA1014-8CFF-48C3-BF4C-B72228E4035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8A1F137-7283-4B2F-8838-A1EE8652459A}"/>
              </a:ext>
            </a:extLst>
          </p:cNvPr>
          <p:cNvSpPr>
            <a:spLocks noGrp="1"/>
          </p:cNvSpPr>
          <p:nvPr>
            <p:ph type="sldNum" sz="quarter" idx="12"/>
          </p:nvPr>
        </p:nvSpPr>
        <p:spPr/>
        <p:txBody>
          <a:bodyPr/>
          <a:lstStyle/>
          <a:p>
            <a:fld id="{024D47C5-F104-495A-9901-4FED82CCE662}" type="slidenum">
              <a:rPr lang="tr-TR" smtClean="0"/>
              <a:t>‹#›</a:t>
            </a:fld>
            <a:endParaRPr lang="tr-TR"/>
          </a:p>
        </p:txBody>
      </p:sp>
    </p:spTree>
    <p:extLst>
      <p:ext uri="{BB962C8B-B14F-4D97-AF65-F5344CB8AC3E}">
        <p14:creationId xmlns:p14="http://schemas.microsoft.com/office/powerpoint/2010/main" val="426644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D0FE8AB-3EFF-4D86-80AC-8BA30A07A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1B76F43-C463-4F5B-A425-B1D72B300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695CF2-8CCB-4B9C-A30E-D22A3C11A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E2BCA-E23F-4160-B829-838DBA7F5FED}" type="datetimeFigureOut">
              <a:rPr lang="tr-TR" smtClean="0"/>
              <a:t>25.12.2020</a:t>
            </a:fld>
            <a:endParaRPr lang="tr-TR"/>
          </a:p>
        </p:txBody>
      </p:sp>
      <p:sp>
        <p:nvSpPr>
          <p:cNvPr id="5" name="Alt Bilgi Yer Tutucusu 4">
            <a:extLst>
              <a:ext uri="{FF2B5EF4-FFF2-40B4-BE49-F238E27FC236}">
                <a16:creationId xmlns:a16="http://schemas.microsoft.com/office/drawing/2014/main" id="{3C1D3E1D-767C-460B-8384-177CFA9B0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E63B60-DBB9-424F-A6BF-2D169EBA6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D47C5-F104-495A-9901-4FED82CCE662}" type="slidenum">
              <a:rPr lang="tr-TR" smtClean="0"/>
              <a:t>‹#›</a:t>
            </a:fld>
            <a:endParaRPr lang="tr-TR"/>
          </a:p>
        </p:txBody>
      </p:sp>
    </p:spTree>
    <p:extLst>
      <p:ext uri="{BB962C8B-B14F-4D97-AF65-F5344CB8AC3E}">
        <p14:creationId xmlns:p14="http://schemas.microsoft.com/office/powerpoint/2010/main" val="3742959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8E2567-A681-41FE-B56F-E10684C2360A}"/>
              </a:ext>
            </a:extLst>
          </p:cNvPr>
          <p:cNvSpPr>
            <a:spLocks noGrp="1"/>
          </p:cNvSpPr>
          <p:nvPr>
            <p:ph type="ctrTitle"/>
          </p:nvPr>
        </p:nvSpPr>
        <p:spPr/>
        <p:txBody>
          <a:bodyPr>
            <a:normAutofit/>
          </a:bodyPr>
          <a:lstStyle/>
          <a:p>
            <a:r>
              <a:rPr lang="tr-TR" sz="4800" dirty="0">
                <a:latin typeface="Times New Roman" panose="02020603050405020304" pitchFamily="18" charset="0"/>
                <a:cs typeface="Times New Roman" panose="02020603050405020304" pitchFamily="18" charset="0"/>
              </a:rPr>
              <a:t>Matematiksel İstatistik</a:t>
            </a:r>
          </a:p>
        </p:txBody>
      </p:sp>
      <p:sp>
        <p:nvSpPr>
          <p:cNvPr id="3" name="Alt Başlık 2">
            <a:extLst>
              <a:ext uri="{FF2B5EF4-FFF2-40B4-BE49-F238E27FC236}">
                <a16:creationId xmlns:a16="http://schemas.microsoft.com/office/drawing/2014/main" id="{625CD612-B3A9-4C02-AE51-003C3BF36460}"/>
              </a:ext>
            </a:extLst>
          </p:cNvPr>
          <p:cNvSpPr>
            <a:spLocks noGrp="1"/>
          </p:cNvSpPr>
          <p:nvPr>
            <p:ph type="subTitle" idx="1"/>
          </p:nvPr>
        </p:nvSpPr>
        <p:spPr/>
        <p:txBody>
          <a:bodyPr/>
          <a:lstStyle/>
          <a:p>
            <a:r>
              <a:rPr lang="tr-TR" dirty="0">
                <a:latin typeface="Times New Roman" panose="02020603050405020304" pitchFamily="18" charset="0"/>
                <a:cs typeface="Times New Roman" panose="02020603050405020304" pitchFamily="18" charset="0"/>
              </a:rPr>
              <a:t>10.Hafta</a:t>
            </a:r>
          </a:p>
        </p:txBody>
      </p:sp>
    </p:spTree>
    <p:extLst>
      <p:ext uri="{BB962C8B-B14F-4D97-AF65-F5344CB8AC3E}">
        <p14:creationId xmlns:p14="http://schemas.microsoft.com/office/powerpoint/2010/main" val="210592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A46A239-767E-4045-8726-16AA6BE8FF98}"/>
              </a:ext>
            </a:extLst>
          </p:cNvPr>
          <p:cNvSpPr txBox="1"/>
          <p:nvPr/>
        </p:nvSpPr>
        <p:spPr>
          <a:xfrm>
            <a:off x="933254" y="452487"/>
            <a:ext cx="10642861" cy="1812484"/>
          </a:xfrm>
          <a:prstGeom prst="rect">
            <a:avLst/>
          </a:prstGeom>
          <a:noFill/>
        </p:spPr>
        <p:txBody>
          <a:bodyPr wrap="square">
            <a:spAutoFit/>
          </a:bodyPr>
          <a:lstStyle/>
          <a:p>
            <a:pPr algn="just">
              <a:lnSpc>
                <a:spcPct val="150000"/>
              </a:lnSpc>
              <a:spcAft>
                <a:spcPts val="80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Örnek: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2,6,8,12 sayılarından oluşan 4 birimlik bir kitleden tüm mümkün 2 birimlik örneklemler çekilirse,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Kitle ortalaması ve standart sapmasını hesaplayınız.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“İadeli” ve “iadesiz” seçimleri dikkate alarak ortalamaların örnekleme dağılımını oluşturunuz.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Ortalamaların örnekleme dağılımının ortalama ve standart sapmasını hesaplayınız.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FACC3972-9963-4218-866A-BAF51F89DEB5}"/>
                  </a:ext>
                </a:extLst>
              </p:cNvPr>
              <p:cNvSpPr txBox="1"/>
              <p:nvPr/>
            </p:nvSpPr>
            <p:spPr>
              <a:xfrm>
                <a:off x="933254" y="2484865"/>
                <a:ext cx="10397765" cy="3509679"/>
              </a:xfrm>
              <a:prstGeom prst="rect">
                <a:avLst/>
              </a:prstGeom>
              <a:noFill/>
            </p:spPr>
            <p:txBody>
              <a:bodyPr wrap="square">
                <a:spAutoFit/>
              </a:bodyPr>
              <a:lstStyle/>
              <a:p>
                <a:pPr algn="just">
                  <a:lnSpc>
                    <a:spcPct val="150000"/>
                  </a:lnSpc>
                  <a:spcAft>
                    <a:spcPts val="80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2+6+8+12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m:t>
                          </m:r>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=3,61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FACC3972-9963-4218-866A-BAF51F89DEB5}"/>
                  </a:ext>
                </a:extLst>
              </p:cNvPr>
              <p:cNvSpPr txBox="1">
                <a:spLocks noRot="1" noChangeAspect="1" noMove="1" noResize="1" noEditPoints="1" noAdjustHandles="1" noChangeArrowheads="1" noChangeShapeType="1" noTextEdit="1"/>
              </p:cNvSpPr>
              <p:nvPr/>
            </p:nvSpPr>
            <p:spPr>
              <a:xfrm>
                <a:off x="933254" y="2484865"/>
                <a:ext cx="10397765" cy="3509679"/>
              </a:xfrm>
              <a:prstGeom prst="rect">
                <a:avLst/>
              </a:prstGeom>
              <a:blipFill>
                <a:blip r:embed="rId2"/>
                <a:stretch>
                  <a:fillRect l="-469"/>
                </a:stretch>
              </a:blipFill>
            </p:spPr>
            <p:txBody>
              <a:bodyPr/>
              <a:lstStyle/>
              <a:p>
                <a:r>
                  <a:rPr lang="tr-TR">
                    <a:noFill/>
                  </a:rPr>
                  <a:t> </a:t>
                </a:r>
              </a:p>
            </p:txBody>
          </p:sp>
        </mc:Fallback>
      </mc:AlternateContent>
    </p:spTree>
    <p:extLst>
      <p:ext uri="{BB962C8B-B14F-4D97-AF65-F5344CB8AC3E}">
        <p14:creationId xmlns:p14="http://schemas.microsoft.com/office/powerpoint/2010/main" val="281728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8B65FBF9-08CC-492F-8400-AE18E16E9110}"/>
                  </a:ext>
                </a:extLst>
              </p:cNvPr>
              <p:cNvSpPr txBox="1"/>
              <p:nvPr/>
            </p:nvSpPr>
            <p:spPr>
              <a:xfrm>
                <a:off x="838199" y="291090"/>
                <a:ext cx="10515599" cy="932688"/>
              </a:xfrm>
              <a:prstGeom prst="rect">
                <a:avLst/>
              </a:prstGeom>
            </p:spPr>
            <p:txBody>
              <a:bodyPr vert="horz" lIns="91440" tIns="45720" rIns="91440" bIns="45720" rtlCol="0" anchor="b">
                <a:normAutofit/>
              </a:bodyPr>
              <a:lstStyle/>
              <a:p>
                <a:pPr>
                  <a:lnSpc>
                    <a:spcPct val="90000"/>
                  </a:lnSpc>
                  <a:spcBef>
                    <a:spcPct val="0"/>
                  </a:spcBef>
                  <a:spcAft>
                    <a:spcPts val="800"/>
                  </a:spcAft>
                </a:pPr>
                <a:r>
                  <a:rPr lang="en-US" sz="2600" u="sng" kern="1200">
                    <a:solidFill>
                      <a:schemeClr val="tx1"/>
                    </a:solidFill>
                    <a:effectLst/>
                    <a:latin typeface="+mj-lt"/>
                    <a:ea typeface="+mj-ea"/>
                    <a:cs typeface="+mj-cs"/>
                  </a:rPr>
                  <a:t>b)</a:t>
                </a:r>
              </a:p>
              <a:p>
                <a:pPr>
                  <a:lnSpc>
                    <a:spcPct val="90000"/>
                  </a:lnSpc>
                  <a:spcBef>
                    <a:spcPct val="0"/>
                  </a:spcBef>
                  <a:spcAft>
                    <a:spcPts val="800"/>
                  </a:spcAft>
                </a:pPr>
                <a:r>
                  <a:rPr lang="en-US" sz="2600" u="sng" kern="1200">
                    <a:solidFill>
                      <a:schemeClr val="tx1"/>
                    </a:solidFill>
                    <a:effectLst/>
                    <a:latin typeface="+mj-lt"/>
                    <a:ea typeface="+mj-ea"/>
                    <a:cs typeface="+mj-cs"/>
                  </a:rPr>
                  <a:t>İadeli seçim:</a:t>
                </a:r>
                <a:r>
                  <a:rPr lang="en-US" sz="2600" kern="1200">
                    <a:solidFill>
                      <a:schemeClr val="tx1"/>
                    </a:solidFill>
                    <a:effectLst/>
                    <a:latin typeface="+mj-lt"/>
                    <a:ea typeface="+mj-ea"/>
                    <a:cs typeface="+mj-cs"/>
                  </a:rPr>
                  <a:t>  </a:t>
                </a:r>
                <a14:m>
                  <m:oMath xmlns:m="http://schemas.openxmlformats.org/officeDocument/2006/math">
                    <m:sSup>
                      <m:sSupPr>
                        <m:ctrlPr>
                          <a:rPr lang="en-US" sz="2600" i="1" kern="1200">
                            <a:solidFill>
                              <a:schemeClr val="tx1"/>
                            </a:solidFill>
                            <a:effectLst/>
                            <a:latin typeface="Cambria Math" panose="02040503050406030204" pitchFamily="18" charset="0"/>
                            <a:ea typeface="+mj-ea"/>
                            <a:cs typeface="+mj-cs"/>
                          </a:rPr>
                        </m:ctrlPr>
                      </m:sSupPr>
                      <m:e>
                        <m:r>
                          <a:rPr lang="en-US" sz="2600" i="1" kern="1200">
                            <a:solidFill>
                              <a:schemeClr val="tx1"/>
                            </a:solidFill>
                            <a:effectLst/>
                            <a:latin typeface="Cambria Math" panose="02040503050406030204" pitchFamily="18" charset="0"/>
                            <a:ea typeface="+mj-ea"/>
                            <a:cs typeface="+mj-cs"/>
                          </a:rPr>
                          <m:t>𝑁</m:t>
                        </m:r>
                      </m:e>
                      <m:sup>
                        <m:r>
                          <a:rPr lang="en-US" sz="2600" i="1" kern="1200">
                            <a:solidFill>
                              <a:schemeClr val="tx1"/>
                            </a:solidFill>
                            <a:effectLst/>
                            <a:latin typeface="Cambria Math" panose="02040503050406030204" pitchFamily="18" charset="0"/>
                            <a:ea typeface="+mj-ea"/>
                            <a:cs typeface="+mj-cs"/>
                          </a:rPr>
                          <m:t>𝑛</m:t>
                        </m:r>
                      </m:sup>
                    </m:sSup>
                    <m:r>
                      <a:rPr lang="en-US" sz="2600" i="1" kern="1200">
                        <a:solidFill>
                          <a:schemeClr val="tx1"/>
                        </a:solidFill>
                        <a:effectLst/>
                        <a:latin typeface="Cambria Math" panose="02040503050406030204" pitchFamily="18" charset="0"/>
                        <a:ea typeface="+mj-ea"/>
                        <a:cs typeface="+mj-cs"/>
                      </a:rPr>
                      <m:t>=</m:t>
                    </m:r>
                    <m:sSup>
                      <m:sSupPr>
                        <m:ctrlPr>
                          <a:rPr lang="en-US" sz="2600" i="1" kern="1200">
                            <a:solidFill>
                              <a:schemeClr val="tx1"/>
                            </a:solidFill>
                            <a:effectLst/>
                            <a:latin typeface="Cambria Math" panose="02040503050406030204" pitchFamily="18" charset="0"/>
                            <a:ea typeface="+mj-ea"/>
                            <a:cs typeface="+mj-cs"/>
                          </a:rPr>
                        </m:ctrlPr>
                      </m:sSupPr>
                      <m:e>
                        <m:r>
                          <a:rPr lang="en-US" sz="2600" i="1" kern="1200">
                            <a:solidFill>
                              <a:schemeClr val="tx1"/>
                            </a:solidFill>
                            <a:effectLst/>
                            <a:latin typeface="Cambria Math" panose="02040503050406030204" pitchFamily="18" charset="0"/>
                            <a:ea typeface="+mj-ea"/>
                            <a:cs typeface="+mj-cs"/>
                          </a:rPr>
                          <m:t>4</m:t>
                        </m:r>
                      </m:e>
                      <m:sup>
                        <m:r>
                          <a:rPr lang="en-US" sz="2600" i="1" kern="1200">
                            <a:solidFill>
                              <a:schemeClr val="tx1"/>
                            </a:solidFill>
                            <a:effectLst/>
                            <a:latin typeface="Cambria Math" panose="02040503050406030204" pitchFamily="18" charset="0"/>
                            <a:ea typeface="+mj-ea"/>
                            <a:cs typeface="+mj-cs"/>
                          </a:rPr>
                          <m:t>2</m:t>
                        </m:r>
                      </m:sup>
                    </m:sSup>
                    <m:r>
                      <a:rPr lang="en-US" sz="2600" i="1" kern="1200">
                        <a:solidFill>
                          <a:schemeClr val="tx1"/>
                        </a:solidFill>
                        <a:effectLst/>
                        <a:latin typeface="Cambria Math" panose="02040503050406030204" pitchFamily="18" charset="0"/>
                        <a:ea typeface="+mj-ea"/>
                        <a:cs typeface="+mj-cs"/>
                      </a:rPr>
                      <m:t>=16</m:t>
                    </m:r>
                  </m:oMath>
                </a14:m>
                <a:endParaRPr lang="en-US" sz="2600" kern="1200">
                  <a:solidFill>
                    <a:schemeClr val="tx1"/>
                  </a:solidFill>
                  <a:effectLst/>
                  <a:latin typeface="+mj-lt"/>
                  <a:ea typeface="+mj-ea"/>
                  <a:cs typeface="+mj-cs"/>
                </a:endParaRPr>
              </a:p>
            </p:txBody>
          </p:sp>
        </mc:Choice>
        <mc:Fallback xmlns="">
          <p:sp>
            <p:nvSpPr>
              <p:cNvPr id="3" name="Metin kutusu 2">
                <a:extLst>
                  <a:ext uri="{FF2B5EF4-FFF2-40B4-BE49-F238E27FC236}">
                    <a16:creationId xmlns:a16="http://schemas.microsoft.com/office/drawing/2014/main" id="{8B65FBF9-08CC-492F-8400-AE18E16E9110}"/>
                  </a:ext>
                </a:extLst>
              </p:cNvPr>
              <p:cNvSpPr txBox="1">
                <a:spLocks noRot="1" noChangeAspect="1" noMove="1" noResize="1" noEditPoints="1" noAdjustHandles="1" noChangeArrowheads="1" noChangeShapeType="1" noTextEdit="1"/>
              </p:cNvSpPr>
              <p:nvPr/>
            </p:nvSpPr>
            <p:spPr>
              <a:xfrm>
                <a:off x="838199" y="291090"/>
                <a:ext cx="10515599" cy="932688"/>
              </a:xfrm>
              <a:prstGeom prst="rect">
                <a:avLst/>
              </a:prstGeom>
              <a:blipFill>
                <a:blip r:embed="rId2"/>
                <a:stretch>
                  <a:fillRect l="-986" t="-7190" b="-17647"/>
                </a:stretch>
              </a:blipFill>
            </p:spPr>
            <p:txBody>
              <a:bodyPr/>
              <a:lstStyle/>
              <a:p>
                <a:r>
                  <a:rPr lang="tr-TR">
                    <a:noFill/>
                  </a:rPr>
                  <a:t> </a:t>
                </a:r>
              </a:p>
            </p:txBody>
          </p:sp>
        </mc:Fallback>
      </mc:AlternateContent>
      <p:sp>
        <p:nvSpPr>
          <p:cNvPr id="10" name="Rectangle 9">
            <a:extLst>
              <a:ext uri="{FF2B5EF4-FFF2-40B4-BE49-F238E27FC236}">
                <a16:creationId xmlns:a16="http://schemas.microsoft.com/office/drawing/2014/main" id="{0465601C-04B5-4AE0-8300-C95A72EC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ablo 4">
            <a:extLst>
              <a:ext uri="{FF2B5EF4-FFF2-40B4-BE49-F238E27FC236}">
                <a16:creationId xmlns:a16="http://schemas.microsoft.com/office/drawing/2014/main" id="{AD0EE1C2-056E-48E9-88E5-7BBA847A2779}"/>
              </a:ext>
            </a:extLst>
          </p:cNvPr>
          <p:cNvGraphicFramePr>
            <a:graphicFrameLocks noGrp="1"/>
          </p:cNvGraphicFramePr>
          <p:nvPr>
            <p:extLst>
              <p:ext uri="{D42A27DB-BD31-4B8C-83A1-F6EECF244321}">
                <p14:modId xmlns:p14="http://schemas.microsoft.com/office/powerpoint/2010/main" val="2685573234"/>
              </p:ext>
            </p:extLst>
          </p:nvPr>
        </p:nvGraphicFramePr>
        <p:xfrm>
          <a:off x="838200" y="2122869"/>
          <a:ext cx="10515602" cy="3922614"/>
        </p:xfrm>
        <a:graphic>
          <a:graphicData uri="http://schemas.openxmlformats.org/drawingml/2006/table">
            <a:tbl>
              <a:tblPr firstRow="1" firstCol="1" bandRow="1"/>
              <a:tblGrid>
                <a:gridCol w="1654311">
                  <a:extLst>
                    <a:ext uri="{9D8B030D-6E8A-4147-A177-3AD203B41FA5}">
                      <a16:colId xmlns:a16="http://schemas.microsoft.com/office/drawing/2014/main" val="1919068012"/>
                    </a:ext>
                  </a:extLst>
                </a:gridCol>
                <a:gridCol w="1957448">
                  <a:extLst>
                    <a:ext uri="{9D8B030D-6E8A-4147-A177-3AD203B41FA5}">
                      <a16:colId xmlns:a16="http://schemas.microsoft.com/office/drawing/2014/main" val="956682480"/>
                    </a:ext>
                  </a:extLst>
                </a:gridCol>
                <a:gridCol w="1646042">
                  <a:extLst>
                    <a:ext uri="{9D8B030D-6E8A-4147-A177-3AD203B41FA5}">
                      <a16:colId xmlns:a16="http://schemas.microsoft.com/office/drawing/2014/main" val="3430458441"/>
                    </a:ext>
                  </a:extLst>
                </a:gridCol>
                <a:gridCol w="1654311">
                  <a:extLst>
                    <a:ext uri="{9D8B030D-6E8A-4147-A177-3AD203B41FA5}">
                      <a16:colId xmlns:a16="http://schemas.microsoft.com/office/drawing/2014/main" val="2238476347"/>
                    </a:ext>
                  </a:extLst>
                </a:gridCol>
                <a:gridCol w="1957448">
                  <a:extLst>
                    <a:ext uri="{9D8B030D-6E8A-4147-A177-3AD203B41FA5}">
                      <a16:colId xmlns:a16="http://schemas.microsoft.com/office/drawing/2014/main" val="1249389420"/>
                    </a:ext>
                  </a:extLst>
                </a:gridCol>
                <a:gridCol w="1646042">
                  <a:extLst>
                    <a:ext uri="{9D8B030D-6E8A-4147-A177-3AD203B41FA5}">
                      <a16:colId xmlns:a16="http://schemas.microsoft.com/office/drawing/2014/main" val="1916062317"/>
                    </a:ext>
                  </a:extLst>
                </a:gridCol>
              </a:tblGrid>
              <a:tr h="435846">
                <a:tc>
                  <a:txBody>
                    <a:bodyPr/>
                    <a:lstStyle/>
                    <a:p>
                      <a:pPr algn="just" fontAlgn="t">
                        <a:lnSpc>
                          <a:spcPct val="150000"/>
                        </a:lnSpc>
                        <a:spcBef>
                          <a:spcPts val="0"/>
                        </a:spcBef>
                        <a:spcAft>
                          <a:spcPts val="800"/>
                        </a:spcAft>
                      </a:pPr>
                      <a:r>
                        <a:rPr lang="tr-TR" sz="16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Örneklem no</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Örneklemler</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Ortalama</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Örneklem no</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Örneklemler</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Ortalama</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59249579"/>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2400" b="0" i="0" u="none" strike="noStrike" dirty="0">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003398964"/>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8,6</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2400" b="0" i="0" u="none" strike="noStrike" dirty="0">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78650593"/>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tr-TR" sz="2400" b="0" i="0" u="none" strike="noStrike" dirty="0">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2400" b="0" i="0" u="none" strike="noStrike" dirty="0">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459855670"/>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2,12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8,12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649650809"/>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80768535"/>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12,6</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85951938"/>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45722343"/>
                  </a:ext>
                </a:extLst>
              </a:tr>
              <a:tr h="435846">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6,12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12,12</a:t>
                      </a:r>
                      <a:endParaRPr lang="tr-TR" sz="2400" b="0" i="0" u="none" strike="noStrike">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16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tr-TR" sz="2400" b="0" i="0" u="none" strike="noStrike" dirty="0">
                        <a:effectLst/>
                        <a:latin typeface="Arial" panose="020B0604020202020204" pitchFamily="34" charset="0"/>
                      </a:endParaRPr>
                    </a:p>
                  </a:txBody>
                  <a:tcPr marL="93284" marR="93284" marT="12956"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072266554"/>
                  </a:ext>
                </a:extLst>
              </a:tr>
            </a:tbl>
          </a:graphicData>
        </a:graphic>
      </p:graphicFrame>
    </p:spTree>
    <p:extLst>
      <p:ext uri="{BB962C8B-B14F-4D97-AF65-F5344CB8AC3E}">
        <p14:creationId xmlns:p14="http://schemas.microsoft.com/office/powerpoint/2010/main" val="251628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o 1">
            <a:extLst>
              <a:ext uri="{FF2B5EF4-FFF2-40B4-BE49-F238E27FC236}">
                <a16:creationId xmlns:a16="http://schemas.microsoft.com/office/drawing/2014/main" id="{3015DB16-77B8-4C33-AA10-B931E689A999}"/>
              </a:ext>
            </a:extLst>
          </p:cNvPr>
          <p:cNvGraphicFramePr>
            <a:graphicFrameLocks noGrp="1"/>
          </p:cNvGraphicFramePr>
          <p:nvPr>
            <p:extLst>
              <p:ext uri="{D42A27DB-BD31-4B8C-83A1-F6EECF244321}">
                <p14:modId xmlns:p14="http://schemas.microsoft.com/office/powerpoint/2010/main" val="2194115602"/>
              </p:ext>
            </p:extLst>
          </p:nvPr>
        </p:nvGraphicFramePr>
        <p:xfrm>
          <a:off x="1949427" y="643466"/>
          <a:ext cx="8293148" cy="5571071"/>
        </p:xfrm>
        <a:graphic>
          <a:graphicData uri="http://schemas.openxmlformats.org/drawingml/2006/table">
            <a:tbl>
              <a:tblPr firstRow="1" firstCol="1" bandRow="1">
                <a:tableStyleId>{69012ECD-51FC-41F1-AA8D-1B2483CD663E}</a:tableStyleId>
              </a:tblPr>
              <a:tblGrid>
                <a:gridCol w="3186448">
                  <a:extLst>
                    <a:ext uri="{9D8B030D-6E8A-4147-A177-3AD203B41FA5}">
                      <a16:colId xmlns:a16="http://schemas.microsoft.com/office/drawing/2014/main" val="1118487906"/>
                    </a:ext>
                  </a:extLst>
                </a:gridCol>
                <a:gridCol w="2346653">
                  <a:extLst>
                    <a:ext uri="{9D8B030D-6E8A-4147-A177-3AD203B41FA5}">
                      <a16:colId xmlns:a16="http://schemas.microsoft.com/office/drawing/2014/main" val="2748141264"/>
                    </a:ext>
                  </a:extLst>
                </a:gridCol>
                <a:gridCol w="2760047">
                  <a:extLst>
                    <a:ext uri="{9D8B030D-6E8A-4147-A177-3AD203B41FA5}">
                      <a16:colId xmlns:a16="http://schemas.microsoft.com/office/drawing/2014/main" val="1092344842"/>
                    </a:ext>
                  </a:extLst>
                </a:gridCol>
              </a:tblGrid>
              <a:tr h="506461">
                <a:tc>
                  <a:txBody>
                    <a:bodyPr/>
                    <a:lstStyle/>
                    <a:p>
                      <a:pPr algn="just">
                        <a:lnSpc>
                          <a:spcPct val="150000"/>
                        </a:lnSpc>
                        <a:spcAft>
                          <a:spcPts val="800"/>
                        </a:spcAft>
                      </a:pPr>
                      <a:r>
                        <a:rPr lang="tr-TR" sz="2200">
                          <a:effectLst/>
                        </a:rPr>
                        <a:t>Örnek ortalamaları</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Frekans</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Olasılıklar</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638276802"/>
                  </a:ext>
                </a:extLst>
              </a:tr>
              <a:tr h="506461">
                <a:tc>
                  <a:txBody>
                    <a:bodyPr/>
                    <a:lstStyle/>
                    <a:p>
                      <a:pPr algn="just">
                        <a:lnSpc>
                          <a:spcPct val="150000"/>
                        </a:lnSpc>
                        <a:spcAft>
                          <a:spcPts val="800"/>
                        </a:spcAft>
                      </a:pPr>
                      <a:r>
                        <a:rPr lang="tr-TR" sz="2200">
                          <a:effectLst/>
                        </a:rPr>
                        <a:t>2</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1829496561"/>
                  </a:ext>
                </a:extLst>
              </a:tr>
              <a:tr h="506461">
                <a:tc>
                  <a:txBody>
                    <a:bodyPr/>
                    <a:lstStyle/>
                    <a:p>
                      <a:pPr algn="just">
                        <a:lnSpc>
                          <a:spcPct val="150000"/>
                        </a:lnSpc>
                        <a:spcAft>
                          <a:spcPts val="800"/>
                        </a:spcAft>
                      </a:pPr>
                      <a:r>
                        <a:rPr lang="tr-TR" sz="2200">
                          <a:effectLst/>
                        </a:rPr>
                        <a:t>4</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712860987"/>
                  </a:ext>
                </a:extLst>
              </a:tr>
              <a:tr h="506461">
                <a:tc>
                  <a:txBody>
                    <a:bodyPr/>
                    <a:lstStyle/>
                    <a:p>
                      <a:pPr algn="just">
                        <a:lnSpc>
                          <a:spcPct val="150000"/>
                        </a:lnSpc>
                        <a:spcAft>
                          <a:spcPts val="800"/>
                        </a:spcAft>
                      </a:pPr>
                      <a:r>
                        <a:rPr lang="tr-TR" sz="2200">
                          <a:effectLst/>
                        </a:rPr>
                        <a:t>5</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3662266284"/>
                  </a:ext>
                </a:extLst>
              </a:tr>
              <a:tr h="506461">
                <a:tc>
                  <a:txBody>
                    <a:bodyPr/>
                    <a:lstStyle/>
                    <a:p>
                      <a:pPr algn="just">
                        <a:lnSpc>
                          <a:spcPct val="150000"/>
                        </a:lnSpc>
                        <a:spcAft>
                          <a:spcPts val="800"/>
                        </a:spcAft>
                      </a:pPr>
                      <a:r>
                        <a:rPr lang="tr-TR" sz="2200">
                          <a:effectLst/>
                        </a:rPr>
                        <a:t>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1282189673"/>
                  </a:ext>
                </a:extLst>
              </a:tr>
              <a:tr h="506461">
                <a:tc>
                  <a:txBody>
                    <a:bodyPr/>
                    <a:lstStyle/>
                    <a:p>
                      <a:pPr algn="just">
                        <a:lnSpc>
                          <a:spcPct val="150000"/>
                        </a:lnSpc>
                        <a:spcAft>
                          <a:spcPts val="800"/>
                        </a:spcAft>
                      </a:pPr>
                      <a:r>
                        <a:rPr lang="tr-TR" sz="2200">
                          <a:effectLst/>
                        </a:rPr>
                        <a:t>7</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4</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4/16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1857951973"/>
                  </a:ext>
                </a:extLst>
              </a:tr>
              <a:tr h="506461">
                <a:tc>
                  <a:txBody>
                    <a:bodyPr/>
                    <a:lstStyle/>
                    <a:p>
                      <a:pPr algn="just">
                        <a:lnSpc>
                          <a:spcPct val="150000"/>
                        </a:lnSpc>
                        <a:spcAft>
                          <a:spcPts val="800"/>
                        </a:spcAft>
                      </a:pPr>
                      <a:r>
                        <a:rPr lang="tr-TR" sz="2200">
                          <a:effectLst/>
                        </a:rPr>
                        <a:t>8</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1471293031"/>
                  </a:ext>
                </a:extLst>
              </a:tr>
              <a:tr h="506461">
                <a:tc>
                  <a:txBody>
                    <a:bodyPr/>
                    <a:lstStyle/>
                    <a:p>
                      <a:pPr algn="just">
                        <a:lnSpc>
                          <a:spcPct val="150000"/>
                        </a:lnSpc>
                        <a:spcAft>
                          <a:spcPts val="800"/>
                        </a:spcAft>
                      </a:pPr>
                      <a:r>
                        <a:rPr lang="tr-TR" sz="2200">
                          <a:effectLst/>
                        </a:rPr>
                        <a:t>9</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1518408907"/>
                  </a:ext>
                </a:extLst>
              </a:tr>
              <a:tr h="506461">
                <a:tc>
                  <a:txBody>
                    <a:bodyPr/>
                    <a:lstStyle/>
                    <a:p>
                      <a:pPr algn="just">
                        <a:lnSpc>
                          <a:spcPct val="150000"/>
                        </a:lnSpc>
                        <a:spcAft>
                          <a:spcPts val="800"/>
                        </a:spcAft>
                      </a:pPr>
                      <a:r>
                        <a:rPr lang="tr-TR" sz="2200">
                          <a:effectLst/>
                        </a:rPr>
                        <a:t>10</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2/16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1773178578"/>
                  </a:ext>
                </a:extLst>
              </a:tr>
              <a:tr h="506461">
                <a:tc>
                  <a:txBody>
                    <a:bodyPr/>
                    <a:lstStyle/>
                    <a:p>
                      <a:pPr algn="just">
                        <a:lnSpc>
                          <a:spcPct val="150000"/>
                        </a:lnSpc>
                        <a:spcAft>
                          <a:spcPts val="800"/>
                        </a:spcAft>
                      </a:pPr>
                      <a:r>
                        <a:rPr lang="tr-TR" sz="2200">
                          <a:effectLst/>
                        </a:rPr>
                        <a:t>12</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519717475"/>
                  </a:ext>
                </a:extLst>
              </a:tr>
              <a:tr h="506461">
                <a:tc>
                  <a:txBody>
                    <a:bodyPr/>
                    <a:lstStyle/>
                    <a:p>
                      <a:pPr algn="just">
                        <a:lnSpc>
                          <a:spcPct val="150000"/>
                        </a:lnSpc>
                        <a:spcAft>
                          <a:spcPts val="800"/>
                        </a:spcAft>
                      </a:pPr>
                      <a:r>
                        <a:rPr lang="tr-TR" sz="2200">
                          <a:effectLst/>
                        </a:rPr>
                        <a:t>toplam</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a:effectLst/>
                        </a:rPr>
                        <a:t>16</a:t>
                      </a:r>
                      <a:endParaRPr lang="tr-TR" sz="200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tc>
                  <a:txBody>
                    <a:bodyPr/>
                    <a:lstStyle/>
                    <a:p>
                      <a:pPr algn="just">
                        <a:lnSpc>
                          <a:spcPct val="150000"/>
                        </a:lnSpc>
                        <a:spcAft>
                          <a:spcPts val="800"/>
                        </a:spcAft>
                      </a:pPr>
                      <a:r>
                        <a:rPr lang="tr-TR" sz="2200" dirty="0">
                          <a:effectLst/>
                        </a:rPr>
                        <a:t>16/16</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3443" marR="123443" marT="0" marB="0"/>
                </a:tc>
                <a:extLst>
                  <a:ext uri="{0D108BD9-81ED-4DB2-BD59-A6C34878D82A}">
                    <a16:rowId xmlns:a16="http://schemas.microsoft.com/office/drawing/2014/main" val="868751557"/>
                  </a:ext>
                </a:extLst>
              </a:tr>
            </a:tbl>
          </a:graphicData>
        </a:graphic>
      </p:graphicFrame>
    </p:spTree>
    <p:extLst>
      <p:ext uri="{BB962C8B-B14F-4D97-AF65-F5344CB8AC3E}">
        <p14:creationId xmlns:p14="http://schemas.microsoft.com/office/powerpoint/2010/main" val="51398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CC1070A-8963-45F2-BCF8-4CBFEACB3B5F}"/>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800"/>
                  </a:spcAft>
                </a:pPr>
                <a:r>
                  <a:rPr lang="en-US" sz="2800" u="sng" kern="1200" dirty="0" err="1">
                    <a:solidFill>
                      <a:schemeClr val="tx1"/>
                    </a:solidFill>
                    <a:effectLst/>
                    <a:latin typeface="Times New Roman" panose="02020603050405020304" pitchFamily="18" charset="0"/>
                    <a:ea typeface="+mj-ea"/>
                    <a:cs typeface="Times New Roman" panose="02020603050405020304" pitchFamily="18" charset="0"/>
                  </a:rPr>
                  <a:t>İadesiz</a:t>
                </a:r>
                <a:r>
                  <a:rPr lang="en-US" sz="2800" u="sng" kern="1200" dirty="0">
                    <a:solidFill>
                      <a:schemeClr val="tx1"/>
                    </a:solidFill>
                    <a:effectLst/>
                    <a:latin typeface="Times New Roman" panose="02020603050405020304" pitchFamily="18" charset="0"/>
                    <a:ea typeface="+mj-ea"/>
                    <a:cs typeface="Times New Roman" panose="02020603050405020304" pitchFamily="18" charset="0"/>
                  </a:rPr>
                  <a:t> </a:t>
                </a:r>
                <a:r>
                  <a:rPr lang="en-US" sz="2800" u="sng" kern="1200" dirty="0" err="1">
                    <a:solidFill>
                      <a:schemeClr val="tx1"/>
                    </a:solidFill>
                    <a:effectLst/>
                    <a:latin typeface="Times New Roman" panose="02020603050405020304" pitchFamily="18" charset="0"/>
                    <a:ea typeface="+mj-ea"/>
                    <a:cs typeface="Times New Roman" panose="02020603050405020304" pitchFamily="18" charset="0"/>
                  </a:rPr>
                  <a:t>seçim</a:t>
                </a:r>
                <a:r>
                  <a:rPr lang="en-US" sz="2800" u="sng" kern="1200" dirty="0">
                    <a:solidFill>
                      <a:schemeClr val="tx1"/>
                    </a:solidFill>
                    <a:effectLst/>
                    <a:latin typeface="Times New Roman" panose="02020603050405020304" pitchFamily="18" charset="0"/>
                    <a:ea typeface="+mj-ea"/>
                    <a:cs typeface="Times New Roman" panose="02020603050405020304" pitchFamily="18" charset="0"/>
                  </a:rPr>
                  <a:t>: </a:t>
                </a:r>
                <a14:m>
                  <m:oMath xmlns:m="http://schemas.openxmlformats.org/officeDocument/2006/math">
                    <m:d>
                      <m:dPr>
                        <m:ctrlPr>
                          <a:rPr lang="en-US" sz="2800" i="1" kern="1200">
                            <a:solidFill>
                              <a:schemeClr val="tx1"/>
                            </a:solidFill>
                            <a:effectLst/>
                            <a:latin typeface="Cambria Math" panose="02040503050406030204" pitchFamily="18" charset="0"/>
                            <a:ea typeface="+mj-ea"/>
                            <a:cs typeface="+mj-cs"/>
                          </a:rPr>
                        </m:ctrlPr>
                      </m:dPr>
                      <m:e>
                        <m:f>
                          <m:fPr>
                            <m:type m:val="noBar"/>
                            <m:ctrlPr>
                              <a:rPr lang="en-US" sz="2800" i="1" kern="1200">
                                <a:solidFill>
                                  <a:schemeClr val="tx1"/>
                                </a:solidFill>
                                <a:effectLst/>
                                <a:latin typeface="Cambria Math" panose="02040503050406030204" pitchFamily="18" charset="0"/>
                                <a:ea typeface="+mj-ea"/>
                                <a:cs typeface="+mj-cs"/>
                              </a:rPr>
                            </m:ctrlPr>
                          </m:fPr>
                          <m:num>
                            <m:r>
                              <a:rPr lang="en-US" sz="2800" i="1" kern="1200">
                                <a:solidFill>
                                  <a:schemeClr val="tx1"/>
                                </a:solidFill>
                                <a:effectLst/>
                                <a:latin typeface="Cambria Math" panose="02040503050406030204" pitchFamily="18" charset="0"/>
                                <a:ea typeface="+mj-ea"/>
                                <a:cs typeface="+mj-cs"/>
                              </a:rPr>
                              <m:t>𝑁</m:t>
                            </m:r>
                          </m:num>
                          <m:den>
                            <m:r>
                              <a:rPr lang="en-US" sz="2800" i="1" kern="1200">
                                <a:solidFill>
                                  <a:schemeClr val="tx1"/>
                                </a:solidFill>
                                <a:effectLst/>
                                <a:latin typeface="Cambria Math" panose="02040503050406030204" pitchFamily="18" charset="0"/>
                                <a:ea typeface="+mj-ea"/>
                                <a:cs typeface="+mj-cs"/>
                              </a:rPr>
                              <m:t>𝑛</m:t>
                            </m:r>
                          </m:den>
                        </m:f>
                      </m:e>
                    </m:d>
                    <m:r>
                      <a:rPr lang="en-US" sz="2800" i="1" kern="1200">
                        <a:solidFill>
                          <a:schemeClr val="tx1"/>
                        </a:solidFill>
                        <a:effectLst/>
                        <a:latin typeface="Cambria Math" panose="02040503050406030204" pitchFamily="18" charset="0"/>
                        <a:ea typeface="+mj-ea"/>
                        <a:cs typeface="+mj-cs"/>
                      </a:rPr>
                      <m:t>=</m:t>
                    </m:r>
                    <m:d>
                      <m:dPr>
                        <m:ctrlPr>
                          <a:rPr lang="en-US" sz="2800" i="1" kern="1200">
                            <a:solidFill>
                              <a:schemeClr val="tx1"/>
                            </a:solidFill>
                            <a:effectLst/>
                            <a:latin typeface="Cambria Math" panose="02040503050406030204" pitchFamily="18" charset="0"/>
                            <a:ea typeface="+mj-ea"/>
                            <a:cs typeface="+mj-cs"/>
                          </a:rPr>
                        </m:ctrlPr>
                      </m:dPr>
                      <m:e>
                        <m:f>
                          <m:fPr>
                            <m:type m:val="noBar"/>
                            <m:ctrlPr>
                              <a:rPr lang="en-US" sz="2800" i="1" kern="1200">
                                <a:solidFill>
                                  <a:schemeClr val="tx1"/>
                                </a:solidFill>
                                <a:effectLst/>
                                <a:latin typeface="Cambria Math" panose="02040503050406030204" pitchFamily="18" charset="0"/>
                                <a:ea typeface="+mj-ea"/>
                                <a:cs typeface="+mj-cs"/>
                              </a:rPr>
                            </m:ctrlPr>
                          </m:fPr>
                          <m:num>
                            <m:r>
                              <a:rPr lang="en-US" sz="2800" i="1" kern="1200">
                                <a:solidFill>
                                  <a:schemeClr val="tx1"/>
                                </a:solidFill>
                                <a:effectLst/>
                                <a:latin typeface="Cambria Math" panose="02040503050406030204" pitchFamily="18" charset="0"/>
                                <a:ea typeface="+mj-ea"/>
                                <a:cs typeface="+mj-cs"/>
                              </a:rPr>
                              <m:t>4</m:t>
                            </m:r>
                          </m:num>
                          <m:den>
                            <m:r>
                              <a:rPr lang="en-US" sz="2800" i="1" kern="1200">
                                <a:solidFill>
                                  <a:schemeClr val="tx1"/>
                                </a:solidFill>
                                <a:effectLst/>
                                <a:latin typeface="Cambria Math" panose="02040503050406030204" pitchFamily="18" charset="0"/>
                                <a:ea typeface="+mj-ea"/>
                                <a:cs typeface="+mj-cs"/>
                              </a:rPr>
                              <m:t>2</m:t>
                            </m:r>
                          </m:den>
                        </m:f>
                      </m:e>
                    </m:d>
                    <m:r>
                      <a:rPr lang="en-US" sz="2800" i="1" kern="1200">
                        <a:solidFill>
                          <a:schemeClr val="tx1"/>
                        </a:solidFill>
                        <a:effectLst/>
                        <a:latin typeface="Cambria Math" panose="02040503050406030204" pitchFamily="18" charset="0"/>
                        <a:ea typeface="+mj-ea"/>
                        <a:cs typeface="+mj-cs"/>
                      </a:rPr>
                      <m:t>=6</m:t>
                    </m:r>
                  </m:oMath>
                </a14:m>
                <a:endParaRPr lang="en-US" sz="2800" kern="1200" dirty="0">
                  <a:solidFill>
                    <a:schemeClr val="tx1"/>
                  </a:solidFill>
                  <a:effectLst/>
                  <a:latin typeface="Times New Roman" panose="02020603050405020304" pitchFamily="18" charset="0"/>
                  <a:ea typeface="+mj-ea"/>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CC1070A-8963-45F2-BCF8-4CBFEACB3B5F}"/>
                  </a:ext>
                </a:extLst>
              </p:cNvPr>
              <p:cNvSpPr txBox="1">
                <a:spLocks noRot="1" noChangeAspect="1" noMove="1" noResize="1" noEditPoints="1" noAdjustHandles="1" noChangeArrowheads="1" noChangeShapeType="1" noTextEdit="1"/>
              </p:cNvSpPr>
              <p:nvPr/>
            </p:nvSpPr>
            <p:spPr>
              <a:xfrm>
                <a:off x="838200" y="184805"/>
                <a:ext cx="10515600" cy="1505883"/>
              </a:xfrm>
              <a:prstGeom prst="rect">
                <a:avLst/>
              </a:prstGeom>
              <a:blipFill>
                <a:blip r:embed="rId2"/>
                <a:stretch>
                  <a:fillRect l="-1217"/>
                </a:stretch>
              </a:blipFill>
            </p:spPr>
            <p:txBody>
              <a:bodyPr/>
              <a:lstStyle/>
              <a:p>
                <a:r>
                  <a:rPr lang="tr-TR">
                    <a:noFill/>
                  </a:rPr>
                  <a:t> </a:t>
                </a:r>
              </a:p>
            </p:txBody>
          </p:sp>
        </mc:Fallback>
      </mc:AlternateContent>
      <p:graphicFrame>
        <p:nvGraphicFramePr>
          <p:cNvPr id="4" name="Tablo 3">
            <a:extLst>
              <a:ext uri="{FF2B5EF4-FFF2-40B4-BE49-F238E27FC236}">
                <a16:creationId xmlns:a16="http://schemas.microsoft.com/office/drawing/2014/main" id="{32A54997-96FF-4D1E-A9C2-2AAE752396C5}"/>
              </a:ext>
            </a:extLst>
          </p:cNvPr>
          <p:cNvGraphicFramePr>
            <a:graphicFrameLocks noGrp="1"/>
          </p:cNvGraphicFramePr>
          <p:nvPr>
            <p:extLst>
              <p:ext uri="{D42A27DB-BD31-4B8C-83A1-F6EECF244321}">
                <p14:modId xmlns:p14="http://schemas.microsoft.com/office/powerpoint/2010/main" val="4138490694"/>
              </p:ext>
            </p:extLst>
          </p:nvPr>
        </p:nvGraphicFramePr>
        <p:xfrm>
          <a:off x="1538449" y="1845426"/>
          <a:ext cx="9112049" cy="4450306"/>
        </p:xfrm>
        <a:graphic>
          <a:graphicData uri="http://schemas.openxmlformats.org/drawingml/2006/table">
            <a:tbl>
              <a:tblPr firstRow="1" firstCol="1" bandRow="1"/>
              <a:tblGrid>
                <a:gridCol w="2863795">
                  <a:extLst>
                    <a:ext uri="{9D8B030D-6E8A-4147-A177-3AD203B41FA5}">
                      <a16:colId xmlns:a16="http://schemas.microsoft.com/office/drawing/2014/main" val="1062884265"/>
                    </a:ext>
                  </a:extLst>
                </a:gridCol>
                <a:gridCol w="3399058">
                  <a:extLst>
                    <a:ext uri="{9D8B030D-6E8A-4147-A177-3AD203B41FA5}">
                      <a16:colId xmlns:a16="http://schemas.microsoft.com/office/drawing/2014/main" val="3545702151"/>
                    </a:ext>
                  </a:extLst>
                </a:gridCol>
                <a:gridCol w="2849196">
                  <a:extLst>
                    <a:ext uri="{9D8B030D-6E8A-4147-A177-3AD203B41FA5}">
                      <a16:colId xmlns:a16="http://schemas.microsoft.com/office/drawing/2014/main" val="4278724903"/>
                    </a:ext>
                  </a:extLst>
                </a:gridCol>
              </a:tblGrid>
              <a:tr h="635758">
                <a:tc>
                  <a:txBody>
                    <a:bodyPr/>
                    <a:lstStyle/>
                    <a:p>
                      <a:pPr algn="just" fontAlgn="t">
                        <a:lnSpc>
                          <a:spcPct val="150000"/>
                        </a:lnSpc>
                        <a:spcBef>
                          <a:spcPts val="0"/>
                        </a:spcBef>
                        <a:spcAft>
                          <a:spcPts val="800"/>
                        </a:spcAft>
                      </a:pPr>
                      <a:r>
                        <a:rPr lang="tr-TR" sz="24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Örneklem no</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Örneklemler</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Ortalama</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996794910"/>
                  </a:ext>
                </a:extLst>
              </a:tr>
              <a:tr h="635758">
                <a:tc>
                  <a:txBody>
                    <a:bodyPr/>
                    <a:lstStyle/>
                    <a:p>
                      <a:pPr algn="just" fontAlgn="t">
                        <a:lnSpc>
                          <a:spcPct val="150000"/>
                        </a:lnSpc>
                        <a:spcBef>
                          <a:spcPts val="0"/>
                        </a:spcBef>
                        <a:spcAft>
                          <a:spcPts val="800"/>
                        </a:spcAft>
                      </a:pPr>
                      <a:r>
                        <a:rPr lang="tr-TR" sz="24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127237798"/>
                  </a:ext>
                </a:extLst>
              </a:tr>
              <a:tr h="635758">
                <a:tc>
                  <a:txBody>
                    <a:bodyPr/>
                    <a:lstStyle/>
                    <a:p>
                      <a:pPr algn="just" fontAlgn="t">
                        <a:lnSpc>
                          <a:spcPct val="150000"/>
                        </a:lnSpc>
                        <a:spcBef>
                          <a:spcPts val="0"/>
                        </a:spcBef>
                        <a:spcAft>
                          <a:spcPts val="800"/>
                        </a:spcAft>
                      </a:pPr>
                      <a:r>
                        <a:rPr lang="tr-TR" sz="24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976066060"/>
                  </a:ext>
                </a:extLst>
              </a:tr>
              <a:tr h="635758">
                <a:tc>
                  <a:txBody>
                    <a:bodyPr/>
                    <a:lstStyle/>
                    <a:p>
                      <a:pPr algn="just" fontAlgn="t">
                        <a:lnSpc>
                          <a:spcPct val="150000"/>
                        </a:lnSpc>
                        <a:spcBef>
                          <a:spcPts val="0"/>
                        </a:spcBef>
                        <a:spcAft>
                          <a:spcPts val="800"/>
                        </a:spcAft>
                      </a:pPr>
                      <a:r>
                        <a:rPr lang="tr-TR" sz="24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2,12</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142595488"/>
                  </a:ext>
                </a:extLst>
              </a:tr>
              <a:tr h="635758">
                <a:tc>
                  <a:txBody>
                    <a:bodyPr/>
                    <a:lstStyle/>
                    <a:p>
                      <a:pPr algn="just" fontAlgn="t">
                        <a:lnSpc>
                          <a:spcPct val="150000"/>
                        </a:lnSpc>
                        <a:spcBef>
                          <a:spcPts val="0"/>
                        </a:spcBef>
                        <a:spcAft>
                          <a:spcPts val="800"/>
                        </a:spcAft>
                      </a:pPr>
                      <a:r>
                        <a:rPr lang="tr-TR" sz="24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6,8</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215183856"/>
                  </a:ext>
                </a:extLst>
              </a:tr>
              <a:tr h="635758">
                <a:tc>
                  <a:txBody>
                    <a:bodyPr/>
                    <a:lstStyle/>
                    <a:p>
                      <a:pPr algn="just" fontAlgn="t">
                        <a:lnSpc>
                          <a:spcPct val="150000"/>
                        </a:lnSpc>
                        <a:spcBef>
                          <a:spcPts val="0"/>
                        </a:spcBef>
                        <a:spcAft>
                          <a:spcPts val="800"/>
                        </a:spcAft>
                      </a:pPr>
                      <a:r>
                        <a:rPr lang="tr-TR" sz="24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6,12</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284503844"/>
                  </a:ext>
                </a:extLst>
              </a:tr>
              <a:tr h="635758">
                <a:tc>
                  <a:txBody>
                    <a:bodyPr/>
                    <a:lstStyle/>
                    <a:p>
                      <a:pPr algn="just" fontAlgn="t">
                        <a:lnSpc>
                          <a:spcPct val="150000"/>
                        </a:lnSpc>
                        <a:spcBef>
                          <a:spcPts val="0"/>
                        </a:spcBef>
                        <a:spcAft>
                          <a:spcPts val="800"/>
                        </a:spcAft>
                      </a:pPr>
                      <a:r>
                        <a:rPr lang="tr-TR" sz="24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8,12</a:t>
                      </a:r>
                      <a:endParaRPr lang="tr-TR" sz="3600" b="0" i="0" u="none" strike="noStrike">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4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tr-TR" sz="3600" b="0" i="0" u="none" strike="noStrike" dirty="0">
                        <a:effectLst/>
                        <a:latin typeface="Arial" panose="020B0604020202020204" pitchFamily="34" charset="0"/>
                      </a:endParaRPr>
                    </a:p>
                  </a:txBody>
                  <a:tcPr marL="136072" marR="136072" marT="18899"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933492377"/>
                  </a:ext>
                </a:extLst>
              </a:tr>
            </a:tbl>
          </a:graphicData>
        </a:graphic>
      </p:graphicFrame>
    </p:spTree>
    <p:extLst>
      <p:ext uri="{BB962C8B-B14F-4D97-AF65-F5344CB8AC3E}">
        <p14:creationId xmlns:p14="http://schemas.microsoft.com/office/powerpoint/2010/main" val="122048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o 1">
            <a:extLst>
              <a:ext uri="{FF2B5EF4-FFF2-40B4-BE49-F238E27FC236}">
                <a16:creationId xmlns:a16="http://schemas.microsoft.com/office/drawing/2014/main" id="{BD3622DB-6791-41C6-A0BE-410F0A66777E}"/>
              </a:ext>
            </a:extLst>
          </p:cNvPr>
          <p:cNvGraphicFramePr>
            <a:graphicFrameLocks noGrp="1"/>
          </p:cNvGraphicFramePr>
          <p:nvPr>
            <p:extLst>
              <p:ext uri="{D42A27DB-BD31-4B8C-83A1-F6EECF244321}">
                <p14:modId xmlns:p14="http://schemas.microsoft.com/office/powerpoint/2010/main" val="658478285"/>
              </p:ext>
            </p:extLst>
          </p:nvPr>
        </p:nvGraphicFramePr>
        <p:xfrm>
          <a:off x="1525124" y="1123527"/>
          <a:ext cx="9141749" cy="4604803"/>
        </p:xfrm>
        <a:graphic>
          <a:graphicData uri="http://schemas.openxmlformats.org/drawingml/2006/table">
            <a:tbl>
              <a:tblPr firstRow="1" firstCol="1" bandRow="1"/>
              <a:tblGrid>
                <a:gridCol w="3462383">
                  <a:extLst>
                    <a:ext uri="{9D8B030D-6E8A-4147-A177-3AD203B41FA5}">
                      <a16:colId xmlns:a16="http://schemas.microsoft.com/office/drawing/2014/main" val="3711127905"/>
                    </a:ext>
                  </a:extLst>
                </a:gridCol>
                <a:gridCol w="2580447">
                  <a:extLst>
                    <a:ext uri="{9D8B030D-6E8A-4147-A177-3AD203B41FA5}">
                      <a16:colId xmlns:a16="http://schemas.microsoft.com/office/drawing/2014/main" val="3700227408"/>
                    </a:ext>
                  </a:extLst>
                </a:gridCol>
                <a:gridCol w="3098919">
                  <a:extLst>
                    <a:ext uri="{9D8B030D-6E8A-4147-A177-3AD203B41FA5}">
                      <a16:colId xmlns:a16="http://schemas.microsoft.com/office/drawing/2014/main" val="1093364387"/>
                    </a:ext>
                  </a:extLst>
                </a:gridCol>
              </a:tblGrid>
              <a:tr h="657829">
                <a:tc>
                  <a:txBody>
                    <a:bodyPr/>
                    <a:lstStyle/>
                    <a:p>
                      <a:pPr algn="just" fontAlgn="t">
                        <a:lnSpc>
                          <a:spcPct val="150000"/>
                        </a:lnSpc>
                        <a:spcBef>
                          <a:spcPts val="0"/>
                        </a:spcBef>
                        <a:spcAft>
                          <a:spcPts val="800"/>
                        </a:spcAft>
                      </a:pPr>
                      <a:r>
                        <a:rPr lang="tr-TR" sz="25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Örnek ortalamaları</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Frekans</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Olasılıklar</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592123689"/>
                  </a:ext>
                </a:extLst>
              </a:tr>
              <a:tr h="657829">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695592583"/>
                  </a:ext>
                </a:extLst>
              </a:tr>
              <a:tr h="657829">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85148198"/>
                  </a:ext>
                </a:extLst>
              </a:tr>
              <a:tr h="657829">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770733833"/>
                  </a:ext>
                </a:extLst>
              </a:tr>
              <a:tr h="657829">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56524347"/>
                  </a:ext>
                </a:extLst>
              </a:tr>
              <a:tr h="657829">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671304598"/>
                  </a:ext>
                </a:extLst>
              </a:tr>
              <a:tr h="657829">
                <a:tc>
                  <a:txBody>
                    <a:bodyPr/>
                    <a:lstStyle/>
                    <a:p>
                      <a:pPr algn="just" fontAlgn="t">
                        <a:lnSpc>
                          <a:spcPct val="150000"/>
                        </a:lnSpc>
                        <a:spcBef>
                          <a:spcPts val="0"/>
                        </a:spcBef>
                        <a:spcAft>
                          <a:spcPts val="800"/>
                        </a:spcAft>
                      </a:pPr>
                      <a:r>
                        <a:rPr lang="tr-TR" sz="25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toplam</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gn="just" fontAlgn="t">
                        <a:lnSpc>
                          <a:spcPct val="150000"/>
                        </a:lnSpc>
                        <a:spcBef>
                          <a:spcPts val="0"/>
                        </a:spcBef>
                        <a:spcAft>
                          <a:spcPts val="800"/>
                        </a:spcAft>
                      </a:pPr>
                      <a:r>
                        <a:rPr lang="tr-TR" sz="2500" b="0" i="1" u="none" strike="noStrike">
                          <a:effectLst/>
                          <a:latin typeface="Times New Roman" panose="02020603050405020304" pitchFamily="18" charset="0"/>
                          <a:ea typeface="Times New Roman" panose="02020603050405020304" pitchFamily="18" charset="0"/>
                          <a:cs typeface="Times New Roman" panose="02020603050405020304" pitchFamily="18" charset="0"/>
                        </a:rPr>
                        <a:t>6/6</a:t>
                      </a:r>
                      <a:endParaRPr lang="tr-TR" sz="3700" b="0" i="0" u="none" strike="noStrike">
                        <a:effectLst/>
                        <a:latin typeface="Arial" panose="020B0604020202020204" pitchFamily="34" charset="0"/>
                      </a:endParaRPr>
                    </a:p>
                  </a:txBody>
                  <a:tcPr marL="140796" marR="140796" marT="19555"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813595137"/>
                  </a:ext>
                </a:extLst>
              </a:tr>
            </a:tbl>
          </a:graphicData>
        </a:graphic>
      </p:graphicFrame>
    </p:spTree>
    <p:extLst>
      <p:ext uri="{BB962C8B-B14F-4D97-AF65-F5344CB8AC3E}">
        <p14:creationId xmlns:p14="http://schemas.microsoft.com/office/powerpoint/2010/main" val="1655344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C5775D35-4315-4657-A4C6-B769E7BB6CAD}"/>
                  </a:ext>
                </a:extLst>
              </p:cNvPr>
              <p:cNvSpPr txBox="1"/>
              <p:nvPr/>
            </p:nvSpPr>
            <p:spPr>
              <a:xfrm>
                <a:off x="895546" y="443061"/>
                <a:ext cx="10369485" cy="3064557"/>
              </a:xfrm>
              <a:prstGeom prst="rect">
                <a:avLst/>
              </a:prstGeom>
              <a:noFill/>
            </p:spPr>
            <p:txBody>
              <a:bodyPr wrap="square">
                <a:spAutoFit/>
              </a:bodyPr>
              <a:lstStyle/>
              <a:p>
                <a:pPr marL="342900" lvl="0" indent="-342900" algn="just">
                  <a:lnSpc>
                    <a:spcPct val="150000"/>
                  </a:lnSpc>
                  <a:spcAft>
                    <a:spcPts val="800"/>
                  </a:spcAft>
                  <a:buFont typeface="+mj-lt"/>
                  <a:buAutoNum type="alphaLcParenR"/>
                </a:pPr>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İadeli seçim: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𝑋𝑓</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e>
                      </m:nary>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=7=</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Metin kutusu 5">
                <a:extLst>
                  <a:ext uri="{FF2B5EF4-FFF2-40B4-BE49-F238E27FC236}">
                    <a16:creationId xmlns:a16="http://schemas.microsoft.com/office/drawing/2014/main" id="{C5775D35-4315-4657-A4C6-B769E7BB6CAD}"/>
                  </a:ext>
                </a:extLst>
              </p:cNvPr>
              <p:cNvSpPr txBox="1">
                <a:spLocks noRot="1" noChangeAspect="1" noMove="1" noResize="1" noEditPoints="1" noAdjustHandles="1" noChangeArrowheads="1" noChangeShapeType="1" noTextEdit="1"/>
              </p:cNvSpPr>
              <p:nvPr/>
            </p:nvSpPr>
            <p:spPr>
              <a:xfrm>
                <a:off x="895546" y="443061"/>
                <a:ext cx="10369485" cy="3064557"/>
              </a:xfrm>
              <a:prstGeom prst="rect">
                <a:avLst/>
              </a:prstGeom>
              <a:blipFill>
                <a:blip r:embed="rId2"/>
                <a:stretch>
                  <a:fillRect l="-412"/>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8" name="Metin kutusu 7">
                <a:extLst>
                  <a:ext uri="{FF2B5EF4-FFF2-40B4-BE49-F238E27FC236}">
                    <a16:creationId xmlns:a16="http://schemas.microsoft.com/office/drawing/2014/main" id="{9D725046-169E-4FD8-8A81-CA5E26D11BD1}"/>
                  </a:ext>
                </a:extLst>
              </p:cNvPr>
              <p:cNvSpPr txBox="1"/>
              <p:nvPr/>
            </p:nvSpPr>
            <p:spPr>
              <a:xfrm>
                <a:off x="1444658" y="3833406"/>
                <a:ext cx="6094428" cy="1571456"/>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Ya da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3,61</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Metin kutusu 7">
                <a:extLst>
                  <a:ext uri="{FF2B5EF4-FFF2-40B4-BE49-F238E27FC236}">
                    <a16:creationId xmlns:a16="http://schemas.microsoft.com/office/drawing/2014/main" id="{9D725046-169E-4FD8-8A81-CA5E26D11BD1}"/>
                  </a:ext>
                </a:extLst>
              </p:cNvPr>
              <p:cNvSpPr txBox="1">
                <a:spLocks noRot="1" noChangeAspect="1" noMove="1" noResize="1" noEditPoints="1" noAdjustHandles="1" noChangeArrowheads="1" noChangeShapeType="1" noTextEdit="1"/>
              </p:cNvSpPr>
              <p:nvPr/>
            </p:nvSpPr>
            <p:spPr>
              <a:xfrm>
                <a:off x="1444658" y="3833406"/>
                <a:ext cx="6094428" cy="1571456"/>
              </a:xfrm>
              <a:prstGeom prst="rect">
                <a:avLst/>
              </a:prstGeom>
              <a:blipFill>
                <a:blip r:embed="rId3"/>
                <a:stretch>
                  <a:fillRect l="-900"/>
                </a:stretch>
              </a:blipFill>
            </p:spPr>
            <p:txBody>
              <a:bodyPr/>
              <a:lstStyle/>
              <a:p>
                <a:r>
                  <a:rPr lang="tr-TR">
                    <a:noFill/>
                  </a:rPr>
                  <a:t> </a:t>
                </a:r>
              </a:p>
            </p:txBody>
          </p:sp>
        </mc:Fallback>
      </mc:AlternateContent>
    </p:spTree>
    <p:extLst>
      <p:ext uri="{BB962C8B-B14F-4D97-AF65-F5344CB8AC3E}">
        <p14:creationId xmlns:p14="http://schemas.microsoft.com/office/powerpoint/2010/main" val="256909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etin kutusu 2">
                <a:extLst>
                  <a:ext uri="{FF2B5EF4-FFF2-40B4-BE49-F238E27FC236}">
                    <a16:creationId xmlns:a16="http://schemas.microsoft.com/office/drawing/2014/main" id="{8E9CB8E0-4D99-482B-AE75-D3368FCB4350}"/>
                  </a:ext>
                </a:extLst>
              </p:cNvPr>
              <p:cNvSpPr txBox="1"/>
              <p:nvPr/>
            </p:nvSpPr>
            <p:spPr>
              <a:xfrm>
                <a:off x="763571" y="499621"/>
                <a:ext cx="8378072" cy="3064557"/>
              </a:xfrm>
              <a:prstGeom prst="rect">
                <a:avLst/>
              </a:prstGeom>
              <a:noFill/>
            </p:spPr>
            <p:txBody>
              <a:bodyPr wrap="square">
                <a:spAutoFit/>
              </a:bodyPr>
              <a:lstStyle/>
              <a:p>
                <a:pPr algn="just">
                  <a:lnSpc>
                    <a:spcPct val="150000"/>
                  </a:lnSpc>
                  <a:spcAft>
                    <a:spcPts val="800"/>
                  </a:spcAft>
                </a:pPr>
                <a:r>
                  <a:rPr lang="tr-TR" sz="1800" u="sng" dirty="0">
                    <a:effectLst/>
                    <a:latin typeface="Times New Roman" panose="02020603050405020304" pitchFamily="18" charset="0"/>
                    <a:ea typeface="Times New Roman" panose="02020603050405020304" pitchFamily="18" charset="0"/>
                    <a:cs typeface="Times New Roman" panose="02020603050405020304" pitchFamily="18" charset="0"/>
                  </a:rPr>
                  <a:t>İadesiz seçim: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𝑋𝑓</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e>
                      </m:nary>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=7=</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(10−7)</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Metin kutusu 2">
                <a:extLst>
                  <a:ext uri="{FF2B5EF4-FFF2-40B4-BE49-F238E27FC236}">
                    <a16:creationId xmlns:a16="http://schemas.microsoft.com/office/drawing/2014/main" id="{8E9CB8E0-4D99-482B-AE75-D3368FCB4350}"/>
                  </a:ext>
                </a:extLst>
              </p:cNvPr>
              <p:cNvSpPr txBox="1">
                <a:spLocks noRot="1" noChangeAspect="1" noMove="1" noResize="1" noEditPoints="1" noAdjustHandles="1" noChangeArrowheads="1" noChangeShapeType="1" noTextEdit="1"/>
              </p:cNvSpPr>
              <p:nvPr/>
            </p:nvSpPr>
            <p:spPr>
              <a:xfrm>
                <a:off x="763571" y="499621"/>
                <a:ext cx="8378072" cy="3064557"/>
              </a:xfrm>
              <a:prstGeom prst="rect">
                <a:avLst/>
              </a:prstGeom>
              <a:blipFill>
                <a:blip r:embed="rId2"/>
                <a:stretch>
                  <a:fillRect l="-58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41CB6175-DE2D-475C-8F79-B33921C5BB6E}"/>
                  </a:ext>
                </a:extLst>
              </p:cNvPr>
              <p:cNvSpPr txBox="1"/>
              <p:nvPr/>
            </p:nvSpPr>
            <p:spPr>
              <a:xfrm>
                <a:off x="831916" y="3836699"/>
                <a:ext cx="6094428" cy="194194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Ya da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3,61</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rad>
                        </m:den>
                      </m:f>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4−1</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41CB6175-DE2D-475C-8F79-B33921C5BB6E}"/>
                  </a:ext>
                </a:extLst>
              </p:cNvPr>
              <p:cNvSpPr txBox="1">
                <a:spLocks noRot="1" noChangeAspect="1" noMove="1" noResize="1" noEditPoints="1" noAdjustHandles="1" noChangeArrowheads="1" noChangeShapeType="1" noTextEdit="1"/>
              </p:cNvSpPr>
              <p:nvPr/>
            </p:nvSpPr>
            <p:spPr>
              <a:xfrm>
                <a:off x="831916" y="3836699"/>
                <a:ext cx="6094428" cy="1941942"/>
              </a:xfrm>
              <a:prstGeom prst="rect">
                <a:avLst/>
              </a:prstGeom>
              <a:blipFill>
                <a:blip r:embed="rId3"/>
                <a:stretch>
                  <a:fillRect l="-800"/>
                </a:stretch>
              </a:blipFill>
            </p:spPr>
            <p:txBody>
              <a:bodyPr/>
              <a:lstStyle/>
              <a:p>
                <a:r>
                  <a:rPr lang="tr-TR">
                    <a:noFill/>
                  </a:rPr>
                  <a:t> </a:t>
                </a:r>
              </a:p>
            </p:txBody>
          </p:sp>
        </mc:Fallback>
      </mc:AlternateContent>
    </p:spTree>
    <p:extLst>
      <p:ext uri="{BB962C8B-B14F-4D97-AF65-F5344CB8AC3E}">
        <p14:creationId xmlns:p14="http://schemas.microsoft.com/office/powerpoint/2010/main" val="328438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BC482FE-E78F-4D23-9076-57C652D19EBA}"/>
                  </a:ext>
                </a:extLst>
              </p:cNvPr>
              <p:cNvSpPr txBox="1"/>
              <p:nvPr/>
            </p:nvSpPr>
            <p:spPr>
              <a:xfrm>
                <a:off x="980388" y="546755"/>
                <a:ext cx="8161255" cy="2527936"/>
              </a:xfrm>
              <a:prstGeom prst="rect">
                <a:avLst/>
              </a:prstGeom>
              <a:noFill/>
            </p:spPr>
            <p:txBody>
              <a:bodyPr wrap="square">
                <a:spAutoFit/>
              </a:bodyPr>
              <a:lstStyle/>
              <a:p>
                <a:pPr algn="just">
                  <a:lnSpc>
                    <a:spcPct val="150000"/>
                  </a:lnSpc>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Örnek: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 fakültede bir öğretim üyesi tarafından uygulanan okutulan istatistik dersinin ortalama 65 ve standart sapması 25 olan normal dağılıma uymaktadır. n=64, n=625 olduğunda standart hata ve temsili normal eğri çizimleri nasıl olur?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=65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64</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=3,125</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BC482FE-E78F-4D23-9076-57C652D19EBA}"/>
                  </a:ext>
                </a:extLst>
              </p:cNvPr>
              <p:cNvSpPr txBox="1">
                <a:spLocks noRot="1" noChangeAspect="1" noMove="1" noResize="1" noEditPoints="1" noAdjustHandles="1" noChangeArrowheads="1" noChangeShapeType="1" noTextEdit="1"/>
              </p:cNvSpPr>
              <p:nvPr/>
            </p:nvSpPr>
            <p:spPr>
              <a:xfrm>
                <a:off x="980388" y="546755"/>
                <a:ext cx="8161255" cy="2527936"/>
              </a:xfrm>
              <a:prstGeom prst="rect">
                <a:avLst/>
              </a:prstGeom>
              <a:blipFill>
                <a:blip r:embed="rId2"/>
                <a:stretch>
                  <a:fillRect l="-672" r="-597"/>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D6A4F841-B0FB-41CE-808F-B0980FC3BF57}"/>
              </a:ext>
            </a:extLst>
          </p:cNvPr>
          <p:cNvPicPr>
            <a:picLocks noChangeAspect="1"/>
          </p:cNvPicPr>
          <p:nvPr/>
        </p:nvPicPr>
        <p:blipFill>
          <a:blip r:embed="rId3"/>
          <a:stretch>
            <a:fillRect/>
          </a:stretch>
        </p:blipFill>
        <p:spPr>
          <a:xfrm>
            <a:off x="714875" y="3429000"/>
            <a:ext cx="3429000" cy="2476500"/>
          </a:xfrm>
          <a:prstGeom prst="rect">
            <a:avLst/>
          </a:prstGeom>
        </p:spPr>
      </p:pic>
    </p:spTree>
    <p:extLst>
      <p:ext uri="{BB962C8B-B14F-4D97-AF65-F5344CB8AC3E}">
        <p14:creationId xmlns:p14="http://schemas.microsoft.com/office/powerpoint/2010/main" val="2022438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9E62066C-0B6D-4445-859F-8A1DE397F74F}"/>
                  </a:ext>
                </a:extLst>
              </p:cNvPr>
              <p:cNvSpPr txBox="1"/>
              <p:nvPr/>
            </p:nvSpPr>
            <p:spPr>
              <a:xfrm>
                <a:off x="1567206" y="632470"/>
                <a:ext cx="6094428" cy="1176219"/>
              </a:xfrm>
              <a:prstGeom prst="rect">
                <a:avLst/>
              </a:prstGeom>
              <a:noFill/>
            </p:spPr>
            <p:txBody>
              <a:bodyPr wrap="square">
                <a:spAutoFit/>
              </a:bodyPr>
              <a:lstStyle/>
              <a:p>
                <a:pPr lvl="0" algn="just">
                  <a:lnSpc>
                    <a:spcPct val="150000"/>
                  </a:lnSpc>
                  <a:spcAft>
                    <a:spcPts val="800"/>
                  </a:spcAft>
                </a:pPr>
                <a:r>
                  <a:rPr lang="tr-TR" sz="1800" dirty="0">
                    <a:effectLst/>
                    <a:ea typeface="Times New Roman" panose="02020603050405020304" pitchFamily="18" charset="0"/>
                    <a:cs typeface="Times New Roman" panose="02020603050405020304" pitchFamily="18" charset="0"/>
                  </a:rPr>
                  <a:t>b) </a:t>
                </a:r>
              </a:p>
              <a:p>
                <a:pPr lvl="0" algn="just">
                  <a:lnSpc>
                    <a:spcPct val="150000"/>
                  </a:lnSpc>
                  <a:spcAft>
                    <a:spcPts val="800"/>
                  </a:spcAft>
                </a:pPr>
                <a14:m>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625</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9E62066C-0B6D-4445-859F-8A1DE397F74F}"/>
                  </a:ext>
                </a:extLst>
              </p:cNvPr>
              <p:cNvSpPr txBox="1">
                <a:spLocks noRot="1" noChangeAspect="1" noMove="1" noResize="1" noEditPoints="1" noAdjustHandles="1" noChangeArrowheads="1" noChangeShapeType="1" noTextEdit="1"/>
              </p:cNvSpPr>
              <p:nvPr/>
            </p:nvSpPr>
            <p:spPr>
              <a:xfrm>
                <a:off x="1567206" y="632470"/>
                <a:ext cx="6094428" cy="1176219"/>
              </a:xfrm>
              <a:prstGeom prst="rect">
                <a:avLst/>
              </a:prstGeom>
              <a:blipFill>
                <a:blip r:embed="rId2"/>
                <a:stretch>
                  <a:fillRect l="-800"/>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74119731-F50D-45E0-8909-0F8C9F808230}"/>
              </a:ext>
            </a:extLst>
          </p:cNvPr>
          <p:cNvPicPr>
            <a:picLocks noChangeAspect="1"/>
          </p:cNvPicPr>
          <p:nvPr/>
        </p:nvPicPr>
        <p:blipFill>
          <a:blip r:embed="rId3"/>
          <a:stretch>
            <a:fillRect/>
          </a:stretch>
        </p:blipFill>
        <p:spPr>
          <a:xfrm>
            <a:off x="4614420" y="1105587"/>
            <a:ext cx="3857625" cy="2686050"/>
          </a:xfrm>
          <a:prstGeom prst="rect">
            <a:avLst/>
          </a:prstGeom>
        </p:spPr>
      </p:pic>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AD72541B-D51F-46ED-AF42-FE0CF04A25AC}"/>
                  </a:ext>
                </a:extLst>
              </p:cNvPr>
              <p:cNvSpPr txBox="1"/>
              <p:nvPr/>
            </p:nvSpPr>
            <p:spPr>
              <a:xfrm>
                <a:off x="1567205" y="4402115"/>
                <a:ext cx="9914641" cy="878895"/>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Merkezi limit teoremine göre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r>
                      <a:rPr lang="tr-TR" sz="1800" i="1">
                        <a:effectLst/>
                        <a:latin typeface="Cambria Math" panose="02040503050406030204" pitchFamily="18" charset="0"/>
                        <a:ea typeface="Calibri" panose="020F0502020204030204" pitchFamily="34" charset="0"/>
                        <a:cs typeface="Times New Roman" panose="02020603050405020304" pitchFamily="18" charset="0"/>
                      </a:rPr>
                      <m:t>≥30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ise, </a:t>
                </a:r>
                <a14:m>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örnekleme dağılımının şekli kitle dağılımının şekline bağlı olmaksızın, normal dağılıma uygundur.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AD72541B-D51F-46ED-AF42-FE0CF04A25AC}"/>
                  </a:ext>
                </a:extLst>
              </p:cNvPr>
              <p:cNvSpPr txBox="1">
                <a:spLocks noRot="1" noChangeAspect="1" noMove="1" noResize="1" noEditPoints="1" noAdjustHandles="1" noChangeArrowheads="1" noChangeShapeType="1" noTextEdit="1"/>
              </p:cNvSpPr>
              <p:nvPr/>
            </p:nvSpPr>
            <p:spPr>
              <a:xfrm>
                <a:off x="1567205" y="4402115"/>
                <a:ext cx="9914641" cy="878895"/>
              </a:xfrm>
              <a:prstGeom prst="rect">
                <a:avLst/>
              </a:prstGeom>
              <a:blipFill>
                <a:blip r:embed="rId4"/>
                <a:stretch>
                  <a:fillRect l="-492" r="-492" b="-9722"/>
                </a:stretch>
              </a:blipFill>
            </p:spPr>
            <p:txBody>
              <a:bodyPr/>
              <a:lstStyle/>
              <a:p>
                <a:r>
                  <a:rPr lang="tr-TR">
                    <a:noFill/>
                  </a:rPr>
                  <a:t> </a:t>
                </a:r>
              </a:p>
            </p:txBody>
          </p:sp>
        </mc:Fallback>
      </mc:AlternateContent>
    </p:spTree>
    <p:extLst>
      <p:ext uri="{BB962C8B-B14F-4D97-AF65-F5344CB8AC3E}">
        <p14:creationId xmlns:p14="http://schemas.microsoft.com/office/powerpoint/2010/main" val="222866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2CA36A6-3C58-48D0-8C9F-2571242B57CC}"/>
              </a:ext>
            </a:extLst>
          </p:cNvPr>
          <p:cNvSpPr txBox="1"/>
          <p:nvPr/>
        </p:nvSpPr>
        <p:spPr>
          <a:xfrm>
            <a:off x="782425" y="744718"/>
            <a:ext cx="10746556" cy="2746073"/>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Merkezi limit teoremi örnekleme kuramının temelini oluşturmaktadır.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parametreleri ile örnekleme istatistiklerinden yararlanarak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parametrelerinin tahmin edilmesini sağlamaktadır. örnekleme dağılımları teorik dağılımlardır. </a:t>
            </a:r>
          </a:p>
          <a:p>
            <a:pPr algn="just">
              <a:lnSpc>
                <a:spcPct val="150000"/>
              </a:lnSpc>
              <a:spcAft>
                <a:spcPts val="800"/>
              </a:spcAft>
            </a:pPr>
            <a:endParaRPr lang="tr-TR"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Gerçek hayatta örnekleme yapılmak istenildiğinde genel olarak tek bir örneklem çekilir ve bu örneklem istatistikleri aracılığı ile MLT den yararlanılarak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parametreleri tahmin edilir.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Metin kutusu 4">
            <a:extLst>
              <a:ext uri="{FF2B5EF4-FFF2-40B4-BE49-F238E27FC236}">
                <a16:creationId xmlns:a16="http://schemas.microsoft.com/office/drawing/2014/main" id="{5ECAEF76-39F7-4D7B-A653-57CE53BFEF7D}"/>
              </a:ext>
            </a:extLst>
          </p:cNvPr>
          <p:cNvSpPr txBox="1"/>
          <p:nvPr/>
        </p:nvSpPr>
        <p:spPr>
          <a:xfrm>
            <a:off x="782425" y="3882214"/>
            <a:ext cx="10746556" cy="139698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MLT normal dağılımın iki önemli özelliği ile ilgilidir: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Normal dağılan bir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anakütleden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çekilen ve her biri n bağımsız gözlemden oluşan rastgele örneklemlerin oluşturduğu örnekleme dağılımı, 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nin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büyüklüğüne bakılmaksızın normal dağılıma sahip olur.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134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AE887-9B85-43AA-BD5D-7FC4C9AC0EB8}"/>
              </a:ext>
            </a:extLst>
          </p:cNvPr>
          <p:cNvSpPr>
            <a:spLocks noGrp="1"/>
          </p:cNvSpPr>
          <p:nvPr>
            <p:ph type="title"/>
          </p:nvPr>
        </p:nvSpPr>
        <p:spPr/>
        <p:txBody>
          <a:bodyPr>
            <a:normAutofit/>
          </a:bodyPr>
          <a:lstStyle/>
          <a:p>
            <a:pPr algn="ctr">
              <a:lnSpc>
                <a:spcPct val="150000"/>
              </a:lnSpc>
              <a:spcAft>
                <a:spcPts val="800"/>
              </a:spcAft>
            </a:pPr>
            <a:r>
              <a:rPr lang="tr-TR" sz="3600" b="1" dirty="0">
                <a:effectLst/>
                <a:latin typeface="Times New Roman" panose="02020603050405020304" pitchFamily="18" charset="0"/>
                <a:ea typeface="Calibri" panose="020F0502020204030204" pitchFamily="34" charset="0"/>
                <a:cs typeface="Times New Roman" panose="02020603050405020304" pitchFamily="18" charset="0"/>
              </a:rPr>
              <a:t>ÖRNEKLEME TEORİSİ</a:t>
            </a:r>
            <a:endParaRPr lang="tr-TR" sz="3600" dirty="0"/>
          </a:p>
        </p:txBody>
      </p:sp>
      <p:sp>
        <p:nvSpPr>
          <p:cNvPr id="3" name="İçerik Yer Tutucusu 2">
            <a:extLst>
              <a:ext uri="{FF2B5EF4-FFF2-40B4-BE49-F238E27FC236}">
                <a16:creationId xmlns:a16="http://schemas.microsoft.com/office/drawing/2014/main" id="{5F5E7A7F-423F-4794-9342-AD407579ABCF}"/>
              </a:ext>
            </a:extLst>
          </p:cNvPr>
          <p:cNvSpPr>
            <a:spLocks noGrp="1"/>
          </p:cNvSpPr>
          <p:nvPr>
            <p:ph idx="1"/>
          </p:nvPr>
        </p:nvSpPr>
        <p:spPr/>
        <p:txBody>
          <a:bodyPr>
            <a:normAutofit fontScale="92500" lnSpcReduction="20000"/>
          </a:bodyPr>
          <a:lstStyle/>
          <a:p>
            <a:r>
              <a:rPr lang="tr-TR" sz="2400" dirty="0">
                <a:effectLst/>
                <a:latin typeface="Times New Roman" panose="02020603050405020304" pitchFamily="18" charset="0"/>
                <a:ea typeface="Calibri" panose="020F0502020204030204" pitchFamily="34" charset="0"/>
                <a:cs typeface="Times New Roman" panose="02020603050405020304" pitchFamily="18" charset="0"/>
              </a:rPr>
              <a:t>Araştırmacı sonlu ya da sonsuz sayıda birim içeren bir kitlenin belli bir özelliğini araştırmak isteyebilir. Böyle bir durumda kitledeki tüm birimlere ulaşmak önemli ölçüde zaman ve maliyet kaybı olacaktır. </a:t>
            </a:r>
          </a:p>
          <a:p>
            <a:endParaRPr lang="tr-TR" sz="2400" dirty="0">
              <a:latin typeface="Times New Roman" panose="02020603050405020304" pitchFamily="18" charset="0"/>
              <a:ea typeface="Calibri" panose="020F0502020204030204" pitchFamily="34" charset="0"/>
              <a:cs typeface="Times New Roman" panose="02020603050405020304" pitchFamily="18" charset="0"/>
            </a:endParaRPr>
          </a:p>
          <a:p>
            <a:r>
              <a:rPr lang="tr-TR" sz="2400" dirty="0">
                <a:effectLst/>
                <a:latin typeface="Times New Roman" panose="02020603050405020304" pitchFamily="18" charset="0"/>
                <a:ea typeface="Calibri" panose="020F0502020204030204" pitchFamily="34" charset="0"/>
                <a:cs typeface="Times New Roman" panose="02020603050405020304" pitchFamily="18" charset="0"/>
              </a:rPr>
              <a:t>Kitledeki tüm birimlerin dikkate alınmasıyla bilgi elde etme sürecine </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tamsayım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denilir. Araştırmacı tamsayım yerine kitleyi temsil eden bir alt küme seçerek bilgi elde etmeye çalışır. Bu yönteme </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örnekleme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denilir.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2400" dirty="0"/>
          </a:p>
          <a:p>
            <a:r>
              <a:rPr lang="tr-TR" sz="2400" b="1" i="1" dirty="0">
                <a:effectLst/>
                <a:latin typeface="Times New Roman" panose="02020603050405020304" pitchFamily="18" charset="0"/>
                <a:ea typeface="Calibri" panose="020F0502020204030204" pitchFamily="34" charset="0"/>
                <a:cs typeface="Times New Roman" panose="02020603050405020304" pitchFamily="18" charset="0"/>
              </a:rPr>
              <a:t>Kitle (</a:t>
            </a:r>
            <a:r>
              <a:rPr lang="tr-TR" sz="2400" b="1" i="1" dirty="0" err="1">
                <a:effectLst/>
                <a:latin typeface="Times New Roman" panose="02020603050405020304" pitchFamily="18" charset="0"/>
                <a:ea typeface="Calibri" panose="020F0502020204030204" pitchFamily="34" charset="0"/>
                <a:cs typeface="Times New Roman" panose="02020603050405020304" pitchFamily="18" charset="0"/>
              </a:rPr>
              <a:t>Anakütle</a:t>
            </a:r>
            <a:r>
              <a:rPr lang="tr-TR" sz="2400" b="1" i="1" dirty="0">
                <a:effectLst/>
                <a:latin typeface="Times New Roman" panose="02020603050405020304" pitchFamily="18" charset="0"/>
                <a:ea typeface="Calibri" panose="020F0502020204030204" pitchFamily="34" charset="0"/>
                <a:cs typeface="Times New Roman" panose="02020603050405020304" pitchFamily="18" charset="0"/>
              </a:rPr>
              <a:t>, yığın, evren):</a:t>
            </a:r>
            <a:r>
              <a:rPr lang="tr-TR"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Üzerinde çalışılan </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tüm gruba tüm gruba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ya da </a:t>
            </a:r>
            <a:r>
              <a:rPr lang="tr-TR" sz="2400" i="1" dirty="0">
                <a:effectLst/>
                <a:latin typeface="Times New Roman" panose="02020603050405020304" pitchFamily="18" charset="0"/>
                <a:ea typeface="Calibri" panose="020F0502020204030204" pitchFamily="34" charset="0"/>
                <a:cs typeface="Times New Roman" panose="02020603050405020304" pitchFamily="18" charset="0"/>
              </a:rPr>
              <a:t>birimlerin oluşturduğu kümeye </a:t>
            </a:r>
            <a:r>
              <a:rPr lang="tr-TR" sz="2400" dirty="0">
                <a:effectLst/>
                <a:latin typeface="Times New Roman" panose="02020603050405020304" pitchFamily="18" charset="0"/>
                <a:ea typeface="Calibri" panose="020F0502020204030204" pitchFamily="34" charset="0"/>
                <a:cs typeface="Times New Roman" panose="02020603050405020304" pitchFamily="18" charset="0"/>
              </a:rPr>
              <a:t>kitle denir. Kitle aslında ilgilenilen topluluğun kendisi değil, topluluğun birimlerine ilişkin ölçüm ve sayımlardan oluşur.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a:p>
            <a:r>
              <a:rPr lang="tr-TR" sz="2200" b="1" i="1" dirty="0">
                <a:effectLst/>
                <a:latin typeface="Times New Roman" panose="02020603050405020304" pitchFamily="18" charset="0"/>
                <a:ea typeface="Calibri" panose="020F0502020204030204" pitchFamily="34" charset="0"/>
                <a:cs typeface="Times New Roman" panose="02020603050405020304" pitchFamily="18" charset="0"/>
              </a:rPr>
              <a:t>Örneklem:</a:t>
            </a:r>
            <a:r>
              <a:rPr lang="tr-TR" sz="2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2200" dirty="0">
                <a:effectLst/>
                <a:latin typeface="Times New Roman" panose="02020603050405020304" pitchFamily="18" charset="0"/>
                <a:ea typeface="Calibri" panose="020F0502020204030204" pitchFamily="34" charset="0"/>
                <a:cs typeface="Times New Roman" panose="02020603050405020304" pitchFamily="18" charset="0"/>
              </a:rPr>
              <a:t>Bir kitlenin belli bir özelliğini incelemek üzere, kitleden belli kurallara göre seçilen alt kümedir.</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4404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3C0D5D2-D688-411D-9B86-479E4E2CBE9B}"/>
                  </a:ext>
                </a:extLst>
              </p:cNvPr>
              <p:cNvSpPr txBox="1"/>
              <p:nvPr/>
            </p:nvSpPr>
            <p:spPr>
              <a:xfrm>
                <a:off x="763570" y="641023"/>
                <a:ext cx="10510887" cy="250453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Normal dağılmayan bir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anakütleden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çekilen ve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herbiri</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n bağımsız gözlemden oluşan rastgele örneklemlerin oluşturduğu örnekleme dağılımı, n, 30’dan büyük olma koşulu ile normal dağılıma yaklaşır.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Örneklem büyüklüğü arttıkça, herhangi bir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anakütleden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çekilen rastgele örneklemlerin ortalamalarının dağılımı ortalaması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ve standart sapması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olan bir normal dağılama yaklaşır.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3C0D5D2-D688-411D-9B86-479E4E2CBE9B}"/>
                  </a:ext>
                </a:extLst>
              </p:cNvPr>
              <p:cNvSpPr txBox="1">
                <a:spLocks noRot="1" noChangeAspect="1" noMove="1" noResize="1" noEditPoints="1" noAdjustHandles="1" noChangeArrowheads="1" noChangeShapeType="1" noTextEdit="1"/>
              </p:cNvSpPr>
              <p:nvPr/>
            </p:nvSpPr>
            <p:spPr>
              <a:xfrm>
                <a:off x="763570" y="641023"/>
                <a:ext cx="10510887" cy="2504532"/>
              </a:xfrm>
              <a:prstGeom prst="rect">
                <a:avLst/>
              </a:prstGeom>
              <a:blipFill>
                <a:blip r:embed="rId2"/>
                <a:stretch>
                  <a:fillRect l="-464" r="-522"/>
                </a:stretch>
              </a:blipFill>
            </p:spPr>
            <p:txBody>
              <a:bodyPr/>
              <a:lstStyle/>
              <a:p>
                <a:r>
                  <a:rPr lang="tr-TR">
                    <a:noFill/>
                  </a:rPr>
                  <a:t> </a:t>
                </a:r>
              </a:p>
            </p:txBody>
          </p:sp>
        </mc:Fallback>
      </mc:AlternateContent>
      <p:sp>
        <p:nvSpPr>
          <p:cNvPr id="5" name="Metin kutusu 4">
            <a:extLst>
              <a:ext uri="{FF2B5EF4-FFF2-40B4-BE49-F238E27FC236}">
                <a16:creationId xmlns:a16="http://schemas.microsoft.com/office/drawing/2014/main" id="{A4C775BE-6E20-462D-B985-3F88552B888F}"/>
              </a:ext>
            </a:extLst>
          </p:cNvPr>
          <p:cNvSpPr txBox="1"/>
          <p:nvPr/>
        </p:nvSpPr>
        <p:spPr>
          <a:xfrm>
            <a:off x="763569" y="3429000"/>
            <a:ext cx="10510887" cy="8788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Standart sapma bir veri kümesinde değerlerin ortalamaya olan yakınlığını belirleyen, kareli ortalama şeklinde bir değişkenlik ölçüsüdür. Standart sapma hem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hem de örnek için hesaplanabilmektedir.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etin kutusu 6">
            <a:extLst>
              <a:ext uri="{FF2B5EF4-FFF2-40B4-BE49-F238E27FC236}">
                <a16:creationId xmlns:a16="http://schemas.microsoft.com/office/drawing/2014/main" id="{5B3FEF2A-E3CB-4497-95A3-8D8477B3A898}"/>
              </a:ext>
            </a:extLst>
          </p:cNvPr>
          <p:cNvSpPr txBox="1"/>
          <p:nvPr/>
        </p:nvSpPr>
        <p:spPr>
          <a:xfrm>
            <a:off x="763568" y="4707587"/>
            <a:ext cx="10228085" cy="8788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Öte yandan, standart hata ise bize örneklem ortalamasının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anakütle</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ortalamasına ona yakınlığını göstermektedir.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2958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6BECC516-0B67-419D-8F24-7B3CE37434FE}"/>
              </a:ext>
            </a:extLst>
          </p:cNvPr>
          <p:cNvPicPr>
            <a:picLocks noChangeAspect="1"/>
          </p:cNvPicPr>
          <p:nvPr/>
        </p:nvPicPr>
        <p:blipFill>
          <a:blip r:embed="rId2"/>
          <a:stretch>
            <a:fillRect/>
          </a:stretch>
        </p:blipFill>
        <p:spPr>
          <a:xfrm>
            <a:off x="1120477" y="2093504"/>
            <a:ext cx="9951041" cy="2664846"/>
          </a:xfrm>
          <a:prstGeom prst="rect">
            <a:avLst/>
          </a:prstGeom>
        </p:spPr>
      </p:pic>
    </p:spTree>
    <p:extLst>
      <p:ext uri="{BB962C8B-B14F-4D97-AF65-F5344CB8AC3E}">
        <p14:creationId xmlns:p14="http://schemas.microsoft.com/office/powerpoint/2010/main" val="1809397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etin kutusu 2">
                <a:extLst>
                  <a:ext uri="{FF2B5EF4-FFF2-40B4-BE49-F238E27FC236}">
                    <a16:creationId xmlns:a16="http://schemas.microsoft.com/office/drawing/2014/main" id="{8AEB8F68-67B0-40C3-A8EC-3E724AF69B1B}"/>
                  </a:ext>
                </a:extLst>
              </p:cNvPr>
              <p:cNvSpPr txBox="1"/>
              <p:nvPr/>
            </p:nvSpPr>
            <p:spPr>
              <a:xfrm>
                <a:off x="1018095" y="168580"/>
                <a:ext cx="10388338" cy="3514488"/>
              </a:xfrm>
              <a:prstGeom prst="rect">
                <a:avLst/>
              </a:prstGeom>
              <a:noFill/>
            </p:spPr>
            <p:txBody>
              <a:bodyPr wrap="square">
                <a:spAutoFit/>
              </a:bodyPr>
              <a:lstStyle/>
              <a:p>
                <a:pPr algn="just">
                  <a:lnSpc>
                    <a:spcPct val="150000"/>
                  </a:lnSpc>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Örnek: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50-60 yaş arası bireylerin ortalaması TV izleme sürelerinin ortalaması 30 saat ve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varyansı</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25 olan normal dağılıma uygundur. Rastgele seçilen bir yaş grubunun 25 bireyin ortalama TV izleme sürelerinin 32 saatten fazla olma olasılığı nedir?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tr-TR" sz="16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600" i="1">
                        <a:effectLst/>
                        <a:latin typeface="Cambria Math" panose="02040503050406030204" pitchFamily="18" charset="0"/>
                        <a:ea typeface="Calibri" panose="020F0502020204030204" pitchFamily="34" charset="0"/>
                        <a:cs typeface="Times New Roman" panose="02020603050405020304" pitchFamily="18" charset="0"/>
                      </a:rPr>
                      <m:t>=30</m:t>
                    </m:r>
                  </m:oMath>
                </a14:m>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5</m:t>
                        </m:r>
                      </m:num>
                      <m:den>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5</m:t>
                        </m:r>
                      </m:den>
                    </m:f>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6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tr-TR" sz="16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6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1600" i="1">
                              <a:effectLst/>
                              <a:latin typeface="Cambria Math" panose="02040503050406030204" pitchFamily="18" charset="0"/>
                              <a:ea typeface="Calibri" panose="020F0502020204030204" pitchFamily="34" charset="0"/>
                              <a:cs typeface="Times New Roman" panose="02020603050405020304" pitchFamily="18" charset="0"/>
                            </a:rPr>
                            <m:t>≥32</m:t>
                          </m:r>
                        </m:e>
                      </m:d>
                      <m:r>
                        <a:rPr lang="tr-TR" sz="1600" i="1">
                          <a:effectLst/>
                          <a:latin typeface="Cambria Math" panose="02040503050406030204" pitchFamily="18" charset="0"/>
                          <a:ea typeface="Calibri" panose="020F0502020204030204" pitchFamily="34" charset="0"/>
                          <a:cs typeface="Times New Roman" panose="02020603050405020304" pitchFamily="18" charset="0"/>
                        </a:rPr>
                        <m:t>=</m:t>
                      </m:r>
                      <m:r>
                        <a:rPr lang="tr-TR" sz="1600" b="0" i="1" smtClean="0">
                          <a:effectLst/>
                          <a:latin typeface="Cambria Math" panose="02040503050406030204" pitchFamily="18" charset="0"/>
                          <a:ea typeface="Calibri" panose="020F0502020204030204" pitchFamily="34" charset="0"/>
                          <a:cs typeface="Times New Roman" panose="02020603050405020304" pitchFamily="18" charset="0"/>
                        </a:rPr>
                        <m:t>0,5</m:t>
                      </m:r>
                      <m:r>
                        <a:rPr lang="tr-TR" sz="1600" i="1">
                          <a:effectLst/>
                          <a:latin typeface="Cambria Math" panose="02040503050406030204" pitchFamily="18" charset="0"/>
                          <a:ea typeface="Calibri" panose="020F0502020204030204" pitchFamily="34" charset="0"/>
                          <a:cs typeface="Times New Roman" panose="02020603050405020304" pitchFamily="18" charset="0"/>
                        </a:rPr>
                        <m:t>−</m:t>
                      </m:r>
                      <m:r>
                        <a:rPr lang="tr-TR"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600" i="1">
                              <a:effectLst/>
                              <a:latin typeface="Cambria Math" panose="02040503050406030204" pitchFamily="18" charset="0"/>
                              <a:ea typeface="Calibri" panose="020F0502020204030204" pitchFamily="34" charset="0"/>
                              <a:cs typeface="Times New Roman" panose="02020603050405020304" pitchFamily="18" charset="0"/>
                            </a:rPr>
                            <m:t>𝑍</m:t>
                          </m:r>
                          <m:r>
                            <a:rPr lang="tr-TR" sz="1600" i="1">
                              <a:effectLst/>
                              <a:latin typeface="Cambria Math" panose="02040503050406030204" pitchFamily="18" charset="0"/>
                              <a:ea typeface="Calibri" panose="020F0502020204030204" pitchFamily="34" charset="0"/>
                              <a:cs typeface="Times New Roman" panose="02020603050405020304" pitchFamily="18" charset="0"/>
                            </a:rPr>
                            <m:t>&lt;</m:t>
                          </m:r>
                          <m:f>
                            <m:fPr>
                              <m:ctrlPr>
                                <a:rPr lang="tr-TR" sz="16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600" i="1">
                                  <a:effectLst/>
                                  <a:latin typeface="Cambria Math" panose="02040503050406030204" pitchFamily="18" charset="0"/>
                                  <a:ea typeface="Calibri" panose="020F0502020204030204" pitchFamily="34" charset="0"/>
                                  <a:cs typeface="Times New Roman" panose="02020603050405020304" pitchFamily="18" charset="0"/>
                                </a:rPr>
                                <m:t>32−30</m:t>
                              </m:r>
                            </m:num>
                            <m:den>
                              <m:r>
                                <a:rPr lang="tr-TR" sz="1600" i="1">
                                  <a:effectLst/>
                                  <a:latin typeface="Cambria Math" panose="02040503050406030204" pitchFamily="18" charset="0"/>
                                  <a:ea typeface="Calibri" panose="020F0502020204030204" pitchFamily="34" charset="0"/>
                                  <a:cs typeface="Times New Roman" panose="02020603050405020304" pitchFamily="18" charset="0"/>
                                </a:rPr>
                                <m:t>1</m:t>
                              </m:r>
                            </m:den>
                          </m:f>
                        </m:e>
                      </m:d>
                      <m:r>
                        <a:rPr lang="tr-TR" sz="1600" i="1">
                          <a:effectLst/>
                          <a:latin typeface="Cambria Math" panose="02040503050406030204" pitchFamily="18" charset="0"/>
                          <a:ea typeface="Calibri" panose="020F0502020204030204" pitchFamily="34" charset="0"/>
                          <a:cs typeface="Times New Roman" panose="02020603050405020304" pitchFamily="18" charset="0"/>
                        </a:rPr>
                        <m:t>=0,5−</m:t>
                      </m:r>
                      <m:r>
                        <a:rPr lang="tr-TR" sz="16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600" i="1">
                              <a:effectLst/>
                              <a:latin typeface="Cambria Math" panose="02040503050406030204" pitchFamily="18" charset="0"/>
                              <a:ea typeface="Calibri" panose="020F0502020204030204" pitchFamily="34" charset="0"/>
                              <a:cs typeface="Times New Roman" panose="02020603050405020304" pitchFamily="18" charset="0"/>
                            </a:rPr>
                            <m:t>𝑍</m:t>
                          </m:r>
                          <m:r>
                            <a:rPr lang="tr-TR" sz="1600" i="1">
                              <a:effectLst/>
                              <a:latin typeface="Cambria Math" panose="02040503050406030204" pitchFamily="18" charset="0"/>
                              <a:ea typeface="Calibri" panose="020F0502020204030204" pitchFamily="34" charset="0"/>
                              <a:cs typeface="Times New Roman" panose="02020603050405020304" pitchFamily="18" charset="0"/>
                            </a:rPr>
                            <m:t>&lt;2</m:t>
                          </m:r>
                        </m:e>
                      </m:d>
                      <m:r>
                        <a:rPr lang="tr-TR" sz="1600" i="1">
                          <a:effectLst/>
                          <a:latin typeface="Cambria Math" panose="02040503050406030204" pitchFamily="18" charset="0"/>
                          <a:ea typeface="Calibri" panose="020F0502020204030204" pitchFamily="34" charset="0"/>
                          <a:cs typeface="Times New Roman" panose="02020603050405020304" pitchFamily="18" charset="0"/>
                        </a:rPr>
                        <m:t>=0,028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Metin kutusu 2">
                <a:extLst>
                  <a:ext uri="{FF2B5EF4-FFF2-40B4-BE49-F238E27FC236}">
                    <a16:creationId xmlns:a16="http://schemas.microsoft.com/office/drawing/2014/main" id="{8AEB8F68-67B0-40C3-A8EC-3E724AF69B1B}"/>
                  </a:ext>
                </a:extLst>
              </p:cNvPr>
              <p:cNvSpPr txBox="1">
                <a:spLocks noRot="1" noChangeAspect="1" noMove="1" noResize="1" noEditPoints="1" noAdjustHandles="1" noChangeArrowheads="1" noChangeShapeType="1" noTextEdit="1"/>
              </p:cNvSpPr>
              <p:nvPr/>
            </p:nvSpPr>
            <p:spPr>
              <a:xfrm>
                <a:off x="1018095" y="168580"/>
                <a:ext cx="10388338" cy="3514488"/>
              </a:xfrm>
              <a:prstGeom prst="rect">
                <a:avLst/>
              </a:prstGeom>
              <a:blipFill>
                <a:blip r:embed="rId2"/>
                <a:stretch>
                  <a:fillRect l="-469" r="-528"/>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38C9DE61-6095-4881-AA5C-A6D67D35B990}"/>
              </a:ext>
            </a:extLst>
          </p:cNvPr>
          <p:cNvPicPr>
            <a:picLocks noChangeAspect="1"/>
          </p:cNvPicPr>
          <p:nvPr/>
        </p:nvPicPr>
        <p:blipFill>
          <a:blip r:embed="rId3"/>
          <a:stretch>
            <a:fillRect/>
          </a:stretch>
        </p:blipFill>
        <p:spPr>
          <a:xfrm>
            <a:off x="624846" y="3479495"/>
            <a:ext cx="4143375" cy="3209925"/>
          </a:xfrm>
          <a:prstGeom prst="rect">
            <a:avLst/>
          </a:prstGeom>
        </p:spPr>
      </p:pic>
    </p:spTree>
    <p:extLst>
      <p:ext uri="{BB962C8B-B14F-4D97-AF65-F5344CB8AC3E}">
        <p14:creationId xmlns:p14="http://schemas.microsoft.com/office/powerpoint/2010/main" val="351031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latin typeface="Times New Roman" panose="02020603050405020304" pitchFamily="18" charset="0"/>
                <a:ea typeface="Times New Roman" panose="02020603050405020304" pitchFamily="18" charset="0"/>
                <a:cs typeface="Times New Roman" panose="02020603050405020304" pitchFamily="18" charset="0"/>
              </a:rPr>
              <a:t>Oranın Örnekleme Dağılımı</a:t>
            </a: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lstStyle/>
              <a:p>
                <a:pPr marL="0" indent="0" algn="just">
                  <a:lnSpc>
                    <a:spcPct val="100000"/>
                  </a:lnSpc>
                  <a:spcAft>
                    <a:spcPts val="800"/>
                  </a:spcAft>
                  <a:buNone/>
                </a:pPr>
                <a:r>
                  <a:rPr lang="tr-TR" sz="2000" dirty="0">
                    <a:latin typeface="Times New Roman" panose="02020603050405020304" pitchFamily="18" charset="0"/>
                    <a:ea typeface="Calibri" panose="020F0502020204030204" pitchFamily="34" charset="0"/>
                    <a:cs typeface="Times New Roman" panose="02020603050405020304" pitchFamily="18" charset="0"/>
                  </a:rPr>
                  <a:t>200 kişilik bir grupta akıllı kol saati olanlara 1, olmayanlara 0 rastgele değişkeni verilirse bu grupta 50 kişinin akıllı saati varsa, akıllı saati olanların oranı 50 tane 1’in toplamının gruptaki toplam kişi sayısına bölünmesiyle bulunmaktadır.</a:t>
                </a:r>
              </a:p>
              <a:p>
                <a:pPr marL="0" indent="0" algn="just">
                  <a:lnSpc>
                    <a:spcPct val="150000"/>
                  </a:lnSpc>
                  <a:spcAft>
                    <a:spcPts val="800"/>
                  </a:spcAft>
                  <a:buNone/>
                </a:pPr>
                <a:r>
                  <a:rPr lang="tr-TR" sz="2000" dirty="0">
                    <a:latin typeface="Times New Roman" panose="02020603050405020304" pitchFamily="18" charset="0"/>
                    <a:ea typeface="Calibri" panose="020F0502020204030204" pitchFamily="34" charset="0"/>
                    <a:cs typeface="Times New Roman" panose="02020603050405020304" pitchFamily="18" charset="0"/>
                  </a:rPr>
                  <a:t>Kitlede P, örneklemede </a:t>
                </a:r>
                <a14:m>
                  <m:oMath xmlns:m="http://schemas.openxmlformats.org/officeDocument/2006/math">
                    <m:acc>
                      <m:accPr>
                        <m:chr m:val="̂"/>
                        <m:ctrlPr>
                          <a:rPr lang="tr-TR" sz="2000" i="1">
                            <a:latin typeface="Cambria Math" panose="02040503050406030204" pitchFamily="18" charset="0"/>
                            <a:ea typeface="Calibri" panose="020F0502020204030204" pitchFamily="34" charset="0"/>
                            <a:cs typeface="Times New Roman" panose="02020603050405020304" pitchFamily="18" charset="0"/>
                          </a:rPr>
                        </m:ctrlPr>
                      </m:accPr>
                      <m:e>
                        <m:r>
                          <a:rPr lang="tr-TR" sz="2000" i="1">
                            <a:latin typeface="Cambria Math" panose="02040503050406030204" pitchFamily="18" charset="0"/>
                            <a:ea typeface="Calibri" panose="020F0502020204030204" pitchFamily="34" charset="0"/>
                            <a:cs typeface="Times New Roman" panose="02020603050405020304" pitchFamily="18" charset="0"/>
                          </a:rPr>
                          <m:t>𝑝</m:t>
                        </m:r>
                      </m:e>
                    </m:acc>
                  </m:oMath>
                </a14:m>
                <a:r>
                  <a:rPr lang="tr-TR" sz="2000" dirty="0">
                    <a:latin typeface="Times New Roman" panose="02020603050405020304" pitchFamily="18" charset="0"/>
                    <a:ea typeface="Times New Roman" panose="02020603050405020304" pitchFamily="18" charset="0"/>
                    <a:cs typeface="Times New Roman" panose="02020603050405020304" pitchFamily="18" charset="0"/>
                  </a:rPr>
                  <a:t> ile göstermek üzere (</a:t>
                </a:r>
                <a14:m>
                  <m:oMath xmlns:m="http://schemas.openxmlformats.org/officeDocument/2006/math">
                    <m:r>
                      <a:rPr lang="tr-TR" sz="2000" i="1">
                        <a:latin typeface="Cambria Math" panose="02040503050406030204" pitchFamily="18" charset="0"/>
                        <a:ea typeface="Times New Roman" panose="02020603050405020304" pitchFamily="18" charset="0"/>
                        <a:cs typeface="Times New Roman" panose="02020603050405020304" pitchFamily="18" charset="0"/>
                      </a:rPr>
                      <m:t>𝜋</m:t>
                    </m:r>
                  </m:oMath>
                </a14:m>
                <a:r>
                  <a:rPr lang="tr-TR" sz="2000" dirty="0">
                    <a:latin typeface="Times New Roman" panose="02020603050405020304" pitchFamily="18" charset="0"/>
                    <a:ea typeface="Times New Roman" panose="02020603050405020304" pitchFamily="18" charset="0"/>
                    <a:cs typeface="Times New Roman" panose="02020603050405020304" pitchFamily="18" charset="0"/>
                  </a:rPr>
                  <a:t> veya P’ de olabilir)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tr-TR" sz="2400" dirty="0">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638" t="-700" r="-580"/>
                </a:stretch>
              </a:blipFill>
            </p:spPr>
            <p:txBody>
              <a:bodyPr/>
              <a:lstStyle/>
              <a:p>
                <a:r>
                  <a:rPr lang="tr-TR">
                    <a:noFill/>
                  </a:rPr>
                  <a:t> </a:t>
                </a:r>
              </a:p>
            </p:txBody>
          </p:sp>
        </mc:Fallback>
      </mc:AlternateContent>
      <p:pic>
        <p:nvPicPr>
          <p:cNvPr id="4" name="Resim 3">
            <a:extLst>
              <a:ext uri="{FF2B5EF4-FFF2-40B4-BE49-F238E27FC236}">
                <a16:creationId xmlns:a16="http://schemas.microsoft.com/office/drawing/2014/main" id="{F452A95A-1CA2-4C3C-AD7A-DB18D018CA55}"/>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38514" y="3870173"/>
            <a:ext cx="6884913" cy="762973"/>
          </a:xfrm>
          <a:prstGeom prst="rect">
            <a:avLst/>
          </a:prstGeom>
          <a:noFill/>
          <a:ln>
            <a:noFill/>
          </a:ln>
        </p:spPr>
      </p:pic>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5F39A3F7-BEDE-4D37-A2F1-50817E3945E7}"/>
                  </a:ext>
                </a:extLst>
              </p:cNvPr>
              <p:cNvSpPr txBox="1"/>
              <p:nvPr/>
            </p:nvSpPr>
            <p:spPr>
              <a:xfrm>
                <a:off x="838200" y="4489127"/>
                <a:ext cx="9810971" cy="1068882"/>
              </a:xfrm>
              <a:prstGeom prst="rect">
                <a:avLst/>
              </a:prstGeom>
              <a:noFill/>
            </p:spPr>
            <p:txBody>
              <a:bodyPr wrap="square">
                <a:spAutoFit/>
              </a:bodyPr>
              <a:lstStyle/>
              <a:p>
                <a:pPr algn="just">
                  <a:lnSpc>
                    <a:spcPct val="150000"/>
                  </a:lnSpc>
                  <a:spcAft>
                    <a:spcPts val="800"/>
                  </a:spcAft>
                </a:pPr>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Burada </a:t>
                </a:r>
                <a14:m>
                  <m:oMath xmlns:m="http://schemas.openxmlformats.org/officeDocument/2006/math">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𝑥</m:t>
                    </m:r>
                  </m:oMath>
                </a14:m>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 örnekte belli bir özelliği taşıyan birimlerin sayısıdır.</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Kitlede belirli bir özelliği taşıyanların sayısı, </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5F39A3F7-BEDE-4D37-A2F1-50817E3945E7}"/>
                  </a:ext>
                </a:extLst>
              </p:cNvPr>
              <p:cNvSpPr txBox="1">
                <a:spLocks noRot="1" noChangeAspect="1" noMove="1" noResize="1" noEditPoints="1" noAdjustHandles="1" noChangeArrowheads="1" noChangeShapeType="1" noTextEdit="1"/>
              </p:cNvSpPr>
              <p:nvPr/>
            </p:nvSpPr>
            <p:spPr>
              <a:xfrm>
                <a:off x="838200" y="4489127"/>
                <a:ext cx="9810971" cy="1068882"/>
              </a:xfrm>
              <a:prstGeom prst="rect">
                <a:avLst/>
              </a:prstGeom>
              <a:blipFill>
                <a:blip r:embed="rId4"/>
                <a:stretch>
                  <a:fillRect l="-684" b="-8523"/>
                </a:stretch>
              </a:blipFill>
            </p:spPr>
            <p:txBody>
              <a:bodyPr/>
              <a:lstStyle/>
              <a:p>
                <a:r>
                  <a:rPr lang="tr-TR">
                    <a:noFill/>
                  </a:rPr>
                  <a:t> </a:t>
                </a:r>
              </a:p>
            </p:txBody>
          </p:sp>
        </mc:Fallback>
      </mc:AlternateContent>
      <p:pic>
        <p:nvPicPr>
          <p:cNvPr id="6" name="Resim 5">
            <a:extLst>
              <a:ext uri="{FF2B5EF4-FFF2-40B4-BE49-F238E27FC236}">
                <a16:creationId xmlns:a16="http://schemas.microsoft.com/office/drawing/2014/main" id="{DA634A54-4D0B-49A5-945C-9EBA0FDBFAB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2483" y="5692538"/>
            <a:ext cx="6597461" cy="619362"/>
          </a:xfrm>
          <a:prstGeom prst="rect">
            <a:avLst/>
          </a:prstGeom>
          <a:noFill/>
          <a:ln>
            <a:noFill/>
          </a:ln>
        </p:spPr>
      </p:pic>
    </p:spTree>
    <p:extLst>
      <p:ext uri="{BB962C8B-B14F-4D97-AF65-F5344CB8AC3E}">
        <p14:creationId xmlns:p14="http://schemas.microsoft.com/office/powerpoint/2010/main" val="408893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id="{C7E0E356-1C49-48EC-8600-1BC4622E9A57}"/>
              </a:ext>
            </a:extLst>
          </p:cNvPr>
          <p:cNvPicPr>
            <a:picLocks noGrp="1" noChangeAspect="1"/>
          </p:cNvPicPr>
          <p:nvPr>
            <p:ph idx="1"/>
          </p:nvPr>
        </p:nvPicPr>
        <p:blipFill>
          <a:blip r:embed="rId2"/>
          <a:stretch>
            <a:fillRect/>
          </a:stretch>
        </p:blipFill>
        <p:spPr>
          <a:xfrm>
            <a:off x="1290160" y="1321589"/>
            <a:ext cx="9951041" cy="1768341"/>
          </a:xfrm>
          <a:prstGeom prst="rect">
            <a:avLst/>
          </a:prstGeom>
        </p:spPr>
      </p:pic>
      <mc:AlternateContent xmlns:mc="http://schemas.openxmlformats.org/markup-compatibility/2006" xmlns:a14="http://schemas.microsoft.com/office/drawing/2010/main">
        <mc:Choice Requires="a14">
          <p:sp>
            <p:nvSpPr>
              <p:cNvPr id="10" name="Metin kutusu 9">
                <a:extLst>
                  <a:ext uri="{FF2B5EF4-FFF2-40B4-BE49-F238E27FC236}">
                    <a16:creationId xmlns:a16="http://schemas.microsoft.com/office/drawing/2014/main" id="{D112ABD3-1690-4291-B3A0-0E284E33D236}"/>
                  </a:ext>
                </a:extLst>
              </p:cNvPr>
              <p:cNvSpPr txBox="1"/>
              <p:nvPr/>
            </p:nvSpPr>
            <p:spPr>
              <a:xfrm>
                <a:off x="1120478" y="3429000"/>
                <a:ext cx="7897229" cy="46339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Eğer,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ise </a:t>
                </a:r>
                <a14:m>
                  <m:oMath xmlns:m="http://schemas.openxmlformats.org/officeDocument/2006/math">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𝑝</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örnekleme dağılımı normal dağılıma yaklaşır.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Metin kutusu 9">
                <a:extLst>
                  <a:ext uri="{FF2B5EF4-FFF2-40B4-BE49-F238E27FC236}">
                    <a16:creationId xmlns:a16="http://schemas.microsoft.com/office/drawing/2014/main" id="{D112ABD3-1690-4291-B3A0-0E284E33D236}"/>
                  </a:ext>
                </a:extLst>
              </p:cNvPr>
              <p:cNvSpPr txBox="1">
                <a:spLocks noRot="1" noChangeAspect="1" noMove="1" noResize="1" noEditPoints="1" noAdjustHandles="1" noChangeArrowheads="1" noChangeShapeType="1" noTextEdit="1"/>
              </p:cNvSpPr>
              <p:nvPr/>
            </p:nvSpPr>
            <p:spPr>
              <a:xfrm>
                <a:off x="1120478" y="3429000"/>
                <a:ext cx="7897229" cy="463397"/>
              </a:xfrm>
              <a:prstGeom prst="rect">
                <a:avLst/>
              </a:prstGeom>
              <a:blipFill>
                <a:blip r:embed="rId3"/>
                <a:stretch>
                  <a:fillRect l="-695" b="-18421"/>
                </a:stretch>
              </a:blipFill>
            </p:spPr>
            <p:txBody>
              <a:bodyPr/>
              <a:lstStyle/>
              <a:p>
                <a:r>
                  <a:rPr lang="tr-TR">
                    <a:noFill/>
                  </a:rPr>
                  <a:t> </a:t>
                </a:r>
              </a:p>
            </p:txBody>
          </p:sp>
        </mc:Fallback>
      </mc:AlternateContent>
    </p:spTree>
    <p:extLst>
      <p:ext uri="{BB962C8B-B14F-4D97-AF65-F5344CB8AC3E}">
        <p14:creationId xmlns:p14="http://schemas.microsoft.com/office/powerpoint/2010/main" val="317999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Dikdörtgen 6"/>
              <p:cNvSpPr/>
              <p:nvPr/>
            </p:nvSpPr>
            <p:spPr>
              <a:xfrm>
                <a:off x="1009403" y="558140"/>
                <a:ext cx="8134597" cy="2375009"/>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Bir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anakütlede</a:t>
                </a:r>
                <a:r>
                  <a:rPr lang="tr-TR" dirty="0">
                    <a:latin typeface="Times New Roman" panose="02020603050405020304" pitchFamily="18" charset="0"/>
                    <a:ea typeface="Times New Roman" panose="02020603050405020304" pitchFamily="18" charset="0"/>
                    <a:cs typeface="Times New Roman" panose="02020603050405020304" pitchFamily="18" charset="0"/>
                  </a:rPr>
                  <a:t> ev sahibi olan ailelere 1, olmayanlara 0 rastgele değişkeni verildiğinde,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anakütlede</a:t>
                </a:r>
                <a:r>
                  <a:rPr lang="tr-TR" dirty="0">
                    <a:latin typeface="Times New Roman" panose="02020603050405020304" pitchFamily="18" charset="0"/>
                    <a:ea typeface="Times New Roman" panose="02020603050405020304" pitchFamily="18" charset="0"/>
                    <a:cs typeface="Times New Roman" panose="02020603050405020304" pitchFamily="18" charset="0"/>
                  </a:rPr>
                  <a:t> ev sahibi olanların oranının </a:t>
                </a:r>
                <a14:m>
                  <m:oMath xmlns:m="http://schemas.openxmlformats.org/officeDocument/2006/math">
                    <m:r>
                      <a:rPr lang="tr-TR" i="1">
                        <a:latin typeface="Cambria Math" panose="02040503050406030204" pitchFamily="18" charset="0"/>
                        <a:ea typeface="Times New Roman" panose="02020603050405020304" pitchFamily="18" charset="0"/>
                        <a:cs typeface="Times New Roman" panose="02020603050405020304" pitchFamily="18" charset="0"/>
                      </a:rPr>
                      <m:t>𝜋</m:t>
                    </m:r>
                    <m:r>
                      <a:rPr lang="tr-TR" i="1">
                        <a:latin typeface="Cambria Math" panose="02040503050406030204" pitchFamily="18" charset="0"/>
                        <a:ea typeface="Times New Roman" panose="02020603050405020304" pitchFamily="18" charset="0"/>
                        <a:cs typeface="Times New Roman" panose="02020603050405020304" pitchFamily="18" charset="0"/>
                      </a:rPr>
                      <m:t>=0,75</m:t>
                    </m:r>
                  </m:oMath>
                </a14:m>
                <a:r>
                  <a:rPr lang="tr-TR" dirty="0">
                    <a:latin typeface="Times New Roman" panose="02020603050405020304" pitchFamily="18" charset="0"/>
                    <a:ea typeface="Times New Roman" panose="02020603050405020304" pitchFamily="18" charset="0"/>
                    <a:cs typeface="Times New Roman" panose="02020603050405020304" pitchFamily="18" charset="0"/>
                  </a:rPr>
                  <a:t> olduğu bilindiğine göre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anakütlenin</a:t>
                </a:r>
                <a:r>
                  <a:rPr lang="tr-TR" dirty="0">
                    <a:latin typeface="Times New Roman" panose="02020603050405020304" pitchFamily="18" charset="0"/>
                    <a:ea typeface="Times New Roman" panose="02020603050405020304" pitchFamily="18" charset="0"/>
                    <a:cs typeface="Times New Roman" panose="02020603050405020304" pitchFamily="18" charset="0"/>
                  </a:rPr>
                  <a:t> olasılık dağılımı, beklenen değeri ve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varyansını</a:t>
                </a:r>
                <a:r>
                  <a:rPr lang="tr-TR" dirty="0">
                    <a:latin typeface="Times New Roman" panose="02020603050405020304" pitchFamily="18" charset="0"/>
                    <a:ea typeface="Times New Roman" panose="02020603050405020304" pitchFamily="18" charset="0"/>
                    <a:cs typeface="Times New Roman" panose="02020603050405020304" pitchFamily="18" charset="0"/>
                  </a:rPr>
                  <a:t> bulunuz.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Dikdörtgen 6"/>
              <p:cNvSpPr>
                <a:spLocks noRot="1" noChangeAspect="1" noMove="1" noResize="1" noEditPoints="1" noAdjustHandles="1" noChangeArrowheads="1" noChangeShapeType="1" noTextEdit="1"/>
              </p:cNvSpPr>
              <p:nvPr/>
            </p:nvSpPr>
            <p:spPr>
              <a:xfrm>
                <a:off x="1009403" y="558140"/>
                <a:ext cx="8134597" cy="2375009"/>
              </a:xfrm>
              <a:prstGeom prst="rect">
                <a:avLst/>
              </a:prstGeom>
              <a:blipFill>
                <a:blip r:embed="rId2"/>
                <a:stretch>
                  <a:fillRect l="-675" r="-600" b="-1285"/>
                </a:stretch>
              </a:blipFill>
            </p:spPr>
            <p:txBody>
              <a:bodyPr/>
              <a:lstStyle/>
              <a:p>
                <a:r>
                  <a:rPr lang="tr-TR">
                    <a:noFill/>
                  </a:rPr>
                  <a:t> </a:t>
                </a:r>
              </a:p>
            </p:txBody>
          </p:sp>
        </mc:Fallback>
      </mc:AlternateContent>
      <p:pic>
        <p:nvPicPr>
          <p:cNvPr id="10" name="Resim 9"/>
          <p:cNvPicPr>
            <a:picLocks noChangeAspect="1"/>
          </p:cNvPicPr>
          <p:nvPr/>
        </p:nvPicPr>
        <p:blipFill>
          <a:blip r:embed="rId3"/>
          <a:stretch>
            <a:fillRect/>
          </a:stretch>
        </p:blipFill>
        <p:spPr>
          <a:xfrm>
            <a:off x="1344781" y="3392667"/>
            <a:ext cx="4198728" cy="906201"/>
          </a:xfrm>
          <a:prstGeom prst="rect">
            <a:avLst/>
          </a:prstGeom>
        </p:spPr>
      </p:pic>
      <mc:AlternateContent xmlns:mc="http://schemas.openxmlformats.org/markup-compatibility/2006" xmlns:a14="http://schemas.microsoft.com/office/drawing/2010/main">
        <mc:Choice Requires="a14">
          <p:sp>
            <p:nvSpPr>
              <p:cNvPr id="11" name="Dikdörtgen 10"/>
              <p:cNvSpPr/>
              <p:nvPr/>
            </p:nvSpPr>
            <p:spPr>
              <a:xfrm>
                <a:off x="1009403" y="4457582"/>
                <a:ext cx="6096000" cy="1719189"/>
              </a:xfrm>
              <a:prstGeom prst="rect">
                <a:avLst/>
              </a:prstGeom>
            </p:spPr>
            <p:txBody>
              <a:bodyPr>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d>
                      <m:r>
                        <a:rPr lang="tr-TR" i="1">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tr-TR" i="1">
                              <a:latin typeface="Cambria Math" panose="02040503050406030204" pitchFamily="18" charset="0"/>
                              <a:ea typeface="Times New Roman" panose="02020603050405020304" pitchFamily="18" charset="0"/>
                              <a:cs typeface="Times New Roman" panose="02020603050405020304" pitchFamily="18" charset="0"/>
                            </a:rPr>
                            <m:t>𝑥𝑃</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d>
                          <m:r>
                            <a:rPr lang="tr-TR" i="1">
                              <a:latin typeface="Cambria Math" panose="02040503050406030204" pitchFamily="18" charset="0"/>
                              <a:ea typeface="Times New Roman" panose="02020603050405020304" pitchFamily="18" charset="0"/>
                              <a:cs typeface="Times New Roman" panose="02020603050405020304" pitchFamily="18" charset="0"/>
                            </a:rPr>
                            <m:t>=0×0.25+1×0.75=0.75</m:t>
                          </m:r>
                        </m:e>
                      </m:nary>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pPr>
                        <m:e>
                          <m:r>
                            <a:rPr lang="tr-TR" i="1">
                              <a:latin typeface="Cambria Math" panose="02040503050406030204" pitchFamily="18" charset="0"/>
                              <a:ea typeface="Times New Roman" panose="02020603050405020304" pitchFamily="18" charset="0"/>
                              <a:cs typeface="Times New Roman" panose="02020603050405020304" pitchFamily="18" charset="0"/>
                            </a:rPr>
                            <m:t>𝜎</m:t>
                          </m:r>
                        </m:e>
                        <m:sup>
                          <m:r>
                            <a:rPr lang="tr-TR" i="1">
                              <a:latin typeface="Cambria Math" panose="02040503050406030204" pitchFamily="18" charset="0"/>
                              <a:ea typeface="Times New Roman" panose="02020603050405020304" pitchFamily="18" charset="0"/>
                              <a:cs typeface="Times New Roman" panose="02020603050405020304" pitchFamily="18" charset="0"/>
                            </a:rPr>
                            <m:t>2</m:t>
                          </m:r>
                        </m:sup>
                      </m:sSup>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p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sup>
                              <m:r>
                                <a:rPr lang="tr-TR" i="1">
                                  <a:latin typeface="Cambria Math" panose="02040503050406030204" pitchFamily="18" charset="0"/>
                                  <a:ea typeface="Times New Roman" panose="02020603050405020304" pitchFamily="18" charset="0"/>
                                  <a:cs typeface="Times New Roman" panose="02020603050405020304" pitchFamily="18" charset="0"/>
                                </a:rPr>
                                <m:t>2</m:t>
                              </m:r>
                            </m:sup>
                          </m:sSup>
                        </m:e>
                      </m:d>
                      <m:r>
                        <a:rPr lang="tr-TR"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d>
                            </m:e>
                          </m:d>
                        </m:e>
                        <m:sup>
                          <m:r>
                            <a:rPr lang="tr-TR" i="1">
                              <a:latin typeface="Cambria Math" panose="02040503050406030204" pitchFamily="18" charset="0"/>
                              <a:ea typeface="Times New Roman" panose="02020603050405020304" pitchFamily="18" charset="0"/>
                              <a:cs typeface="Times New Roman" panose="02020603050405020304" pitchFamily="18" charset="0"/>
                            </a:rPr>
                            <m:t>2</m:t>
                          </m:r>
                        </m:sup>
                      </m:sSup>
                      <m:r>
                        <a:rPr lang="tr-TR" i="1">
                          <a:latin typeface="Cambria Math" panose="02040503050406030204" pitchFamily="18" charset="0"/>
                          <a:ea typeface="Times New Roman" panose="02020603050405020304" pitchFamily="18" charset="0"/>
                          <a:cs typeface="Times New Roman" panose="02020603050405020304" pitchFamily="18" charset="0"/>
                        </a:rPr>
                        <m:t>=0.75−</m:t>
                      </m:r>
                      <m:sSup>
                        <m:s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0.75</m:t>
                              </m:r>
                            </m:e>
                          </m:d>
                        </m:e>
                        <m:sup>
                          <m:r>
                            <a:rPr lang="tr-TR" i="1">
                              <a:latin typeface="Cambria Math" panose="02040503050406030204" pitchFamily="18" charset="0"/>
                              <a:ea typeface="Times New Roman" panose="02020603050405020304" pitchFamily="18" charset="0"/>
                              <a:cs typeface="Times New Roman" panose="02020603050405020304" pitchFamily="18" charset="0"/>
                            </a:rPr>
                            <m:t>2</m:t>
                          </m:r>
                        </m:sup>
                      </m:sSup>
                      <m:r>
                        <a:rPr lang="tr-TR" i="1">
                          <a:latin typeface="Cambria Math" panose="02040503050406030204" pitchFamily="18" charset="0"/>
                          <a:ea typeface="Times New Roman" panose="02020603050405020304" pitchFamily="18" charset="0"/>
                          <a:cs typeface="Times New Roman" panose="02020603050405020304" pitchFamily="18" charset="0"/>
                        </a:rPr>
                        <m:t>=0,1875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Dikdörtgen 10"/>
              <p:cNvSpPr>
                <a:spLocks noRot="1" noChangeAspect="1" noMove="1" noResize="1" noEditPoints="1" noAdjustHandles="1" noChangeArrowheads="1" noChangeShapeType="1" noTextEdit="1"/>
              </p:cNvSpPr>
              <p:nvPr/>
            </p:nvSpPr>
            <p:spPr>
              <a:xfrm>
                <a:off x="1009403" y="4457582"/>
                <a:ext cx="6096000" cy="1719189"/>
              </a:xfrm>
              <a:prstGeom prst="rect">
                <a:avLst/>
              </a:prstGeom>
              <a:blipFill>
                <a:blip r:embed="rId4"/>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4118725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53142" y="380010"/>
            <a:ext cx="10497787" cy="2375009"/>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Okuma-yazma oranının %40 olduğu bir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a:t>
            </a:r>
            <a:r>
              <a:rPr lang="tr-TR" dirty="0">
                <a:latin typeface="Times New Roman" panose="02020603050405020304" pitchFamily="18" charset="0"/>
                <a:ea typeface="Times New Roman" panose="02020603050405020304" pitchFamily="18" charset="0"/>
                <a:cs typeface="Times New Roman" panose="02020603050405020304" pitchFamily="18" charset="0"/>
              </a:rPr>
              <a:t> ele alınsın. Bu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anakütleden</a:t>
            </a:r>
            <a:r>
              <a:rPr lang="tr-TR" dirty="0">
                <a:latin typeface="Times New Roman" panose="02020603050405020304" pitchFamily="18" charset="0"/>
                <a:ea typeface="Times New Roman" panose="02020603050405020304" pitchFamily="18" charset="0"/>
                <a:cs typeface="Times New Roman" panose="02020603050405020304" pitchFamily="18" charset="0"/>
              </a:rPr>
              <a:t> 2 birimlik örnekler çekerek örnekleme dağılımını ve örnekleme dağılımının ortalamasını ve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varyansını</a:t>
            </a:r>
            <a:r>
              <a:rPr lang="tr-TR" dirty="0">
                <a:latin typeface="Times New Roman" panose="02020603050405020304" pitchFamily="18" charset="0"/>
                <a:ea typeface="Times New Roman" panose="02020603050405020304" pitchFamily="18" charset="0"/>
                <a:cs typeface="Times New Roman" panose="02020603050405020304" pitchFamily="18" charset="0"/>
              </a:rPr>
              <a:t> elde ediniz.</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Okuma-yazma bilene 1, bilmeyene 0 denilsin. Bu durumda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o 3"/>
          <p:cNvGraphicFramePr>
            <a:graphicFrameLocks noGrp="1"/>
          </p:cNvGraphicFramePr>
          <p:nvPr>
            <p:extLst>
              <p:ext uri="{D42A27DB-BD31-4B8C-83A1-F6EECF244321}">
                <p14:modId xmlns:p14="http://schemas.microsoft.com/office/powerpoint/2010/main" val="3120342108"/>
              </p:ext>
            </p:extLst>
          </p:nvPr>
        </p:nvGraphicFramePr>
        <p:xfrm>
          <a:off x="3669475" y="3178334"/>
          <a:ext cx="4176585" cy="1892430"/>
        </p:xfrm>
        <a:graphic>
          <a:graphicData uri="http://schemas.openxmlformats.org/drawingml/2006/table">
            <a:tbl>
              <a:tblPr firstRow="1" firstCol="1" bandRow="1"/>
              <a:tblGrid>
                <a:gridCol w="1491962">
                  <a:extLst>
                    <a:ext uri="{9D8B030D-6E8A-4147-A177-3AD203B41FA5}">
                      <a16:colId xmlns:a16="http://schemas.microsoft.com/office/drawing/2014/main" val="2873265542"/>
                    </a:ext>
                  </a:extLst>
                </a:gridCol>
                <a:gridCol w="1181295">
                  <a:extLst>
                    <a:ext uri="{9D8B030D-6E8A-4147-A177-3AD203B41FA5}">
                      <a16:colId xmlns:a16="http://schemas.microsoft.com/office/drawing/2014/main" val="2257678693"/>
                    </a:ext>
                  </a:extLst>
                </a:gridCol>
                <a:gridCol w="1503328">
                  <a:extLst>
                    <a:ext uri="{9D8B030D-6E8A-4147-A177-3AD203B41FA5}">
                      <a16:colId xmlns:a16="http://schemas.microsoft.com/office/drawing/2014/main" val="4211190069"/>
                    </a:ext>
                  </a:extLst>
                </a:gridCol>
              </a:tblGrid>
              <a:tr h="630810">
                <a:tc>
                  <a:txBody>
                    <a:bodyPr/>
                    <a:lstStyle/>
                    <a:p>
                      <a:pPr marL="457200"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Birinci çekim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İkinci çekim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50000"/>
                        </a:lnSpc>
                        <a:spcAft>
                          <a:spcPts val="0"/>
                        </a:spcAft>
                      </a:pPr>
                      <a:r>
                        <a:rPr lang="tr-TR" sz="120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Örneklem oranı</a:t>
                      </a:r>
                      <a:endParaRPr lang="tr-TR"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0314253"/>
                  </a:ext>
                </a:extLst>
              </a:tr>
              <a:tr h="315405">
                <a:tc>
                  <a:txBody>
                    <a:bodyPr/>
                    <a:lstStyle/>
                    <a:p>
                      <a:pPr marL="457200" algn="ctr">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593872"/>
                  </a:ext>
                </a:extLst>
              </a:tr>
              <a:tr h="315405">
                <a:tc>
                  <a:txBody>
                    <a:bodyPr/>
                    <a:lstStyle/>
                    <a:p>
                      <a:pPr marL="457200"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0,5</a:t>
                      </a:r>
                      <a:endParaRPr lang="tr-TR"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410946"/>
                  </a:ext>
                </a:extLst>
              </a:tr>
              <a:tr h="315405">
                <a:tc>
                  <a:txBody>
                    <a:bodyPr/>
                    <a:lstStyle/>
                    <a:p>
                      <a:pPr marL="457200"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0,5</a:t>
                      </a:r>
                      <a:endParaRPr lang="tr-TR"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657556"/>
                  </a:ext>
                </a:extLst>
              </a:tr>
              <a:tr h="315405">
                <a:tc>
                  <a:txBody>
                    <a:bodyPr/>
                    <a:lstStyle/>
                    <a:p>
                      <a:pPr marL="457200"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tr-TR" sz="12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73351"/>
                  </a:ext>
                </a:extLst>
              </a:tr>
            </a:tbl>
          </a:graphicData>
        </a:graphic>
      </p:graphicFrame>
    </p:spTree>
    <p:extLst>
      <p:ext uri="{BB962C8B-B14F-4D97-AF65-F5344CB8AC3E}">
        <p14:creationId xmlns:p14="http://schemas.microsoft.com/office/powerpoint/2010/main" val="3704326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p:cNvGraphicFramePr>
            <a:graphicFrameLocks noGrp="1"/>
          </p:cNvGraphicFramePr>
          <p:nvPr>
            <p:extLst>
              <p:ext uri="{D42A27DB-BD31-4B8C-83A1-F6EECF244321}">
                <p14:modId xmlns:p14="http://schemas.microsoft.com/office/powerpoint/2010/main" val="2421375941"/>
              </p:ext>
            </p:extLst>
          </p:nvPr>
        </p:nvGraphicFramePr>
        <p:xfrm>
          <a:off x="1567114" y="945773"/>
          <a:ext cx="3500120" cy="1470282"/>
        </p:xfrm>
        <a:graphic>
          <a:graphicData uri="http://schemas.openxmlformats.org/drawingml/2006/table">
            <a:tbl>
              <a:tblPr firstRow="1" firstCol="1" bandRow="1"/>
              <a:tblGrid>
                <a:gridCol w="1250315">
                  <a:extLst>
                    <a:ext uri="{9D8B030D-6E8A-4147-A177-3AD203B41FA5}">
                      <a16:colId xmlns:a16="http://schemas.microsoft.com/office/drawing/2014/main" val="376763759"/>
                    </a:ext>
                  </a:extLst>
                </a:gridCol>
                <a:gridCol w="989965">
                  <a:extLst>
                    <a:ext uri="{9D8B030D-6E8A-4147-A177-3AD203B41FA5}">
                      <a16:colId xmlns:a16="http://schemas.microsoft.com/office/drawing/2014/main" val="3882216693"/>
                    </a:ext>
                  </a:extLst>
                </a:gridCol>
                <a:gridCol w="1259840">
                  <a:extLst>
                    <a:ext uri="{9D8B030D-6E8A-4147-A177-3AD203B41FA5}">
                      <a16:colId xmlns:a16="http://schemas.microsoft.com/office/drawing/2014/main" val="2123252630"/>
                    </a:ext>
                  </a:extLst>
                </a:gridCol>
              </a:tblGrid>
              <a:tr h="0">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P(r</a:t>
                      </a:r>
                      <a:r>
                        <a:rPr lang="tr-TR" sz="1200" baseline="-2500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P(r</a:t>
                      </a:r>
                      <a:r>
                        <a:rPr lang="tr-TR" sz="1200" baseline="-2500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P(r</a:t>
                      </a:r>
                      <a:r>
                        <a:rPr lang="tr-TR" sz="1200" baseline="-25000">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 P(r</a:t>
                      </a:r>
                      <a:r>
                        <a:rPr lang="tr-TR" sz="1200" baseline="-25000">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4399989"/>
                  </a:ext>
                </a:extLst>
              </a:tr>
              <a:tr h="0">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7166228"/>
                  </a:ext>
                </a:extLst>
              </a:tr>
              <a:tr h="0">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4922130"/>
                  </a:ext>
                </a:extLst>
              </a:tr>
              <a:tr h="0">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8471219"/>
                  </a:ext>
                </a:extLst>
              </a:tr>
              <a:tr h="0">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6973069"/>
                  </a:ext>
                </a:extLst>
              </a:tr>
              <a:tr h="0">
                <a:tc gridSpan="2">
                  <a:txBody>
                    <a:bodyPr/>
                    <a:lstStyle/>
                    <a:p>
                      <a:pPr algn="ctr">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ctr">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966866"/>
                  </a:ext>
                </a:extLst>
              </a:tr>
            </a:tbl>
          </a:graphicData>
        </a:graphic>
      </p:graphicFrame>
      <p:sp>
        <p:nvSpPr>
          <p:cNvPr id="6" name="Dikdörtgen 5"/>
          <p:cNvSpPr/>
          <p:nvPr/>
        </p:nvSpPr>
        <p:spPr>
          <a:xfrm>
            <a:off x="159111" y="2901953"/>
            <a:ext cx="2563522" cy="507831"/>
          </a:xfrm>
          <a:prstGeom prst="rect">
            <a:avLst/>
          </a:prstGeom>
        </p:spPr>
        <p:txBody>
          <a:bodyPr wrap="none">
            <a:spAutoFit/>
          </a:bodyPr>
          <a:lstStyle/>
          <a:p>
            <a:pPr marL="4572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Örnekleme dağılımı;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o 6"/>
              <p:cNvGraphicFramePr>
                <a:graphicFrameLocks noGrp="1"/>
              </p:cNvGraphicFramePr>
              <p:nvPr>
                <p:extLst>
                  <p:ext uri="{D42A27DB-BD31-4B8C-83A1-F6EECF244321}">
                    <p14:modId xmlns:p14="http://schemas.microsoft.com/office/powerpoint/2010/main" val="3393308032"/>
                  </p:ext>
                </p:extLst>
              </p:nvPr>
            </p:nvGraphicFramePr>
            <p:xfrm>
              <a:off x="747717" y="3826133"/>
              <a:ext cx="5490845" cy="1225235"/>
            </p:xfrm>
            <a:graphic>
              <a:graphicData uri="http://schemas.openxmlformats.org/drawingml/2006/table">
                <a:tbl>
                  <a:tblPr firstRow="1" firstCol="1" bandRow="1"/>
                  <a:tblGrid>
                    <a:gridCol w="989330">
                      <a:extLst>
                        <a:ext uri="{9D8B030D-6E8A-4147-A177-3AD203B41FA5}">
                          <a16:colId xmlns:a16="http://schemas.microsoft.com/office/drawing/2014/main" val="1969033364"/>
                        </a:ext>
                      </a:extLst>
                    </a:gridCol>
                    <a:gridCol w="887730">
                      <a:extLst>
                        <a:ext uri="{9D8B030D-6E8A-4147-A177-3AD203B41FA5}">
                          <a16:colId xmlns:a16="http://schemas.microsoft.com/office/drawing/2014/main" val="2546115235"/>
                        </a:ext>
                      </a:extLst>
                    </a:gridCol>
                    <a:gridCol w="813435">
                      <a:extLst>
                        <a:ext uri="{9D8B030D-6E8A-4147-A177-3AD203B41FA5}">
                          <a16:colId xmlns:a16="http://schemas.microsoft.com/office/drawing/2014/main" val="9697338"/>
                        </a:ext>
                      </a:extLst>
                    </a:gridCol>
                    <a:gridCol w="852805">
                      <a:extLst>
                        <a:ext uri="{9D8B030D-6E8A-4147-A177-3AD203B41FA5}">
                          <a16:colId xmlns:a16="http://schemas.microsoft.com/office/drawing/2014/main" val="1576233984"/>
                        </a:ext>
                      </a:extLst>
                    </a:gridCol>
                    <a:gridCol w="876935">
                      <a:extLst>
                        <a:ext uri="{9D8B030D-6E8A-4147-A177-3AD203B41FA5}">
                          <a16:colId xmlns:a16="http://schemas.microsoft.com/office/drawing/2014/main" val="512793157"/>
                        </a:ext>
                      </a:extLst>
                    </a:gridCol>
                    <a:gridCol w="1070610">
                      <a:extLst>
                        <a:ext uri="{9D8B030D-6E8A-4147-A177-3AD203B41FA5}">
                          <a16:colId xmlns:a16="http://schemas.microsoft.com/office/drawing/2014/main" val="692000944"/>
                        </a:ext>
                      </a:extLst>
                    </a:gridCol>
                  </a:tblGrid>
                  <a:tr h="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P(p)</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pP</a:t>
                          </a:r>
                          <a:r>
                            <a:rPr lang="tr-TR"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14:m>
                            <m:oMath xmlns:m="http://schemas.openxmlformats.org/officeDocument/2006/math">
                              <m:r>
                                <a:rPr lang="tr-TR"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𝝁</m:t>
                              </m:r>
                            </m:oMath>
                          </a14:m>
                          <a:r>
                            <a:rPr lang="tr-TR" sz="1200" b="1"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14:m>
                            <m:oMath xmlns:m="http://schemas.openxmlformats.org/officeDocument/2006/math">
                              <m:r>
                                <a:rPr lang="tr-TR"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𝝁</m:t>
                              </m:r>
                            </m:oMath>
                          </a14:m>
                          <a:r>
                            <a:rPr lang="tr-TR" sz="1200" b="1"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b="1" baseline="30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14:m>
                            <m:oMath xmlns:m="http://schemas.openxmlformats.org/officeDocument/2006/math">
                              <m:r>
                                <a:rPr lang="tr-TR"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2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𝝁</m:t>
                              </m:r>
                            </m:oMath>
                          </a14:m>
                          <a:r>
                            <a:rPr lang="tr-TR" sz="1200" b="1" baseline="-25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b="1" baseline="30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P(p)</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614192"/>
                      </a:ext>
                    </a:extLst>
                  </a:tr>
                  <a:tr h="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0,0576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2710965859"/>
                      </a:ext>
                    </a:extLst>
                  </a:tr>
                  <a:tr h="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0,48</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0,24</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0,0048</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597302458"/>
                      </a:ext>
                    </a:extLst>
                  </a:tr>
                  <a:tr h="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0,0576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792793608"/>
                      </a:ext>
                    </a:extLst>
                  </a:tr>
                  <a:tr h="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0,12</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757232"/>
                      </a:ext>
                    </a:extLst>
                  </a:tr>
                </a:tbl>
              </a:graphicData>
            </a:graphic>
          </p:graphicFrame>
        </mc:Choice>
        <mc:Fallback xmlns="">
          <p:graphicFrame>
            <p:nvGraphicFramePr>
              <p:cNvPr id="7" name="Tablo 6"/>
              <p:cNvGraphicFramePr>
                <a:graphicFrameLocks noGrp="1"/>
              </p:cNvGraphicFramePr>
              <p:nvPr>
                <p:extLst>
                  <p:ext uri="{D42A27DB-BD31-4B8C-83A1-F6EECF244321}">
                    <p14:modId xmlns:p14="http://schemas.microsoft.com/office/powerpoint/2010/main" val="3393308032"/>
                  </p:ext>
                </p:extLst>
              </p:nvPr>
            </p:nvGraphicFramePr>
            <p:xfrm>
              <a:off x="747717" y="3826133"/>
              <a:ext cx="5490845" cy="1371600"/>
            </p:xfrm>
            <a:graphic>
              <a:graphicData uri="http://schemas.openxmlformats.org/drawingml/2006/table">
                <a:tbl>
                  <a:tblPr firstRow="1" firstCol="1" bandRow="1"/>
                  <a:tblGrid>
                    <a:gridCol w="989330">
                      <a:extLst>
                        <a:ext uri="{9D8B030D-6E8A-4147-A177-3AD203B41FA5}">
                          <a16:colId xmlns:a16="http://schemas.microsoft.com/office/drawing/2014/main" val="1969033364"/>
                        </a:ext>
                      </a:extLst>
                    </a:gridCol>
                    <a:gridCol w="887730">
                      <a:extLst>
                        <a:ext uri="{9D8B030D-6E8A-4147-A177-3AD203B41FA5}">
                          <a16:colId xmlns:a16="http://schemas.microsoft.com/office/drawing/2014/main" val="2546115235"/>
                        </a:ext>
                      </a:extLst>
                    </a:gridCol>
                    <a:gridCol w="813435">
                      <a:extLst>
                        <a:ext uri="{9D8B030D-6E8A-4147-A177-3AD203B41FA5}">
                          <a16:colId xmlns:a16="http://schemas.microsoft.com/office/drawing/2014/main" val="9697338"/>
                        </a:ext>
                      </a:extLst>
                    </a:gridCol>
                    <a:gridCol w="852805">
                      <a:extLst>
                        <a:ext uri="{9D8B030D-6E8A-4147-A177-3AD203B41FA5}">
                          <a16:colId xmlns:a16="http://schemas.microsoft.com/office/drawing/2014/main" val="1576233984"/>
                        </a:ext>
                      </a:extLst>
                    </a:gridCol>
                    <a:gridCol w="876935">
                      <a:extLst>
                        <a:ext uri="{9D8B030D-6E8A-4147-A177-3AD203B41FA5}">
                          <a16:colId xmlns:a16="http://schemas.microsoft.com/office/drawing/2014/main" val="512793157"/>
                        </a:ext>
                      </a:extLst>
                    </a:gridCol>
                    <a:gridCol w="1070610">
                      <a:extLst>
                        <a:ext uri="{9D8B030D-6E8A-4147-A177-3AD203B41FA5}">
                          <a16:colId xmlns:a16="http://schemas.microsoft.com/office/drawing/2014/main" val="692000944"/>
                        </a:ext>
                      </a:extLst>
                    </a:gridCol>
                  </a:tblGrid>
                  <a:tr h="27432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P(p)</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pP</a:t>
                          </a:r>
                          <a:r>
                            <a:rPr lang="tr-TR"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tr-T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15714" t="-2222" r="-229286" b="-424444"/>
                          </a:stretch>
                        </a:blipFill>
                      </a:tcPr>
                    </a:tc>
                    <a:tc>
                      <a:txBody>
                        <a:bodyPr/>
                        <a:lstStyle/>
                        <a:p>
                          <a:endParaRPr lang="tr-T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04167" t="-2222" r="-122917" b="-424444"/>
                          </a:stretch>
                        </a:blipFill>
                      </a:tcPr>
                    </a:tc>
                    <a:tc>
                      <a:txBody>
                        <a:bodyPr/>
                        <a:lstStyle/>
                        <a:p>
                          <a:endParaRPr lang="tr-T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12500" t="-2222" r="-568" b="-424444"/>
                          </a:stretch>
                        </a:blipFill>
                      </a:tcPr>
                    </a:tc>
                    <a:extLst>
                      <a:ext uri="{0D108BD9-81ED-4DB2-BD59-A6C34878D82A}">
                        <a16:rowId xmlns:a16="http://schemas.microsoft.com/office/drawing/2014/main" val="2450614192"/>
                      </a:ext>
                    </a:extLst>
                  </a:tr>
                  <a:tr h="27432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0,0576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CCCCC"/>
                        </a:solidFill>
                      </a:tcPr>
                    </a:tc>
                    <a:extLst>
                      <a:ext uri="{0D108BD9-81ED-4DB2-BD59-A6C34878D82A}">
                        <a16:rowId xmlns:a16="http://schemas.microsoft.com/office/drawing/2014/main" val="2710965859"/>
                      </a:ext>
                    </a:extLst>
                  </a:tr>
                  <a:tr h="27432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0,48</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0,24</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0,0048</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597302458"/>
                      </a:ext>
                    </a:extLst>
                  </a:tr>
                  <a:tr h="27432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0,0576</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792793608"/>
                      </a:ext>
                    </a:extLst>
                  </a:tr>
                  <a:tr h="274320">
                    <a:tc>
                      <a:txBody>
                        <a:bodyPr/>
                        <a:lstStyle/>
                        <a:p>
                          <a:pPr algn="ctr">
                            <a:lnSpc>
                              <a:spcPct val="150000"/>
                            </a:lnSpc>
                            <a:spcAft>
                              <a:spcPts val="0"/>
                            </a:spcAft>
                          </a:pPr>
                          <a:r>
                            <a:rPr lang="tr-TR"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0,12</a:t>
                          </a:r>
                          <a:endParaRPr lang="tr-T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9757232"/>
                      </a:ext>
                    </a:extLst>
                  </a:tr>
                </a:tbl>
              </a:graphicData>
            </a:graphic>
          </p:graphicFrame>
        </mc:Fallback>
      </mc:AlternateContent>
      <mc:AlternateContent xmlns:mc="http://schemas.openxmlformats.org/markup-compatibility/2006" xmlns:a14="http://schemas.microsoft.com/office/drawing/2010/main">
        <mc:Choice Requires="a14">
          <p:sp>
            <p:nvSpPr>
              <p:cNvPr id="8" name="Dikdörtgen 7"/>
              <p:cNvSpPr/>
              <p:nvPr/>
            </p:nvSpPr>
            <p:spPr>
              <a:xfrm>
                <a:off x="6238562" y="2591693"/>
                <a:ext cx="6096000" cy="3218766"/>
              </a:xfrm>
              <a:prstGeom prst="rect">
                <a:avLst/>
              </a:prstGeom>
            </p:spPr>
            <p:txBody>
              <a:bodyPr>
                <a:spAutoFit/>
              </a:bodyPr>
              <a:lstStyle/>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Pr>
                        <m:e>
                          <m:r>
                            <a:rPr lang="tr-TR" i="1">
                              <a:latin typeface="Cambria Math" panose="02040503050406030204" pitchFamily="18" charset="0"/>
                              <a:ea typeface="Times New Roman" panose="02020603050405020304" pitchFamily="18" charset="0"/>
                              <a:cs typeface="Times New Roman" panose="02020603050405020304" pitchFamily="18" charset="0"/>
                            </a:rPr>
                            <m:t>𝜇</m:t>
                          </m:r>
                        </m:e>
                        <m:sub>
                          <m:r>
                            <a:rPr lang="tr-TR" i="1">
                              <a:latin typeface="Cambria Math" panose="02040503050406030204" pitchFamily="18" charset="0"/>
                              <a:ea typeface="Times New Roman" panose="02020603050405020304" pitchFamily="18" charset="0"/>
                              <a:cs typeface="Times New Roman" panose="02020603050405020304" pitchFamily="18" charset="0"/>
                            </a:rPr>
                            <m:t>𝑝</m:t>
                          </m:r>
                        </m:sub>
                      </m:sSub>
                      <m:r>
                        <a:rPr lang="tr-TR" i="1">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tr-TR" i="1">
                              <a:latin typeface="Cambria Math" panose="02040503050406030204" pitchFamily="18" charset="0"/>
                              <a:ea typeface="Times New Roman" panose="02020603050405020304" pitchFamily="18" charset="0"/>
                              <a:cs typeface="Times New Roman" panose="02020603050405020304" pitchFamily="18" charset="0"/>
                            </a:rPr>
                            <m:t>𝑝𝑃</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𝑝</m:t>
                              </m:r>
                            </m:e>
                          </m:d>
                          <m:r>
                            <a:rPr lang="tr-TR" i="1">
                              <a:latin typeface="Cambria Math" panose="02040503050406030204" pitchFamily="18" charset="0"/>
                              <a:ea typeface="Times New Roman" panose="02020603050405020304" pitchFamily="18" charset="0"/>
                              <a:cs typeface="Times New Roman" panose="02020603050405020304" pitchFamily="18" charset="0"/>
                            </a:rPr>
                            <m:t>=0,40=</m:t>
                          </m:r>
                          <m:r>
                            <a:rPr lang="tr-TR" i="1">
                              <a:latin typeface="Cambria Math" panose="02040503050406030204" pitchFamily="18" charset="0"/>
                              <a:ea typeface="Times New Roman" panose="02020603050405020304" pitchFamily="18" charset="0"/>
                              <a:cs typeface="Times New Roman" panose="02020603050405020304" pitchFamily="18" charset="0"/>
                            </a:rPr>
                            <m:t>𝜋</m:t>
                          </m:r>
                        </m:e>
                      </m:nary>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SupPr>
                        <m:e>
                          <m:r>
                            <a:rPr lang="tr-TR" i="1">
                              <a:latin typeface="Cambria Math" panose="02040503050406030204" pitchFamily="18" charset="0"/>
                              <a:ea typeface="Times New Roman" panose="02020603050405020304" pitchFamily="18" charset="0"/>
                              <a:cs typeface="Times New Roman" panose="02020603050405020304" pitchFamily="18" charset="0"/>
                            </a:rPr>
                            <m:t>𝜎</m:t>
                          </m:r>
                        </m:e>
                        <m:sub>
                          <m:r>
                            <a:rPr lang="tr-TR" i="1">
                              <a:latin typeface="Cambria Math" panose="02040503050406030204" pitchFamily="18" charset="0"/>
                              <a:ea typeface="Times New Roman" panose="02020603050405020304" pitchFamily="18" charset="0"/>
                              <a:cs typeface="Times New Roman" panose="02020603050405020304" pitchFamily="18" charset="0"/>
                            </a:rPr>
                            <m:t>𝑝</m:t>
                          </m:r>
                        </m:sub>
                        <m:sup>
                          <m:r>
                            <a:rPr lang="tr-TR" i="1">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i="1">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𝑝</m:t>
                                  </m:r>
                                  <m:r>
                                    <a:rPr lang="tr-TR"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Pr>
                                    <m:e>
                                      <m:r>
                                        <a:rPr lang="tr-TR" i="1">
                                          <a:latin typeface="Cambria Math" panose="02040503050406030204" pitchFamily="18" charset="0"/>
                                          <a:ea typeface="Times New Roman" panose="02020603050405020304" pitchFamily="18" charset="0"/>
                                          <a:cs typeface="Times New Roman" panose="02020603050405020304" pitchFamily="18" charset="0"/>
                                        </a:rPr>
                                        <m:t>𝜇</m:t>
                                      </m:r>
                                    </m:e>
                                    <m:sub>
                                      <m:r>
                                        <a:rPr lang="tr-TR" i="1">
                                          <a:latin typeface="Cambria Math" panose="02040503050406030204" pitchFamily="18" charset="0"/>
                                          <a:ea typeface="Times New Roman" panose="02020603050405020304" pitchFamily="18" charset="0"/>
                                          <a:cs typeface="Times New Roman" panose="02020603050405020304" pitchFamily="18" charset="0"/>
                                        </a:rPr>
                                        <m:t>𝑝</m:t>
                                      </m:r>
                                    </m:sub>
                                  </m:sSub>
                                </m:e>
                              </m:d>
                            </m:e>
                            <m:sup>
                              <m:r>
                                <a:rPr lang="tr-TR" i="1">
                                  <a:latin typeface="Cambria Math" panose="02040503050406030204" pitchFamily="18" charset="0"/>
                                  <a:ea typeface="Times New Roman" panose="02020603050405020304" pitchFamily="18" charset="0"/>
                                  <a:cs typeface="Times New Roman" panose="02020603050405020304" pitchFamily="18" charset="0"/>
                                </a:rPr>
                                <m:t>2</m:t>
                              </m:r>
                            </m:sup>
                          </m:sSup>
                          <m:r>
                            <a:rPr lang="tr-TR" i="1">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𝑝</m:t>
                              </m:r>
                            </m:e>
                          </m:d>
                          <m:r>
                            <a:rPr lang="tr-TR" i="1">
                              <a:latin typeface="Cambria Math" panose="02040503050406030204" pitchFamily="18" charset="0"/>
                              <a:ea typeface="Times New Roman" panose="02020603050405020304" pitchFamily="18" charset="0"/>
                              <a:cs typeface="Times New Roman" panose="02020603050405020304" pitchFamily="18" charset="0"/>
                            </a:rPr>
                            <m:t>=0,12</m:t>
                          </m:r>
                        </m:e>
                      </m:nary>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Sup>
                        <m:sSubSup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SupPr>
                        <m:e>
                          <m:r>
                            <a:rPr lang="tr-TR" i="1">
                              <a:latin typeface="Cambria Math" panose="02040503050406030204" pitchFamily="18" charset="0"/>
                              <a:ea typeface="Times New Roman" panose="02020603050405020304" pitchFamily="18" charset="0"/>
                              <a:cs typeface="Times New Roman" panose="02020603050405020304" pitchFamily="18" charset="0"/>
                            </a:rPr>
                            <m:t>𝜎</m:t>
                          </m:r>
                        </m:e>
                        <m:sub>
                          <m:r>
                            <a:rPr lang="tr-TR" i="1">
                              <a:latin typeface="Cambria Math" panose="02040503050406030204" pitchFamily="18" charset="0"/>
                              <a:ea typeface="Times New Roman" panose="02020603050405020304" pitchFamily="18" charset="0"/>
                              <a:cs typeface="Times New Roman" panose="02020603050405020304" pitchFamily="18" charset="0"/>
                            </a:rPr>
                            <m:t>𝑝</m:t>
                          </m:r>
                        </m:sub>
                        <m:sup>
                          <m:r>
                            <a:rPr lang="tr-TR" i="1">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i="1">
                          <a:latin typeface="Cambria Math" panose="02040503050406030204" pitchFamily="18" charset="0"/>
                          <a:ea typeface="Times New Roman" panose="02020603050405020304" pitchFamily="18" charset="0"/>
                          <a:cs typeface="Times New Roman" panose="02020603050405020304" pitchFamily="18" charset="0"/>
                        </a:rPr>
                        <m:t>=</m:t>
                      </m:r>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𝜋</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1−</m:t>
                              </m:r>
                              <m:r>
                                <a:rPr lang="tr-TR" i="1">
                                  <a:latin typeface="Cambria Math" panose="02040503050406030204" pitchFamily="18" charset="0"/>
                                  <a:ea typeface="Times New Roman" panose="02020603050405020304" pitchFamily="18" charset="0"/>
                                  <a:cs typeface="Times New Roman" panose="02020603050405020304" pitchFamily="18" charset="0"/>
                                </a:rPr>
                                <m:t>𝜋</m:t>
                              </m:r>
                            </m:e>
                          </m:d>
                        </m:num>
                        <m:den>
                          <m:r>
                            <a:rPr lang="tr-TR" i="1">
                              <a:latin typeface="Cambria Math" panose="02040503050406030204" pitchFamily="18" charset="0"/>
                              <a:ea typeface="Times New Roman" panose="02020603050405020304" pitchFamily="18" charset="0"/>
                              <a:cs typeface="Times New Roman" panose="02020603050405020304" pitchFamily="18" charset="0"/>
                            </a:rPr>
                            <m:t>𝑛</m:t>
                          </m:r>
                        </m:den>
                      </m:f>
                      <m:r>
                        <a:rPr lang="tr-TR" i="1">
                          <a:latin typeface="Cambria Math" panose="02040503050406030204" pitchFamily="18" charset="0"/>
                          <a:ea typeface="Times New Roman" panose="02020603050405020304" pitchFamily="18" charset="0"/>
                          <a:cs typeface="Times New Roman" panose="02020603050405020304" pitchFamily="18" charset="0"/>
                        </a:rPr>
                        <m:t>=</m:t>
                      </m:r>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0,4</m:t>
                              </m:r>
                            </m:e>
                          </m:d>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r>
                                <a:rPr lang="tr-TR" i="1">
                                  <a:latin typeface="Cambria Math" panose="02040503050406030204" pitchFamily="18" charset="0"/>
                                  <a:ea typeface="Times New Roman" panose="02020603050405020304" pitchFamily="18" charset="0"/>
                                  <a:cs typeface="Times New Roman" panose="02020603050405020304" pitchFamily="18" charset="0"/>
                                </a:rPr>
                                <m:t>0,6</m:t>
                              </m:r>
                            </m:e>
                          </m:d>
                        </m:num>
                        <m:den>
                          <m:r>
                            <a:rPr lang="tr-TR" i="1">
                              <a:latin typeface="Cambria Math" panose="02040503050406030204" pitchFamily="18" charset="0"/>
                              <a:ea typeface="Times New Roman" panose="02020603050405020304" pitchFamily="18" charset="0"/>
                              <a:cs typeface="Times New Roman" panose="02020603050405020304" pitchFamily="18" charset="0"/>
                            </a:rPr>
                            <m:t>2</m:t>
                          </m:r>
                        </m:den>
                      </m:f>
                      <m:r>
                        <a:rPr lang="tr-TR" i="1">
                          <a:latin typeface="Cambria Math" panose="02040503050406030204" pitchFamily="18" charset="0"/>
                          <a:ea typeface="Times New Roman" panose="02020603050405020304" pitchFamily="18" charset="0"/>
                          <a:cs typeface="Times New Roman" panose="02020603050405020304" pitchFamily="18" charset="0"/>
                        </a:rPr>
                        <m:t>=0,12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Dikdörtgen 7"/>
              <p:cNvSpPr>
                <a:spLocks noRot="1" noChangeAspect="1" noMove="1" noResize="1" noEditPoints="1" noAdjustHandles="1" noChangeArrowheads="1" noChangeShapeType="1" noTextEdit="1"/>
              </p:cNvSpPr>
              <p:nvPr/>
            </p:nvSpPr>
            <p:spPr>
              <a:xfrm>
                <a:off x="6238562" y="2591693"/>
                <a:ext cx="6096000" cy="3218766"/>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43049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lnSpc>
                <a:spcPct val="150000"/>
              </a:lnSpc>
              <a:spcAft>
                <a:spcPts val="80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Örneklem Büyüklüğünün Belirlenmesi </a:t>
            </a:r>
            <a:endParaRPr lang="tr-TR" dirty="0"/>
          </a:p>
        </p:txBody>
      </p:sp>
      <mc:AlternateContent xmlns:mc="http://schemas.openxmlformats.org/markup-compatibility/2006">
        <mc:Choice xmlns:a14="http://schemas.microsoft.com/office/drawing/2010/main" Requires="a14">
          <p:sp>
            <p:nvSpPr>
              <p:cNvPr id="3" name="İçerik Yer Tutucusu 2"/>
              <p:cNvSpPr>
                <a:spLocks noGrp="1"/>
              </p:cNvSpPr>
              <p:nvPr>
                <p:ph idx="1"/>
              </p:nvPr>
            </p:nvSpPr>
            <p:spPr/>
            <p:txBody>
              <a:bodyPr/>
              <a:lstStyle/>
              <a:p>
                <a:pPr marL="0" indent="0" algn="just">
                  <a:lnSpc>
                    <a:spcPct val="150000"/>
                  </a:lnSpc>
                  <a:spcAft>
                    <a:spcPts val="800"/>
                  </a:spcAft>
                  <a:buNone/>
                </a:pPr>
                <a14:m>
                  <m:oMath xmlns:m="http://schemas.openxmlformats.org/officeDocument/2006/math">
                    <m:acc>
                      <m:accPr>
                        <m:chr m:val="̅"/>
                        <m:ctrlPr>
                          <a:rPr lang="tr-TR" sz="2400" i="1" smtClean="0">
                            <a:latin typeface="Cambria Math" panose="02040503050406030204" pitchFamily="18" charset="0"/>
                            <a:ea typeface="Times New Roman" panose="02020603050405020304" pitchFamily="18" charset="0"/>
                            <a:cs typeface="Times New Roman" panose="02020603050405020304" pitchFamily="18" charset="0"/>
                          </a:rPr>
                        </m:ctrlPr>
                      </m:accPr>
                      <m:e>
                        <m:r>
                          <a:rPr lang="tr-TR" sz="2400" i="1">
                            <a:latin typeface="Cambria Math" panose="02040503050406030204" pitchFamily="18" charset="0"/>
                            <a:ea typeface="Times New Roman" panose="02020603050405020304" pitchFamily="18" charset="0"/>
                            <a:cs typeface="Times New Roman" panose="02020603050405020304" pitchFamily="18" charset="0"/>
                          </a:rPr>
                          <m:t>𝑥</m:t>
                        </m:r>
                      </m:e>
                    </m:acc>
                  </m:oMath>
                </a14:m>
                <a:r>
                  <a:rPr lang="tr-TR" sz="2400" dirty="0">
                    <a:latin typeface="Times New Roman" panose="02020603050405020304" pitchFamily="18" charset="0"/>
                    <a:ea typeface="Times New Roman" panose="02020603050405020304" pitchFamily="18" charset="0"/>
                    <a:cs typeface="Times New Roman" panose="02020603050405020304" pitchFamily="18" charset="0"/>
                  </a:rPr>
                  <a:t> ortalama dağılımının normal olduğu bilindiğine göre, oluşturulacak %95 güven aralığı </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tr-TR" sz="2400" i="1">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tr-TR" sz="24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2400" i="1">
                                  <a:latin typeface="Cambria Math" panose="02040503050406030204" pitchFamily="18" charset="0"/>
                                  <a:ea typeface="Times New Roman" panose="02020603050405020304" pitchFamily="18" charset="0"/>
                                  <a:cs typeface="Times New Roman" panose="02020603050405020304" pitchFamily="18" charset="0"/>
                                </a:rPr>
                              </m:ctrlPr>
                            </m:fPr>
                            <m:num>
                              <m:d>
                                <m:dPr>
                                  <m:begChr m:val="|"/>
                                  <m:endChr m:val="|"/>
                                  <m:ctrlPr>
                                    <a:rPr lang="tr-TR" sz="2400" i="1">
                                      <a:latin typeface="Cambria Math" panose="02040503050406030204" pitchFamily="18" charset="0"/>
                                      <a:ea typeface="Times New Roman" panose="02020603050405020304" pitchFamily="18" charset="0"/>
                                      <a:cs typeface="Times New Roman" panose="02020603050405020304" pitchFamily="18" charset="0"/>
                                    </a:rPr>
                                  </m:ctrlPr>
                                </m:dPr>
                                <m:e>
                                  <m:r>
                                    <a:rPr lang="tr-TR" sz="2400" i="1">
                                      <a:latin typeface="Cambria Math" panose="02040503050406030204" pitchFamily="18" charset="0"/>
                                      <a:ea typeface="Times New Roman" panose="02020603050405020304" pitchFamily="18" charset="0"/>
                                      <a:cs typeface="Times New Roman" panose="02020603050405020304" pitchFamily="18" charset="0"/>
                                    </a:rPr>
                                    <m:t>𝑥</m:t>
                                  </m:r>
                                  <m:r>
                                    <a:rPr lang="tr-TR" sz="2400" b="0" i="1" smtClean="0">
                                      <a:latin typeface="Cambria Math" panose="02040503050406030204" pitchFamily="18" charset="0"/>
                                      <a:ea typeface="Times New Roman" panose="02020603050405020304" pitchFamily="18" charset="0"/>
                                      <a:cs typeface="Times New Roman" panose="02020603050405020304" pitchFamily="18" charset="0"/>
                                    </a:rPr>
                                    <m:t>𝑜𝑟𝑡</m:t>
                                  </m:r>
                                  <m:r>
                                    <a:rPr lang="tr-TR" sz="2400" i="1">
                                      <a:latin typeface="Cambria Math" panose="02040503050406030204" pitchFamily="18" charset="0"/>
                                      <a:ea typeface="Times New Roman" panose="02020603050405020304" pitchFamily="18" charset="0"/>
                                      <a:cs typeface="Times New Roman" panose="02020603050405020304" pitchFamily="18" charset="0"/>
                                    </a:rPr>
                                    <m:t>−</m:t>
                                  </m:r>
                                  <m:r>
                                    <a:rPr lang="tr-TR" sz="2400" i="1">
                                      <a:latin typeface="Cambria Math" panose="02040503050406030204" pitchFamily="18" charset="0"/>
                                      <a:ea typeface="Times New Roman" panose="02020603050405020304" pitchFamily="18" charset="0"/>
                                      <a:cs typeface="Times New Roman" panose="02020603050405020304" pitchFamily="18" charset="0"/>
                                    </a:rPr>
                                    <m:t>𝜇</m:t>
                                  </m:r>
                                </m:e>
                              </m:d>
                            </m:num>
                            <m:den>
                              <m:f>
                                <m:fPr>
                                  <m:ctrlPr>
                                    <a:rPr lang="tr-TR" sz="2400" i="1">
                                      <a:latin typeface="Cambria Math" panose="02040503050406030204" pitchFamily="18" charset="0"/>
                                      <a:ea typeface="Times New Roman" panose="02020603050405020304" pitchFamily="18" charset="0"/>
                                      <a:cs typeface="Times New Roman" panose="02020603050405020304" pitchFamily="18" charset="0"/>
                                    </a:rPr>
                                  </m:ctrlPr>
                                </m:fPr>
                                <m:num>
                                  <m:r>
                                    <a:rPr lang="tr-TR" sz="2400" i="1">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2400" i="1">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2400" i="1">
                                          <a:latin typeface="Cambria Math" panose="02040503050406030204" pitchFamily="18" charset="0"/>
                                          <a:ea typeface="Times New Roman" panose="02020603050405020304" pitchFamily="18" charset="0"/>
                                          <a:cs typeface="Times New Roman" panose="02020603050405020304" pitchFamily="18" charset="0"/>
                                        </a:rPr>
                                        <m:t>𝑛</m:t>
                                      </m:r>
                                    </m:e>
                                  </m:rad>
                                </m:den>
                              </m:f>
                            </m:den>
                          </m:f>
                          <m:r>
                            <a:rPr lang="tr-TR" sz="2400" i="1">
                              <a:latin typeface="Cambria Math" panose="02040503050406030204" pitchFamily="18" charset="0"/>
                              <a:ea typeface="Times New Roman" panose="02020603050405020304" pitchFamily="18" charset="0"/>
                              <a:cs typeface="Times New Roman" panose="02020603050405020304" pitchFamily="18" charset="0"/>
                            </a:rPr>
                            <m:t>≤1.96</m:t>
                          </m:r>
                        </m:e>
                      </m:d>
                      <m:r>
                        <a:rPr lang="tr-TR" sz="2400" i="1">
                          <a:latin typeface="Cambria Math" panose="02040503050406030204" pitchFamily="18" charset="0"/>
                          <a:ea typeface="Times New Roman" panose="02020603050405020304" pitchFamily="18" charset="0"/>
                          <a:cs typeface="Times New Roman" panose="02020603050405020304" pitchFamily="18" charset="0"/>
                        </a:rPr>
                        <m:t>=0.95</m:t>
                      </m:r>
                    </m:oMath>
                  </m:oMathPara>
                </a14:m>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2400" dirty="0">
                    <a:latin typeface="Times New Roman" panose="02020603050405020304" pitchFamily="18" charset="0"/>
                    <a:ea typeface="Times New Roman" panose="02020603050405020304" pitchFamily="18" charset="0"/>
                    <a:cs typeface="Times New Roman" panose="02020603050405020304" pitchFamily="18" charset="0"/>
                  </a:rPr>
                  <a:t>Şeklinde olacaktır. Formül genelleştirilirse,</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928" r="-870"/>
                </a:stretch>
              </a:blipFill>
            </p:spPr>
            <p:txBody>
              <a:bodyPr/>
              <a:lstStyle/>
              <a:p>
                <a:r>
                  <a:rPr lang="tr-TR">
                    <a:noFill/>
                  </a:rPr>
                  <a:t> </a:t>
                </a:r>
              </a:p>
            </p:txBody>
          </p:sp>
        </mc:Fallback>
      </mc:AlternateContent>
    </p:spTree>
    <p:extLst>
      <p:ext uri="{BB962C8B-B14F-4D97-AF65-F5344CB8AC3E}">
        <p14:creationId xmlns:p14="http://schemas.microsoft.com/office/powerpoint/2010/main" val="4216234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Dikdörtgen 3"/>
              <p:cNvSpPr/>
              <p:nvPr/>
            </p:nvSpPr>
            <p:spPr>
              <a:xfrm>
                <a:off x="771895" y="475012"/>
                <a:ext cx="9547761" cy="5516960"/>
              </a:xfrm>
              <a:prstGeom prst="rect">
                <a:avLst/>
              </a:prstGeom>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600" i="1">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𝑒</m:t>
                              </m:r>
                            </m:num>
                            <m:den>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=0.95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Olasılığın içindeki değer z ye eşitlenirse,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𝑒</m:t>
                          </m:r>
                        </m:num>
                        <m:den>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ad>
                        <m:radPr>
                          <m:degHide m:val="on"/>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𝑛</m:t>
                          </m:r>
                        </m:e>
                      </m:rad>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𝑒</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Şeklinde ifade edilebilir. Örneklem büyüklüğü ise,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6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𝑒</m:t>
                                  </m:r>
                                </m:den>
                              </m:f>
                            </m:e>
                          </m:d>
                        </m:e>
                        <m:sup>
                          <m:r>
                            <a:rPr lang="tr-TR" sz="16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Olarak bulunur.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Dikdörtgen 3"/>
              <p:cNvSpPr>
                <a:spLocks noRot="1" noChangeAspect="1" noMove="1" noResize="1" noEditPoints="1" noAdjustHandles="1" noChangeArrowheads="1" noChangeShapeType="1" noTextEdit="1"/>
              </p:cNvSpPr>
              <p:nvPr/>
            </p:nvSpPr>
            <p:spPr>
              <a:xfrm>
                <a:off x="771895" y="475012"/>
                <a:ext cx="9547761" cy="5516960"/>
              </a:xfrm>
              <a:prstGeom prst="rect">
                <a:avLst/>
              </a:prstGeom>
              <a:blipFill>
                <a:blip r:embed="rId2"/>
                <a:stretch>
                  <a:fillRect l="-383" b="-442"/>
                </a:stretch>
              </a:blipFill>
            </p:spPr>
            <p:txBody>
              <a:bodyPr/>
              <a:lstStyle/>
              <a:p>
                <a:r>
                  <a:rPr lang="tr-TR">
                    <a:noFill/>
                  </a:rPr>
                  <a:t> </a:t>
                </a:r>
              </a:p>
            </p:txBody>
          </p:sp>
        </mc:Fallback>
      </mc:AlternateContent>
    </p:spTree>
    <p:extLst>
      <p:ext uri="{BB962C8B-B14F-4D97-AF65-F5344CB8AC3E}">
        <p14:creationId xmlns:p14="http://schemas.microsoft.com/office/powerpoint/2010/main" val="121050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FE7637-E426-4996-B20C-EBF67784294B}"/>
              </a:ext>
            </a:extLst>
          </p:cNvPr>
          <p:cNvSpPr>
            <a:spLocks noGrp="1"/>
          </p:cNvSpPr>
          <p:nvPr>
            <p:ph type="title"/>
          </p:nvPr>
        </p:nvSpPr>
        <p:spPr/>
        <p:txBody>
          <a:bodyPr/>
          <a:lstStyle/>
          <a:p>
            <a:pPr algn="ctr"/>
            <a:r>
              <a:rPr kumimoji="0" lang="tr-TR" sz="3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ÖRNEKLEME TEORİSİ</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AC015A5F-03C2-4D20-8465-75A01E84C67B}"/>
                  </a:ext>
                </a:extLst>
              </p:cNvPr>
              <p:cNvSpPr>
                <a:spLocks noGrp="1"/>
              </p:cNvSpPr>
              <p:nvPr>
                <p:ph idx="1"/>
              </p:nvPr>
            </p:nvSpPr>
            <p:spPr/>
            <p:txBody>
              <a:bodyPr/>
              <a:lstStyle/>
              <a:p>
                <a:pPr marL="0" indent="0" algn="just">
                  <a:lnSpc>
                    <a:spcPct val="150000"/>
                  </a:lnSpc>
                  <a:spcAft>
                    <a:spcPts val="800"/>
                  </a:spcAft>
                  <a:buNone/>
                </a:pPr>
                <a:r>
                  <a:rPr lang="tr-TR" sz="1800" b="1" i="1" dirty="0">
                    <a:effectLst/>
                    <a:latin typeface="Times New Roman" panose="02020603050405020304" pitchFamily="18" charset="0"/>
                    <a:ea typeface="Calibri" panose="020F0502020204030204" pitchFamily="34" charset="0"/>
                    <a:cs typeface="Times New Roman" panose="02020603050405020304" pitchFamily="18" charset="0"/>
                  </a:rPr>
                  <a:t>Parametre:</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Kitlenin tanımlayıcı sayısal ölçüsüdür. Kitleyi betimleyen büyüklüklerdir.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1800" b="1" i="1" dirty="0">
                    <a:effectLst/>
                    <a:latin typeface="Times New Roman" panose="02020603050405020304" pitchFamily="18" charset="0"/>
                    <a:ea typeface="Times New Roman" panose="02020603050405020304" pitchFamily="18" charset="0"/>
                    <a:cs typeface="Times New Roman" panose="02020603050405020304" pitchFamily="18" charset="0"/>
                  </a:rPr>
                  <a:t>İstatistik:</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örneklemin tanımlayıcı sayısal ölçüsüdür. Örneklemi betimleyen büyüklüktür. </a:t>
                </a:r>
                <a14:m>
                  <m:oMath xmlns:m="http://schemas.openxmlformats.org/officeDocument/2006/math">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𝑠</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Örnekleme Nasıl Seçilir?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Önemli olan her birine eşit şans verilmesi yani  rastgele (tesadüfi) seçilmesidir. Ancak bu her zaman mümkün olmayabilir. Genel olarak örnekleme seçim yöntemidir. İki başlık altında incelenir. Tesadüfi (olasılıklı) olan ve tesadüfi olmayan (olasılıklı olmayan)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AC015A5F-03C2-4D20-8465-75A01E84C67B}"/>
                  </a:ext>
                </a:extLst>
              </p:cNvPr>
              <p:cNvSpPr>
                <a:spLocks noGrp="1" noRot="1" noChangeAspect="1" noMove="1" noResize="1" noEditPoints="1" noAdjustHandles="1" noChangeArrowheads="1" noChangeShapeType="1" noTextEdit="1"/>
              </p:cNvSpPr>
              <p:nvPr>
                <p:ph idx="1"/>
              </p:nvPr>
            </p:nvSpPr>
            <p:spPr>
              <a:blipFill>
                <a:blip r:embed="rId2"/>
                <a:stretch>
                  <a:fillRect l="-522" r="-464"/>
                </a:stretch>
              </a:blipFill>
            </p:spPr>
            <p:txBody>
              <a:bodyPr/>
              <a:lstStyle/>
              <a:p>
                <a:r>
                  <a:rPr lang="tr-TR">
                    <a:noFill/>
                  </a:rPr>
                  <a:t> </a:t>
                </a:r>
              </a:p>
            </p:txBody>
          </p:sp>
        </mc:Fallback>
      </mc:AlternateContent>
    </p:spTree>
    <p:extLst>
      <p:ext uri="{BB962C8B-B14F-4D97-AF65-F5344CB8AC3E}">
        <p14:creationId xmlns:p14="http://schemas.microsoft.com/office/powerpoint/2010/main" val="3899397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Dikdörtgen 1"/>
              <p:cNvSpPr/>
              <p:nvPr/>
            </p:nvSpPr>
            <p:spPr>
              <a:xfrm>
                <a:off x="688768" y="0"/>
                <a:ext cx="10711543" cy="6928756"/>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Calibri" panose="020F0502020204030204" pitchFamily="34" charset="0"/>
                    <a:cs typeface="Times New Roman" panose="02020603050405020304" pitchFamily="18" charset="0"/>
                  </a:rPr>
                  <a:t>Normal dağılan ve </a:t>
                </a:r>
                <a:r>
                  <a:rPr lang="tr-TR" dirty="0" err="1">
                    <a:latin typeface="Times New Roman" panose="02020603050405020304" pitchFamily="18" charset="0"/>
                    <a:ea typeface="Calibri" panose="020F0502020204030204" pitchFamily="34" charset="0"/>
                    <a:cs typeface="Times New Roman" panose="02020603050405020304" pitchFamily="18" charset="0"/>
                  </a:rPr>
                  <a:t>anakütle</a:t>
                </a:r>
                <a:r>
                  <a:rPr lang="tr-TR" dirty="0">
                    <a:latin typeface="Times New Roman" panose="02020603050405020304" pitchFamily="18" charset="0"/>
                    <a:ea typeface="Calibri" panose="020F0502020204030204" pitchFamily="34" charset="0"/>
                    <a:cs typeface="Times New Roman" panose="02020603050405020304" pitchFamily="18" charset="0"/>
                  </a:rPr>
                  <a:t> standart sapması 0.25 değerine sahip bir </a:t>
                </a:r>
                <a:r>
                  <a:rPr lang="tr-TR" dirty="0" err="1">
                    <a:latin typeface="Times New Roman" panose="02020603050405020304" pitchFamily="18" charset="0"/>
                    <a:ea typeface="Calibri" panose="020F0502020204030204" pitchFamily="34" charset="0"/>
                    <a:cs typeface="Times New Roman" panose="02020603050405020304" pitchFamily="18" charset="0"/>
                  </a:rPr>
                  <a:t>anakütleden</a:t>
                </a:r>
                <a:r>
                  <a:rPr lang="tr-TR" dirty="0">
                    <a:latin typeface="Times New Roman" panose="02020603050405020304" pitchFamily="18" charset="0"/>
                    <a:ea typeface="Calibri" panose="020F0502020204030204" pitchFamily="34" charset="0"/>
                    <a:cs typeface="Times New Roman" panose="02020603050405020304" pitchFamily="18" charset="0"/>
                  </a:rPr>
                  <a:t> çekilen örneklemin %95 güven düzeyi ile </a:t>
                </a:r>
                <a14:m>
                  <m:oMath xmlns:m="http://schemas.openxmlformats.org/officeDocument/2006/math">
                    <m:acc>
                      <m:accPr>
                        <m:chr m:val="̅"/>
                        <m:ctrlPr>
                          <a:rPr lang="tr-TR" i="1">
                            <a:latin typeface="Cambria Math" panose="02040503050406030204" pitchFamily="18" charset="0"/>
                            <a:ea typeface="Calibri" panose="020F0502020204030204" pitchFamily="34" charset="0"/>
                            <a:cs typeface="Times New Roman" panose="02020603050405020304" pitchFamily="18" charset="0"/>
                          </a:rPr>
                        </m:ctrlPr>
                      </m:accPr>
                      <m:e>
                        <m:r>
                          <a:rPr lang="tr-TR" i="1">
                            <a:latin typeface="Cambria Math" panose="02040503050406030204" pitchFamily="18" charset="0"/>
                            <a:ea typeface="Calibri" panose="020F0502020204030204" pitchFamily="34" charset="0"/>
                            <a:cs typeface="Times New Roman" panose="02020603050405020304" pitchFamily="18" charset="0"/>
                          </a:rPr>
                          <m:t>𝑥</m:t>
                        </m:r>
                      </m:e>
                    </m:acc>
                  </m:oMath>
                </a14:m>
                <a:r>
                  <a:rPr lang="tr-TR" dirty="0">
                    <a:latin typeface="Times New Roman" panose="02020603050405020304" pitchFamily="18" charset="0"/>
                    <a:ea typeface="Times New Roman" panose="02020603050405020304" pitchFamily="18" charset="0"/>
                    <a:cs typeface="Times New Roman" panose="02020603050405020304" pitchFamily="18" charset="0"/>
                  </a:rPr>
                  <a:t> ile </a:t>
                </a:r>
                <a14:m>
                  <m:oMath xmlns:m="http://schemas.openxmlformats.org/officeDocument/2006/math">
                    <m:r>
                      <a:rPr lang="tr-TR" i="1">
                        <a:latin typeface="Cambria Math" panose="02040503050406030204" pitchFamily="18" charset="0"/>
                        <a:ea typeface="Times New Roman" panose="02020603050405020304" pitchFamily="18" charset="0"/>
                        <a:cs typeface="Times New Roman" panose="02020603050405020304" pitchFamily="18" charset="0"/>
                      </a:rPr>
                      <m:t>𝜇</m:t>
                    </m:r>
                  </m:oMath>
                </a14:m>
                <a:r>
                  <a:rPr lang="tr-TR" dirty="0">
                    <a:latin typeface="Times New Roman" panose="02020603050405020304" pitchFamily="18" charset="0"/>
                    <a:ea typeface="Times New Roman" panose="02020603050405020304" pitchFamily="18" charset="0"/>
                    <a:cs typeface="Times New Roman" panose="02020603050405020304" pitchFamily="18" charset="0"/>
                  </a:rPr>
                  <a:t> arasındaki farkın en fazla 0,12 olması isteniyor.  Buna göre, örneklem büyüklüğü ne olmalıdır?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tr-TR" i="1">
                              <a:latin typeface="Cambria Math" panose="02040503050406030204" pitchFamily="18" charset="0"/>
                              <a:ea typeface="Calibri" panose="020F0502020204030204" pitchFamily="34" charset="0"/>
                              <a:cs typeface="Times New Roman" panose="02020603050405020304" pitchFamily="18" charset="0"/>
                            </a:rPr>
                          </m:ctrlPr>
                        </m:dPr>
                        <m:e>
                          <m:f>
                            <m:fPr>
                              <m:ctrlPr>
                                <a:rPr lang="tr-TR" i="1">
                                  <a:latin typeface="Cambria Math" panose="02040503050406030204" pitchFamily="18" charset="0"/>
                                  <a:ea typeface="Calibri" panose="020F0502020204030204" pitchFamily="34" charset="0"/>
                                  <a:cs typeface="Times New Roman" panose="02020603050405020304" pitchFamily="18" charset="0"/>
                                </a:rPr>
                              </m:ctrlPr>
                            </m:fPr>
                            <m:num>
                              <m:d>
                                <m:dPr>
                                  <m:begChr m:val="|"/>
                                  <m:endChr m:val="|"/>
                                  <m:ctrlPr>
                                    <a:rPr lang="tr-TR" i="1">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tr-TR" i="1">
                                          <a:latin typeface="Cambria Math" panose="02040503050406030204" pitchFamily="18" charset="0"/>
                                          <a:ea typeface="Calibri" panose="020F0502020204030204" pitchFamily="34" charset="0"/>
                                          <a:cs typeface="Times New Roman" panose="02020603050405020304" pitchFamily="18" charset="0"/>
                                        </a:rPr>
                                      </m:ctrlPr>
                                    </m:accPr>
                                    <m:e>
                                      <m:r>
                                        <a:rPr lang="tr-TR" i="1">
                                          <a:latin typeface="Cambria Math" panose="02040503050406030204" pitchFamily="18" charset="0"/>
                                          <a:ea typeface="Calibri" panose="020F0502020204030204" pitchFamily="34" charset="0"/>
                                          <a:cs typeface="Times New Roman" panose="02020603050405020304" pitchFamily="18" charset="0"/>
                                        </a:rPr>
                                        <m:t>𝑥</m:t>
                                      </m:r>
                                    </m:e>
                                  </m:acc>
                                  <m:r>
                                    <a:rPr lang="tr-TR" i="1">
                                      <a:latin typeface="Cambria Math" panose="02040503050406030204" pitchFamily="18" charset="0"/>
                                      <a:ea typeface="Calibri" panose="020F0502020204030204" pitchFamily="34" charset="0"/>
                                      <a:cs typeface="Times New Roman" panose="02020603050405020304" pitchFamily="18" charset="0"/>
                                    </a:rPr>
                                    <m:t>−</m:t>
                                  </m:r>
                                  <m:r>
                                    <a:rPr lang="tr-TR" i="1">
                                      <a:latin typeface="Cambria Math" panose="02040503050406030204" pitchFamily="18" charset="0"/>
                                      <a:ea typeface="Calibri" panose="020F0502020204030204" pitchFamily="34" charset="0"/>
                                      <a:cs typeface="Times New Roman" panose="02020603050405020304" pitchFamily="18" charset="0"/>
                                    </a:rPr>
                                    <m:t>𝜇</m:t>
                                  </m:r>
                                </m:e>
                              </m:d>
                            </m:num>
                            <m:den>
                              <m:f>
                                <m:fPr>
                                  <m:ctrlPr>
                                    <a:rPr lang="tr-TR" i="1">
                                      <a:latin typeface="Cambria Math" panose="02040503050406030204" pitchFamily="18" charset="0"/>
                                      <a:ea typeface="Calibri" panose="020F0502020204030204" pitchFamily="34" charset="0"/>
                                      <a:cs typeface="Times New Roman" panose="02020603050405020304" pitchFamily="18" charset="0"/>
                                    </a:rPr>
                                  </m:ctrlPr>
                                </m:fPr>
                                <m:num>
                                  <m:r>
                                    <a:rPr lang="tr-TR" i="1">
                                      <a:latin typeface="Cambria Math" panose="02040503050406030204" pitchFamily="18" charset="0"/>
                                      <a:ea typeface="Calibri" panose="020F0502020204030204" pitchFamily="34" charset="0"/>
                                      <a:cs typeface="Times New Roman" panose="02020603050405020304" pitchFamily="18" charset="0"/>
                                    </a:rPr>
                                    <m:t>𝜎</m:t>
                                  </m:r>
                                </m:num>
                                <m:den>
                                  <m:rad>
                                    <m:radPr>
                                      <m:degHide m:val="on"/>
                                      <m:ctrlPr>
                                        <a:rPr lang="tr-TR" i="1">
                                          <a:latin typeface="Cambria Math" panose="02040503050406030204" pitchFamily="18" charset="0"/>
                                          <a:ea typeface="Calibri" panose="020F0502020204030204" pitchFamily="34" charset="0"/>
                                          <a:cs typeface="Times New Roman" panose="02020603050405020304" pitchFamily="18" charset="0"/>
                                        </a:rPr>
                                      </m:ctrlPr>
                                    </m:radPr>
                                    <m:deg/>
                                    <m:e>
                                      <m:r>
                                        <a:rPr lang="tr-TR" i="1">
                                          <a:latin typeface="Cambria Math" panose="02040503050406030204" pitchFamily="18" charset="0"/>
                                          <a:ea typeface="Calibri" panose="020F0502020204030204" pitchFamily="34" charset="0"/>
                                          <a:cs typeface="Times New Roman" panose="02020603050405020304" pitchFamily="18" charset="0"/>
                                        </a:rPr>
                                        <m:t>𝑛</m:t>
                                      </m:r>
                                    </m:e>
                                  </m:rad>
                                </m:den>
                              </m:f>
                            </m:den>
                          </m:f>
                          <m:r>
                            <a:rPr lang="tr-TR" i="1">
                              <a:latin typeface="Cambria Math" panose="02040503050406030204" pitchFamily="18" charset="0"/>
                              <a:ea typeface="Calibri" panose="020F0502020204030204" pitchFamily="34" charset="0"/>
                              <a:cs typeface="Times New Roman" panose="02020603050405020304" pitchFamily="18" charset="0"/>
                            </a:rPr>
                            <m:t>≤1.96</m:t>
                          </m:r>
                        </m:e>
                      </m:d>
                      <m:r>
                        <a:rPr lang="tr-TR" i="1">
                          <a:latin typeface="Cambria Math" panose="02040503050406030204" pitchFamily="18" charset="0"/>
                          <a:ea typeface="Times New Roman" panose="02020603050405020304" pitchFamily="18" charset="0"/>
                          <a:cs typeface="Times New Roman" panose="02020603050405020304" pitchFamily="18" charset="0"/>
                        </a:rPr>
                        <m:t>=0.95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tr-TR" i="1">
                              <a:latin typeface="Cambria Math" panose="02040503050406030204" pitchFamily="18" charset="0"/>
                              <a:ea typeface="Calibri" panose="020F0502020204030204" pitchFamily="34" charset="0"/>
                              <a:cs typeface="Times New Roman" panose="02020603050405020304" pitchFamily="18" charset="0"/>
                            </a:rPr>
                          </m:ctrlPr>
                        </m:dPr>
                        <m:e>
                          <m:f>
                            <m:fPr>
                              <m:ctrlPr>
                                <a:rPr lang="tr-TR" i="1">
                                  <a:latin typeface="Cambria Math" panose="02040503050406030204" pitchFamily="18" charset="0"/>
                                  <a:ea typeface="Calibri" panose="020F0502020204030204" pitchFamily="34" charset="0"/>
                                  <a:cs typeface="Times New Roman" panose="02020603050405020304" pitchFamily="18" charset="0"/>
                                </a:rPr>
                              </m:ctrlPr>
                            </m:fPr>
                            <m:num>
                              <m:r>
                                <a:rPr lang="tr-TR" i="1">
                                  <a:latin typeface="Cambria Math" panose="02040503050406030204" pitchFamily="18" charset="0"/>
                                  <a:ea typeface="Calibri" panose="020F0502020204030204" pitchFamily="34" charset="0"/>
                                  <a:cs typeface="Times New Roman" panose="02020603050405020304" pitchFamily="18" charset="0"/>
                                </a:rPr>
                                <m:t>0.12</m:t>
                              </m:r>
                            </m:num>
                            <m:den>
                              <m:r>
                                <a:rPr lang="tr-TR" i="1">
                                  <a:latin typeface="Cambria Math" panose="02040503050406030204" pitchFamily="18" charset="0"/>
                                  <a:ea typeface="Calibri" panose="020F0502020204030204" pitchFamily="34" charset="0"/>
                                  <a:cs typeface="Times New Roman" panose="02020603050405020304" pitchFamily="18" charset="0"/>
                                </a:rPr>
                                <m:t>0.25/</m:t>
                              </m:r>
                              <m:rad>
                                <m:radPr>
                                  <m:degHide m:val="on"/>
                                  <m:ctrlPr>
                                    <a:rPr lang="tr-TR" i="1">
                                      <a:latin typeface="Cambria Math" panose="02040503050406030204" pitchFamily="18" charset="0"/>
                                      <a:ea typeface="Calibri" panose="020F0502020204030204" pitchFamily="34" charset="0"/>
                                      <a:cs typeface="Times New Roman" panose="02020603050405020304" pitchFamily="18" charset="0"/>
                                    </a:rPr>
                                  </m:ctrlPr>
                                </m:radPr>
                                <m:deg/>
                                <m:e>
                                  <m:r>
                                    <a:rPr lang="tr-TR" i="1">
                                      <a:latin typeface="Cambria Math" panose="02040503050406030204" pitchFamily="18" charset="0"/>
                                      <a:ea typeface="Calibri" panose="020F0502020204030204" pitchFamily="34" charset="0"/>
                                      <a:cs typeface="Times New Roman" panose="02020603050405020304" pitchFamily="18" charset="0"/>
                                    </a:rPr>
                                    <m:t>𝑛</m:t>
                                  </m:r>
                                </m:e>
                              </m:rad>
                            </m:den>
                          </m:f>
                          <m:r>
                            <a:rPr lang="tr-TR" i="1">
                              <a:latin typeface="Cambria Math" panose="02040503050406030204" pitchFamily="18" charset="0"/>
                              <a:ea typeface="Calibri" panose="020F0502020204030204" pitchFamily="34" charset="0"/>
                              <a:cs typeface="Times New Roman" panose="02020603050405020304" pitchFamily="18" charset="0"/>
                            </a:rPr>
                            <m:t>≤1.96</m:t>
                          </m:r>
                        </m:e>
                      </m:d>
                      <m:r>
                        <a:rPr lang="tr-TR" i="1">
                          <a:latin typeface="Cambria Math" panose="02040503050406030204" pitchFamily="18" charset="0"/>
                          <a:ea typeface="Calibri" panose="020F0502020204030204" pitchFamily="34" charset="0"/>
                          <a:cs typeface="Times New Roman" panose="02020603050405020304" pitchFamily="18" charset="0"/>
                        </a:rPr>
                        <m:t>=0.95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f>
                        <m:fPr>
                          <m:ctrlPr>
                            <a:rPr lang="tr-TR" i="1">
                              <a:latin typeface="Cambria Math" panose="02040503050406030204" pitchFamily="18" charset="0"/>
                              <a:ea typeface="Calibri" panose="020F0502020204030204" pitchFamily="34" charset="0"/>
                              <a:cs typeface="Times New Roman" panose="02020603050405020304" pitchFamily="18" charset="0"/>
                            </a:rPr>
                          </m:ctrlPr>
                        </m:fPr>
                        <m:num>
                          <m:r>
                            <a:rPr lang="tr-TR" i="1">
                              <a:latin typeface="Cambria Math" panose="02040503050406030204" pitchFamily="18" charset="0"/>
                              <a:ea typeface="Calibri" panose="020F0502020204030204" pitchFamily="34" charset="0"/>
                              <a:cs typeface="Times New Roman" panose="02020603050405020304" pitchFamily="18" charset="0"/>
                            </a:rPr>
                            <m:t>0.12</m:t>
                          </m:r>
                        </m:num>
                        <m:den>
                          <m:r>
                            <a:rPr lang="tr-TR" i="1">
                              <a:latin typeface="Cambria Math" panose="02040503050406030204" pitchFamily="18" charset="0"/>
                              <a:ea typeface="Calibri" panose="020F0502020204030204" pitchFamily="34" charset="0"/>
                              <a:cs typeface="Times New Roman" panose="02020603050405020304" pitchFamily="18" charset="0"/>
                            </a:rPr>
                            <m:t>0.25/</m:t>
                          </m:r>
                          <m:rad>
                            <m:radPr>
                              <m:degHide m:val="on"/>
                              <m:ctrlPr>
                                <a:rPr lang="tr-TR" i="1">
                                  <a:latin typeface="Cambria Math" panose="02040503050406030204" pitchFamily="18" charset="0"/>
                                  <a:ea typeface="Calibri" panose="020F0502020204030204" pitchFamily="34" charset="0"/>
                                  <a:cs typeface="Times New Roman" panose="02020603050405020304" pitchFamily="18" charset="0"/>
                                </a:rPr>
                              </m:ctrlPr>
                            </m:radPr>
                            <m:deg/>
                            <m:e>
                              <m:r>
                                <a:rPr lang="tr-TR" i="1">
                                  <a:latin typeface="Cambria Math" panose="02040503050406030204" pitchFamily="18" charset="0"/>
                                  <a:ea typeface="Calibri" panose="020F0502020204030204" pitchFamily="34" charset="0"/>
                                  <a:cs typeface="Times New Roman" panose="02020603050405020304" pitchFamily="18" charset="0"/>
                                </a:rPr>
                                <m:t>𝑛</m:t>
                              </m:r>
                            </m:e>
                          </m:rad>
                        </m:den>
                      </m:f>
                      <m:r>
                        <a:rPr lang="tr-TR" i="1">
                          <a:latin typeface="Cambria Math" panose="02040503050406030204" pitchFamily="18" charset="0"/>
                          <a:ea typeface="Calibri" panose="020F0502020204030204" pitchFamily="34" charset="0"/>
                          <a:cs typeface="Times New Roman" panose="02020603050405020304" pitchFamily="18" charset="0"/>
                        </a:rPr>
                        <m:t>=1.96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14:m>
                  <m:oMath xmlns:m="http://schemas.openxmlformats.org/officeDocument/2006/math">
                    <m:rad>
                      <m:radPr>
                        <m:degHide m:val="on"/>
                        <m:ctrlPr>
                          <a:rPr lang="tr-TR" i="1">
                            <a:latin typeface="Cambria Math" panose="02040503050406030204" pitchFamily="18" charset="0"/>
                            <a:ea typeface="Calibri" panose="020F0502020204030204" pitchFamily="34" charset="0"/>
                            <a:cs typeface="Times New Roman" panose="02020603050405020304" pitchFamily="18" charset="0"/>
                          </a:rPr>
                        </m:ctrlPr>
                      </m:radPr>
                      <m:deg/>
                      <m:e>
                        <m:r>
                          <a:rPr lang="tr-TR" i="1">
                            <a:latin typeface="Cambria Math" panose="02040503050406030204" pitchFamily="18" charset="0"/>
                            <a:ea typeface="Calibri" panose="020F0502020204030204" pitchFamily="34" charset="0"/>
                            <a:cs typeface="Times New Roman" panose="02020603050405020304" pitchFamily="18" charset="0"/>
                          </a:rPr>
                          <m:t>𝑛</m:t>
                        </m:r>
                      </m:e>
                    </m:rad>
                    <m:r>
                      <a:rPr lang="tr-TR" i="1">
                        <a:latin typeface="Cambria Math" panose="02040503050406030204" pitchFamily="18" charset="0"/>
                        <a:ea typeface="Calibri" panose="020F0502020204030204" pitchFamily="34" charset="0"/>
                        <a:cs typeface="Times New Roman" panose="02020603050405020304" pitchFamily="18" charset="0"/>
                      </a:rPr>
                      <m:t>=</m:t>
                    </m:r>
                    <m:f>
                      <m:fPr>
                        <m:ctrlPr>
                          <a:rPr lang="tr-TR" i="1">
                            <a:latin typeface="Cambria Math" panose="02040503050406030204" pitchFamily="18" charset="0"/>
                            <a:ea typeface="Calibri" panose="020F0502020204030204" pitchFamily="34" charset="0"/>
                            <a:cs typeface="Times New Roman" panose="02020603050405020304" pitchFamily="18" charset="0"/>
                          </a:rPr>
                        </m:ctrlPr>
                      </m:fPr>
                      <m:num>
                        <m:r>
                          <a:rPr lang="tr-TR" i="1">
                            <a:latin typeface="Cambria Math" panose="02040503050406030204" pitchFamily="18" charset="0"/>
                            <a:ea typeface="Calibri" panose="020F0502020204030204" pitchFamily="34" charset="0"/>
                            <a:cs typeface="Times New Roman" panose="02020603050405020304" pitchFamily="18" charset="0"/>
                          </a:rPr>
                          <m:t>1.96×0.25</m:t>
                        </m:r>
                      </m:num>
                      <m:den>
                        <m:r>
                          <a:rPr lang="tr-TR" i="1">
                            <a:latin typeface="Cambria Math" panose="02040503050406030204" pitchFamily="18" charset="0"/>
                            <a:ea typeface="Calibri" panose="020F0502020204030204" pitchFamily="34" charset="0"/>
                            <a:cs typeface="Times New Roman" panose="02020603050405020304" pitchFamily="18" charset="0"/>
                          </a:rPr>
                          <m:t>0.12</m:t>
                        </m:r>
                      </m:den>
                    </m:f>
                    <m:r>
                      <a:rPr lang="tr-TR" i="1">
                        <a:latin typeface="Cambria Math" panose="02040503050406030204" pitchFamily="18" charset="0"/>
                        <a:ea typeface="Calibri" panose="020F0502020204030204" pitchFamily="34" charset="0"/>
                        <a:cs typeface="Times New Roman" panose="02020603050405020304" pitchFamily="18" charset="0"/>
                      </a:rPr>
                      <m:t>=4.08</m:t>
                    </m:r>
                  </m:oMath>
                </a14:m>
                <a:r>
                  <a:rPr lang="tr-TR" sz="16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tr-TR" i="1">
                        <a:latin typeface="Cambria Math" panose="02040503050406030204" pitchFamily="18" charset="0"/>
                      </a:rPr>
                      <m:t>𝑛</m:t>
                    </m:r>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4.08</m:t>
                        </m:r>
                      </m:e>
                      <m:sup>
                        <m:r>
                          <a:rPr lang="tr-TR" i="1">
                            <a:latin typeface="Cambria Math" panose="02040503050406030204" pitchFamily="18" charset="0"/>
                          </a:rPr>
                          <m:t>2</m:t>
                        </m:r>
                      </m:sup>
                    </m:sSup>
                    <m:r>
                      <a:rPr lang="tr-TR" i="1">
                        <a:latin typeface="Cambria Math" panose="02040503050406030204" pitchFamily="18" charset="0"/>
                      </a:rPr>
                      <m:t>=16,64</m:t>
                    </m:r>
                  </m:oMath>
                </a14:m>
                <a:endParaRPr lang="tr-TR" dirty="0"/>
              </a:p>
              <a:p>
                <a:pPr algn="ctr">
                  <a:lnSpc>
                    <a:spcPct val="150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n, 17 olmalıdır.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Dikdörtgen 1"/>
              <p:cNvSpPr>
                <a:spLocks noRot="1" noChangeAspect="1" noMove="1" noResize="1" noEditPoints="1" noAdjustHandles="1" noChangeArrowheads="1" noChangeShapeType="1" noTextEdit="1"/>
              </p:cNvSpPr>
              <p:nvPr/>
            </p:nvSpPr>
            <p:spPr>
              <a:xfrm>
                <a:off x="688768" y="0"/>
                <a:ext cx="10711543" cy="6928756"/>
              </a:xfrm>
              <a:prstGeom prst="rect">
                <a:avLst/>
              </a:prstGeom>
              <a:blipFill>
                <a:blip r:embed="rId2"/>
                <a:stretch>
                  <a:fillRect l="-512" r="-455"/>
                </a:stretch>
              </a:blipFill>
            </p:spPr>
            <p:txBody>
              <a:bodyPr/>
              <a:lstStyle/>
              <a:p>
                <a:r>
                  <a:rPr lang="tr-TR">
                    <a:noFill/>
                  </a:rPr>
                  <a:t> </a:t>
                </a:r>
              </a:p>
            </p:txBody>
          </p:sp>
        </mc:Fallback>
      </mc:AlternateContent>
    </p:spTree>
    <p:extLst>
      <p:ext uri="{BB962C8B-B14F-4D97-AF65-F5344CB8AC3E}">
        <p14:creationId xmlns:p14="http://schemas.microsoft.com/office/powerpoint/2010/main" val="4208253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Dikdörtgen 1"/>
              <p:cNvSpPr/>
              <p:nvPr/>
            </p:nvSpPr>
            <p:spPr>
              <a:xfrm>
                <a:off x="973777" y="752787"/>
                <a:ext cx="10058400" cy="4101316"/>
              </a:xfrm>
              <a:prstGeom prst="rect">
                <a:avLst/>
              </a:prstGeom>
            </p:spPr>
            <p:txBody>
              <a:bodyPr wrap="square">
                <a:spAutoFit/>
              </a:bodyPr>
              <a:lstStyle/>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tr-TR"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tr-TR" sz="2400" i="1">
                            <a:effectLst/>
                            <a:latin typeface="Cambria Math" panose="02040503050406030204" pitchFamily="18" charset="0"/>
                            <a:ea typeface="Times New Roman" panose="02020603050405020304" pitchFamily="18" charset="0"/>
                            <a:cs typeface="Arial" panose="020B0604020202020204" pitchFamily="34" charset="0"/>
                          </a:rPr>
                          <m:t>𝜎</m:t>
                        </m:r>
                      </m:e>
                      <m:sub>
                        <m:acc>
                          <m:accPr>
                            <m:chr m:val="̅"/>
                            <m:ctrlPr>
                              <a:rPr lang="tr-TR" sz="2400" i="1">
                                <a:effectLst/>
                                <a:latin typeface="Cambria Math" panose="02040503050406030204" pitchFamily="18" charset="0"/>
                                <a:ea typeface="Times New Roman" panose="02020603050405020304" pitchFamily="18" charset="0"/>
                                <a:cs typeface="Arial" panose="020B0604020202020204" pitchFamily="34" charset="0"/>
                              </a:rPr>
                            </m:ctrlPr>
                          </m:accPr>
                          <m:e>
                            <m:r>
                              <a:rPr lang="tr-TR" sz="2400" i="1">
                                <a:effectLst/>
                                <a:latin typeface="Cambria Math" panose="02040503050406030204" pitchFamily="18" charset="0"/>
                                <a:ea typeface="Times New Roman" panose="02020603050405020304" pitchFamily="18" charset="0"/>
                                <a:cs typeface="Arial" panose="020B0604020202020204" pitchFamily="34" charset="0"/>
                              </a:rPr>
                              <m:t>𝑥</m:t>
                            </m:r>
                          </m:e>
                        </m:acc>
                      </m:sub>
                    </m:sSub>
                    <m:r>
                      <a:rPr lang="tr-TR" sz="2400" i="1">
                        <a:effectLst/>
                        <a:latin typeface="Cambria Math" panose="02040503050406030204" pitchFamily="18" charset="0"/>
                        <a:ea typeface="Times New Roman" panose="02020603050405020304" pitchFamily="18" charset="0"/>
                        <a:cs typeface="Arial" panose="020B0604020202020204" pitchFamily="34" charset="0"/>
                      </a:rPr>
                      <m:t>=</m:t>
                    </m:r>
                    <m:f>
                      <m:fPr>
                        <m:ctrlPr>
                          <a:rPr lang="tr-TR" sz="2400" i="1">
                            <a:effectLst/>
                            <a:latin typeface="Cambria Math" panose="02040503050406030204" pitchFamily="18" charset="0"/>
                            <a:ea typeface="Times New Roman" panose="02020603050405020304" pitchFamily="18" charset="0"/>
                            <a:cs typeface="Arial" panose="020B0604020202020204" pitchFamily="34" charset="0"/>
                          </a:rPr>
                        </m:ctrlPr>
                      </m:fPr>
                      <m:num>
                        <m:r>
                          <a:rPr lang="tr-TR" sz="2400" i="1">
                            <a:effectLst/>
                            <a:latin typeface="Cambria Math" panose="02040503050406030204" pitchFamily="18" charset="0"/>
                            <a:ea typeface="Times New Roman" panose="02020603050405020304" pitchFamily="18" charset="0"/>
                            <a:cs typeface="Arial" panose="020B0604020202020204" pitchFamily="34" charset="0"/>
                          </a:rPr>
                          <m:t>𝜎</m:t>
                        </m:r>
                      </m:num>
                      <m:den>
                        <m:rad>
                          <m:radPr>
                            <m:degHide m:val="on"/>
                            <m:ctrlPr>
                              <a:rPr lang="tr-TR" sz="2400" i="1">
                                <a:effectLst/>
                                <a:latin typeface="Cambria Math" panose="02040503050406030204" pitchFamily="18" charset="0"/>
                                <a:ea typeface="Times New Roman" panose="02020603050405020304" pitchFamily="18" charset="0"/>
                                <a:cs typeface="Arial" panose="020B0604020202020204" pitchFamily="34" charset="0"/>
                              </a:rPr>
                            </m:ctrlPr>
                          </m:radPr>
                          <m:deg/>
                          <m:e>
                            <m:r>
                              <a:rPr lang="tr-TR" sz="2400" i="1">
                                <a:effectLst/>
                                <a:latin typeface="Cambria Math" panose="02040503050406030204" pitchFamily="18" charset="0"/>
                                <a:ea typeface="Times New Roman" panose="02020603050405020304" pitchFamily="18" charset="0"/>
                                <a:cs typeface="Arial" panose="020B0604020202020204" pitchFamily="34" charset="0"/>
                              </a:rPr>
                              <m:t>𝑛</m:t>
                            </m:r>
                          </m:e>
                        </m:rad>
                      </m:den>
                    </m:f>
                  </m:oMath>
                </a14:m>
                <a:r>
                  <a:rPr lang="tr-TR"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dirty="0">
                    <a:latin typeface="Times New Roman" panose="02020603050405020304" pitchFamily="18" charset="0"/>
                    <a:ea typeface="Times New Roman" panose="02020603050405020304" pitchFamily="18" charset="0"/>
                    <a:cs typeface="Times New Roman" panose="02020603050405020304" pitchFamily="18" charset="0"/>
                  </a:rPr>
                  <a:t>olduğundan örnekleme dağılımının standart sapması </a:t>
                </a:r>
                <a14:m>
                  <m:oMath xmlns:m="http://schemas.openxmlformats.org/officeDocument/2006/math">
                    <m:r>
                      <a:rPr lang="tr-TR" i="1">
                        <a:latin typeface="Cambria Math" panose="02040503050406030204" pitchFamily="18" charset="0"/>
                        <a:ea typeface="Times New Roman" panose="02020603050405020304" pitchFamily="18" charset="0"/>
                        <a:cs typeface="Times New Roman" panose="02020603050405020304" pitchFamily="18" charset="0"/>
                      </a:rPr>
                      <m:t>1/</m:t>
                    </m:r>
                    <m:rad>
                      <m:radPr>
                        <m:deg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i="1">
                            <a:latin typeface="Cambria Math" panose="02040503050406030204" pitchFamily="18" charset="0"/>
                            <a:ea typeface="Times New Roman" panose="02020603050405020304" pitchFamily="18" charset="0"/>
                            <a:cs typeface="Times New Roman" panose="02020603050405020304" pitchFamily="18" charset="0"/>
                          </a:rPr>
                          <m:t>𝑛</m:t>
                        </m:r>
                      </m:e>
                    </m:rad>
                  </m:oMath>
                </a14:m>
                <a:r>
                  <a:rPr lang="tr-TR" dirty="0">
                    <a:latin typeface="Times New Roman" panose="02020603050405020304" pitchFamily="18" charset="0"/>
                    <a:ea typeface="Times New Roman" panose="02020603050405020304" pitchFamily="18" charset="0"/>
                    <a:cs typeface="Times New Roman" panose="02020603050405020304" pitchFamily="18" charset="0"/>
                  </a:rPr>
                  <a:t> ile orantılıdır. Buna göre örnekleme dağılımının standart sapmasının 1/2 oranında azaltmak için gözlem sayısının 4 kat artırılması gerekmektedir. Örneklem dağılımının standart sapmasını 1/4 oranında azaltmak için gözlem sayısı kaç kat artırılmalıdır?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örnekleme dağılımının standart sapmasını 1/2 oranında azaltmak için gözlem sayısı 4 kat artırılıyor ise 1/4  oranında azaltmak için ise gözlem sayısı 16 kat artırılmalıdır.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Dikdörtgen 1"/>
              <p:cNvSpPr>
                <a:spLocks noRot="1" noChangeAspect="1" noMove="1" noResize="1" noEditPoints="1" noAdjustHandles="1" noChangeArrowheads="1" noChangeShapeType="1" noTextEdit="1"/>
              </p:cNvSpPr>
              <p:nvPr/>
            </p:nvSpPr>
            <p:spPr>
              <a:xfrm>
                <a:off x="973777" y="752787"/>
                <a:ext cx="10058400" cy="4101316"/>
              </a:xfrm>
              <a:prstGeom prst="rect">
                <a:avLst/>
              </a:prstGeom>
              <a:blipFill>
                <a:blip r:embed="rId2"/>
                <a:stretch>
                  <a:fillRect l="-545" r="-485" b="-149"/>
                </a:stretch>
              </a:blipFill>
            </p:spPr>
            <p:txBody>
              <a:bodyPr/>
              <a:lstStyle/>
              <a:p>
                <a:r>
                  <a:rPr lang="tr-TR">
                    <a:noFill/>
                  </a:rPr>
                  <a:t> </a:t>
                </a:r>
              </a:p>
            </p:txBody>
          </p:sp>
        </mc:Fallback>
      </mc:AlternateContent>
    </p:spTree>
    <p:extLst>
      <p:ext uri="{BB962C8B-B14F-4D97-AF65-F5344CB8AC3E}">
        <p14:creationId xmlns:p14="http://schemas.microsoft.com/office/powerpoint/2010/main" val="1272060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AF794F-01A8-430F-A8CA-B37C5BEE593D}"/>
              </a:ext>
            </a:extLst>
          </p:cNvPr>
          <p:cNvSpPr>
            <a:spLocks noGrp="1"/>
          </p:cNvSpPr>
          <p:nvPr>
            <p:ph type="title"/>
          </p:nvPr>
        </p:nvSpPr>
        <p:spPr/>
        <p:txBody>
          <a:bodyPr>
            <a:normAutofit/>
          </a:bodyPr>
          <a:lstStyle/>
          <a:p>
            <a:pPr algn="ctr">
              <a:lnSpc>
                <a:spcPct val="150000"/>
              </a:lnSpc>
              <a:spcBef>
                <a:spcPts val="200"/>
              </a:spcBef>
              <a:spcAft>
                <a:spcPts val="1200"/>
              </a:spcAft>
            </a:pPr>
            <a:r>
              <a:rPr lang="tr-TR"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TAHMİN</a:t>
            </a:r>
            <a:endParaRPr lang="tr-TR" sz="4000"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C5C3509-7364-495B-BD65-5A4D0F2892DC}"/>
                  </a:ext>
                </a:extLst>
              </p:cNvPr>
              <p:cNvSpPr>
                <a:spLocks noGrp="1"/>
              </p:cNvSpPr>
              <p:nvPr>
                <p:ph idx="1"/>
              </p:nvPr>
            </p:nvSpPr>
            <p:spPr/>
            <p:txBody>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İstatistiksel çıkarsamanın iki önemli ayağından birisi tahmin diğeri ise hipotez testidir. Tahmin süreç kitle parametresi olan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örneklem istatistiği </a:t>
                </a:r>
                <a14:m>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dan hareketle tahmin edilmesini kapsar. Hipotez testi süreci kitle parametresine ilişkin iddiaların örneklem istatistiklerinden hareketle değerlendirilmesini içermektedir.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Parametreyi tahmin etmek için kullanılan örneklem istatistiğine tahminci örneklem istatistiğinin bir değerine dayanarak parametreye değer atamaya tahmin denilmektedir. İyi bir tahminci dört özelliğe sahip olmalıdır.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CC5C3509-7364-495B-BD65-5A4D0F2892DC}"/>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tr-TR">
                    <a:noFill/>
                  </a:rPr>
                  <a:t> </a:t>
                </a:r>
              </a:p>
            </p:txBody>
          </p:sp>
        </mc:Fallback>
      </mc:AlternateContent>
    </p:spTree>
    <p:extLst>
      <p:ext uri="{BB962C8B-B14F-4D97-AF65-F5344CB8AC3E}">
        <p14:creationId xmlns:p14="http://schemas.microsoft.com/office/powerpoint/2010/main" val="123218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7FB774-2145-4250-9560-E67FB81E7CAD}"/>
              </a:ext>
            </a:extLst>
          </p:cNvPr>
          <p:cNvSpPr>
            <a:spLocks noGrp="1"/>
          </p:cNvSpPr>
          <p:nvPr>
            <p:ph type="title"/>
          </p:nvPr>
        </p:nvSpPr>
        <p:spPr/>
        <p:txBody>
          <a:bodyPr>
            <a:normAutofit/>
          </a:bodyPr>
          <a:lstStyle/>
          <a:p>
            <a:pPr algn="ctr"/>
            <a:r>
              <a:rPr lang="tr-TR" sz="2800" b="1" dirty="0">
                <a:effectLst/>
                <a:latin typeface="Times New Roman" panose="02020603050405020304" pitchFamily="18" charset="0"/>
                <a:ea typeface="Times New Roman" panose="02020603050405020304" pitchFamily="18" charset="0"/>
                <a:cs typeface="Times New Roman" panose="02020603050405020304" pitchFamily="18" charset="0"/>
              </a:rPr>
              <a:t>Yansızlık </a:t>
            </a:r>
            <a:endParaRPr lang="tr-TR" sz="6000"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FDB70F3A-4115-4681-BEDE-377010F12A05}"/>
                  </a:ext>
                </a:extLst>
              </p:cNvPr>
              <p:cNvSpPr>
                <a:spLocks noGrp="1"/>
              </p:cNvSpPr>
              <p:nvPr>
                <p:ph idx="1"/>
              </p:nvPr>
            </p:nvSpPr>
            <p:spPr/>
            <p:txBody>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Örneklemden elde edilen tahminlerin beklenen değerinin tahmin edilecek parametreye eşit olması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acc>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eğer bu şekilde ise </a:t>
                </a:r>
                <a14:m>
                  <m:oMath xmlns:m="http://schemas.openxmlformats.org/officeDocument/2006/math">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tarafsız bir tahminidir.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Örneklem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varyansı</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iadeli seçimle kitle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varyansının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tarafsız bir tahminidir. Fakat iadesiz seçimde ise taraflı tahmindir.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𝑆</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14:m>
                  <m:oMath xmlns:m="http://schemas.openxmlformats.org/officeDocument/2006/math">
                    <m:sSup>
                      <m:sSup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𝑆</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hesaplanırken payda “n-1” e bölünerek bulunur.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tr-TR" sz="1800" i="1">
                              <a:effectLst/>
                              <a:latin typeface="Cambria Math" panose="02040503050406030204" pitchFamily="18"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𝑆</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cs typeface="Times New Roman" panose="02020603050405020304" pitchFamily="18" charset="0"/>
                            </a:rPr>
                          </m:ctrlPr>
                        </m:fPr>
                        <m:num>
                          <m:nary>
                            <m:naryPr>
                              <m:chr m:val="∑"/>
                              <m:limLoc m:val="undOvr"/>
                              <m:subHide m:val="on"/>
                              <m:supHide m:val="on"/>
                              <m:ctrlPr>
                                <a:rPr lang="tr-TR" sz="1800" i="1">
                                  <a:effectLst/>
                                  <a:latin typeface="Cambria Math" panose="02040503050406030204" pitchFamily="18" charset="0"/>
                                  <a:cs typeface="Times New Roman" panose="02020603050405020304" pitchFamily="18" charset="0"/>
                                </a:rPr>
                              </m:ctrlPr>
                            </m:naryPr>
                            <m:sub/>
                            <m:sup/>
                            <m:e>
                              <m:sSup>
                                <m:sSupPr>
                                  <m:ctrlPr>
                                    <a:rPr lang="tr-TR" sz="1800" i="1">
                                      <a:effectLst/>
                                      <a:latin typeface="Cambria Math" panose="02040503050406030204" pitchFamily="18" charset="0"/>
                                      <a:cs typeface="Times New Roman" panose="02020603050405020304" pitchFamily="18" charset="0"/>
                                    </a:rPr>
                                  </m:ctrlPr>
                                </m:sSupPr>
                                <m:e>
                                  <m:d>
                                    <m:dPr>
                                      <m:ctrlPr>
                                        <a:rPr lang="tr-TR" sz="1800" i="1">
                                          <a:effectLst/>
                                          <a:latin typeface="Cambria Math" panose="02040503050406030204" pitchFamily="18"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tr-TR" sz="1800" i="1">
                                              <a:effectLst/>
                                              <a:latin typeface="Cambria Math" panose="02040503050406030204" pitchFamily="18"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e>
                          </m:nary>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den>
                      </m:f>
                    </m:oMath>
                  </m:oMathPara>
                </a14:m>
                <a:endParaRPr lang="tr-TR" dirty="0"/>
              </a:p>
            </p:txBody>
          </p:sp>
        </mc:Choice>
        <mc:Fallback xmlns="">
          <p:sp>
            <p:nvSpPr>
              <p:cNvPr id="3" name="İçerik Yer Tutucusu 2">
                <a:extLst>
                  <a:ext uri="{FF2B5EF4-FFF2-40B4-BE49-F238E27FC236}">
                    <a16:creationId xmlns:a16="http://schemas.microsoft.com/office/drawing/2014/main" id="{FDB70F3A-4115-4681-BEDE-377010F12A05}"/>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tr-TR">
                    <a:noFill/>
                  </a:rPr>
                  <a:t> </a:t>
                </a:r>
              </a:p>
            </p:txBody>
          </p:sp>
        </mc:Fallback>
      </mc:AlternateContent>
    </p:spTree>
    <p:extLst>
      <p:ext uri="{BB962C8B-B14F-4D97-AF65-F5344CB8AC3E}">
        <p14:creationId xmlns:p14="http://schemas.microsoft.com/office/powerpoint/2010/main" val="2038407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515B91-E4C1-45A8-B3DA-FA3CF8572A05}"/>
              </a:ext>
            </a:extLst>
          </p:cNvPr>
          <p:cNvSpPr>
            <a:spLocks noGrp="1"/>
          </p:cNvSpPr>
          <p:nvPr>
            <p:ph type="title"/>
          </p:nvPr>
        </p:nvSpPr>
        <p:spPr/>
        <p:txBody>
          <a:bodyPr>
            <a:normAutofit/>
          </a:bodyPr>
          <a:lstStyle/>
          <a:p>
            <a:pPr algn="ctr"/>
            <a:r>
              <a:rPr lang="tr-TR" sz="2400" b="1" dirty="0">
                <a:effectLst/>
                <a:latin typeface="Times New Roman" panose="02020603050405020304" pitchFamily="18" charset="0"/>
                <a:ea typeface="Times New Roman" panose="02020603050405020304" pitchFamily="18" charset="0"/>
                <a:cs typeface="Times New Roman" panose="02020603050405020304" pitchFamily="18" charset="0"/>
              </a:rPr>
              <a:t>Tutarlılık </a:t>
            </a:r>
            <a:endParaRPr lang="tr-TR" sz="5400"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AC9B15EE-D015-4715-9DD0-C655DB5D618B}"/>
                  </a:ext>
                </a:extLst>
              </p:cNvPr>
              <p:cNvSpPr>
                <a:spLocks noGrp="1"/>
              </p:cNvSpPr>
              <p:nvPr>
                <p:ph idx="1"/>
              </p:nvPr>
            </p:nvSpPr>
            <p:spPr/>
            <p:txBody>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Örneklemdeki birim sayısı arttıkça tahmincinin değerinin parametreye yaklaşması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func>
                        <m:func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tr-TR" sz="1800">
                                  <a:effectLst/>
                                  <a:latin typeface="Cambria Math" panose="02040503050406030204" pitchFamily="18" charset="0"/>
                                  <a:ea typeface="Calibri" panose="020F0502020204030204" pitchFamily="34" charset="0"/>
                                  <a:cs typeface="Times New Roman" panose="02020603050405020304" pitchFamily="18" charset="0"/>
                                </a:rPr>
                                <m:t>lim</m:t>
                              </m:r>
                            </m:e>
                            <m:lim>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𝑁</m:t>
                              </m:r>
                            </m:lim>
                          </m:limLow>
                        </m:fName>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𝜀</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e>
                      </m:func>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tr-TR" sz="1800" b="1" dirty="0">
                  <a:effectLst/>
                  <a:latin typeface="Times New Roman" panose="02020603050405020304" pitchFamily="18" charset="0"/>
                  <a:ea typeface="Calibri" panose="020F0502020204030204" pitchFamily="34" charset="0"/>
                </a:endParaRPr>
              </a:p>
              <a:p>
                <a:pPr marL="0" indent="0" algn="ctr">
                  <a:buNone/>
                </a:pPr>
                <a:r>
                  <a:rPr lang="tr-TR" sz="2400" b="1" dirty="0">
                    <a:effectLst/>
                    <a:latin typeface="Times New Roman" panose="02020603050405020304" pitchFamily="18" charset="0"/>
                    <a:ea typeface="Calibri" panose="020F0502020204030204" pitchFamily="34" charset="0"/>
                  </a:rPr>
                  <a:t>Etkinlik</a:t>
                </a:r>
              </a:p>
              <a:p>
                <a:pPr marL="0" indent="0">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Parametreyi tahmin etmek için kullanılabilecek tüm istatistik içinde en küçük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varyanslı</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olanıdır. Aritmetik ortalamanın örnekleme dağılımının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varyansı</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medyanın örnekleme dağılımının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𝜋</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dikkate alınırsa kitle ortalamasının tahmini için aritmetik ortalamanın daha etkin olduğu söylenir.</a:t>
                </a:r>
              </a:p>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r>
                            <a:rPr lang="tr-TR" sz="1800">
                              <a:effectLst/>
                              <a:latin typeface="Cambria Math" panose="02040503050406030204" pitchFamily="18" charset="0"/>
                              <a:ea typeface="Times New Roman" panose="02020603050405020304" pitchFamily="18" charset="0"/>
                              <a:cs typeface="Times New Roman" panose="02020603050405020304" pitchFamily="18" charset="0"/>
                            </a:rPr>
                            <m:t> </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𝜋</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𝑛</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=0,637</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Kitle ortalamasının tahmininde 637 birimlik bir örneklemin ortalaması ile 1000 medyana eşdeğerdir.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b="1" dirty="0">
                  <a:latin typeface="Times New Roman" panose="02020603050405020304" pitchFamily="18" charset="0"/>
                </a:endParaRPr>
              </a:p>
            </p:txBody>
          </p:sp>
        </mc:Choice>
        <mc:Fallback xmlns="">
          <p:sp>
            <p:nvSpPr>
              <p:cNvPr id="3" name="İçerik Yer Tutucusu 2">
                <a:extLst>
                  <a:ext uri="{FF2B5EF4-FFF2-40B4-BE49-F238E27FC236}">
                    <a16:creationId xmlns:a16="http://schemas.microsoft.com/office/drawing/2014/main" id="{AC9B15EE-D015-4715-9DD0-C655DB5D618B}"/>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tr-TR">
                    <a:noFill/>
                  </a:rPr>
                  <a:t> </a:t>
                </a:r>
              </a:p>
            </p:txBody>
          </p:sp>
        </mc:Fallback>
      </mc:AlternateContent>
    </p:spTree>
    <p:extLst>
      <p:ext uri="{BB962C8B-B14F-4D97-AF65-F5344CB8AC3E}">
        <p14:creationId xmlns:p14="http://schemas.microsoft.com/office/powerpoint/2010/main" val="3569133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1DEEB3-90ED-40F0-B27D-BE55474BF1F3}"/>
              </a:ext>
            </a:extLst>
          </p:cNvPr>
          <p:cNvSpPr>
            <a:spLocks noGrp="1"/>
          </p:cNvSpPr>
          <p:nvPr>
            <p:ph type="title"/>
          </p:nvPr>
        </p:nvSpPr>
        <p:spPr/>
        <p:txBody>
          <a:bodyPr>
            <a:normAutofit/>
          </a:bodyPr>
          <a:lstStyle/>
          <a:p>
            <a:pPr algn="ctr"/>
            <a:r>
              <a:rPr lang="tr-TR" sz="2800" b="1" dirty="0">
                <a:effectLst/>
                <a:latin typeface="Times New Roman" panose="02020603050405020304" pitchFamily="18" charset="0"/>
                <a:ea typeface="Times New Roman" panose="02020603050405020304" pitchFamily="18" charset="0"/>
                <a:cs typeface="Times New Roman" panose="02020603050405020304" pitchFamily="18" charset="0"/>
              </a:rPr>
              <a:t>Yeterlilik</a:t>
            </a:r>
            <a:endParaRPr lang="tr-TR" sz="6000"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3F12EDC9-15B6-4A03-B77F-9439BD210369}"/>
                  </a:ext>
                </a:extLst>
              </p:cNvPr>
              <p:cNvSpPr>
                <a:spLocks noGrp="1"/>
              </p:cNvSpPr>
              <p:nvPr>
                <p:ph idx="1"/>
              </p:nvPr>
            </p:nvSpPr>
            <p:spPr/>
            <p:txBody>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Tahmin sürecinde örneklemdeki tüm bilgiler kullanılabileceği gibi, tek bir değerden de faydalanabilir. Tahmin hesabında örneklemdeki bilgilerin tamamen kullanıldığında bu tahminci yeterli olmaktadır. Medyan tüm birimleri dahil etmezken, aritmetik ortalama dahil etmektedir.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Tahmin, nokta tahmin ve aralık tahmini şeklinde ikiye ayrılır.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Nokta tahmini, parametre tahmin edilirken örneklemden hareketle tek bir değer kullanılıyorsa bu nokta tahmincisi </a:t>
                </a:r>
                <a14:m>
                  <m:oMath xmlns:m="http://schemas.openxmlformats.org/officeDocument/2006/math">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nün bir nokta tahminidir.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Aralık tahmininde ise, parametreyi tahmin etmek için bir aralığın kullanılmasına karşılık gelir. </a:t>
                </a:r>
              </a:p>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Aralık tahmincisi, tahminin doğruluk derecesine göstermesi bakımından nokta tahminlerine tercih edilir.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3F12EDC9-15B6-4A03-B77F-9439BD210369}"/>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tr-TR">
                    <a:noFill/>
                  </a:rPr>
                  <a:t> </a:t>
                </a:r>
              </a:p>
            </p:txBody>
          </p:sp>
        </mc:Fallback>
      </mc:AlternateContent>
    </p:spTree>
    <p:extLst>
      <p:ext uri="{BB962C8B-B14F-4D97-AF65-F5344CB8AC3E}">
        <p14:creationId xmlns:p14="http://schemas.microsoft.com/office/powerpoint/2010/main" val="1356063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EFFDCDA-1E67-46ED-BC91-A5BCD1B846A3}"/>
                  </a:ext>
                </a:extLst>
              </p:cNvPr>
              <p:cNvSpPr>
                <a:spLocks noGrp="1"/>
              </p:cNvSpPr>
              <p:nvPr>
                <p:ph idx="1"/>
              </p:nvPr>
            </p:nvSpPr>
            <p:spPr/>
            <p:txBody>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aralık tahmininin güven düzeyi, parametreyi kapsama olasılığıdır. </a:t>
                </a:r>
                <a14:m>
                  <m:oMath xmlns:m="http://schemas.openxmlformats.org/officeDocument/2006/math">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d>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ile gösterilir. Burada,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anlamlılık düzeyidir.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Tahminin güven düzeyini kullanarak bir parametre için aralık belirlemeye güven aralığı denir. En sık %90, %95, %99 güven düzeyleri kullanılır.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İyi bir tahminin özelliklerinden biri olan etkinlik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varyansın</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(dolayısıyla standart hatanın) küçük olması aslında tahminin güvenilir olması ile ilgilidir (M, Aytaç, 5.baskı)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Güvenilir tahmin, örneklemden örnekleme büyük ölçüden farklılık göstermez!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CEFFDCDA-1E67-46ED-BC91-A5BCD1B846A3}"/>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tr-TR">
                    <a:noFill/>
                  </a:rPr>
                  <a:t> </a:t>
                </a:r>
              </a:p>
            </p:txBody>
          </p:sp>
        </mc:Fallback>
      </mc:AlternateContent>
    </p:spTree>
    <p:extLst>
      <p:ext uri="{BB962C8B-B14F-4D97-AF65-F5344CB8AC3E}">
        <p14:creationId xmlns:p14="http://schemas.microsoft.com/office/powerpoint/2010/main" val="2087726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00E5A20F-8DB1-4C36-87B7-5A6299CEB1D4}"/>
                  </a:ext>
                </a:extLst>
              </p:cNvPr>
              <p:cNvSpPr>
                <a:spLocks noGrp="1"/>
              </p:cNvSpPr>
              <p:nvPr>
                <p:ph idx="1"/>
              </p:nvPr>
            </p:nvSpPr>
            <p:spPr/>
            <p:txBody>
              <a:bodyPr>
                <a:normAutofit lnSpcReduction="10000"/>
              </a:bodyPr>
              <a:lstStyle/>
              <a:p>
                <a:pPr>
                  <a:lnSpc>
                    <a:spcPct val="150000"/>
                  </a:lnSpc>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Güvenilirlik kavramı aslında güven aralığı ile somutlaştırılır. Güven sınırları her örneklemden örnekleme değişir. Bu aralıklardan bir kısmı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parametresini içermez. Fakat, bir örneklemden hesaplanan güven aralığının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kapsayan aralıklardan biri olma olasılığını bulmak mümkündür.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θ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kapsar. %100 θ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kapsayan bir aralıktır ama bu değerli bir bilgi içermez.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Aralık tahmini %95 güvenle (olasılık) yapılıyorsa kitleden çekilen n birimlik 100 örneklemden 95’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nin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güven aralığı θ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yı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içerir!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Aralık tahmini θ için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tanımlanır.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hata olarak bilinir.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Eşitliği, θ için ((1-α)*100) güven aralığını verir.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00E5A20F-8DB1-4C36-87B7-5A6299CEB1D4}"/>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tr-TR">
                    <a:noFill/>
                  </a:rPr>
                  <a:t> </a:t>
                </a:r>
              </a:p>
            </p:txBody>
          </p:sp>
        </mc:Fallback>
      </mc:AlternateContent>
    </p:spTree>
    <p:extLst>
      <p:ext uri="{BB962C8B-B14F-4D97-AF65-F5344CB8AC3E}">
        <p14:creationId xmlns:p14="http://schemas.microsoft.com/office/powerpoint/2010/main" val="489001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Metin kutusu 4">
                <a:extLst>
                  <a:ext uri="{FF2B5EF4-FFF2-40B4-BE49-F238E27FC236}">
                    <a16:creationId xmlns:a16="http://schemas.microsoft.com/office/drawing/2014/main" id="{5FE95E26-A834-459F-933B-A68C60598E0A}"/>
                  </a:ext>
                </a:extLst>
              </p:cNvPr>
              <p:cNvSpPr txBox="1"/>
              <p:nvPr/>
            </p:nvSpPr>
            <p:spPr>
              <a:xfrm>
                <a:off x="810704" y="369543"/>
                <a:ext cx="10312925" cy="453848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Normal dağılan bir kitleden 36 birimlik rastgele örneklem çekiliyor. Ortalaması 65 ve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45 olarak hesaplanıyor. Kitle ortalamasının 67’den büyük olma olasılığı nedir?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𝑀</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ü&gt;67</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&lt;−67</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65−67</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6.71/6</m:t>
                              </m:r>
                            </m:den>
                          </m:f>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&lt;−1.79</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=0.5−0.4633=0.0367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Metin kutusu 4">
                <a:extLst>
                  <a:ext uri="{FF2B5EF4-FFF2-40B4-BE49-F238E27FC236}">
                    <a16:creationId xmlns:a16="http://schemas.microsoft.com/office/drawing/2014/main" id="{5FE95E26-A834-459F-933B-A68C60598E0A}"/>
                  </a:ext>
                </a:extLst>
              </p:cNvPr>
              <p:cNvSpPr txBox="1">
                <a:spLocks noRot="1" noChangeAspect="1" noMove="1" noResize="1" noEditPoints="1" noAdjustHandles="1" noChangeArrowheads="1" noChangeShapeType="1" noTextEdit="1"/>
              </p:cNvSpPr>
              <p:nvPr/>
            </p:nvSpPr>
            <p:spPr>
              <a:xfrm>
                <a:off x="810704" y="369543"/>
                <a:ext cx="10312925" cy="4538487"/>
              </a:xfrm>
              <a:prstGeom prst="rect">
                <a:avLst/>
              </a:prstGeom>
              <a:blipFill>
                <a:blip r:embed="rId2"/>
                <a:stretch>
                  <a:fillRect l="-532" r="-473"/>
                </a:stretch>
              </a:blipFill>
            </p:spPr>
            <p:txBody>
              <a:bodyPr/>
              <a:lstStyle/>
              <a:p>
                <a:r>
                  <a:rPr lang="tr-TR">
                    <a:noFill/>
                  </a:rPr>
                  <a:t> </a:t>
                </a:r>
              </a:p>
            </p:txBody>
          </p:sp>
        </mc:Fallback>
      </mc:AlternateContent>
    </p:spTree>
    <p:extLst>
      <p:ext uri="{BB962C8B-B14F-4D97-AF65-F5344CB8AC3E}">
        <p14:creationId xmlns:p14="http://schemas.microsoft.com/office/powerpoint/2010/main" val="858540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E039044-F1BE-43F6-BE27-F234853A5EAC}"/>
                  </a:ext>
                </a:extLst>
              </p:cNvPr>
              <p:cNvSpPr txBox="1"/>
              <p:nvPr/>
            </p:nvSpPr>
            <p:spPr>
              <a:xfrm>
                <a:off x="697584" y="746615"/>
                <a:ext cx="10322350" cy="453848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Normal dağılan bir kitleden rastgele 9 birimlik bir örneklem çekiliyor. Ortalaması 28, standart sapması 6.25 olarak hesaplanmıştır. Kitle ortalamasının 25.5’ten küçük olma olasılığı nedir?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&lt;25.5</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28−25.5</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6.25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den>
                          </m:f>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&lt;1.2</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E039044-F1BE-43F6-BE27-F234853A5EAC}"/>
                  </a:ext>
                </a:extLst>
              </p:cNvPr>
              <p:cNvSpPr txBox="1">
                <a:spLocks noRot="1" noChangeAspect="1" noMove="1" noResize="1" noEditPoints="1" noAdjustHandles="1" noChangeArrowheads="1" noChangeShapeType="1" noTextEdit="1"/>
              </p:cNvSpPr>
              <p:nvPr/>
            </p:nvSpPr>
            <p:spPr>
              <a:xfrm>
                <a:off x="697584" y="746615"/>
                <a:ext cx="10322350" cy="4538487"/>
              </a:xfrm>
              <a:prstGeom prst="rect">
                <a:avLst/>
              </a:prstGeom>
              <a:blipFill>
                <a:blip r:embed="rId2"/>
                <a:stretch>
                  <a:fillRect l="-472" r="-472"/>
                </a:stretch>
              </a:blipFill>
            </p:spPr>
            <p:txBody>
              <a:bodyPr/>
              <a:lstStyle/>
              <a:p>
                <a:r>
                  <a:rPr lang="tr-TR">
                    <a:noFill/>
                  </a:rPr>
                  <a:t> </a:t>
                </a:r>
              </a:p>
            </p:txBody>
          </p:sp>
        </mc:Fallback>
      </mc:AlternateContent>
    </p:spTree>
    <p:extLst>
      <p:ext uri="{BB962C8B-B14F-4D97-AF65-F5344CB8AC3E}">
        <p14:creationId xmlns:p14="http://schemas.microsoft.com/office/powerpoint/2010/main" val="360524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93775D6E-4864-4D9F-96D0-0EDF75628AE2}"/>
              </a:ext>
            </a:extLst>
          </p:cNvPr>
          <p:cNvSpPr>
            <a:spLocks noGrp="1"/>
          </p:cNvSpPr>
          <p:nvPr>
            <p:ph type="title"/>
          </p:nvPr>
        </p:nvSpPr>
        <p:spPr/>
        <p:txBody>
          <a:bodyPr/>
          <a:lstStyle/>
          <a:p>
            <a:pPr algn="ctr"/>
            <a:r>
              <a:rPr kumimoji="0" lang="tr-TR" sz="36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ÖRNEKLEME TEORİSİ</a:t>
            </a:r>
            <a:endParaRPr lang="tr-TR" dirty="0"/>
          </a:p>
        </p:txBody>
      </p:sp>
      <p:sp>
        <p:nvSpPr>
          <p:cNvPr id="3" name="İçerik Yer Tutucusu 2">
            <a:extLst>
              <a:ext uri="{FF2B5EF4-FFF2-40B4-BE49-F238E27FC236}">
                <a16:creationId xmlns:a16="http://schemas.microsoft.com/office/drawing/2014/main" id="{83ACD022-3E58-485C-9F4D-5F1E73AB7661}"/>
              </a:ext>
            </a:extLst>
          </p:cNvPr>
          <p:cNvSpPr>
            <a:spLocks noGrp="1"/>
          </p:cNvSpPr>
          <p:nvPr>
            <p:ph sz="half" idx="1"/>
          </p:nvPr>
        </p:nvSpPr>
        <p:spPr/>
        <p:txBody>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Olasılıklı olmayan teknikler;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Kolayda örnekleme</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Amaçlı örnekleme</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Kota örneklemesi</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Kartopu örneklemesi</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tr-TR" dirty="0"/>
          </a:p>
        </p:txBody>
      </p:sp>
      <p:sp>
        <p:nvSpPr>
          <p:cNvPr id="5" name="İçerik Yer Tutucusu 4">
            <a:extLst>
              <a:ext uri="{FF2B5EF4-FFF2-40B4-BE49-F238E27FC236}">
                <a16:creationId xmlns:a16="http://schemas.microsoft.com/office/drawing/2014/main" id="{D37AA752-D5DB-417F-AFD7-975370889FA9}"/>
              </a:ext>
            </a:extLst>
          </p:cNvPr>
          <p:cNvSpPr>
            <a:spLocks noGrp="1"/>
          </p:cNvSpPr>
          <p:nvPr>
            <p:ph sz="half" idx="2"/>
          </p:nvPr>
        </p:nvSpPr>
        <p:spPr/>
        <p:txBody>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Olasılıklı teknikler;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Basit tesadüfi örnekleme</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Sistematik örnekleme</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Tabakalı örnekleme</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Kümeleme örneklemesi</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891157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1EC48A7E-3630-4282-B715-4D72C1607F88}"/>
                  </a:ext>
                </a:extLst>
              </p:cNvPr>
              <p:cNvSpPr txBox="1"/>
              <p:nvPr/>
            </p:nvSpPr>
            <p:spPr>
              <a:xfrm>
                <a:off x="1084082" y="641024"/>
                <a:ext cx="9803877" cy="408406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1.2 değeri t tablosunda yer almadığından doğrusal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enterpolasyon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yöntemi ile,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&lt;1.397</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=0.200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&lt;0.889)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1.397−0.889</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1.2−0.889</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0.2−0.4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=0.276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&lt;1.2</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=0.276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1EC48A7E-3630-4282-B715-4D72C1607F88}"/>
                  </a:ext>
                </a:extLst>
              </p:cNvPr>
              <p:cNvSpPr txBox="1">
                <a:spLocks noRot="1" noChangeAspect="1" noMove="1" noResize="1" noEditPoints="1" noAdjustHandles="1" noChangeArrowheads="1" noChangeShapeType="1" noTextEdit="1"/>
              </p:cNvSpPr>
              <p:nvPr/>
            </p:nvSpPr>
            <p:spPr>
              <a:xfrm>
                <a:off x="1084082" y="641024"/>
                <a:ext cx="9803877" cy="4084067"/>
              </a:xfrm>
              <a:prstGeom prst="rect">
                <a:avLst/>
              </a:prstGeom>
              <a:blipFill>
                <a:blip r:embed="rId2"/>
                <a:stretch>
                  <a:fillRect l="-560"/>
                </a:stretch>
              </a:blipFill>
            </p:spPr>
            <p:txBody>
              <a:bodyPr/>
              <a:lstStyle/>
              <a:p>
                <a:r>
                  <a:rPr lang="tr-TR">
                    <a:noFill/>
                  </a:rPr>
                  <a:t> </a:t>
                </a:r>
              </a:p>
            </p:txBody>
          </p:sp>
        </mc:Fallback>
      </mc:AlternateContent>
    </p:spTree>
    <p:extLst>
      <p:ext uri="{BB962C8B-B14F-4D97-AF65-F5344CB8AC3E}">
        <p14:creationId xmlns:p14="http://schemas.microsoft.com/office/powerpoint/2010/main" val="3853509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80D8D479-965A-4904-9EF2-4E1706290316}"/>
                  </a:ext>
                </a:extLst>
              </p:cNvPr>
              <p:cNvSpPr txBox="1"/>
              <p:nvPr/>
            </p:nvSpPr>
            <p:spPr>
              <a:xfrm>
                <a:off x="1150070" y="538865"/>
                <a:ext cx="10067827" cy="495398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içecek fabrikasında bir makine, şişelere ortalama 230 ml ayran dolduracak şekilde ayarlanmıştır. Şişelerdeki ayran miktarının standart sapmasın 16.54 ml olduğuna göre rastgele seçilen 65 şişe ayranın örneklem ortalamasının 234 ml’den büyük olma olasılığı nedir?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&gt;234)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234−230</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16.54</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65</m:t>
                                      </m:r>
                                    </m:e>
                                  </m:rad>
                                </m:den>
                              </m:f>
                            </m:den>
                          </m:f>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&gt;1.95</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=0.5−</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𝑍</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&lt;1.95</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=0.0256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80D8D479-965A-4904-9EF2-4E1706290316}"/>
                  </a:ext>
                </a:extLst>
              </p:cNvPr>
              <p:cNvSpPr txBox="1">
                <a:spLocks noRot="1" noChangeAspect="1" noMove="1" noResize="1" noEditPoints="1" noAdjustHandles="1" noChangeArrowheads="1" noChangeShapeType="1" noTextEdit="1"/>
              </p:cNvSpPr>
              <p:nvPr/>
            </p:nvSpPr>
            <p:spPr>
              <a:xfrm>
                <a:off x="1150070" y="538865"/>
                <a:ext cx="10067827" cy="4953985"/>
              </a:xfrm>
              <a:prstGeom prst="rect">
                <a:avLst/>
              </a:prstGeom>
              <a:blipFill>
                <a:blip r:embed="rId2"/>
                <a:stretch>
                  <a:fillRect l="-545" r="-485"/>
                </a:stretch>
              </a:blipFill>
            </p:spPr>
            <p:txBody>
              <a:bodyPr/>
              <a:lstStyle/>
              <a:p>
                <a:r>
                  <a:rPr lang="tr-TR">
                    <a:noFill/>
                  </a:rPr>
                  <a:t> </a:t>
                </a:r>
              </a:p>
            </p:txBody>
          </p:sp>
        </mc:Fallback>
      </mc:AlternateContent>
    </p:spTree>
    <p:extLst>
      <p:ext uri="{BB962C8B-B14F-4D97-AF65-F5344CB8AC3E}">
        <p14:creationId xmlns:p14="http://schemas.microsoft.com/office/powerpoint/2010/main" val="129746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813037A-DA05-48AD-B8EB-453C2035DCDF}"/>
                  </a:ext>
                </a:extLst>
              </p:cNvPr>
              <p:cNvSpPr txBox="1"/>
              <p:nvPr/>
            </p:nvSpPr>
            <p:spPr>
              <a:xfrm>
                <a:off x="1244338" y="556181"/>
                <a:ext cx="7897305" cy="1812099"/>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kitlede 3,4 ve 5 sayılarından oluşmaktadır. bu kitleden iadeli olarak çekilen iki birimlik tüm mümkün örnekler oluşturularak her örneklemin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varyansını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hesaplayarak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𝑆</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olduğunu gösteriniz.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813037A-DA05-48AD-B8EB-453C2035DCDF}"/>
                  </a:ext>
                </a:extLst>
              </p:cNvPr>
              <p:cNvSpPr txBox="1">
                <a:spLocks noRot="1" noChangeAspect="1" noMove="1" noResize="1" noEditPoints="1" noAdjustHandles="1" noChangeArrowheads="1" noChangeShapeType="1" noTextEdit="1"/>
              </p:cNvSpPr>
              <p:nvPr/>
            </p:nvSpPr>
            <p:spPr>
              <a:xfrm>
                <a:off x="1244338" y="556181"/>
                <a:ext cx="7897305" cy="1812099"/>
              </a:xfrm>
              <a:prstGeom prst="rect">
                <a:avLst/>
              </a:prstGeom>
              <a:blipFill>
                <a:blip r:embed="rId2"/>
                <a:stretch>
                  <a:fillRect l="-617" r="-617" b="-437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66C93206-5FF0-4991-85DE-A9103B66BA38}"/>
                  </a:ext>
                </a:extLst>
              </p:cNvPr>
              <p:cNvSpPr txBox="1"/>
              <p:nvPr/>
            </p:nvSpPr>
            <p:spPr>
              <a:xfrm>
                <a:off x="1244338" y="2605319"/>
                <a:ext cx="6094428" cy="25381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5+6+7</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etin kutusu 3">
                <a:extLst>
                  <a:ext uri="{FF2B5EF4-FFF2-40B4-BE49-F238E27FC236}">
                    <a16:creationId xmlns:a16="http://schemas.microsoft.com/office/drawing/2014/main" id="{66C93206-5FF0-4991-85DE-A9103B66BA38}"/>
                  </a:ext>
                </a:extLst>
              </p:cNvPr>
              <p:cNvSpPr txBox="1">
                <a:spLocks noRot="1" noChangeAspect="1" noMove="1" noResize="1" noEditPoints="1" noAdjustHandles="1" noChangeArrowheads="1" noChangeShapeType="1" noTextEdit="1"/>
              </p:cNvSpPr>
              <p:nvPr/>
            </p:nvSpPr>
            <p:spPr>
              <a:xfrm>
                <a:off x="1244338" y="2605319"/>
                <a:ext cx="6094428" cy="2538195"/>
              </a:xfrm>
              <a:prstGeom prst="rect">
                <a:avLst/>
              </a:prstGeom>
              <a:blipFill>
                <a:blip r:embed="rId3"/>
                <a:stretch>
                  <a:fillRect l="-800"/>
                </a:stretch>
              </a:blipFill>
            </p:spPr>
            <p:txBody>
              <a:bodyPr/>
              <a:lstStyle/>
              <a:p>
                <a:r>
                  <a:rPr lang="tr-TR">
                    <a:noFill/>
                  </a:rPr>
                  <a:t> </a:t>
                </a:r>
              </a:p>
            </p:txBody>
          </p:sp>
        </mc:Fallback>
      </mc:AlternateContent>
    </p:spTree>
    <p:extLst>
      <p:ext uri="{BB962C8B-B14F-4D97-AF65-F5344CB8AC3E}">
        <p14:creationId xmlns:p14="http://schemas.microsoft.com/office/powerpoint/2010/main" val="224120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8D26C578-B119-4C73-83E1-29B6561B6295}"/>
                  </a:ext>
                </a:extLst>
              </p:cNvPr>
              <p:cNvSpPr txBox="1"/>
              <p:nvPr/>
            </p:nvSpPr>
            <p:spPr>
              <a:xfrm>
                <a:off x="2839826" y="590336"/>
                <a:ext cx="6094428"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tr-TR" i="1" smtClean="0">
                              <a:solidFill>
                                <a:srgbClr val="836967"/>
                              </a:solidFill>
                              <a:latin typeface="Cambria Math" panose="02040503050406030204" pitchFamily="18" charset="0"/>
                            </a:rPr>
                          </m:ctrlPr>
                        </m:sSupPr>
                        <m:e>
                          <m:r>
                            <a:rPr lang="tr-TR" i="1">
                              <a:latin typeface="Cambria Math" panose="02040503050406030204" pitchFamily="18" charset="0"/>
                            </a:rPr>
                            <m:t>𝜎</m:t>
                          </m:r>
                        </m:e>
                        <m:sup>
                          <m:r>
                            <a:rPr lang="tr-TR" i="0">
                              <a:latin typeface="Cambria Math" panose="02040503050406030204" pitchFamily="18" charset="0"/>
                            </a:rPr>
                            <m:t>2</m:t>
                          </m:r>
                        </m:sup>
                      </m:sSup>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sSup>
                            <m:sSupPr>
                              <m:ctrlPr>
                                <a:rPr lang="tr-TR" i="1">
                                  <a:solidFill>
                                    <a:srgbClr val="836967"/>
                                  </a:solidFill>
                                  <a:latin typeface="Cambria Math" panose="02040503050406030204" pitchFamily="18" charset="0"/>
                                </a:rPr>
                              </m:ctrlPr>
                            </m:sSupPr>
                            <m:e>
                              <m:d>
                                <m:dPr>
                                  <m:ctrlPr>
                                    <a:rPr lang="tr-TR" i="1">
                                      <a:solidFill>
                                        <a:srgbClr val="836967"/>
                                      </a:solidFill>
                                      <a:latin typeface="Cambria Math" panose="02040503050406030204" pitchFamily="18" charset="0"/>
                                    </a:rPr>
                                  </m:ctrlPr>
                                </m:dPr>
                                <m:e>
                                  <m:r>
                                    <a:rPr lang="tr-TR" i="0">
                                      <a:latin typeface="Cambria Math" panose="02040503050406030204" pitchFamily="18" charset="0"/>
                                    </a:rPr>
                                    <m:t>5−6</m:t>
                                  </m:r>
                                </m:e>
                              </m:d>
                            </m:e>
                            <m:sup>
                              <m:r>
                                <a:rPr lang="tr-TR" i="0">
                                  <a:latin typeface="Cambria Math" panose="02040503050406030204" pitchFamily="18" charset="0"/>
                                </a:rPr>
                                <m:t>2</m:t>
                              </m:r>
                            </m:sup>
                          </m:sSup>
                          <m:r>
                            <a:rPr lang="tr-TR" i="0">
                              <a:latin typeface="Cambria Math" panose="02040503050406030204" pitchFamily="18" charset="0"/>
                            </a:rPr>
                            <m:t>+</m:t>
                          </m:r>
                          <m:sSup>
                            <m:sSupPr>
                              <m:ctrlPr>
                                <a:rPr lang="tr-TR" i="1">
                                  <a:solidFill>
                                    <a:srgbClr val="836967"/>
                                  </a:solidFill>
                                  <a:latin typeface="Cambria Math" panose="02040503050406030204" pitchFamily="18" charset="0"/>
                                </a:rPr>
                              </m:ctrlPr>
                            </m:sSupPr>
                            <m:e>
                              <m:d>
                                <m:dPr>
                                  <m:ctrlPr>
                                    <a:rPr lang="tr-TR" i="1">
                                      <a:solidFill>
                                        <a:srgbClr val="836967"/>
                                      </a:solidFill>
                                      <a:latin typeface="Cambria Math" panose="02040503050406030204" pitchFamily="18" charset="0"/>
                                    </a:rPr>
                                  </m:ctrlPr>
                                </m:dPr>
                                <m:e>
                                  <m:r>
                                    <a:rPr lang="tr-TR" i="0">
                                      <a:latin typeface="Cambria Math" panose="02040503050406030204" pitchFamily="18" charset="0"/>
                                    </a:rPr>
                                    <m:t>6−6</m:t>
                                  </m:r>
                                </m:e>
                              </m:d>
                            </m:e>
                            <m:sup>
                              <m:r>
                                <a:rPr lang="tr-TR" i="0">
                                  <a:latin typeface="Cambria Math" panose="02040503050406030204" pitchFamily="18" charset="0"/>
                                </a:rPr>
                                <m:t>2</m:t>
                              </m:r>
                            </m:sup>
                          </m:sSup>
                          <m:r>
                            <a:rPr lang="tr-TR" i="0">
                              <a:latin typeface="Cambria Math" panose="02040503050406030204" pitchFamily="18" charset="0"/>
                            </a:rPr>
                            <m:t>+</m:t>
                          </m:r>
                          <m:sSup>
                            <m:sSupPr>
                              <m:ctrlPr>
                                <a:rPr lang="tr-TR" i="1">
                                  <a:solidFill>
                                    <a:srgbClr val="836967"/>
                                  </a:solidFill>
                                  <a:latin typeface="Cambria Math" panose="02040503050406030204" pitchFamily="18" charset="0"/>
                                </a:rPr>
                              </m:ctrlPr>
                            </m:sSupPr>
                            <m:e>
                              <m:d>
                                <m:dPr>
                                  <m:ctrlPr>
                                    <a:rPr lang="tr-TR" i="1">
                                      <a:solidFill>
                                        <a:srgbClr val="836967"/>
                                      </a:solidFill>
                                      <a:latin typeface="Cambria Math" panose="02040503050406030204" pitchFamily="18" charset="0"/>
                                    </a:rPr>
                                  </m:ctrlPr>
                                </m:dPr>
                                <m:e>
                                  <m:r>
                                    <a:rPr lang="tr-TR" i="0">
                                      <a:latin typeface="Cambria Math" panose="02040503050406030204" pitchFamily="18" charset="0"/>
                                    </a:rPr>
                                    <m:t>7−6</m:t>
                                  </m:r>
                                </m:e>
                              </m:d>
                            </m:e>
                            <m:sup>
                              <m:r>
                                <a:rPr lang="tr-TR" i="0">
                                  <a:latin typeface="Cambria Math" panose="02040503050406030204" pitchFamily="18" charset="0"/>
                                </a:rPr>
                                <m:t>2</m:t>
                              </m:r>
                            </m:sup>
                          </m:sSup>
                        </m:num>
                        <m:den>
                          <m:r>
                            <a:rPr lang="tr-TR" i="0">
                              <a:latin typeface="Cambria Math" panose="02040503050406030204" pitchFamily="18" charset="0"/>
                            </a:rPr>
                            <m:t>3</m:t>
                          </m:r>
                        </m:den>
                      </m:f>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2</m:t>
                          </m:r>
                        </m:num>
                        <m:den>
                          <m:r>
                            <a:rPr lang="tr-TR" i="0">
                              <a:latin typeface="Cambria Math" panose="02040503050406030204" pitchFamily="18" charset="0"/>
                            </a:rPr>
                            <m:t>3</m:t>
                          </m:r>
                        </m:den>
                      </m:f>
                    </m:oMath>
                  </m:oMathPara>
                </a14:m>
                <a:endParaRPr lang="tr-TR" dirty="0"/>
              </a:p>
            </p:txBody>
          </p:sp>
        </mc:Choice>
        <mc:Fallback xmlns="">
          <p:sp>
            <p:nvSpPr>
              <p:cNvPr id="3" name="Metin kutusu 2">
                <a:extLst>
                  <a:ext uri="{FF2B5EF4-FFF2-40B4-BE49-F238E27FC236}">
                    <a16:creationId xmlns:a16="http://schemas.microsoft.com/office/drawing/2014/main" id="{8D26C578-B119-4C73-83E1-29B6561B6295}"/>
                  </a:ext>
                </a:extLst>
              </p:cNvPr>
              <p:cNvSpPr txBox="1">
                <a:spLocks noRot="1" noChangeAspect="1" noMove="1" noResize="1" noEditPoints="1" noAdjustHandles="1" noChangeArrowheads="1" noChangeShapeType="1" noTextEdit="1"/>
              </p:cNvSpPr>
              <p:nvPr/>
            </p:nvSpPr>
            <p:spPr>
              <a:xfrm>
                <a:off x="2839826" y="590336"/>
                <a:ext cx="6094428" cy="648126"/>
              </a:xfrm>
              <a:prstGeom prst="rect">
                <a:avLst/>
              </a:prstGeom>
              <a:blipFill>
                <a:blip r:embed="rId2"/>
                <a:stretch>
                  <a:fillRect/>
                </a:stretch>
              </a:blipFill>
            </p:spPr>
            <p:txBody>
              <a:bodyPr/>
              <a:lstStyle/>
              <a:p>
                <a:r>
                  <a:rPr lang="tr-TR">
                    <a:noFill/>
                  </a:rPr>
                  <a:t> </a:t>
                </a:r>
              </a:p>
            </p:txBody>
          </p:sp>
        </mc:Fallback>
      </mc:AlternateContent>
      <p:pic>
        <p:nvPicPr>
          <p:cNvPr id="4" name="Resim 3">
            <a:extLst>
              <a:ext uri="{FF2B5EF4-FFF2-40B4-BE49-F238E27FC236}">
                <a16:creationId xmlns:a16="http://schemas.microsoft.com/office/drawing/2014/main" id="{7585FA6E-C2E2-4244-B0C1-90091EFF9F42}"/>
              </a:ext>
            </a:extLst>
          </p:cNvPr>
          <p:cNvPicPr>
            <a:picLocks noChangeAspect="1"/>
          </p:cNvPicPr>
          <p:nvPr/>
        </p:nvPicPr>
        <p:blipFill>
          <a:blip r:embed="rId3"/>
          <a:stretch>
            <a:fillRect/>
          </a:stretch>
        </p:blipFill>
        <p:spPr>
          <a:xfrm>
            <a:off x="1376313" y="1898567"/>
            <a:ext cx="3468718" cy="3042011"/>
          </a:xfrm>
          <a:prstGeom prst="rect">
            <a:avLst/>
          </a:prstGeom>
        </p:spPr>
      </p:pic>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30E86E01-15DF-4D67-8802-6AA76267A795}"/>
                  </a:ext>
                </a:extLst>
              </p:cNvPr>
              <p:cNvSpPr txBox="1"/>
              <p:nvPr/>
            </p:nvSpPr>
            <p:spPr>
              <a:xfrm>
                <a:off x="5561770" y="3624611"/>
                <a:ext cx="3570401" cy="612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𝐸</m:t>
                      </m:r>
                      <m:d>
                        <m:dPr>
                          <m:ctrlPr>
                            <a:rPr lang="tr-TR" i="1">
                              <a:solidFill>
                                <a:srgbClr val="836967"/>
                              </a:solidFill>
                              <a:latin typeface="Cambria Math" panose="02040503050406030204" pitchFamily="18" charset="0"/>
                            </a:rPr>
                          </m:ctrlPr>
                        </m:dPr>
                        <m:e>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𝑆</m:t>
                              </m:r>
                            </m:e>
                            <m:sup>
                              <m:r>
                                <a:rPr lang="tr-TR" i="0">
                                  <a:latin typeface="Cambria Math" panose="02040503050406030204" pitchFamily="18" charset="0"/>
                                </a:rPr>
                                <m:t>2</m:t>
                              </m:r>
                            </m:sup>
                          </m:sSup>
                        </m:e>
                      </m:d>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6</m:t>
                          </m:r>
                        </m:num>
                        <m:den>
                          <m:r>
                            <a:rPr lang="tr-TR" i="0">
                              <a:latin typeface="Cambria Math" panose="02040503050406030204" pitchFamily="18" charset="0"/>
                            </a:rPr>
                            <m:t>9</m:t>
                          </m:r>
                        </m:den>
                      </m:f>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2</m:t>
                          </m:r>
                        </m:num>
                        <m:den>
                          <m:r>
                            <a:rPr lang="tr-TR" i="0">
                              <a:latin typeface="Cambria Math" panose="02040503050406030204" pitchFamily="18" charset="0"/>
                            </a:rPr>
                            <m:t>3</m:t>
                          </m:r>
                        </m:den>
                      </m:f>
                    </m:oMath>
                  </m:oMathPara>
                </a14:m>
                <a:endParaRPr lang="tr-TR" dirty="0"/>
              </a:p>
            </p:txBody>
          </p:sp>
        </mc:Choice>
        <mc:Fallback xmlns="">
          <p:sp>
            <p:nvSpPr>
              <p:cNvPr id="6" name="Metin kutusu 5">
                <a:extLst>
                  <a:ext uri="{FF2B5EF4-FFF2-40B4-BE49-F238E27FC236}">
                    <a16:creationId xmlns:a16="http://schemas.microsoft.com/office/drawing/2014/main" id="{30E86E01-15DF-4D67-8802-6AA76267A795}"/>
                  </a:ext>
                </a:extLst>
              </p:cNvPr>
              <p:cNvSpPr txBox="1">
                <a:spLocks noRot="1" noChangeAspect="1" noMove="1" noResize="1" noEditPoints="1" noAdjustHandles="1" noChangeArrowheads="1" noChangeShapeType="1" noTextEdit="1"/>
              </p:cNvSpPr>
              <p:nvPr/>
            </p:nvSpPr>
            <p:spPr>
              <a:xfrm>
                <a:off x="5561770" y="3624611"/>
                <a:ext cx="3570401" cy="612732"/>
              </a:xfrm>
              <a:prstGeom prst="rect">
                <a:avLst/>
              </a:prstGeom>
              <a:blipFill>
                <a:blip r:embed="rId4"/>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328804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5B3DB8C-130C-4E41-AB2C-8B6685A74E99}"/>
                  </a:ext>
                </a:extLst>
              </p:cNvPr>
              <p:cNvSpPr txBox="1"/>
              <p:nvPr/>
            </p:nvSpPr>
            <p:spPr>
              <a:xfrm>
                <a:off x="970961" y="454003"/>
                <a:ext cx="9634194" cy="4502258"/>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Sonsuz bir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anakütleden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standart sapmasının 100, örneklem hacmi ise 64’tür. Örneklem hacmi 121’e yükseltildiğinde ortalamanın standart hatasındaki değişimi belirleyiniz.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64</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Örneklem hacmi 121 olursa,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121</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=9,09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5B3DB8C-130C-4E41-AB2C-8B6685A74E99}"/>
                  </a:ext>
                </a:extLst>
              </p:cNvPr>
              <p:cNvSpPr txBox="1">
                <a:spLocks noRot="1" noChangeAspect="1" noMove="1" noResize="1" noEditPoints="1" noAdjustHandles="1" noChangeArrowheads="1" noChangeShapeType="1" noTextEdit="1"/>
              </p:cNvSpPr>
              <p:nvPr/>
            </p:nvSpPr>
            <p:spPr>
              <a:xfrm>
                <a:off x="970961" y="454003"/>
                <a:ext cx="9634194" cy="4502258"/>
              </a:xfrm>
              <a:prstGeom prst="rect">
                <a:avLst/>
              </a:prstGeom>
              <a:blipFill>
                <a:blip r:embed="rId2"/>
                <a:stretch>
                  <a:fillRect l="-506" r="-506"/>
                </a:stretch>
              </a:blipFill>
            </p:spPr>
            <p:txBody>
              <a:bodyPr/>
              <a:lstStyle/>
              <a:p>
                <a:r>
                  <a:rPr lang="tr-TR">
                    <a:noFill/>
                  </a:rPr>
                  <a:t> </a:t>
                </a:r>
              </a:p>
            </p:txBody>
          </p:sp>
        </mc:Fallback>
      </mc:AlternateContent>
    </p:spTree>
    <p:extLst>
      <p:ext uri="{BB962C8B-B14F-4D97-AF65-F5344CB8AC3E}">
        <p14:creationId xmlns:p14="http://schemas.microsoft.com/office/powerpoint/2010/main" val="621583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E687FD36-7737-4274-B608-0C2894D02F51}"/>
                  </a:ext>
                </a:extLst>
              </p:cNvPr>
              <p:cNvSpPr txBox="1"/>
              <p:nvPr/>
            </p:nvSpPr>
            <p:spPr>
              <a:xfrm>
                <a:off x="945038" y="448176"/>
                <a:ext cx="10423688" cy="3571234"/>
              </a:xfrm>
              <a:prstGeom prst="rect">
                <a:avLst/>
              </a:prstGeom>
              <a:noFill/>
            </p:spPr>
            <p:txBody>
              <a:bodyPr wrap="square">
                <a:spAutoFit/>
              </a:bodyPr>
              <a:lstStyle/>
              <a:p>
                <a:pPr lvl="0" algn="just">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lvl="0" algn="just">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2,4,10,12,18 sayılarından oluşan bir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için n=3 birimlik tüm örneklemler iadesiz olarak çekilsin. Örnekleme dağılımını oluşturup, dağılımın ortalama ve standart sapmasını hesaplayınız.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ortalaması ve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2+4+10+12+18</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E687FD36-7737-4274-B608-0C2894D02F51}"/>
                  </a:ext>
                </a:extLst>
              </p:cNvPr>
              <p:cNvSpPr txBox="1">
                <a:spLocks noRot="1" noChangeAspect="1" noMove="1" noResize="1" noEditPoints="1" noAdjustHandles="1" noChangeArrowheads="1" noChangeShapeType="1" noTextEdit="1"/>
              </p:cNvSpPr>
              <p:nvPr/>
            </p:nvSpPr>
            <p:spPr>
              <a:xfrm>
                <a:off x="945038" y="448176"/>
                <a:ext cx="10423688" cy="3571234"/>
              </a:xfrm>
              <a:prstGeom prst="rect">
                <a:avLst/>
              </a:prstGeom>
              <a:blipFill>
                <a:blip r:embed="rId2"/>
                <a:stretch>
                  <a:fillRect l="-468" r="-52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29A44C7A-F7FD-4774-82B3-3E9B59298A30}"/>
                  </a:ext>
                </a:extLst>
              </p:cNvPr>
              <p:cNvSpPr txBox="1"/>
              <p:nvPr/>
            </p:nvSpPr>
            <p:spPr>
              <a:xfrm>
                <a:off x="945038" y="4288666"/>
                <a:ext cx="10583943" cy="1546834"/>
              </a:xfrm>
              <a:prstGeom prst="rect">
                <a:avLst/>
              </a:prstGeom>
              <a:noFill/>
            </p:spPr>
            <p:txBody>
              <a:bodyPr wrap="square">
                <a:spAutoFit/>
              </a:bodyPr>
              <a:lstStyle/>
              <a:p>
                <a:pPr algn="just">
                  <a:lnSpc>
                    <a:spcPct val="150000"/>
                  </a:lnSpc>
                  <a:spcAft>
                    <a:spcPts val="800"/>
                  </a:spcAft>
                </a:pPr>
                <a14:m>
                  <m:oMathPara xmlns:m="http://schemas.openxmlformats.org/officeDocument/2006/math">
                    <m:oMathParaPr>
                      <m:jc m:val="centerGroup"/>
                    </m:oMathParaPr>
                    <m:oMath xmlns:m="http://schemas.openxmlformats.org/officeDocument/2006/math">
                      <m:sSup>
                        <m:sSup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=32,96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29A44C7A-F7FD-4774-82B3-3E9B59298A30}"/>
                  </a:ext>
                </a:extLst>
              </p:cNvPr>
              <p:cNvSpPr txBox="1">
                <a:spLocks noRot="1" noChangeAspect="1" noMove="1" noResize="1" noEditPoints="1" noAdjustHandles="1" noChangeArrowheads="1" noChangeShapeType="1" noTextEdit="1"/>
              </p:cNvSpPr>
              <p:nvPr/>
            </p:nvSpPr>
            <p:spPr>
              <a:xfrm>
                <a:off x="945038" y="4288666"/>
                <a:ext cx="10583943" cy="1546834"/>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411664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3D94D3C-CB2F-4A16-8655-135D06878F79}"/>
                  </a:ext>
                </a:extLst>
              </p:cNvPr>
              <p:cNvSpPr txBox="1"/>
              <p:nvPr/>
            </p:nvSpPr>
            <p:spPr>
              <a:xfrm>
                <a:off x="596246" y="698460"/>
                <a:ext cx="6094428"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tr-TR" i="1" smtClean="0">
                              <a:solidFill>
                                <a:srgbClr val="836967"/>
                              </a:solidFill>
                              <a:latin typeface="Cambria Math" panose="02040503050406030204" pitchFamily="18" charset="0"/>
                            </a:rPr>
                          </m:ctrlPr>
                        </m:dPr>
                        <m:e>
                          <m:f>
                            <m:fPr>
                              <m:type m:val="noBar"/>
                              <m:ctrlPr>
                                <a:rPr lang="tr-TR" i="1">
                                  <a:solidFill>
                                    <a:srgbClr val="836967"/>
                                  </a:solidFill>
                                  <a:latin typeface="Cambria Math" panose="02040503050406030204" pitchFamily="18" charset="0"/>
                                </a:rPr>
                              </m:ctrlPr>
                            </m:fPr>
                            <m:num>
                              <m:r>
                                <a:rPr lang="tr-TR">
                                  <a:latin typeface="Cambria Math" panose="02040503050406030204" pitchFamily="18" charset="0"/>
                                </a:rPr>
                                <m:t>5</m:t>
                              </m:r>
                            </m:num>
                            <m:den>
                              <m:r>
                                <a:rPr lang="tr-TR" i="0">
                                  <a:latin typeface="Cambria Math" panose="02040503050406030204" pitchFamily="18" charset="0"/>
                                </a:rPr>
                                <m:t>3</m:t>
                              </m:r>
                            </m:den>
                          </m:f>
                        </m:e>
                      </m:d>
                      <m:r>
                        <a:rPr lang="tr-TR" i="0">
                          <a:latin typeface="Cambria Math" panose="02040503050406030204" pitchFamily="18" charset="0"/>
                        </a:rPr>
                        <m:t>=10 </m:t>
                      </m:r>
                      <m:r>
                        <a:rPr lang="tr-TR" i="1">
                          <a:latin typeface="Cambria Math" panose="02040503050406030204" pitchFamily="18" charset="0"/>
                        </a:rPr>
                        <m:t>𝑡</m:t>
                      </m:r>
                      <m:r>
                        <a:rPr lang="tr-TR" i="0">
                          <a:latin typeface="Cambria Math" panose="02040503050406030204" pitchFamily="18" charset="0"/>
                        </a:rPr>
                        <m:t>ü</m:t>
                      </m:r>
                      <m:r>
                        <a:rPr lang="tr-TR" i="1">
                          <a:latin typeface="Cambria Math" panose="02040503050406030204" pitchFamily="18" charset="0"/>
                        </a:rPr>
                        <m:t>𝑚</m:t>
                      </m:r>
                      <m:r>
                        <a:rPr lang="tr-TR" i="0">
                          <a:latin typeface="Cambria Math" panose="02040503050406030204" pitchFamily="18" charset="0"/>
                        </a:rPr>
                        <m:t> </m:t>
                      </m:r>
                      <m:r>
                        <a:rPr lang="tr-TR" i="1">
                          <a:latin typeface="Cambria Math" panose="02040503050406030204" pitchFamily="18" charset="0"/>
                        </a:rPr>
                        <m:t>𝑚</m:t>
                      </m:r>
                      <m:r>
                        <a:rPr lang="tr-TR" i="0">
                          <a:latin typeface="Cambria Math" panose="02040503050406030204" pitchFamily="18" charset="0"/>
                        </a:rPr>
                        <m:t>ü</m:t>
                      </m:r>
                      <m:r>
                        <a:rPr lang="tr-TR" i="1">
                          <a:latin typeface="Cambria Math" panose="02040503050406030204" pitchFamily="18" charset="0"/>
                        </a:rPr>
                        <m:t>𝑚𝑘</m:t>
                      </m:r>
                      <m:r>
                        <a:rPr lang="tr-TR" i="0">
                          <a:latin typeface="Cambria Math" panose="02040503050406030204" pitchFamily="18" charset="0"/>
                        </a:rPr>
                        <m:t>ü</m:t>
                      </m:r>
                      <m:r>
                        <a:rPr lang="tr-TR" i="1">
                          <a:latin typeface="Cambria Math" panose="02040503050406030204" pitchFamily="18" charset="0"/>
                        </a:rPr>
                        <m:t>𝑛</m:t>
                      </m:r>
                      <m:r>
                        <a:rPr lang="tr-TR" i="0">
                          <a:latin typeface="Cambria Math" panose="02040503050406030204" pitchFamily="18" charset="0"/>
                        </a:rPr>
                        <m:t> ö</m:t>
                      </m:r>
                      <m:r>
                        <a:rPr lang="tr-TR" i="1">
                          <a:latin typeface="Cambria Math" panose="02040503050406030204" pitchFamily="18" charset="0"/>
                        </a:rPr>
                        <m:t>𝑟𝑛𝑒𝑘</m:t>
                      </m:r>
                      <m:r>
                        <a:rPr lang="tr-TR" i="0">
                          <a:latin typeface="Cambria Math" panose="02040503050406030204" pitchFamily="18" charset="0"/>
                        </a:rPr>
                        <m:t> </m:t>
                      </m:r>
                      <m:r>
                        <a:rPr lang="tr-TR" i="1">
                          <a:latin typeface="Cambria Math" panose="02040503050406030204" pitchFamily="18" charset="0"/>
                        </a:rPr>
                        <m:t>𝑠𝑎𝑦</m:t>
                      </m:r>
                      <m:r>
                        <a:rPr lang="tr-TR" i="0">
                          <a:latin typeface="Cambria Math" panose="02040503050406030204" pitchFamily="18" charset="0"/>
                        </a:rPr>
                        <m:t>ı</m:t>
                      </m:r>
                      <m:r>
                        <a:rPr lang="tr-TR" i="1">
                          <a:latin typeface="Cambria Math" panose="02040503050406030204" pitchFamily="18" charset="0"/>
                        </a:rPr>
                        <m:t>𝑠</m:t>
                      </m:r>
                      <m:r>
                        <a:rPr lang="tr-TR" i="0">
                          <a:latin typeface="Cambria Math" panose="02040503050406030204" pitchFamily="18" charset="0"/>
                        </a:rPr>
                        <m:t>ı</m:t>
                      </m:r>
                    </m:oMath>
                  </m:oMathPara>
                </a14:m>
                <a:endParaRPr lang="tr-TR" dirty="0"/>
              </a:p>
            </p:txBody>
          </p:sp>
        </mc:Choice>
        <mc:Fallback xmlns="">
          <p:sp>
            <p:nvSpPr>
              <p:cNvPr id="3" name="Metin kutusu 2">
                <a:extLst>
                  <a:ext uri="{FF2B5EF4-FFF2-40B4-BE49-F238E27FC236}">
                    <a16:creationId xmlns:a16="http://schemas.microsoft.com/office/drawing/2014/main" id="{B3D94D3C-CB2F-4A16-8655-135D06878F79}"/>
                  </a:ext>
                </a:extLst>
              </p:cNvPr>
              <p:cNvSpPr txBox="1">
                <a:spLocks noRot="1" noChangeAspect="1" noMove="1" noResize="1" noEditPoints="1" noAdjustHandles="1" noChangeArrowheads="1" noChangeShapeType="1" noTextEdit="1"/>
              </p:cNvSpPr>
              <p:nvPr/>
            </p:nvSpPr>
            <p:spPr>
              <a:xfrm>
                <a:off x="596246" y="698460"/>
                <a:ext cx="6094428" cy="714683"/>
              </a:xfrm>
              <a:prstGeom prst="rect">
                <a:avLst/>
              </a:prstGeom>
              <a:blipFill>
                <a:blip r:embed="rId2"/>
                <a:stretch>
                  <a:fillRect/>
                </a:stretch>
              </a:blipFill>
            </p:spPr>
            <p:txBody>
              <a:bodyPr/>
              <a:lstStyle/>
              <a:p>
                <a:r>
                  <a:rPr lang="tr-TR">
                    <a:noFill/>
                  </a:rPr>
                  <a:t> </a:t>
                </a:r>
              </a:p>
            </p:txBody>
          </p:sp>
        </mc:Fallback>
      </mc:AlternateContent>
      <p:graphicFrame>
        <p:nvGraphicFramePr>
          <p:cNvPr id="9" name="Tablo 8">
            <a:extLst>
              <a:ext uri="{FF2B5EF4-FFF2-40B4-BE49-F238E27FC236}">
                <a16:creationId xmlns:a16="http://schemas.microsoft.com/office/drawing/2014/main" id="{27C39180-1EE2-4428-9CFD-7041F49A8EA8}"/>
              </a:ext>
            </a:extLst>
          </p:cNvPr>
          <p:cNvGraphicFramePr>
            <a:graphicFrameLocks noGrp="1"/>
          </p:cNvGraphicFramePr>
          <p:nvPr>
            <p:extLst>
              <p:ext uri="{D42A27DB-BD31-4B8C-83A1-F6EECF244321}">
                <p14:modId xmlns:p14="http://schemas.microsoft.com/office/powerpoint/2010/main" val="1323763033"/>
              </p:ext>
            </p:extLst>
          </p:nvPr>
        </p:nvGraphicFramePr>
        <p:xfrm>
          <a:off x="4477732" y="1927447"/>
          <a:ext cx="2875885" cy="4147694"/>
        </p:xfrm>
        <a:graphic>
          <a:graphicData uri="http://schemas.openxmlformats.org/drawingml/2006/table">
            <a:tbl>
              <a:tblPr firstRow="1" firstCol="1" bandRow="1"/>
              <a:tblGrid>
                <a:gridCol w="1231381">
                  <a:extLst>
                    <a:ext uri="{9D8B030D-6E8A-4147-A177-3AD203B41FA5}">
                      <a16:colId xmlns:a16="http://schemas.microsoft.com/office/drawing/2014/main" val="2367618689"/>
                    </a:ext>
                  </a:extLst>
                </a:gridCol>
                <a:gridCol w="1644504">
                  <a:extLst>
                    <a:ext uri="{9D8B030D-6E8A-4147-A177-3AD203B41FA5}">
                      <a16:colId xmlns:a16="http://schemas.microsoft.com/office/drawing/2014/main" val="248675762"/>
                    </a:ext>
                  </a:extLst>
                </a:gridCol>
              </a:tblGrid>
              <a:tr h="0">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Tüm mümkün örneklemler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Örneklem ortalamaları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0777571"/>
                  </a:ext>
                </a:extLst>
              </a:tr>
              <a:tr h="0">
                <a:tc>
                  <a:txBody>
                    <a:bodyPr/>
                    <a:lstStyle/>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2,4,10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2,4,12</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2,4,18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2,10,12</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2,10,18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2,12,18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4,10,12</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4,10,18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4,12,18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10,12,18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16/3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18/3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30/3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32/3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26/3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32/3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34/3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40/3</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0793859"/>
                  </a:ext>
                </a:extLst>
              </a:tr>
            </a:tbl>
          </a:graphicData>
        </a:graphic>
      </p:graphicFrame>
    </p:spTree>
    <p:extLst>
      <p:ext uri="{BB962C8B-B14F-4D97-AF65-F5344CB8AC3E}">
        <p14:creationId xmlns:p14="http://schemas.microsoft.com/office/powerpoint/2010/main" val="1968193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o 1">
                <a:extLst>
                  <a:ext uri="{FF2B5EF4-FFF2-40B4-BE49-F238E27FC236}">
                    <a16:creationId xmlns:a16="http://schemas.microsoft.com/office/drawing/2014/main" id="{42863E68-E5CD-41F9-A77B-E9B723660EF6}"/>
                  </a:ext>
                </a:extLst>
              </p:cNvPr>
              <p:cNvGraphicFramePr>
                <a:graphicFrameLocks noGrp="1"/>
              </p:cNvGraphicFramePr>
              <p:nvPr>
                <p:extLst>
                  <p:ext uri="{D42A27DB-BD31-4B8C-83A1-F6EECF244321}">
                    <p14:modId xmlns:p14="http://schemas.microsoft.com/office/powerpoint/2010/main" val="1059348471"/>
                  </p:ext>
                </p:extLst>
              </p:nvPr>
            </p:nvGraphicFramePr>
            <p:xfrm>
              <a:off x="1310325" y="678730"/>
              <a:ext cx="3427593" cy="3987209"/>
            </p:xfrm>
            <a:graphic>
              <a:graphicData uri="http://schemas.openxmlformats.org/drawingml/2006/table">
                <a:tbl>
                  <a:tblPr firstRow="1" firstCol="1" bandRow="1"/>
                  <a:tblGrid>
                    <a:gridCol w="1726004">
                      <a:extLst>
                        <a:ext uri="{9D8B030D-6E8A-4147-A177-3AD203B41FA5}">
                          <a16:colId xmlns:a16="http://schemas.microsoft.com/office/drawing/2014/main" val="674254674"/>
                        </a:ext>
                      </a:extLst>
                    </a:gridCol>
                    <a:gridCol w="1701589">
                      <a:extLst>
                        <a:ext uri="{9D8B030D-6E8A-4147-A177-3AD203B41FA5}">
                          <a16:colId xmlns:a16="http://schemas.microsoft.com/office/drawing/2014/main" val="1071512943"/>
                        </a:ext>
                      </a:extLst>
                    </a:gridCol>
                  </a:tblGrid>
                  <a:tr h="707922">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Örneklem ortalamaları (</a:t>
                          </a:r>
                          <a14:m>
                            <m:oMath xmlns:m="http://schemas.openxmlformats.org/officeDocument/2006/math">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𝑥</m:t>
                                  </m:r>
                                </m:e>
                              </m:acc>
                            </m:oMath>
                          </a14:m>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Frekans oranları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(olasılıklar)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878861"/>
                      </a:ext>
                    </a:extLst>
                  </a:tr>
                  <a:tr h="3279287">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18/3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34/3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56149"/>
                      </a:ext>
                    </a:extLst>
                  </a:tr>
                </a:tbl>
              </a:graphicData>
            </a:graphic>
          </p:graphicFrame>
        </mc:Choice>
        <mc:Fallback xmlns="">
          <p:graphicFrame>
            <p:nvGraphicFramePr>
              <p:cNvPr id="2" name="Tablo 1">
                <a:extLst>
                  <a:ext uri="{FF2B5EF4-FFF2-40B4-BE49-F238E27FC236}">
                    <a16:creationId xmlns:a16="http://schemas.microsoft.com/office/drawing/2014/main" id="{42863E68-E5CD-41F9-A77B-E9B723660EF6}"/>
                  </a:ext>
                </a:extLst>
              </p:cNvPr>
              <p:cNvGraphicFramePr>
                <a:graphicFrameLocks noGrp="1"/>
              </p:cNvGraphicFramePr>
              <p:nvPr>
                <p:extLst>
                  <p:ext uri="{D42A27DB-BD31-4B8C-83A1-F6EECF244321}">
                    <p14:modId xmlns:p14="http://schemas.microsoft.com/office/powerpoint/2010/main" val="1059348471"/>
                  </p:ext>
                </p:extLst>
              </p:nvPr>
            </p:nvGraphicFramePr>
            <p:xfrm>
              <a:off x="1310325" y="678730"/>
              <a:ext cx="3427593" cy="3987209"/>
            </p:xfrm>
            <a:graphic>
              <a:graphicData uri="http://schemas.openxmlformats.org/drawingml/2006/table">
                <a:tbl>
                  <a:tblPr firstRow="1" firstCol="1" bandRow="1"/>
                  <a:tblGrid>
                    <a:gridCol w="1726004">
                      <a:extLst>
                        <a:ext uri="{9D8B030D-6E8A-4147-A177-3AD203B41FA5}">
                          <a16:colId xmlns:a16="http://schemas.microsoft.com/office/drawing/2014/main" val="674254674"/>
                        </a:ext>
                      </a:extLst>
                    </a:gridCol>
                    <a:gridCol w="1701589">
                      <a:extLst>
                        <a:ext uri="{9D8B030D-6E8A-4147-A177-3AD203B41FA5}">
                          <a16:colId xmlns:a16="http://schemas.microsoft.com/office/drawing/2014/main" val="1071512943"/>
                        </a:ext>
                      </a:extLst>
                    </a:gridCol>
                  </a:tblGrid>
                  <a:tr h="70792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52" t="-862" r="-99296" b="-466379"/>
                          </a:stretch>
                        </a:blipFill>
                      </a:tcPr>
                    </a:tc>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Frekans oranları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(olasılıklar)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878861"/>
                      </a:ext>
                    </a:extLst>
                  </a:tr>
                  <a:tr h="3279287">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18/3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34/3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40/3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56149"/>
                      </a:ext>
                    </a:extLst>
                  </a:tr>
                </a:tbl>
              </a:graphicData>
            </a:graphic>
          </p:graphicFrame>
        </mc:Fallback>
      </mc:AlternateContent>
      <mc:AlternateContent xmlns:mc="http://schemas.openxmlformats.org/markup-compatibility/2006" xmlns:a14="http://schemas.microsoft.com/office/drawing/2010/main">
        <mc:Choice Requires="a14">
          <p:sp>
            <p:nvSpPr>
              <p:cNvPr id="4" name="Metin kutusu 3">
                <a:extLst>
                  <a:ext uri="{FF2B5EF4-FFF2-40B4-BE49-F238E27FC236}">
                    <a16:creationId xmlns:a16="http://schemas.microsoft.com/office/drawing/2014/main" id="{5FE5971B-4EEB-4190-9823-D5D37E7614CD}"/>
                  </a:ext>
                </a:extLst>
              </p:cNvPr>
              <p:cNvSpPr txBox="1"/>
              <p:nvPr/>
            </p:nvSpPr>
            <p:spPr>
              <a:xfrm>
                <a:off x="5149393" y="1320387"/>
                <a:ext cx="6094428" cy="1997213"/>
              </a:xfrm>
              <a:prstGeom prst="rect">
                <a:avLst/>
              </a:prstGeom>
              <a:noFill/>
            </p:spPr>
            <p:txBody>
              <a:bodyPr wrap="square">
                <a:spAutoFit/>
              </a:bodyPr>
              <a:lstStyle/>
              <a:p>
                <a:pPr marL="457200" algn="just">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Örnekleme dağılımının ortalaması ve standart sapması;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48</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34</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Metin kutusu 3">
                <a:extLst>
                  <a:ext uri="{FF2B5EF4-FFF2-40B4-BE49-F238E27FC236}">
                    <a16:creationId xmlns:a16="http://schemas.microsoft.com/office/drawing/2014/main" id="{5FE5971B-4EEB-4190-9823-D5D37E7614CD}"/>
                  </a:ext>
                </a:extLst>
              </p:cNvPr>
              <p:cNvSpPr txBox="1">
                <a:spLocks noRot="1" noChangeAspect="1" noMove="1" noResize="1" noEditPoints="1" noAdjustHandles="1" noChangeArrowheads="1" noChangeShapeType="1" noTextEdit="1"/>
              </p:cNvSpPr>
              <p:nvPr/>
            </p:nvSpPr>
            <p:spPr>
              <a:xfrm>
                <a:off x="5149393" y="1320387"/>
                <a:ext cx="6094428" cy="1997213"/>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148697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2944C98-AC97-45C8-868B-A09E7267C9DF}"/>
                  </a:ext>
                </a:extLst>
              </p:cNvPr>
              <p:cNvSpPr txBox="1"/>
              <p:nvPr/>
            </p:nvSpPr>
            <p:spPr>
              <a:xfrm>
                <a:off x="1414021" y="443060"/>
                <a:ext cx="7784183" cy="3145605"/>
              </a:xfrm>
              <a:prstGeom prst="rect">
                <a:avLst/>
              </a:prstGeom>
              <a:noFill/>
            </p:spPr>
            <p:txBody>
              <a:bodyPr wrap="square">
                <a:spAutoFit/>
              </a:bodyPr>
              <a:lstStyle/>
              <a:p>
                <a:pPr marL="228600"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18</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−9,2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=2,34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𝑦𝑎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𝑑𝑎</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5,74</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3 </m:t>
                              </m:r>
                            </m:e>
                          </m:rad>
                        </m:den>
                      </m:f>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5−3</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5−1</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=2,34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A2944C98-AC97-45C8-868B-A09E7267C9DF}"/>
                  </a:ext>
                </a:extLst>
              </p:cNvPr>
              <p:cNvSpPr txBox="1">
                <a:spLocks noRot="1" noChangeAspect="1" noMove="1" noResize="1" noEditPoints="1" noAdjustHandles="1" noChangeArrowheads="1" noChangeShapeType="1" noTextEdit="1"/>
              </p:cNvSpPr>
              <p:nvPr/>
            </p:nvSpPr>
            <p:spPr>
              <a:xfrm>
                <a:off x="1414021" y="443060"/>
                <a:ext cx="7784183" cy="3145605"/>
              </a:xfrm>
              <a:prstGeom prst="rect">
                <a:avLst/>
              </a:prstGeom>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717383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8A4AA63-50ED-467A-AA4E-9530AB1D77E8}"/>
                  </a:ext>
                </a:extLst>
              </p:cNvPr>
              <p:cNvSpPr txBox="1"/>
              <p:nvPr/>
            </p:nvSpPr>
            <p:spPr>
              <a:xfrm>
                <a:off x="895546" y="520014"/>
                <a:ext cx="10831398" cy="4448847"/>
              </a:xfrm>
              <a:prstGeom prst="rect">
                <a:avLst/>
              </a:prstGeom>
              <a:noFill/>
            </p:spPr>
            <p:txBody>
              <a:bodyPr wrap="square">
                <a:spAutoFit/>
              </a:bodyPr>
              <a:lstStyle/>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üniversitedeki erkek öğrencilerin boylarının dağılımı 15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varyansla</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normal dağılıma sahiptir. Bu öğrenciler arasından 20 erkek öğrenci seçildiğinde örneklem ortalaması ile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ortalaması arasındaki farkın 3 cm ve daha az olma olasılığını hesaplayınız.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e>
                    </m:d>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olasılığı hesaplanmak istenmektedir.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m:t>
                                  </m:r>
                                </m:e>
                              </m:rad>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15</m:t>
                                  </m:r>
                                </m:e>
                              </m:rad>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|≤3,46</m:t>
                          </m:r>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−3,46&lt;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&lt;3,46</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=2×0,4997=0,9994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8A4AA63-50ED-467A-AA4E-9530AB1D77E8}"/>
                  </a:ext>
                </a:extLst>
              </p:cNvPr>
              <p:cNvSpPr txBox="1">
                <a:spLocks noRot="1" noChangeAspect="1" noMove="1" noResize="1" noEditPoints="1" noAdjustHandles="1" noChangeArrowheads="1" noChangeShapeType="1" noTextEdit="1"/>
              </p:cNvSpPr>
              <p:nvPr/>
            </p:nvSpPr>
            <p:spPr>
              <a:xfrm>
                <a:off x="895546" y="520014"/>
                <a:ext cx="10831398" cy="4448847"/>
              </a:xfrm>
              <a:prstGeom prst="rect">
                <a:avLst/>
              </a:prstGeom>
              <a:blipFill>
                <a:blip r:embed="rId2"/>
                <a:stretch>
                  <a:fillRect l="-506" r="-450"/>
                </a:stretch>
              </a:blipFill>
            </p:spPr>
            <p:txBody>
              <a:bodyPr/>
              <a:lstStyle/>
              <a:p>
                <a:r>
                  <a:rPr lang="tr-TR">
                    <a:noFill/>
                  </a:rPr>
                  <a:t> </a:t>
                </a:r>
              </a:p>
            </p:txBody>
          </p:sp>
        </mc:Fallback>
      </mc:AlternateContent>
    </p:spTree>
    <p:extLst>
      <p:ext uri="{BB962C8B-B14F-4D97-AF65-F5344CB8AC3E}">
        <p14:creationId xmlns:p14="http://schemas.microsoft.com/office/powerpoint/2010/main" val="114402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9A51F085-69AC-4125-9804-40175450AF37}"/>
              </a:ext>
            </a:extLst>
          </p:cNvPr>
          <p:cNvSpPr>
            <a:spLocks noGrp="1"/>
          </p:cNvSpPr>
          <p:nvPr>
            <p:ph type="title"/>
          </p:nvPr>
        </p:nvSpPr>
        <p:spPr/>
        <p:txBody>
          <a:bodyPr>
            <a:normAutofit/>
          </a:bodyPr>
          <a:lstStyle/>
          <a:p>
            <a:pPr algn="ctr">
              <a:lnSpc>
                <a:spcPct val="150000"/>
              </a:lnSpc>
              <a:spcAft>
                <a:spcPts val="800"/>
              </a:spcAft>
            </a:pPr>
            <a:r>
              <a:rPr lang="tr-TR" sz="3600" b="1" dirty="0">
                <a:effectLst/>
                <a:latin typeface="Times New Roman" panose="02020603050405020304" pitchFamily="18" charset="0"/>
                <a:ea typeface="Times New Roman" panose="02020603050405020304" pitchFamily="18" charset="0"/>
                <a:cs typeface="Times New Roman" panose="02020603050405020304" pitchFamily="18" charset="0"/>
              </a:rPr>
              <a:t>Basit Tesadüfi Örnekleme</a:t>
            </a:r>
            <a:endParaRPr lang="tr-TR" sz="3600" dirty="0"/>
          </a:p>
        </p:txBody>
      </p:sp>
      <mc:AlternateContent xmlns:mc="http://schemas.openxmlformats.org/markup-compatibility/2006" xmlns:a14="http://schemas.microsoft.com/office/drawing/2010/main">
        <mc:Choice Requires="a14">
          <p:sp>
            <p:nvSpPr>
              <p:cNvPr id="6" name="İçerik Yer Tutucusu 5">
                <a:extLst>
                  <a:ext uri="{FF2B5EF4-FFF2-40B4-BE49-F238E27FC236}">
                    <a16:creationId xmlns:a16="http://schemas.microsoft.com/office/drawing/2014/main" id="{7313A368-41E8-4849-9053-9CEE95D0470B}"/>
                  </a:ext>
                </a:extLst>
              </p:cNvPr>
              <p:cNvSpPr>
                <a:spLocks noGrp="1"/>
              </p:cNvSpPr>
              <p:nvPr>
                <p:ph idx="1"/>
              </p:nvPr>
            </p:nvSpPr>
            <p:spPr/>
            <p:txBody>
              <a:bodyPr>
                <a:normAutofit/>
              </a:bodyPr>
              <a:lstStyle/>
              <a:p>
                <a:r>
                  <a:rPr lang="tr-TR" sz="2400" dirty="0">
                    <a:effectLst/>
                    <a:latin typeface="Times New Roman" panose="02020603050405020304" pitchFamily="18" charset="0"/>
                    <a:ea typeface="Times New Roman" panose="02020603050405020304" pitchFamily="18" charset="0"/>
                  </a:rPr>
                  <a:t>Seçim süreci iadeli ve iadesiz şekilde yapılabilir. Eğer N sayıda birim içeren bir kitleden iadeli olarak n büyüklüğünde bir örneklem seçilecekse bunun sayısı </a:t>
                </a:r>
                <a:r>
                  <a:rPr lang="tr-TR" sz="2400" dirty="0" err="1">
                    <a:effectLst/>
                    <a:latin typeface="Times New Roman" panose="02020603050405020304" pitchFamily="18" charset="0"/>
                    <a:ea typeface="Times New Roman" panose="02020603050405020304" pitchFamily="18" charset="0"/>
                  </a:rPr>
                  <a:t>N</a:t>
                </a:r>
                <a:r>
                  <a:rPr lang="tr-TR" sz="2400" baseline="30000" dirty="0" err="1">
                    <a:effectLst/>
                    <a:latin typeface="Times New Roman" panose="02020603050405020304" pitchFamily="18" charset="0"/>
                    <a:ea typeface="Times New Roman" panose="02020603050405020304" pitchFamily="18" charset="0"/>
                  </a:rPr>
                  <a:t>n</a:t>
                </a:r>
                <a:r>
                  <a:rPr lang="tr-TR" sz="2400" baseline="30000" dirty="0">
                    <a:effectLst/>
                    <a:latin typeface="Times New Roman" panose="02020603050405020304" pitchFamily="18" charset="0"/>
                    <a:ea typeface="Times New Roman" panose="02020603050405020304" pitchFamily="18" charset="0"/>
                  </a:rPr>
                  <a:t> </a:t>
                </a:r>
                <a:r>
                  <a:rPr lang="tr-TR" sz="2400" dirty="0">
                    <a:effectLst/>
                    <a:latin typeface="Times New Roman" panose="02020603050405020304" pitchFamily="18" charset="0"/>
                    <a:ea typeface="Times New Roman" panose="02020603050405020304" pitchFamily="18" charset="0"/>
                  </a:rPr>
                  <a:t>olur. İadesiz yapılacaksa </a:t>
                </a:r>
                <a14:m>
                  <m:oMath xmlns:m="http://schemas.openxmlformats.org/officeDocument/2006/math">
                    <m:d>
                      <m:dPr>
                        <m:ctrlPr>
                          <a:rPr lang="tr-TR" sz="2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noBar"/>
                            <m:ctrlPr>
                              <a:rPr lang="tr-TR"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2400" i="1">
                                <a:effectLst/>
                                <a:latin typeface="Cambria Math" panose="02040503050406030204" pitchFamily="18" charset="0"/>
                                <a:ea typeface="Times New Roman" panose="02020603050405020304" pitchFamily="18" charset="0"/>
                                <a:cs typeface="Times New Roman" panose="02020603050405020304" pitchFamily="18" charset="0"/>
                              </a:rPr>
                              <m:t>𝑁</m:t>
                            </m:r>
                          </m:num>
                          <m:den>
                            <m:r>
                              <a:rPr lang="tr-TR" sz="24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oMath>
                </a14:m>
                <a:r>
                  <a:rPr lang="tr-TR" sz="2400" dirty="0">
                    <a:effectLst/>
                    <a:latin typeface="Times New Roman" panose="02020603050405020304" pitchFamily="18" charset="0"/>
                    <a:ea typeface="Times New Roman" panose="02020603050405020304" pitchFamily="18" charset="0"/>
                  </a:rPr>
                  <a:t> sayıda örneklem seçilir. </a:t>
                </a:r>
              </a:p>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 Kitledeki birim sayısı, n: örneklemedeki birim sayısı, n/N: örnekleme oranı, N/n: büyütme oranı)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2400" dirty="0">
                  <a:latin typeface="Times New Roman" panose="02020603050405020304" pitchFamily="18" charset="0"/>
                </a:endParaRPr>
              </a:p>
              <a:p>
                <a:endParaRPr lang="tr-TR" sz="2400" dirty="0">
                  <a:latin typeface="Times New Roman" panose="02020603050405020304" pitchFamily="18" charset="0"/>
                </a:endParaRPr>
              </a:p>
            </p:txBody>
          </p:sp>
        </mc:Choice>
        <mc:Fallback xmlns="">
          <p:sp>
            <p:nvSpPr>
              <p:cNvPr id="6" name="İçerik Yer Tutucusu 5">
                <a:extLst>
                  <a:ext uri="{FF2B5EF4-FFF2-40B4-BE49-F238E27FC236}">
                    <a16:creationId xmlns:a16="http://schemas.microsoft.com/office/drawing/2014/main" id="{7313A368-41E8-4849-9053-9CEE95D0470B}"/>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tr-TR">
                    <a:noFill/>
                  </a:rPr>
                  <a:t> </a:t>
                </a:r>
              </a:p>
            </p:txBody>
          </p:sp>
        </mc:Fallback>
      </mc:AlternateContent>
    </p:spTree>
    <p:extLst>
      <p:ext uri="{BB962C8B-B14F-4D97-AF65-F5344CB8AC3E}">
        <p14:creationId xmlns:p14="http://schemas.microsoft.com/office/powerpoint/2010/main" val="5337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7F3CB6E0-8ABE-4113-987A-B6A70CDC696D}"/>
                  </a:ext>
                </a:extLst>
              </p:cNvPr>
              <p:cNvSpPr txBox="1"/>
              <p:nvPr/>
            </p:nvSpPr>
            <p:spPr>
              <a:xfrm>
                <a:off x="725864" y="546755"/>
                <a:ext cx="8415779" cy="3369320"/>
              </a:xfrm>
              <a:prstGeom prst="rect">
                <a:avLst/>
              </a:prstGeom>
              <a:noFill/>
            </p:spPr>
            <p:txBody>
              <a:bodyPr wrap="square">
                <a:spAutoFit/>
              </a:bodyPr>
              <a:lstStyle/>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Normal dağılan bir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anakütleden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rassal</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12 birimli örneklem çekilmiştir. Örneklemin ortalaması 56 standart sapması ise 10 olarak hesaplandığına göre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ortalamasının 60’dan büyük olma olasılığını hesaplayınız.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&gt;60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&gt;60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&lt;−60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−60</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−60</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den>
                          </m:f>
                        </m:e>
                      </m:d>
                    </m:oMath>
                  </m:oMathPara>
                </a14:m>
                <a:endParaRPr lang="tr-TR" dirty="0"/>
              </a:p>
            </p:txBody>
          </p:sp>
        </mc:Choice>
        <mc:Fallback xmlns="">
          <p:sp>
            <p:nvSpPr>
              <p:cNvPr id="3" name="Metin kutusu 2">
                <a:extLst>
                  <a:ext uri="{FF2B5EF4-FFF2-40B4-BE49-F238E27FC236}">
                    <a16:creationId xmlns:a16="http://schemas.microsoft.com/office/drawing/2014/main" id="{7F3CB6E0-8ABE-4113-987A-B6A70CDC696D}"/>
                  </a:ext>
                </a:extLst>
              </p:cNvPr>
              <p:cNvSpPr txBox="1">
                <a:spLocks noRot="1" noChangeAspect="1" noMove="1" noResize="1" noEditPoints="1" noAdjustHandles="1" noChangeArrowheads="1" noChangeShapeType="1" noTextEdit="1"/>
              </p:cNvSpPr>
              <p:nvPr/>
            </p:nvSpPr>
            <p:spPr>
              <a:xfrm>
                <a:off x="725864" y="546755"/>
                <a:ext cx="8415779" cy="3369320"/>
              </a:xfrm>
              <a:prstGeom prst="rect">
                <a:avLst/>
              </a:prstGeom>
              <a:blipFill>
                <a:blip r:embed="rId2"/>
                <a:stretch>
                  <a:fillRect l="-579" r="-652"/>
                </a:stretch>
              </a:blipFill>
            </p:spPr>
            <p:txBody>
              <a:bodyPr/>
              <a:lstStyle/>
              <a:p>
                <a:r>
                  <a:rPr lang="tr-TR">
                    <a:noFill/>
                  </a:rPr>
                  <a:t> </a:t>
                </a:r>
              </a:p>
            </p:txBody>
          </p:sp>
        </mc:Fallback>
      </mc:AlternateContent>
    </p:spTree>
    <p:extLst>
      <p:ext uri="{BB962C8B-B14F-4D97-AF65-F5344CB8AC3E}">
        <p14:creationId xmlns:p14="http://schemas.microsoft.com/office/powerpoint/2010/main" val="1961825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C6388335-A730-4797-9CEB-5E05AF67945A}"/>
                  </a:ext>
                </a:extLst>
              </p:cNvPr>
              <p:cNvSpPr txBox="1"/>
              <p:nvPr/>
            </p:nvSpPr>
            <p:spPr>
              <a:xfrm>
                <a:off x="1404594" y="678731"/>
                <a:ext cx="7737049" cy="3086807"/>
              </a:xfrm>
              <a:prstGeom prst="rect">
                <a:avLst/>
              </a:prstGeom>
              <a:noFill/>
            </p:spPr>
            <p:txBody>
              <a:bodyPr wrap="square">
                <a:spAutoFit/>
              </a:bodyPr>
              <a:lstStyle/>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56−60</m:t>
                              </m:r>
                            </m:num>
                            <m:den>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m:t>
                                      </m:r>
                                    </m:e>
                                  </m:rad>
                                </m:den>
                              </m:f>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&lt;−1,386)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12−1=11</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serbestlik dereceli t tablosuna bakıldığında,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&lt;−1,363</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=0,10</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&lt;−1,796</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C6388335-A730-4797-9CEB-5E05AF67945A}"/>
                  </a:ext>
                </a:extLst>
              </p:cNvPr>
              <p:cNvSpPr txBox="1">
                <a:spLocks noRot="1" noChangeAspect="1" noMove="1" noResize="1" noEditPoints="1" noAdjustHandles="1" noChangeArrowheads="1" noChangeShapeType="1" noTextEdit="1"/>
              </p:cNvSpPr>
              <p:nvPr/>
            </p:nvSpPr>
            <p:spPr>
              <a:xfrm>
                <a:off x="1404594" y="678731"/>
                <a:ext cx="7737049" cy="3086807"/>
              </a:xfrm>
              <a:prstGeom prst="rect">
                <a:avLst/>
              </a:prstGeom>
              <a:blipFill>
                <a:blip r:embed="rId2"/>
                <a:stretch>
                  <a:fillRect/>
                </a:stretch>
              </a:blipFill>
            </p:spPr>
            <p:txBody>
              <a:bodyPr/>
              <a:lstStyle/>
              <a:p>
                <a:r>
                  <a:rPr lang="tr-TR">
                    <a:noFill/>
                  </a:rPr>
                  <a:t> </a:t>
                </a:r>
              </a:p>
            </p:txBody>
          </p:sp>
        </mc:Fallback>
      </mc:AlternateContent>
      <p:sp>
        <p:nvSpPr>
          <p:cNvPr id="7" name="Metin kutusu 6">
            <a:extLst>
              <a:ext uri="{FF2B5EF4-FFF2-40B4-BE49-F238E27FC236}">
                <a16:creationId xmlns:a16="http://schemas.microsoft.com/office/drawing/2014/main" id="{95EF4979-0A75-46C6-99DD-2AA0EB45EA98}"/>
              </a:ext>
            </a:extLst>
          </p:cNvPr>
          <p:cNvSpPr txBox="1"/>
          <p:nvPr/>
        </p:nvSpPr>
        <p:spPr>
          <a:xfrm>
            <a:off x="681061" y="3765538"/>
            <a:ext cx="6094378" cy="463397"/>
          </a:xfrm>
          <a:prstGeom prst="rect">
            <a:avLst/>
          </a:prstGeom>
          <a:noFill/>
        </p:spPr>
        <p:txBody>
          <a:bodyPr wrap="square">
            <a:spAutoFit/>
          </a:bodyPr>
          <a:lstStyle/>
          <a:p>
            <a:pPr marL="44958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Doğrusal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enterpolasyon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yöntemi kullanılırsa,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o 8">
            <a:extLst>
              <a:ext uri="{FF2B5EF4-FFF2-40B4-BE49-F238E27FC236}">
                <a16:creationId xmlns:a16="http://schemas.microsoft.com/office/drawing/2014/main" id="{359C4CF9-E16A-4213-93C1-554563698F45}"/>
              </a:ext>
            </a:extLst>
          </p:cNvPr>
          <p:cNvGraphicFramePr>
            <a:graphicFrameLocks noGrp="1"/>
          </p:cNvGraphicFramePr>
          <p:nvPr>
            <p:extLst>
              <p:ext uri="{D42A27DB-BD31-4B8C-83A1-F6EECF244321}">
                <p14:modId xmlns:p14="http://schemas.microsoft.com/office/powerpoint/2010/main" val="751978438"/>
              </p:ext>
            </p:extLst>
          </p:nvPr>
        </p:nvGraphicFramePr>
        <p:xfrm>
          <a:off x="1296487" y="4572893"/>
          <a:ext cx="1077595" cy="996887"/>
        </p:xfrm>
        <a:graphic>
          <a:graphicData uri="http://schemas.openxmlformats.org/drawingml/2006/table">
            <a:tbl>
              <a:tblPr firstRow="1" firstCol="1" bandRow="1"/>
              <a:tblGrid>
                <a:gridCol w="537845">
                  <a:extLst>
                    <a:ext uri="{9D8B030D-6E8A-4147-A177-3AD203B41FA5}">
                      <a16:colId xmlns:a16="http://schemas.microsoft.com/office/drawing/2014/main" val="4105880038"/>
                    </a:ext>
                  </a:extLst>
                </a:gridCol>
                <a:gridCol w="539750">
                  <a:extLst>
                    <a:ext uri="{9D8B030D-6E8A-4147-A177-3AD203B41FA5}">
                      <a16:colId xmlns:a16="http://schemas.microsoft.com/office/drawing/2014/main" val="165330568"/>
                    </a:ext>
                  </a:extLst>
                </a:gridCol>
              </a:tblGrid>
              <a:tr h="0">
                <a:tc>
                  <a:txBody>
                    <a:bodyPr/>
                    <a:lstStyle/>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1,363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1,386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1,796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0,10</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0,05</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985178"/>
                  </a:ext>
                </a:extLst>
              </a:tr>
            </a:tbl>
          </a:graphicData>
        </a:graphic>
      </p:graphicFrame>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FAF3BE27-4E34-4123-A83E-851A015EC170}"/>
                  </a:ext>
                </a:extLst>
              </p:cNvPr>
              <p:cNvSpPr txBox="1"/>
              <p:nvPr/>
            </p:nvSpPr>
            <p:spPr>
              <a:xfrm>
                <a:off x="4197259" y="4747529"/>
                <a:ext cx="6094378" cy="6476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tr-TR" i="1" smtClean="0">
                              <a:solidFill>
                                <a:srgbClr val="836967"/>
                              </a:solidFill>
                              <a:latin typeface="Cambria Math" panose="02040503050406030204" pitchFamily="18" charset="0"/>
                            </a:rPr>
                          </m:ctrlPr>
                        </m:fPr>
                        <m:num>
                          <m:r>
                            <a:rPr lang="tr-TR">
                              <a:latin typeface="Cambria Math" panose="02040503050406030204" pitchFamily="18" charset="0"/>
                            </a:rPr>
                            <m:t>1,796</m:t>
                          </m:r>
                          <m:r>
                            <a:rPr lang="tr-TR" i="0">
                              <a:latin typeface="Cambria Math" panose="02040503050406030204" pitchFamily="18" charset="0"/>
                            </a:rPr>
                            <m:t>−1,363</m:t>
                          </m:r>
                        </m:num>
                        <m:den>
                          <m:r>
                            <a:rPr lang="tr-TR" i="0">
                              <a:latin typeface="Cambria Math" panose="02040503050406030204" pitchFamily="18" charset="0"/>
                            </a:rPr>
                            <m:t>1,386−1,363</m:t>
                          </m:r>
                        </m:den>
                      </m:f>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0,05−0,10</m:t>
                          </m:r>
                        </m:num>
                        <m:den>
                          <m:r>
                            <a:rPr lang="tr-TR" i="1">
                              <a:latin typeface="Cambria Math" panose="02040503050406030204" pitchFamily="18" charset="0"/>
                            </a:rPr>
                            <m:t>𝑥</m:t>
                          </m:r>
                          <m:r>
                            <a:rPr lang="tr-TR" i="0">
                              <a:latin typeface="Cambria Math" panose="02040503050406030204" pitchFamily="18" charset="0"/>
                            </a:rPr>
                            <m:t>−0,10</m:t>
                          </m:r>
                        </m:den>
                      </m:f>
                      <m:r>
                        <a:rPr lang="tr-TR" i="0">
                          <a:latin typeface="Cambria Math" panose="02040503050406030204" pitchFamily="18" charset="0"/>
                        </a:rPr>
                        <m:t>⇒</m:t>
                      </m:r>
                      <m:r>
                        <a:rPr lang="tr-TR" i="1">
                          <a:latin typeface="Cambria Math" panose="02040503050406030204" pitchFamily="18" charset="0"/>
                        </a:rPr>
                        <m:t>𝑥</m:t>
                      </m:r>
                      <m:r>
                        <a:rPr lang="tr-TR" i="0">
                          <a:latin typeface="Cambria Math" panose="02040503050406030204" pitchFamily="18" charset="0"/>
                        </a:rPr>
                        <m:t>=0,0973</m:t>
                      </m:r>
                    </m:oMath>
                  </m:oMathPara>
                </a14:m>
                <a:endParaRPr lang="tr-TR" dirty="0"/>
              </a:p>
            </p:txBody>
          </p:sp>
        </mc:Choice>
        <mc:Fallback xmlns="">
          <p:sp>
            <p:nvSpPr>
              <p:cNvPr id="11" name="Metin kutusu 10">
                <a:extLst>
                  <a:ext uri="{FF2B5EF4-FFF2-40B4-BE49-F238E27FC236}">
                    <a16:creationId xmlns:a16="http://schemas.microsoft.com/office/drawing/2014/main" id="{FAF3BE27-4E34-4123-A83E-851A015EC170}"/>
                  </a:ext>
                </a:extLst>
              </p:cNvPr>
              <p:cNvSpPr txBox="1">
                <a:spLocks noRot="1" noChangeAspect="1" noMove="1" noResize="1" noEditPoints="1" noAdjustHandles="1" noChangeArrowheads="1" noChangeShapeType="1" noTextEdit="1"/>
              </p:cNvSpPr>
              <p:nvPr/>
            </p:nvSpPr>
            <p:spPr>
              <a:xfrm>
                <a:off x="4197259" y="4747529"/>
                <a:ext cx="6094378" cy="647613"/>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083390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986E204D-1203-402D-9A8D-D9E41CC7492B}"/>
                  </a:ext>
                </a:extLst>
              </p:cNvPr>
              <p:cNvSpPr txBox="1"/>
              <p:nvPr/>
            </p:nvSpPr>
            <p:spPr>
              <a:xfrm>
                <a:off x="1161853" y="651082"/>
                <a:ext cx="10244579" cy="2062103"/>
              </a:xfrm>
              <a:prstGeom prst="rect">
                <a:avLst/>
              </a:prstGeom>
              <a:noFill/>
            </p:spPr>
            <p:txBody>
              <a:bodyPr wrap="square">
                <a:spAutoFit/>
              </a:bodyPr>
              <a:lstStyle/>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p>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Hilesiz bir zar 800 kez atıldığında 4 noktalı yüzün frekans oranı ile zarın 4 gelme olasılığı arasındaki farkın 0,06’dan fazla olmaması olasılığımı hesaplayınız.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|&lt;0,06)=?</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986E204D-1203-402D-9A8D-D9E41CC7492B}"/>
                  </a:ext>
                </a:extLst>
              </p:cNvPr>
              <p:cNvSpPr txBox="1">
                <a:spLocks noRot="1" noChangeAspect="1" noMove="1" noResize="1" noEditPoints="1" noAdjustHandles="1" noChangeArrowheads="1" noChangeShapeType="1" noTextEdit="1"/>
              </p:cNvSpPr>
              <p:nvPr/>
            </p:nvSpPr>
            <p:spPr>
              <a:xfrm>
                <a:off x="1161853" y="651082"/>
                <a:ext cx="10244579" cy="2062103"/>
              </a:xfrm>
              <a:prstGeom prst="rect">
                <a:avLst/>
              </a:prstGeom>
              <a:blipFill>
                <a:blip r:embed="rId2"/>
                <a:stretch>
                  <a:fillRect l="-536" r="-53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52BA634D-318B-4B70-A97E-3E66448ECC78}"/>
                  </a:ext>
                </a:extLst>
              </p:cNvPr>
              <p:cNvSpPr txBox="1"/>
              <p:nvPr/>
            </p:nvSpPr>
            <p:spPr>
              <a:xfrm>
                <a:off x="791852" y="2988153"/>
                <a:ext cx="10482606" cy="2154501"/>
              </a:xfrm>
              <a:prstGeom prst="rect">
                <a:avLst/>
              </a:prstGeom>
              <a:noFill/>
            </p:spPr>
            <p:txBody>
              <a:bodyPr wrap="square">
                <a:spAutoFit/>
              </a:bodyPr>
              <a:lstStyle/>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type m:val="li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𝑝𝑞</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rad>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0,06</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type m:val="li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𝑝𝑞</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rad>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0,06</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type m:val="li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𝑝𝑞</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rad>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0,03</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type m:val="li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en>
                                          </m:f>
                                        </m:e>
                                      </m:d>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en>
                                          </m:f>
                                        </m:e>
                                      </m:d>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800</m:t>
                                      </m:r>
                                    </m:den>
                                  </m:f>
                                </m:e>
                              </m:rad>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&lt;2,28</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−2,28&lt;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&lt;2,28</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=2×0,4887=0,9774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52BA634D-318B-4B70-A97E-3E66448ECC78}"/>
                  </a:ext>
                </a:extLst>
              </p:cNvPr>
              <p:cNvSpPr txBox="1">
                <a:spLocks noRot="1" noChangeAspect="1" noMove="1" noResize="1" noEditPoints="1" noAdjustHandles="1" noChangeArrowheads="1" noChangeShapeType="1" noTextEdit="1"/>
              </p:cNvSpPr>
              <p:nvPr/>
            </p:nvSpPr>
            <p:spPr>
              <a:xfrm>
                <a:off x="791852" y="2988153"/>
                <a:ext cx="10482606" cy="2154501"/>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288350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1A92768-8184-46B6-AA7B-0293CB9E20DB}"/>
                  </a:ext>
                </a:extLst>
              </p:cNvPr>
              <p:cNvSpPr txBox="1"/>
              <p:nvPr/>
            </p:nvSpPr>
            <p:spPr>
              <a:xfrm>
                <a:off x="1171281" y="543257"/>
                <a:ext cx="9792092" cy="2580130"/>
              </a:xfrm>
              <a:prstGeom prst="rect">
                <a:avLst/>
              </a:prstGeom>
              <a:noFill/>
            </p:spPr>
            <p:txBody>
              <a:bodyPr wrap="square">
                <a:spAutoFit/>
              </a:bodyPr>
              <a:lstStyle/>
              <a:p>
                <a:pPr lvl="0" algn="just">
                  <a:lnSpc>
                    <a:spcPct val="150000"/>
                  </a:lnSpc>
                  <a:spcAft>
                    <a:spcPts val="800"/>
                  </a:spcAft>
                </a:pPr>
                <a:r>
                  <a:rPr lang="tr-TR" sz="1800" i="1" dirty="0">
                    <a:effectLst/>
                    <a:latin typeface="Cambria Math" panose="02040503050406030204" pitchFamily="18" charset="0"/>
                    <a:ea typeface="Times New Roman" panose="02020603050405020304" pitchFamily="18" charset="0"/>
                    <a:cs typeface="Times New Roman" panose="02020603050405020304" pitchFamily="18" charset="0"/>
                  </a:rPr>
                  <a:t>Örnek</a:t>
                </a:r>
              </a:p>
              <a:p>
                <a:pPr lvl="0" algn="just">
                  <a:lnSpc>
                    <a:spcPct val="150000"/>
                  </a:lnSpc>
                  <a:spcAft>
                    <a:spcPts val="800"/>
                  </a:spcAft>
                </a:pPr>
                <a14:m>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𝐵𝑖𝑛𝑜𝑚</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olmak üzere, X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rd.nin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örneklem oranı X/n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nin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sapmasız tahmincisi olduğunu gösteriniz.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1A92768-8184-46B6-AA7B-0293CB9E20DB}"/>
                  </a:ext>
                </a:extLst>
              </p:cNvPr>
              <p:cNvSpPr txBox="1">
                <a:spLocks noRot="1" noChangeAspect="1" noMove="1" noResize="1" noEditPoints="1" noAdjustHandles="1" noChangeArrowheads="1" noChangeShapeType="1" noTextEdit="1"/>
              </p:cNvSpPr>
              <p:nvPr/>
            </p:nvSpPr>
            <p:spPr>
              <a:xfrm>
                <a:off x="1171281" y="543257"/>
                <a:ext cx="9792092" cy="2580130"/>
              </a:xfrm>
              <a:prstGeom prst="rect">
                <a:avLst/>
              </a:prstGeom>
              <a:blipFill>
                <a:blip r:embed="rId2"/>
                <a:stretch>
                  <a:fillRect l="-498" r="-56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643A8461-730B-4AE7-A990-79FD00557131}"/>
                  </a:ext>
                </a:extLst>
              </p:cNvPr>
              <p:cNvSpPr txBox="1"/>
              <p:nvPr/>
            </p:nvSpPr>
            <p:spPr>
              <a:xfrm>
                <a:off x="1265549" y="3308465"/>
                <a:ext cx="10188018" cy="2791020"/>
              </a:xfrm>
              <a:prstGeom prst="rect">
                <a:avLst/>
              </a:prstGeom>
              <a:noFill/>
            </p:spPr>
            <p:txBody>
              <a:bodyPr wrap="square">
                <a:spAutoFit/>
              </a:bodyPr>
              <a:lstStyle/>
              <a:p>
                <a:pPr lvl="0" algn="just">
                  <a:lnSpc>
                    <a:spcPct val="150000"/>
                  </a:lnSpc>
                </a:pPr>
                <a:r>
                  <a:rPr lang="tr-TR" sz="1800" i="1" dirty="0">
                    <a:effectLst/>
                    <a:latin typeface="Cambria Math" panose="02040503050406030204" pitchFamily="18" charset="0"/>
                    <a:ea typeface="Times New Roman" panose="02020603050405020304" pitchFamily="18" charset="0"/>
                    <a:cs typeface="Times New Roman" panose="02020603050405020304" pitchFamily="18" charset="0"/>
                  </a:rPr>
                  <a:t>Örnek</a:t>
                </a:r>
              </a:p>
              <a:p>
                <a:pPr lvl="0" algn="just">
                  <a:lnSpc>
                    <a:spcPct val="150000"/>
                  </a:lnSpc>
                </a:pPr>
                <a14:m>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𝜎</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olmak üzere aşağıdaki tahmincilerin sapmasız olup olmadığını gösteriniz.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643A8461-730B-4AE7-A990-79FD00557131}"/>
                  </a:ext>
                </a:extLst>
              </p:cNvPr>
              <p:cNvSpPr txBox="1">
                <a:spLocks noRot="1" noChangeAspect="1" noMove="1" noResize="1" noEditPoints="1" noAdjustHandles="1" noChangeArrowheads="1" noChangeShapeType="1" noTextEdit="1"/>
              </p:cNvSpPr>
              <p:nvPr/>
            </p:nvSpPr>
            <p:spPr>
              <a:xfrm>
                <a:off x="1265549" y="3308465"/>
                <a:ext cx="10188018" cy="2791020"/>
              </a:xfrm>
              <a:prstGeom prst="rect">
                <a:avLst/>
              </a:prstGeom>
              <a:blipFill>
                <a:blip r:embed="rId3"/>
                <a:stretch>
                  <a:fillRect l="-539"/>
                </a:stretch>
              </a:blipFill>
            </p:spPr>
            <p:txBody>
              <a:bodyPr/>
              <a:lstStyle/>
              <a:p>
                <a:r>
                  <a:rPr lang="tr-TR">
                    <a:noFill/>
                  </a:rPr>
                  <a:t> </a:t>
                </a:r>
              </a:p>
            </p:txBody>
          </p:sp>
        </mc:Fallback>
      </mc:AlternateContent>
    </p:spTree>
    <p:extLst>
      <p:ext uri="{BB962C8B-B14F-4D97-AF65-F5344CB8AC3E}">
        <p14:creationId xmlns:p14="http://schemas.microsoft.com/office/powerpoint/2010/main" val="1068174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6C9FB1B7-DDD0-4279-A07D-688079CCEF14}"/>
                  </a:ext>
                </a:extLst>
              </p:cNvPr>
              <p:cNvSpPr txBox="1"/>
              <p:nvPr/>
            </p:nvSpPr>
            <p:spPr>
              <a:xfrm>
                <a:off x="986672" y="570995"/>
                <a:ext cx="10218656" cy="3959738"/>
              </a:xfrm>
              <a:prstGeom prst="rect">
                <a:avLst/>
              </a:prstGeom>
              <a:noFill/>
            </p:spPr>
            <p:txBody>
              <a:bodyPr wrap="square">
                <a:spAutoFit/>
              </a:bodyPr>
              <a:lstStyle/>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𝑐</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𝑠𝑎𝑝𝑚𝑎𝑠</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ı</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6C9FB1B7-DDD0-4279-A07D-688079CCEF14}"/>
                  </a:ext>
                </a:extLst>
              </p:cNvPr>
              <p:cNvSpPr txBox="1">
                <a:spLocks noRot="1" noChangeAspect="1" noMove="1" noResize="1" noEditPoints="1" noAdjustHandles="1" noChangeArrowheads="1" noChangeShapeType="1" noTextEdit="1"/>
              </p:cNvSpPr>
              <p:nvPr/>
            </p:nvSpPr>
            <p:spPr>
              <a:xfrm>
                <a:off x="986672" y="570995"/>
                <a:ext cx="10218656" cy="3959738"/>
              </a:xfrm>
              <a:prstGeom prst="rect">
                <a:avLst/>
              </a:prstGeom>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758836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E336AE40-8758-4B04-840C-51492C83CF57}"/>
                  </a:ext>
                </a:extLst>
              </p:cNvPr>
              <p:cNvSpPr txBox="1"/>
              <p:nvPr/>
            </p:nvSpPr>
            <p:spPr>
              <a:xfrm>
                <a:off x="788709" y="679147"/>
                <a:ext cx="10614582" cy="4987776"/>
              </a:xfrm>
              <a:prstGeom prst="rect">
                <a:avLst/>
              </a:prstGeom>
              <a:noFill/>
            </p:spPr>
            <p:txBody>
              <a:bodyPr wrap="square">
                <a:spAutoFit/>
              </a:bodyPr>
              <a:lstStyle/>
              <a:p>
                <a:pPr marL="457200" algn="just">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𝑠𝑎𝑝𝑚𝑎𝑠</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ı</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c)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𝑠𝑎𝑝𝑚𝑎𝑙</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ı</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d)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49580" indent="44958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𝑠𝑎𝑝𝑚𝑎𝑠</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ı</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E336AE40-8758-4B04-840C-51492C83CF57}"/>
                  </a:ext>
                </a:extLst>
              </p:cNvPr>
              <p:cNvSpPr txBox="1">
                <a:spLocks noRot="1" noChangeAspect="1" noMove="1" noResize="1" noEditPoints="1" noAdjustHandles="1" noChangeArrowheads="1" noChangeShapeType="1" noTextEdit="1"/>
              </p:cNvSpPr>
              <p:nvPr/>
            </p:nvSpPr>
            <p:spPr>
              <a:xfrm>
                <a:off x="788709" y="679147"/>
                <a:ext cx="10614582" cy="4987776"/>
              </a:xfrm>
              <a:prstGeom prst="rect">
                <a:avLst/>
              </a:prstGeom>
              <a:blipFill>
                <a:blip r:embed="rId2"/>
                <a:stretch>
                  <a:fillRect l="-459"/>
                </a:stretch>
              </a:blipFill>
            </p:spPr>
            <p:txBody>
              <a:bodyPr/>
              <a:lstStyle/>
              <a:p>
                <a:r>
                  <a:rPr lang="tr-TR">
                    <a:noFill/>
                  </a:rPr>
                  <a:t> </a:t>
                </a:r>
              </a:p>
            </p:txBody>
          </p:sp>
        </mc:Fallback>
      </mc:AlternateContent>
    </p:spTree>
    <p:extLst>
      <p:ext uri="{BB962C8B-B14F-4D97-AF65-F5344CB8AC3E}">
        <p14:creationId xmlns:p14="http://schemas.microsoft.com/office/powerpoint/2010/main" val="2238282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78D321B0-6255-40FF-B3DC-EAF5CA33BB60}"/>
                  </a:ext>
                </a:extLst>
              </p:cNvPr>
              <p:cNvSpPr txBox="1"/>
              <p:nvPr/>
            </p:nvSpPr>
            <p:spPr>
              <a:xfrm>
                <a:off x="914400" y="725864"/>
                <a:ext cx="8227243" cy="3668761"/>
              </a:xfrm>
              <a:prstGeom prst="rect">
                <a:avLst/>
              </a:prstGeom>
              <a:noFill/>
            </p:spPr>
            <p:txBody>
              <a:bodyPr wrap="square">
                <a:spAutoFit/>
              </a:bodyPr>
              <a:lstStyle/>
              <a:p>
                <a:pPr lvl="0" algn="just">
                  <a:lnSpc>
                    <a:spcPct val="150000"/>
                  </a:lnSpc>
                </a:pPr>
                <a:r>
                  <a:rPr lang="tr-TR" sz="1800" i="1" dirty="0">
                    <a:effectLst/>
                    <a:latin typeface="Cambria Math" panose="02040503050406030204" pitchFamily="18" charset="0"/>
                    <a:ea typeface="Times New Roman" panose="02020603050405020304" pitchFamily="18" charset="0"/>
                    <a:cs typeface="Times New Roman" panose="02020603050405020304" pitchFamily="18" charset="0"/>
                  </a:rPr>
                  <a:t>Örnek</a:t>
                </a:r>
              </a:p>
              <a:p>
                <a:pPr lvl="0" algn="just">
                  <a:lnSpc>
                    <a:spcPct val="150000"/>
                  </a:lnSpc>
                </a:pPr>
                <a14:m>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𝜎</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olmak üzere aşağıdaki tahminciler arasından etkin olanı belirleyiniz.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78D321B0-6255-40FF-B3DC-EAF5CA33BB60}"/>
                  </a:ext>
                </a:extLst>
              </p:cNvPr>
              <p:cNvSpPr txBox="1">
                <a:spLocks noRot="1" noChangeAspect="1" noMove="1" noResize="1" noEditPoints="1" noAdjustHandles="1" noChangeArrowheads="1" noChangeShapeType="1" noTextEdit="1"/>
              </p:cNvSpPr>
              <p:nvPr/>
            </p:nvSpPr>
            <p:spPr>
              <a:xfrm>
                <a:off x="914400" y="725864"/>
                <a:ext cx="8227243" cy="3668761"/>
              </a:xfrm>
              <a:prstGeom prst="rect">
                <a:avLst/>
              </a:prstGeom>
              <a:blipFill>
                <a:blip r:embed="rId2"/>
                <a:stretch>
                  <a:fillRect l="-593"/>
                </a:stretch>
              </a:blipFill>
            </p:spPr>
            <p:txBody>
              <a:bodyPr/>
              <a:lstStyle/>
              <a:p>
                <a:r>
                  <a:rPr lang="tr-TR">
                    <a:noFill/>
                  </a:rPr>
                  <a:t> </a:t>
                </a:r>
              </a:p>
            </p:txBody>
          </p:sp>
        </mc:Fallback>
      </mc:AlternateContent>
    </p:spTree>
    <p:extLst>
      <p:ext uri="{BB962C8B-B14F-4D97-AF65-F5344CB8AC3E}">
        <p14:creationId xmlns:p14="http://schemas.microsoft.com/office/powerpoint/2010/main" val="3606616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F00B546C-CF24-444B-97EA-074B77DD6072}"/>
                  </a:ext>
                </a:extLst>
              </p:cNvPr>
              <p:cNvSpPr txBox="1"/>
              <p:nvPr/>
            </p:nvSpPr>
            <p:spPr>
              <a:xfrm>
                <a:off x="1036948" y="735291"/>
                <a:ext cx="10077254" cy="2588594"/>
              </a:xfrm>
              <a:prstGeom prst="rect">
                <a:avLst/>
              </a:prstGeom>
              <a:noFill/>
            </p:spPr>
            <p:txBody>
              <a:bodyPr wrap="square">
                <a:spAutoFit/>
              </a:bodyPr>
              <a:lstStyle/>
              <a:p>
                <a:pPr marL="457200" algn="just">
                  <a:lnSpc>
                    <a:spcPct val="150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F00B546C-CF24-444B-97EA-074B77DD6072}"/>
                  </a:ext>
                </a:extLst>
              </p:cNvPr>
              <p:cNvSpPr txBox="1">
                <a:spLocks noRot="1" noChangeAspect="1" noMove="1" noResize="1" noEditPoints="1" noAdjustHandles="1" noChangeArrowheads="1" noChangeShapeType="1" noTextEdit="1"/>
              </p:cNvSpPr>
              <p:nvPr/>
            </p:nvSpPr>
            <p:spPr>
              <a:xfrm>
                <a:off x="1036948" y="735291"/>
                <a:ext cx="10077254" cy="2588594"/>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E7F1B8E4-13DC-4963-B63C-DF08DA650C17}"/>
                  </a:ext>
                </a:extLst>
              </p:cNvPr>
              <p:cNvSpPr txBox="1"/>
              <p:nvPr/>
            </p:nvSpPr>
            <p:spPr>
              <a:xfrm>
                <a:off x="1036947" y="3534116"/>
                <a:ext cx="9898145" cy="2576539"/>
              </a:xfrm>
              <a:prstGeom prst="rect">
                <a:avLst/>
              </a:prstGeom>
              <a:noFill/>
            </p:spPr>
            <p:txBody>
              <a:bodyPr wrap="square">
                <a:spAutoFit/>
              </a:bodyPr>
              <a:lstStyle/>
              <a:p>
                <a:pPr marL="45720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p>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E7F1B8E4-13DC-4963-B63C-DF08DA650C17}"/>
                  </a:ext>
                </a:extLst>
              </p:cNvPr>
              <p:cNvSpPr txBox="1">
                <a:spLocks noRot="1" noChangeAspect="1" noMove="1" noResize="1" noEditPoints="1" noAdjustHandles="1" noChangeArrowheads="1" noChangeShapeType="1" noTextEdit="1"/>
              </p:cNvSpPr>
              <p:nvPr/>
            </p:nvSpPr>
            <p:spPr>
              <a:xfrm>
                <a:off x="1036947" y="3534116"/>
                <a:ext cx="9898145" cy="2576539"/>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972482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6DEFEDA-C047-4C98-B304-01D852D24E17}"/>
                  </a:ext>
                </a:extLst>
              </p:cNvPr>
              <p:cNvSpPr txBox="1"/>
              <p:nvPr/>
            </p:nvSpPr>
            <p:spPr>
              <a:xfrm>
                <a:off x="886120" y="650449"/>
                <a:ext cx="8255523" cy="2443939"/>
              </a:xfrm>
              <a:prstGeom prst="rect">
                <a:avLst/>
              </a:prstGeom>
              <a:noFill/>
            </p:spPr>
            <p:txBody>
              <a:bodyPr wrap="square">
                <a:spAutoFit/>
              </a:bodyPr>
              <a:lstStyle/>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Olduğundan </a:t>
                </a:r>
                <a14:m>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daha etkindir.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A6DEFEDA-C047-4C98-B304-01D852D24E17}"/>
                  </a:ext>
                </a:extLst>
              </p:cNvPr>
              <p:cNvSpPr txBox="1">
                <a:spLocks noRot="1" noChangeAspect="1" noMove="1" noResize="1" noEditPoints="1" noAdjustHandles="1" noChangeArrowheads="1" noChangeShapeType="1" noTextEdit="1"/>
              </p:cNvSpPr>
              <p:nvPr/>
            </p:nvSpPr>
            <p:spPr>
              <a:xfrm>
                <a:off x="886120" y="650449"/>
                <a:ext cx="8255523" cy="2443939"/>
              </a:xfrm>
              <a:prstGeom prst="rect">
                <a:avLst/>
              </a:prstGeom>
              <a:blipFill>
                <a:blip r:embed="rId2"/>
                <a:stretch>
                  <a:fillRect b="-2743"/>
                </a:stretch>
              </a:blipFill>
            </p:spPr>
            <p:txBody>
              <a:bodyPr/>
              <a:lstStyle/>
              <a:p>
                <a:r>
                  <a:rPr lang="tr-TR">
                    <a:noFill/>
                  </a:rPr>
                  <a:t> </a:t>
                </a:r>
              </a:p>
            </p:txBody>
          </p:sp>
        </mc:Fallback>
      </mc:AlternateContent>
    </p:spTree>
    <p:extLst>
      <p:ext uri="{BB962C8B-B14F-4D97-AF65-F5344CB8AC3E}">
        <p14:creationId xmlns:p14="http://schemas.microsoft.com/office/powerpoint/2010/main" val="3590274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31273" y="865403"/>
            <a:ext cx="8205849" cy="981487"/>
          </a:xfrm>
          <a:prstGeom prst="rect">
            <a:avLst/>
          </a:prstGeom>
        </p:spPr>
        <p:txBody>
          <a:bodyPr wrap="square">
            <a:spAutoFit/>
          </a:bodyPr>
          <a:lstStyle/>
          <a:p>
            <a:pPr lvl="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a:t>
            </a:r>
          </a:p>
          <a:p>
            <a:pPr lvl="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Bir hastanede görev yapan 7 uzman doktorun görev süreleri aşağıdaki gibi verilmiştir.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o 4"/>
          <p:cNvGraphicFramePr>
            <a:graphicFrameLocks noGrp="1"/>
          </p:cNvGraphicFramePr>
          <p:nvPr>
            <p:extLst>
              <p:ext uri="{D42A27DB-BD31-4B8C-83A1-F6EECF244321}">
                <p14:modId xmlns:p14="http://schemas.microsoft.com/office/powerpoint/2010/main" val="608191715"/>
              </p:ext>
            </p:extLst>
          </p:nvPr>
        </p:nvGraphicFramePr>
        <p:xfrm>
          <a:off x="1164973" y="2291841"/>
          <a:ext cx="2618105" cy="2205423"/>
        </p:xfrm>
        <a:graphic>
          <a:graphicData uri="http://schemas.openxmlformats.org/drawingml/2006/table">
            <a:tbl>
              <a:tblPr firstRow="1" firstCol="1" bandRow="1"/>
              <a:tblGrid>
                <a:gridCol w="1478915">
                  <a:extLst>
                    <a:ext uri="{9D8B030D-6E8A-4147-A177-3AD203B41FA5}">
                      <a16:colId xmlns:a16="http://schemas.microsoft.com/office/drawing/2014/main" val="58560073"/>
                    </a:ext>
                  </a:extLst>
                </a:gridCol>
                <a:gridCol w="1139190">
                  <a:extLst>
                    <a:ext uri="{9D8B030D-6E8A-4147-A177-3AD203B41FA5}">
                      <a16:colId xmlns:a16="http://schemas.microsoft.com/office/drawing/2014/main" val="688431278"/>
                    </a:ext>
                  </a:extLst>
                </a:gridCol>
              </a:tblGrid>
              <a:tr h="0">
                <a:tc>
                  <a:txBody>
                    <a:bodyPr/>
                    <a:lstStyle/>
                    <a:p>
                      <a:pPr algn="just">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Birimler</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Süre (yıl)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455687"/>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Meltem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437038"/>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Mete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184560"/>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Yağmur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332183"/>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Batu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1861835"/>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Tuğçe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1163918"/>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Mert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5131618"/>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Kadir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0330922"/>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Anakütle toplamı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168</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969177"/>
                  </a:ext>
                </a:extLst>
              </a:tr>
            </a:tbl>
          </a:graphicData>
        </a:graphic>
      </p:graphicFrame>
      <p:sp>
        <p:nvSpPr>
          <p:cNvPr id="6" name="Dikdörtgen 5"/>
          <p:cNvSpPr/>
          <p:nvPr/>
        </p:nvSpPr>
        <p:spPr>
          <a:xfrm>
            <a:off x="4401787" y="2291841"/>
            <a:ext cx="6096000" cy="3518912"/>
          </a:xfrm>
          <a:prstGeom prst="rect">
            <a:avLst/>
          </a:prstGeom>
        </p:spPr>
        <p:txBody>
          <a:bodyPr>
            <a:spAutoFit/>
          </a:bodyPr>
          <a:lstStyle/>
          <a:p>
            <a:pPr marL="2286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Buna göre;</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lphaLcParenR"/>
            </a:pP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a:t>
            </a:r>
            <a:r>
              <a:rPr lang="tr-TR" dirty="0">
                <a:latin typeface="Times New Roman" panose="02020603050405020304" pitchFamily="18" charset="0"/>
                <a:ea typeface="Times New Roman" panose="02020603050405020304" pitchFamily="18" charset="0"/>
                <a:cs typeface="Times New Roman" panose="02020603050405020304" pitchFamily="18" charset="0"/>
              </a:rPr>
              <a:t> ortalamasını ve standart sapmasını hesaplayınız.</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lphaLcParenR"/>
            </a:pP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Anakütleden</a:t>
            </a:r>
            <a:r>
              <a:rPr lang="tr-TR" dirty="0">
                <a:latin typeface="Times New Roman" panose="02020603050405020304" pitchFamily="18" charset="0"/>
                <a:ea typeface="Times New Roman" panose="02020603050405020304" pitchFamily="18" charset="0"/>
                <a:cs typeface="Times New Roman" panose="02020603050405020304" pitchFamily="18" charset="0"/>
              </a:rPr>
              <a:t> iadesiz olarak 2 birimlik örnekler çekerek ortalamaların örnekleme dağılımını oluşturunuz.</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lphaLcParenR"/>
            </a:pPr>
            <a:r>
              <a:rPr lang="tr-TR" dirty="0">
                <a:latin typeface="Times New Roman" panose="02020603050405020304" pitchFamily="18" charset="0"/>
                <a:ea typeface="Times New Roman" panose="02020603050405020304" pitchFamily="18" charset="0"/>
                <a:cs typeface="Times New Roman" panose="02020603050405020304" pitchFamily="18" charset="0"/>
              </a:rPr>
              <a:t>Örnek ortalamasının </a:t>
            </a:r>
            <a:r>
              <a:rPr lang="tr-TR" dirty="0" err="1">
                <a:latin typeface="Times New Roman" panose="02020603050405020304" pitchFamily="18" charset="0"/>
                <a:ea typeface="Times New Roman" panose="02020603050405020304" pitchFamily="18" charset="0"/>
                <a:cs typeface="Times New Roman" panose="02020603050405020304" pitchFamily="18" charset="0"/>
              </a:rPr>
              <a:t>anakütle</a:t>
            </a:r>
            <a:r>
              <a:rPr lang="tr-TR" dirty="0">
                <a:latin typeface="Times New Roman" panose="02020603050405020304" pitchFamily="18" charset="0"/>
                <a:ea typeface="Times New Roman" panose="02020603050405020304" pitchFamily="18" charset="0"/>
                <a:cs typeface="Times New Roman" panose="02020603050405020304" pitchFamily="18" charset="0"/>
              </a:rPr>
              <a:t> ortalamasının sapmasız tahmincisi olduğunu gösteriniz.</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r>
              <a:rPr lang="tr-TR" dirty="0">
                <a:latin typeface="Times New Roman" panose="02020603050405020304" pitchFamily="18" charset="0"/>
                <a:ea typeface="Times New Roman" panose="02020603050405020304" pitchFamily="18" charset="0"/>
                <a:cs typeface="Times New Roman" panose="02020603050405020304" pitchFamily="18" charset="0"/>
              </a:rPr>
              <a:t>Ortalamaların örnekleme dağılımının standart sapmasını hesaplayınız.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25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FCFB4A-CD7A-4CE5-BB89-81E6FBE5AD48}"/>
              </a:ext>
            </a:extLst>
          </p:cNvPr>
          <p:cNvSpPr>
            <a:spLocks noGrp="1"/>
          </p:cNvSpPr>
          <p:nvPr>
            <p:ph type="title"/>
          </p:nvPr>
        </p:nvSpPr>
        <p:spPr/>
        <p:txBody>
          <a:bodyPr/>
          <a:lstStyle/>
          <a:p>
            <a:pPr algn="ctr"/>
            <a:r>
              <a:rPr kumimoji="0" lang="tr-TR" sz="36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Basit Tesadüfi Örnekleme</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8B7A554C-44DE-44F9-9E36-7D834BA0F7F1}"/>
                  </a:ext>
                </a:extLst>
              </p:cNvPr>
              <p:cNvSpPr>
                <a:spLocks noGrp="1"/>
              </p:cNvSpPr>
              <p:nvPr>
                <p:ph idx="1"/>
              </p:nvPr>
            </p:nvSpPr>
            <p:spPr/>
            <p:txBody>
              <a:bodyPr/>
              <a:lstStyle/>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Parametre sabittir.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İstatistik ise örneklemden örnekleme değişir. İstatistik bir rastlantısal değişkendir.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İstatistik, parametrenin tahmin edilmesinde kullanılır.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İstatistik ve parametre arasındaki farka “</a:t>
                </a:r>
                <a14:m>
                  <m:oMath xmlns:m="http://schemas.openxmlformats.org/officeDocument/2006/math">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örnekleme hatası denilir.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 birimden n sayıda birim içeren tüm alt kümeler dikkate alınır ve her bir alt küme için ortalama, oran gibi istatistikler hesaplanırsa, elde edilen k sayıdaki (</a:t>
                </a:r>
                <a14:m>
                  <m:oMath xmlns:m="http://schemas.openxmlformats.org/officeDocument/2006/math">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noBa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e>
                    </m:d>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 sayıdaki istatistiklerin dağılımı, örnekleme dağılımını oluşturur.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8B7A554C-44DE-44F9-9E36-7D834BA0F7F1}"/>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tr-TR">
                    <a:noFill/>
                  </a:rPr>
                  <a:t> </a:t>
                </a:r>
              </a:p>
            </p:txBody>
          </p:sp>
        </mc:Fallback>
      </mc:AlternateContent>
    </p:spTree>
    <p:extLst>
      <p:ext uri="{BB962C8B-B14F-4D97-AF65-F5344CB8AC3E}">
        <p14:creationId xmlns:p14="http://schemas.microsoft.com/office/powerpoint/2010/main" val="1220738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18556" y="386595"/>
            <a:ext cx="6096000" cy="1025922"/>
          </a:xfrm>
          <a:prstGeom prst="rect">
            <a:avLst/>
          </a:prstGeom>
        </p:spPr>
        <p:txBody>
          <a:bodyPr>
            <a:spAutoFit/>
          </a:bodyPr>
          <a:lstStyle/>
          <a:p>
            <a:pPr marL="2286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o 3"/>
              <p:cNvGraphicFramePr>
                <a:graphicFrameLocks noGrp="1"/>
              </p:cNvGraphicFramePr>
              <p:nvPr>
                <p:extLst>
                  <p:ext uri="{D42A27DB-BD31-4B8C-83A1-F6EECF244321}">
                    <p14:modId xmlns:p14="http://schemas.microsoft.com/office/powerpoint/2010/main" val="3446450266"/>
                  </p:ext>
                </p:extLst>
              </p:nvPr>
            </p:nvGraphicFramePr>
            <p:xfrm>
              <a:off x="2222718" y="1175560"/>
              <a:ext cx="4896485" cy="2205423"/>
            </p:xfrm>
            <a:graphic>
              <a:graphicData uri="http://schemas.openxmlformats.org/drawingml/2006/table">
                <a:tbl>
                  <a:tblPr firstRow="1" firstCol="1" bandRow="1"/>
                  <a:tblGrid>
                    <a:gridCol w="1478915">
                      <a:extLst>
                        <a:ext uri="{9D8B030D-6E8A-4147-A177-3AD203B41FA5}">
                          <a16:colId xmlns:a16="http://schemas.microsoft.com/office/drawing/2014/main" val="637602299"/>
                        </a:ext>
                      </a:extLst>
                    </a:gridCol>
                    <a:gridCol w="1139190">
                      <a:extLst>
                        <a:ext uri="{9D8B030D-6E8A-4147-A177-3AD203B41FA5}">
                          <a16:colId xmlns:a16="http://schemas.microsoft.com/office/drawing/2014/main" val="4052807476"/>
                        </a:ext>
                      </a:extLst>
                    </a:gridCol>
                    <a:gridCol w="1139190">
                      <a:extLst>
                        <a:ext uri="{9D8B030D-6E8A-4147-A177-3AD203B41FA5}">
                          <a16:colId xmlns:a16="http://schemas.microsoft.com/office/drawing/2014/main" val="4072327131"/>
                        </a:ext>
                      </a:extLst>
                    </a:gridCol>
                    <a:gridCol w="1139190">
                      <a:extLst>
                        <a:ext uri="{9D8B030D-6E8A-4147-A177-3AD203B41FA5}">
                          <a16:colId xmlns:a16="http://schemas.microsoft.com/office/drawing/2014/main" val="1814383662"/>
                        </a:ext>
                      </a:extLst>
                    </a:gridCol>
                  </a:tblGrid>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Birimler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Süre (yıl)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baseline="30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56089"/>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Meltem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469083"/>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Mete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531291"/>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Yağmur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1333396"/>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Batu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865468"/>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Tuğçe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4358936"/>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Mert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855209"/>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Kadir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575188"/>
                      </a:ext>
                    </a:extLst>
                  </a:tr>
                  <a:tr h="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Anakütle toplamı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586424"/>
                      </a:ext>
                    </a:extLst>
                  </a:tr>
                </a:tbl>
              </a:graphicData>
            </a:graphic>
          </p:graphicFrame>
        </mc:Choice>
        <mc:Fallback xmlns="">
          <p:graphicFrame>
            <p:nvGraphicFramePr>
              <p:cNvPr id="4" name="Tablo 3"/>
              <p:cNvGraphicFramePr>
                <a:graphicFrameLocks noGrp="1"/>
              </p:cNvGraphicFramePr>
              <p:nvPr>
                <p:extLst>
                  <p:ext uri="{D42A27DB-BD31-4B8C-83A1-F6EECF244321}">
                    <p14:modId xmlns:p14="http://schemas.microsoft.com/office/powerpoint/2010/main" val="3446450266"/>
                  </p:ext>
                </p:extLst>
              </p:nvPr>
            </p:nvGraphicFramePr>
            <p:xfrm>
              <a:off x="2222718" y="1175560"/>
              <a:ext cx="4896485" cy="2468880"/>
            </p:xfrm>
            <a:graphic>
              <a:graphicData uri="http://schemas.openxmlformats.org/drawingml/2006/table">
                <a:tbl>
                  <a:tblPr firstRow="1" firstCol="1" bandRow="1"/>
                  <a:tblGrid>
                    <a:gridCol w="1478915">
                      <a:extLst>
                        <a:ext uri="{9D8B030D-6E8A-4147-A177-3AD203B41FA5}">
                          <a16:colId xmlns:a16="http://schemas.microsoft.com/office/drawing/2014/main" val="637602299"/>
                        </a:ext>
                      </a:extLst>
                    </a:gridCol>
                    <a:gridCol w="1139190">
                      <a:extLst>
                        <a:ext uri="{9D8B030D-6E8A-4147-A177-3AD203B41FA5}">
                          <a16:colId xmlns:a16="http://schemas.microsoft.com/office/drawing/2014/main" val="4052807476"/>
                        </a:ext>
                      </a:extLst>
                    </a:gridCol>
                    <a:gridCol w="1139190">
                      <a:extLst>
                        <a:ext uri="{9D8B030D-6E8A-4147-A177-3AD203B41FA5}">
                          <a16:colId xmlns:a16="http://schemas.microsoft.com/office/drawing/2014/main" val="4072327131"/>
                        </a:ext>
                      </a:extLst>
                    </a:gridCol>
                    <a:gridCol w="1139190">
                      <a:extLst>
                        <a:ext uri="{9D8B030D-6E8A-4147-A177-3AD203B41FA5}">
                          <a16:colId xmlns:a16="http://schemas.microsoft.com/office/drawing/2014/main" val="1814383662"/>
                        </a:ext>
                      </a:extLst>
                    </a:gridCol>
                  </a:tblGrid>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Birimler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Süre (yıl)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30481" t="-2222" r="-101070" b="-824444"/>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30481" t="-2222" r="-1070" b="-824444"/>
                          </a:stretch>
                        </a:blipFill>
                      </a:tcPr>
                    </a:tc>
                    <a:extLst>
                      <a:ext uri="{0D108BD9-81ED-4DB2-BD59-A6C34878D82A}">
                        <a16:rowId xmlns:a16="http://schemas.microsoft.com/office/drawing/2014/main" val="396456089"/>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Meltem</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469083"/>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Mete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8531291"/>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Yağmur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1333396"/>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Batu</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865468"/>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Tuğçe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4358936"/>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Mert</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5855209"/>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Kadir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575188"/>
                      </a:ext>
                    </a:extLst>
                  </a:tr>
                  <a:tr h="274320">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Anakütle toplamı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168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42</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586424"/>
                      </a:ext>
                    </a:extLst>
                  </a:tr>
                </a:tbl>
              </a:graphicData>
            </a:graphic>
          </p:graphicFrame>
        </mc:Fallback>
      </mc:AlternateContent>
      <mc:AlternateContent xmlns:mc="http://schemas.openxmlformats.org/markup-compatibility/2006" xmlns:a14="http://schemas.microsoft.com/office/drawing/2010/main">
        <mc:Choice Requires="a14">
          <p:sp>
            <p:nvSpPr>
              <p:cNvPr id="5" name="Dikdörtgen 4"/>
              <p:cNvSpPr/>
              <p:nvPr/>
            </p:nvSpPr>
            <p:spPr>
              <a:xfrm>
                <a:off x="1777340" y="3963154"/>
                <a:ext cx="6096000" cy="2304285"/>
              </a:xfrm>
              <a:prstGeom prst="rect">
                <a:avLst/>
              </a:prstGeom>
            </p:spPr>
            <p:txBody>
              <a:bodyPr>
                <a:spAutoFit/>
              </a:bodyPr>
              <a:lstStyle/>
              <a:p>
                <a:pPr marL="2286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ea typeface="Times New Roman" panose="02020603050405020304" pitchFamily="18" charset="0"/>
                          <a:cs typeface="Times New Roman" panose="02020603050405020304" pitchFamily="18" charset="0"/>
                        </a:rPr>
                        <m:t>𝜇</m:t>
                      </m:r>
                      <m:r>
                        <a:rPr lang="tr-TR" i="1">
                          <a:latin typeface="Cambria Math" panose="02040503050406030204" pitchFamily="18" charset="0"/>
                          <a:ea typeface="Times New Roman" panose="02020603050405020304" pitchFamily="18" charset="0"/>
                          <a:cs typeface="Times New Roman" panose="02020603050405020304" pitchFamily="18" charset="0"/>
                        </a:rPr>
                        <m:t>=</m:t>
                      </m:r>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168</m:t>
                          </m:r>
                        </m:num>
                        <m:den>
                          <m:r>
                            <a:rPr lang="tr-TR" i="1">
                              <a:latin typeface="Cambria Math" panose="02040503050406030204" pitchFamily="18" charset="0"/>
                              <a:ea typeface="Times New Roman" panose="02020603050405020304" pitchFamily="18" charset="0"/>
                              <a:cs typeface="Times New Roman" panose="02020603050405020304" pitchFamily="18" charset="0"/>
                            </a:rPr>
                            <m:t>7</m:t>
                          </m:r>
                        </m:den>
                      </m:f>
                      <m:r>
                        <a:rPr lang="tr-TR" i="1">
                          <a:latin typeface="Cambria Math" panose="02040503050406030204" pitchFamily="18" charset="0"/>
                          <a:ea typeface="Times New Roman" panose="02020603050405020304" pitchFamily="18" charset="0"/>
                          <a:cs typeface="Times New Roman" panose="02020603050405020304" pitchFamily="18" charset="0"/>
                        </a:rPr>
                        <m:t>=24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ea typeface="Times New Roman" panose="02020603050405020304" pitchFamily="18" charset="0"/>
                          <a:cs typeface="Times New Roman" panose="02020603050405020304" pitchFamily="18" charset="0"/>
                        </a:rPr>
                        <m:t>𝜎</m:t>
                      </m:r>
                      <m:r>
                        <a:rPr lang="tr-TR" i="1">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42</m:t>
                              </m:r>
                            </m:num>
                            <m:den>
                              <m:r>
                                <a:rPr lang="tr-TR" i="1">
                                  <a:latin typeface="Cambria Math" panose="02040503050406030204" pitchFamily="18" charset="0"/>
                                  <a:ea typeface="Times New Roman" panose="02020603050405020304" pitchFamily="18" charset="0"/>
                                  <a:cs typeface="Times New Roman" panose="02020603050405020304" pitchFamily="18" charset="0"/>
                                </a:rPr>
                                <m:t>7</m:t>
                              </m:r>
                            </m:den>
                          </m:f>
                        </m:e>
                      </m:rad>
                      <m:r>
                        <a:rPr lang="tr-TR" i="1">
                          <a:latin typeface="Cambria Math" panose="02040503050406030204" pitchFamily="18" charset="0"/>
                          <a:ea typeface="Times New Roman" panose="02020603050405020304" pitchFamily="18" charset="0"/>
                          <a:cs typeface="Times New Roman" panose="02020603050405020304" pitchFamily="18" charset="0"/>
                        </a:rPr>
                        <m:t>=2,449</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Dikdörtgen 4"/>
              <p:cNvSpPr>
                <a:spLocks noRot="1" noChangeAspect="1" noMove="1" noResize="1" noEditPoints="1" noAdjustHandles="1" noChangeArrowheads="1" noChangeShapeType="1" noTextEdit="1"/>
              </p:cNvSpPr>
              <p:nvPr/>
            </p:nvSpPr>
            <p:spPr>
              <a:xfrm>
                <a:off x="1777340" y="3963154"/>
                <a:ext cx="6096000" cy="2304285"/>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095424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Dikdörtgen 1"/>
              <p:cNvSpPr/>
              <p:nvPr/>
            </p:nvSpPr>
            <p:spPr>
              <a:xfrm>
                <a:off x="779813" y="464471"/>
                <a:ext cx="6096000" cy="1107676"/>
              </a:xfrm>
              <a:prstGeom prst="rect">
                <a:avLst/>
              </a:prstGeom>
            </p:spPr>
            <p:txBody>
              <a:bodyPr>
                <a:spAutoFit/>
              </a:bodyPr>
              <a:lstStyle/>
              <a:p>
                <a:pPr marL="2286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b)</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14:m>
                  <m:oMath xmlns:m="http://schemas.openxmlformats.org/officeDocument/2006/math">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f>
                          <m:fPr>
                            <m:type m:val="noBa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7</m:t>
                            </m:r>
                          </m:num>
                          <m:den>
                            <m:r>
                              <a:rPr lang="tr-TR" i="1">
                                <a:latin typeface="Cambria Math" panose="02040503050406030204" pitchFamily="18" charset="0"/>
                                <a:ea typeface="Times New Roman" panose="02020603050405020304" pitchFamily="18" charset="0"/>
                                <a:cs typeface="Times New Roman" panose="02020603050405020304" pitchFamily="18" charset="0"/>
                              </a:rPr>
                              <m:t>2</m:t>
                            </m:r>
                          </m:den>
                        </m:f>
                      </m:e>
                    </m:d>
                    <m:r>
                      <a:rPr lang="tr-TR" i="1">
                        <a:latin typeface="Cambria Math" panose="02040503050406030204" pitchFamily="18" charset="0"/>
                        <a:ea typeface="Times New Roman" panose="02020603050405020304" pitchFamily="18" charset="0"/>
                        <a:cs typeface="Times New Roman" panose="02020603050405020304" pitchFamily="18" charset="0"/>
                      </a:rPr>
                      <m:t>=21</m:t>
                    </m:r>
                  </m:oMath>
                </a14:m>
                <a:r>
                  <a:rPr lang="tr-TR" dirty="0">
                    <a:latin typeface="Times New Roman" panose="02020603050405020304" pitchFamily="18" charset="0"/>
                    <a:ea typeface="Times New Roman" panose="02020603050405020304" pitchFamily="18" charset="0"/>
                    <a:cs typeface="Times New Roman" panose="02020603050405020304" pitchFamily="18" charset="0"/>
                  </a:rPr>
                  <a:t> farklı örneklem elde edilir.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Dikdörtgen 1"/>
              <p:cNvSpPr>
                <a:spLocks noRot="1" noChangeAspect="1" noMove="1" noResize="1" noEditPoints="1" noAdjustHandles="1" noChangeArrowheads="1" noChangeShapeType="1" noTextEdit="1"/>
              </p:cNvSpPr>
              <p:nvPr/>
            </p:nvSpPr>
            <p:spPr>
              <a:xfrm>
                <a:off x="779813" y="464471"/>
                <a:ext cx="6096000" cy="1107676"/>
              </a:xfrm>
              <a:prstGeom prst="rect">
                <a:avLst/>
              </a:prstGeom>
              <a:blipFill>
                <a:blip r:embed="rId2"/>
                <a:stretch>
                  <a:fillRect b="-1099"/>
                </a:stretch>
              </a:blipFill>
            </p:spPr>
            <p:txBody>
              <a:bodyPr/>
              <a:lstStyle/>
              <a:p>
                <a:r>
                  <a:rPr lang="tr-TR">
                    <a:noFill/>
                  </a:rPr>
                  <a:t> </a:t>
                </a:r>
              </a:p>
            </p:txBody>
          </p:sp>
        </mc:Fallback>
      </mc:AlternateContent>
      <p:graphicFrame>
        <p:nvGraphicFramePr>
          <p:cNvPr id="3" name="Tablo 2"/>
          <p:cNvGraphicFramePr>
            <a:graphicFrameLocks noGrp="1"/>
          </p:cNvGraphicFramePr>
          <p:nvPr>
            <p:extLst>
              <p:ext uri="{D42A27DB-BD31-4B8C-83A1-F6EECF244321}">
                <p14:modId xmlns:p14="http://schemas.microsoft.com/office/powerpoint/2010/main" val="1120357329"/>
              </p:ext>
            </p:extLst>
          </p:nvPr>
        </p:nvGraphicFramePr>
        <p:xfrm>
          <a:off x="4963886" y="736259"/>
          <a:ext cx="6685809" cy="5830795"/>
        </p:xfrm>
        <a:graphic>
          <a:graphicData uri="http://schemas.openxmlformats.org/drawingml/2006/table">
            <a:tbl>
              <a:tblPr firstRow="1" firstCol="1" bandRow="1"/>
              <a:tblGrid>
                <a:gridCol w="2227323">
                  <a:extLst>
                    <a:ext uri="{9D8B030D-6E8A-4147-A177-3AD203B41FA5}">
                      <a16:colId xmlns:a16="http://schemas.microsoft.com/office/drawing/2014/main" val="2817351109"/>
                    </a:ext>
                  </a:extLst>
                </a:gridCol>
                <a:gridCol w="2228090">
                  <a:extLst>
                    <a:ext uri="{9D8B030D-6E8A-4147-A177-3AD203B41FA5}">
                      <a16:colId xmlns:a16="http://schemas.microsoft.com/office/drawing/2014/main" val="412894467"/>
                    </a:ext>
                  </a:extLst>
                </a:gridCol>
                <a:gridCol w="2230396">
                  <a:extLst>
                    <a:ext uri="{9D8B030D-6E8A-4147-A177-3AD203B41FA5}">
                      <a16:colId xmlns:a16="http://schemas.microsoft.com/office/drawing/2014/main" val="2970285193"/>
                    </a:ext>
                  </a:extLst>
                </a:gridCol>
              </a:tblGrid>
              <a:tr h="310181">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Örneklem</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Örneklem birimleri</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Örneklem ortalaması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413200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Meltem-Mete</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(20+25)/2=22,5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71106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Meltem-Yağmur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(20+24)/2=22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17903"/>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Meltem-Batu</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(20+22)/2=21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573156"/>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Meltem-Tuğçe</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(20+26)/2=23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5532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Meltem-Mert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(20+23/2=21,5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1230041"/>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Meltem-Uğur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(20+28)/2=24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4629950"/>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Mete-Yağmur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(25+24)/2=24,5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204437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Mete-Batu</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(25+22)/2 =23,5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557340"/>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Mete-Tuğçe</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(25+26)/2=25,5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692845"/>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Mete-Mert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(25+23)/2=24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802635"/>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Mete-Uğur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(25+28)/2=26,5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59454"/>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Yağmur-Batu</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(24+22)/2=23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046398"/>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Yağmur-Tuğçe</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(24+26)/2=25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51659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Yağmur-Mert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(24+23)/2=23,5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63758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Yağmur-Uğur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(24+28)/2=26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671818"/>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16</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Batu-Tuğçe</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(22+26)/2=24</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072866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Batu-Mert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(22+23)/2=22,5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7749599"/>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Batu-Uğur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(22+28)/2=25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7992700"/>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19</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Tuğçe-Mert</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(26+23)/2=24,5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7465942"/>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Tuğçe-Uğur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(26+28)/2=27</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3663113"/>
                  </a:ext>
                </a:extLst>
              </a:tr>
              <a:tr h="250937">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Mert-Uğur</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(23+28)/2=25,5</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4652454"/>
                  </a:ext>
                </a:extLst>
              </a:tr>
              <a:tr h="250937">
                <a:tc gridSpan="2">
                  <a:txBody>
                    <a:bodyPr/>
                    <a:lstStyle/>
                    <a:p>
                      <a:pPr algn="just">
                        <a:lnSpc>
                          <a:spcPct val="150000"/>
                        </a:lnSpc>
                        <a:spcAft>
                          <a:spcPts val="0"/>
                        </a:spcAft>
                      </a:pPr>
                      <a:r>
                        <a:rPr lang="tr-TR" sz="800">
                          <a:effectLst/>
                          <a:latin typeface="Times New Roman" panose="02020603050405020304" pitchFamily="18" charset="0"/>
                          <a:ea typeface="Times New Roman" panose="02020603050405020304" pitchFamily="18" charset="0"/>
                          <a:cs typeface="Times New Roman" panose="02020603050405020304" pitchFamily="18" charset="0"/>
                        </a:rPr>
                        <a:t>Örneklem ortalamalarının toplamı</a:t>
                      </a:r>
                      <a:endParaRPr lang="tr-TR" sz="80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a:txBody>
                    <a:bodyPr/>
                    <a:lstStyle/>
                    <a:p>
                      <a:pPr algn="just">
                        <a:lnSpc>
                          <a:spcPct val="150000"/>
                        </a:lnSpc>
                        <a:spcAft>
                          <a:spcPts val="0"/>
                        </a:spcAft>
                      </a:pPr>
                      <a:r>
                        <a:rPr lang="tr-TR" sz="800" dirty="0">
                          <a:effectLst/>
                          <a:latin typeface="Times New Roman" panose="02020603050405020304" pitchFamily="18" charset="0"/>
                          <a:ea typeface="Times New Roman" panose="02020603050405020304" pitchFamily="18" charset="0"/>
                          <a:cs typeface="Times New Roman" panose="02020603050405020304" pitchFamily="18" charset="0"/>
                        </a:rPr>
                        <a:t>504</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4729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9181803"/>
                  </a:ext>
                </a:extLst>
              </a:tr>
            </a:tbl>
          </a:graphicData>
        </a:graphic>
      </p:graphicFrame>
    </p:spTree>
    <p:extLst>
      <p:ext uri="{BB962C8B-B14F-4D97-AF65-F5344CB8AC3E}">
        <p14:creationId xmlns:p14="http://schemas.microsoft.com/office/powerpoint/2010/main" val="216667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70152" y="491262"/>
            <a:ext cx="3621504" cy="507831"/>
          </a:xfrm>
          <a:prstGeom prst="rect">
            <a:avLst/>
          </a:prstGeom>
        </p:spPr>
        <p:txBody>
          <a:bodyPr wrap="none">
            <a:spAutoFit/>
          </a:bodyPr>
          <a:lstStyle/>
          <a:p>
            <a:pPr marL="2286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Ortalamaların örnekleme dağılımı;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o 3"/>
              <p:cNvGraphicFramePr>
                <a:graphicFrameLocks noGrp="1"/>
              </p:cNvGraphicFramePr>
              <p:nvPr>
                <p:extLst>
                  <p:ext uri="{D42A27DB-BD31-4B8C-83A1-F6EECF244321}">
                    <p14:modId xmlns:p14="http://schemas.microsoft.com/office/powerpoint/2010/main" val="3396396277"/>
                  </p:ext>
                </p:extLst>
              </p:nvPr>
            </p:nvGraphicFramePr>
            <p:xfrm>
              <a:off x="2256311" y="1472544"/>
              <a:ext cx="6716874" cy="4448990"/>
            </p:xfrm>
            <a:graphic>
              <a:graphicData uri="http://schemas.openxmlformats.org/drawingml/2006/table">
                <a:tbl>
                  <a:tblPr firstRow="1" firstCol="1" bandRow="1"/>
                  <a:tblGrid>
                    <a:gridCol w="2238464">
                      <a:extLst>
                        <a:ext uri="{9D8B030D-6E8A-4147-A177-3AD203B41FA5}">
                          <a16:colId xmlns:a16="http://schemas.microsoft.com/office/drawing/2014/main" val="205314233"/>
                        </a:ext>
                      </a:extLst>
                    </a:gridCol>
                    <a:gridCol w="2239205">
                      <a:extLst>
                        <a:ext uri="{9D8B030D-6E8A-4147-A177-3AD203B41FA5}">
                          <a16:colId xmlns:a16="http://schemas.microsoft.com/office/drawing/2014/main" val="600073831"/>
                        </a:ext>
                      </a:extLst>
                    </a:gridCol>
                    <a:gridCol w="2239205">
                      <a:extLst>
                        <a:ext uri="{9D8B030D-6E8A-4147-A177-3AD203B41FA5}">
                          <a16:colId xmlns:a16="http://schemas.microsoft.com/office/drawing/2014/main" val="1874477534"/>
                        </a:ext>
                      </a:extLst>
                    </a:gridCol>
                  </a:tblGrid>
                  <a:tr h="317785">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e>
                                </m:acc>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2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𝑋</m:t>
                                    </m:r>
                                  </m:e>
                                </m:acc>
                                <m:r>
                                  <a:rPr lang="tr-TR" sz="12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99266"/>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332640"/>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6053123"/>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641305"/>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296830"/>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46/21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97385"/>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23,5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47/21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083550"/>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72/21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207761"/>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49/21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9111527"/>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50/21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688234"/>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774845"/>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573678"/>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3980401"/>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27/21</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1375031"/>
                      </a:ext>
                    </a:extLst>
                  </a:tr>
                </a:tbl>
              </a:graphicData>
            </a:graphic>
          </p:graphicFrame>
        </mc:Choice>
        <mc:Fallback xmlns="">
          <p:graphicFrame>
            <p:nvGraphicFramePr>
              <p:cNvPr id="4" name="Tablo 3"/>
              <p:cNvGraphicFramePr>
                <a:graphicFrameLocks noGrp="1"/>
              </p:cNvGraphicFramePr>
              <p:nvPr>
                <p:extLst>
                  <p:ext uri="{D42A27DB-BD31-4B8C-83A1-F6EECF244321}">
                    <p14:modId xmlns:p14="http://schemas.microsoft.com/office/powerpoint/2010/main" val="3396396277"/>
                  </p:ext>
                </p:extLst>
              </p:nvPr>
            </p:nvGraphicFramePr>
            <p:xfrm>
              <a:off x="2256311" y="1472544"/>
              <a:ext cx="6716874" cy="4448990"/>
            </p:xfrm>
            <a:graphic>
              <a:graphicData uri="http://schemas.openxmlformats.org/drawingml/2006/table">
                <a:tbl>
                  <a:tblPr firstRow="1" firstCol="1" bandRow="1"/>
                  <a:tblGrid>
                    <a:gridCol w="2238464">
                      <a:extLst>
                        <a:ext uri="{9D8B030D-6E8A-4147-A177-3AD203B41FA5}">
                          <a16:colId xmlns:a16="http://schemas.microsoft.com/office/drawing/2014/main" val="205314233"/>
                        </a:ext>
                      </a:extLst>
                    </a:gridCol>
                    <a:gridCol w="2239205">
                      <a:extLst>
                        <a:ext uri="{9D8B030D-6E8A-4147-A177-3AD203B41FA5}">
                          <a16:colId xmlns:a16="http://schemas.microsoft.com/office/drawing/2014/main" val="600073831"/>
                        </a:ext>
                      </a:extLst>
                    </a:gridCol>
                    <a:gridCol w="2239205">
                      <a:extLst>
                        <a:ext uri="{9D8B030D-6E8A-4147-A177-3AD203B41FA5}">
                          <a16:colId xmlns:a16="http://schemas.microsoft.com/office/drawing/2014/main" val="1874477534"/>
                        </a:ext>
                      </a:extLst>
                    </a:gridCol>
                  </a:tblGrid>
                  <a:tr h="317785">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72" t="-1923" r="-201090" b="-1311538"/>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000" t="-1923" r="-100543" b="-1311538"/>
                          </a:stretch>
                        </a:blipFill>
                      </a:tcPr>
                    </a:tc>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00545" t="-1923" r="-817" b="-1311538"/>
                          </a:stretch>
                        </a:blipFill>
                      </a:tcPr>
                    </a:tc>
                    <a:extLst>
                      <a:ext uri="{0D108BD9-81ED-4DB2-BD59-A6C34878D82A}">
                        <a16:rowId xmlns:a16="http://schemas.microsoft.com/office/drawing/2014/main" val="154499266"/>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6332640"/>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21,5/21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6053123"/>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1641305"/>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5296830"/>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46/21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97385"/>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23,5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47/21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2083550"/>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3/21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72/21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207761"/>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24,5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49/21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9111527"/>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50/21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6688234"/>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25,5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51/21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774845"/>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6573678"/>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26,5/21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3980401"/>
                      </a:ext>
                    </a:extLst>
                  </a:tr>
                  <a:tr h="317785">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27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a:effectLst/>
                              <a:latin typeface="Times New Roman" panose="02020603050405020304" pitchFamily="18" charset="0"/>
                              <a:ea typeface="Times New Roman" panose="02020603050405020304" pitchFamily="18" charset="0"/>
                              <a:cs typeface="Times New Roman" panose="02020603050405020304" pitchFamily="18" charset="0"/>
                            </a:rPr>
                            <a:t>1/21</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27/21</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1375031"/>
                      </a:ext>
                    </a:extLst>
                  </a:tr>
                </a:tbl>
              </a:graphicData>
            </a:graphic>
          </p:graphicFrame>
        </mc:Fallback>
      </mc:AlternateContent>
    </p:spTree>
    <p:extLst>
      <p:ext uri="{BB962C8B-B14F-4D97-AF65-F5344CB8AC3E}">
        <p14:creationId xmlns:p14="http://schemas.microsoft.com/office/powerpoint/2010/main" val="750655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Dikdörtgen 1"/>
              <p:cNvSpPr/>
              <p:nvPr/>
            </p:nvSpPr>
            <p:spPr>
              <a:xfrm>
                <a:off x="498764" y="378734"/>
                <a:ext cx="8478982" cy="4865499"/>
              </a:xfrm>
              <a:prstGeom prst="rect">
                <a:avLst/>
              </a:prstGeom>
            </p:spPr>
            <p:txBody>
              <a:bodyPr wrap="square">
                <a:spAutoFit/>
              </a:bodyPr>
              <a:lstStyle/>
              <a:p>
                <a:pPr marL="2286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c)</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i="1">
                                  <a:latin typeface="Cambria Math" panose="02040503050406030204" pitchFamily="18" charset="0"/>
                                  <a:ea typeface="Times New Roman" panose="02020603050405020304" pitchFamily="18" charset="0"/>
                                  <a:cs typeface="Times New Roman" panose="02020603050405020304" pitchFamily="18" charset="0"/>
                                </a:rPr>
                              </m:ctrlPr>
                            </m:acc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i="1">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naryPr>
                        <m:sub/>
                        <m:sup/>
                        <m:e>
                          <m:acc>
                            <m:accPr>
                              <m:chr m:val="̅"/>
                              <m:ctrlPr>
                                <a:rPr lang="tr-TR" i="1">
                                  <a:latin typeface="Cambria Math" panose="02040503050406030204" pitchFamily="18" charset="0"/>
                                  <a:ea typeface="Times New Roman" panose="02020603050405020304" pitchFamily="18" charset="0"/>
                                  <a:cs typeface="Times New Roman" panose="02020603050405020304" pitchFamily="18" charset="0"/>
                                </a:rPr>
                              </m:ctrlPr>
                            </m:acc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acc>
                          <m:r>
                            <a:rPr lang="tr-TR" i="1">
                              <a:latin typeface="Cambria Math" panose="02040503050406030204" pitchFamily="18" charset="0"/>
                              <a:ea typeface="Times New Roman" panose="02020603050405020304" pitchFamily="18" charset="0"/>
                              <a:cs typeface="Times New Roman" panose="02020603050405020304" pitchFamily="18" charset="0"/>
                            </a:rPr>
                            <m:t>𝑃</m:t>
                          </m:r>
                          <m:r>
                            <a:rPr lang="tr-TR"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i="1">
                                  <a:latin typeface="Cambria Math" panose="02040503050406030204" pitchFamily="18" charset="0"/>
                                  <a:ea typeface="Times New Roman" panose="02020603050405020304" pitchFamily="18" charset="0"/>
                                  <a:cs typeface="Times New Roman" panose="02020603050405020304" pitchFamily="18" charset="0"/>
                                </a:rPr>
                              </m:ctrlPr>
                            </m:acc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acc>
                          <m:r>
                            <a:rPr lang="tr-TR" i="1">
                              <a:latin typeface="Cambria Math" panose="02040503050406030204" pitchFamily="18" charset="0"/>
                              <a:ea typeface="Times New Roman" panose="02020603050405020304" pitchFamily="18" charset="0"/>
                              <a:cs typeface="Times New Roman" panose="02020603050405020304" pitchFamily="18" charset="0"/>
                            </a:rPr>
                            <m:t>)</m:t>
                          </m:r>
                        </m:e>
                      </m:nary>
                      <m:r>
                        <a:rPr lang="tr-TR" i="1">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i="1">
                              <a:latin typeface="Cambria Math" panose="02040503050406030204" pitchFamily="18" charset="0"/>
                              <a:ea typeface="Times New Roman" panose="02020603050405020304" pitchFamily="18" charset="0"/>
                              <a:cs typeface="Times New Roman" panose="02020603050405020304" pitchFamily="18" charset="0"/>
                            </a:rPr>
                          </m:ctrlPr>
                        </m:accPr>
                        <m:e>
                          <m:acc>
                            <m:accPr>
                              <m:chr m:val="̅"/>
                              <m:ctrlPr>
                                <a:rPr lang="tr-TR" i="1">
                                  <a:latin typeface="Cambria Math" panose="02040503050406030204" pitchFamily="18" charset="0"/>
                                  <a:ea typeface="Times New Roman" panose="02020603050405020304" pitchFamily="18" charset="0"/>
                                  <a:cs typeface="Times New Roman" panose="02020603050405020304" pitchFamily="18" charset="0"/>
                                </a:rPr>
                              </m:ctrlPr>
                            </m:acc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acc>
                        </m:e>
                      </m:acc>
                      <m:r>
                        <a:rPr lang="tr-TR" i="1">
                          <a:latin typeface="Cambria Math" panose="02040503050406030204" pitchFamily="18" charset="0"/>
                          <a:ea typeface="Times New Roman" panose="02020603050405020304" pitchFamily="18" charset="0"/>
                          <a:cs typeface="Times New Roman" panose="02020603050405020304" pitchFamily="18" charset="0"/>
                        </a:rPr>
                        <m:t>=</m:t>
                      </m:r>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504</m:t>
                          </m:r>
                        </m:num>
                        <m:den>
                          <m:r>
                            <a:rPr lang="tr-TR" i="1">
                              <a:latin typeface="Cambria Math" panose="02040503050406030204" pitchFamily="18" charset="0"/>
                              <a:ea typeface="Times New Roman" panose="02020603050405020304" pitchFamily="18" charset="0"/>
                              <a:cs typeface="Times New Roman" panose="02020603050405020304" pitchFamily="18" charset="0"/>
                            </a:rPr>
                            <m:t>21</m:t>
                          </m:r>
                        </m:den>
                      </m:f>
                      <m:r>
                        <a:rPr lang="tr-TR" i="1">
                          <a:latin typeface="Cambria Math" panose="02040503050406030204" pitchFamily="18" charset="0"/>
                          <a:ea typeface="Times New Roman" panose="02020603050405020304" pitchFamily="18" charset="0"/>
                          <a:cs typeface="Times New Roman" panose="02020603050405020304" pitchFamily="18" charset="0"/>
                        </a:rPr>
                        <m:t>=24=</m:t>
                      </m:r>
                      <m:r>
                        <a:rPr lang="tr-TR" i="1">
                          <a:latin typeface="Cambria Math" panose="02040503050406030204" pitchFamily="18" charset="0"/>
                          <a:ea typeface="Times New Roman" panose="02020603050405020304" pitchFamily="18" charset="0"/>
                          <a:cs typeface="Times New Roman" panose="02020603050405020304" pitchFamily="18" charset="0"/>
                        </a:rPr>
                        <m:t>𝜇</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tr-TR" dirty="0">
                    <a:latin typeface="Times New Roman" panose="02020603050405020304" pitchFamily="18" charset="0"/>
                    <a:ea typeface="Times New Roman" panose="02020603050405020304" pitchFamily="18" charset="0"/>
                    <a:cs typeface="Times New Roman" panose="02020603050405020304" pitchFamily="18" charset="0"/>
                  </a:rPr>
                  <a:t>d)</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14:m>
                  <m:oMathPara xmlns:m="http://schemas.openxmlformats.org/officeDocument/2006/math">
                    <m:oMathParaPr>
                      <m:jc m:val="centerGroup"/>
                    </m:oMathParaPr>
                    <m:oMath xmlns:m="http://schemas.openxmlformats.org/officeDocument/2006/math">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𝑛</m:t>
                          </m:r>
                        </m:num>
                        <m:den>
                          <m:r>
                            <a:rPr lang="tr-TR" i="1">
                              <a:latin typeface="Cambria Math" panose="02040503050406030204" pitchFamily="18" charset="0"/>
                              <a:ea typeface="Times New Roman" panose="02020603050405020304" pitchFamily="18" charset="0"/>
                              <a:cs typeface="Times New Roman" panose="02020603050405020304" pitchFamily="18" charset="0"/>
                            </a:rPr>
                            <m:t>𝑁</m:t>
                          </m:r>
                        </m:den>
                      </m:f>
                      <m:r>
                        <a:rPr lang="tr-TR" i="1">
                          <a:latin typeface="Cambria Math" panose="02040503050406030204" pitchFamily="18" charset="0"/>
                          <a:ea typeface="Times New Roman" panose="02020603050405020304" pitchFamily="18" charset="0"/>
                          <a:cs typeface="Times New Roman" panose="02020603050405020304" pitchFamily="18" charset="0"/>
                        </a:rPr>
                        <m:t>=</m:t>
                      </m:r>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2</m:t>
                          </m:r>
                        </m:num>
                        <m:den>
                          <m:r>
                            <a:rPr lang="tr-TR" i="1">
                              <a:latin typeface="Cambria Math" panose="02040503050406030204" pitchFamily="18" charset="0"/>
                              <a:ea typeface="Times New Roman" panose="02020603050405020304" pitchFamily="18" charset="0"/>
                              <a:cs typeface="Times New Roman" panose="02020603050405020304" pitchFamily="18" charset="0"/>
                            </a:rPr>
                            <m:t>7</m:t>
                          </m:r>
                        </m:den>
                      </m:f>
                      <m:r>
                        <a:rPr lang="tr-TR" i="1">
                          <a:latin typeface="Cambria Math" panose="02040503050406030204" pitchFamily="18" charset="0"/>
                          <a:ea typeface="Times New Roman" panose="02020603050405020304" pitchFamily="18" charset="0"/>
                          <a:cs typeface="Times New Roman" panose="02020603050405020304" pitchFamily="18" charset="0"/>
                        </a:rPr>
                        <m:t>=0,28&gt;0,05 </m:t>
                      </m:r>
                      <m:r>
                        <a:rPr lang="tr-TR" i="1">
                          <a:latin typeface="Cambria Math" panose="02040503050406030204" pitchFamily="18" charset="0"/>
                          <a:ea typeface="Times New Roman" panose="02020603050405020304" pitchFamily="18" charset="0"/>
                          <a:cs typeface="Times New Roman" panose="02020603050405020304" pitchFamily="18" charset="0"/>
                        </a:rPr>
                        <m:t>𝑜𝑙𝑑𝑢</m:t>
                      </m:r>
                      <m:r>
                        <a:rPr lang="tr-TR" i="1">
                          <a:latin typeface="Cambria Math" panose="02040503050406030204" pitchFamily="18" charset="0"/>
                          <a:ea typeface="Times New Roman" panose="02020603050405020304" pitchFamily="18" charset="0"/>
                          <a:cs typeface="Times New Roman" panose="02020603050405020304" pitchFamily="18" charset="0"/>
                        </a:rPr>
                        <m:t>ğ</m:t>
                      </m:r>
                      <m:r>
                        <a:rPr lang="tr-TR" i="1">
                          <a:latin typeface="Cambria Math" panose="02040503050406030204" pitchFamily="18" charset="0"/>
                          <a:ea typeface="Times New Roman" panose="02020603050405020304" pitchFamily="18" charset="0"/>
                          <a:cs typeface="Times New Roman" panose="02020603050405020304" pitchFamily="18" charset="0"/>
                        </a:rPr>
                        <m:t>𝑢𝑛𝑑𝑎𝑛</m:t>
                      </m:r>
                      <m:r>
                        <a:rPr lang="tr-TR" i="1">
                          <a:latin typeface="Cambria Math" panose="02040503050406030204" pitchFamily="18" charset="0"/>
                          <a:ea typeface="Times New Roman" panose="02020603050405020304" pitchFamily="18" charset="0"/>
                          <a:cs typeface="Times New Roman" panose="02020603050405020304" pitchFamily="18" charset="0"/>
                        </a:rPr>
                        <m:t> </m:t>
                      </m:r>
                      <m:r>
                        <a:rPr lang="tr-TR" i="1">
                          <a:latin typeface="Cambria Math" panose="02040503050406030204" pitchFamily="18" charset="0"/>
                          <a:ea typeface="Times New Roman" panose="02020603050405020304" pitchFamily="18" charset="0"/>
                          <a:cs typeface="Times New Roman" panose="02020603050405020304" pitchFamily="18" charset="0"/>
                        </a:rPr>
                        <m:t>𝑑</m:t>
                      </m:r>
                      <m:r>
                        <a:rPr lang="tr-TR" i="1">
                          <a:latin typeface="Cambria Math" panose="02040503050406030204" pitchFamily="18" charset="0"/>
                          <a:ea typeface="Times New Roman" panose="02020603050405020304" pitchFamily="18" charset="0"/>
                          <a:cs typeface="Times New Roman" panose="02020603050405020304" pitchFamily="18" charset="0"/>
                        </a:rPr>
                        <m:t>ü</m:t>
                      </m:r>
                      <m:r>
                        <a:rPr lang="tr-TR" i="1">
                          <a:latin typeface="Cambria Math" panose="02040503050406030204" pitchFamily="18" charset="0"/>
                          <a:ea typeface="Times New Roman" panose="02020603050405020304" pitchFamily="18" charset="0"/>
                          <a:cs typeface="Times New Roman" panose="02020603050405020304" pitchFamily="18" charset="0"/>
                        </a:rPr>
                        <m:t>𝑧𝑒𝑙𝑡𝑚𝑒</m:t>
                      </m:r>
                      <m:r>
                        <a:rPr lang="tr-TR" i="1">
                          <a:latin typeface="Cambria Math" panose="02040503050406030204" pitchFamily="18" charset="0"/>
                          <a:ea typeface="Times New Roman" panose="02020603050405020304" pitchFamily="18" charset="0"/>
                          <a:cs typeface="Times New Roman" panose="02020603050405020304" pitchFamily="18" charset="0"/>
                        </a:rPr>
                        <m:t> </m:t>
                      </m:r>
                      <m:r>
                        <a:rPr lang="tr-TR" i="1">
                          <a:latin typeface="Cambria Math" panose="02040503050406030204" pitchFamily="18" charset="0"/>
                          <a:ea typeface="Times New Roman" panose="02020603050405020304" pitchFamily="18" charset="0"/>
                          <a:cs typeface="Times New Roman" panose="02020603050405020304" pitchFamily="18" charset="0"/>
                        </a:rPr>
                        <m:t>𝑓𝑎𝑘𝑡</m:t>
                      </m:r>
                      <m:r>
                        <a:rPr lang="tr-TR" i="1">
                          <a:latin typeface="Cambria Math" panose="02040503050406030204" pitchFamily="18" charset="0"/>
                          <a:ea typeface="Times New Roman" panose="02020603050405020304" pitchFamily="18" charset="0"/>
                          <a:cs typeface="Times New Roman" panose="02020603050405020304" pitchFamily="18" charset="0"/>
                        </a:rPr>
                        <m:t>ö</m:t>
                      </m:r>
                      <m:r>
                        <a:rPr lang="tr-TR" i="1">
                          <a:latin typeface="Cambria Math" panose="02040503050406030204" pitchFamily="18" charset="0"/>
                          <a:ea typeface="Times New Roman" panose="02020603050405020304" pitchFamily="18" charset="0"/>
                          <a:cs typeface="Times New Roman" panose="02020603050405020304" pitchFamily="18" charset="0"/>
                        </a:rPr>
                        <m:t>𝑟</m:t>
                      </m:r>
                      <m:r>
                        <a:rPr lang="tr-TR" i="1">
                          <a:latin typeface="Cambria Math" panose="02040503050406030204" pitchFamily="18" charset="0"/>
                          <a:ea typeface="Times New Roman" panose="02020603050405020304" pitchFamily="18" charset="0"/>
                          <a:cs typeface="Times New Roman" panose="02020603050405020304" pitchFamily="18" charset="0"/>
                        </a:rPr>
                        <m:t>ü </m:t>
                      </m:r>
                      <m:r>
                        <a:rPr lang="tr-TR" i="1">
                          <a:latin typeface="Cambria Math" panose="02040503050406030204" pitchFamily="18" charset="0"/>
                          <a:ea typeface="Times New Roman" panose="02020603050405020304" pitchFamily="18" charset="0"/>
                          <a:cs typeface="Times New Roman" panose="02020603050405020304" pitchFamily="18" charset="0"/>
                        </a:rPr>
                        <m:t>𝑘𝑢𝑙𝑙𝑎𝑛</m:t>
                      </m:r>
                      <m:r>
                        <a:rPr lang="tr-TR" i="1">
                          <a:latin typeface="Cambria Math" panose="02040503050406030204" pitchFamily="18" charset="0"/>
                          <a:ea typeface="Times New Roman" panose="02020603050405020304" pitchFamily="18" charset="0"/>
                          <a:cs typeface="Times New Roman" panose="02020603050405020304" pitchFamily="18" charset="0"/>
                        </a:rPr>
                        <m:t>ı</m:t>
                      </m:r>
                      <m:r>
                        <a:rPr lang="tr-TR" i="1">
                          <a:latin typeface="Cambria Math" panose="02040503050406030204" pitchFamily="18" charset="0"/>
                          <a:ea typeface="Times New Roman" panose="02020603050405020304" pitchFamily="18" charset="0"/>
                          <a:cs typeface="Times New Roman" panose="02020603050405020304" pitchFamily="18" charset="0"/>
                        </a:rPr>
                        <m:t>𝑙𝑚𝑎𝑠</m:t>
                      </m:r>
                      <m:r>
                        <a:rPr lang="tr-TR" i="1">
                          <a:latin typeface="Cambria Math" panose="02040503050406030204" pitchFamily="18" charset="0"/>
                          <a:ea typeface="Times New Roman" panose="02020603050405020304" pitchFamily="18" charset="0"/>
                          <a:cs typeface="Times New Roman" panose="02020603050405020304" pitchFamily="18" charset="0"/>
                        </a:rPr>
                        <m:t>ı </m:t>
                      </m:r>
                      <m:r>
                        <a:rPr lang="tr-TR" i="1">
                          <a:latin typeface="Cambria Math" panose="02040503050406030204" pitchFamily="18" charset="0"/>
                          <a:ea typeface="Times New Roman" panose="02020603050405020304" pitchFamily="18" charset="0"/>
                          <a:cs typeface="Times New Roman" panose="02020603050405020304" pitchFamily="18" charset="0"/>
                        </a:rPr>
                        <m:t>𝑔𝑒𝑟𝑒𝑘𝑚𝑒𝑘𝑡𝑒𝑑𝑖𝑟</m:t>
                      </m:r>
                      <m:r>
                        <a:rPr lang="tr-TR"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ea typeface="Times New Roman" panose="02020603050405020304" pitchFamily="18" charset="0"/>
                              <a:cs typeface="Times New Roman" panose="02020603050405020304" pitchFamily="18" charset="0"/>
                            </a:rPr>
                          </m:ctrlPr>
                        </m:sSubPr>
                        <m:e>
                          <m:r>
                            <a:rPr lang="tr-TR" i="1">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i="1">
                                  <a:latin typeface="Cambria Math" panose="02040503050406030204" pitchFamily="18" charset="0"/>
                                  <a:ea typeface="Times New Roman" panose="02020603050405020304" pitchFamily="18" charset="0"/>
                                  <a:cs typeface="Times New Roman" panose="02020603050405020304" pitchFamily="18" charset="0"/>
                                </a:rPr>
                              </m:ctrlPr>
                            </m:accPr>
                            <m:e>
                              <m:r>
                                <a:rPr lang="tr-TR" i="1">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i="1">
                          <a:latin typeface="Cambria Math" panose="02040503050406030204" pitchFamily="18" charset="0"/>
                          <a:ea typeface="Times New Roman" panose="02020603050405020304" pitchFamily="18" charset="0"/>
                          <a:cs typeface="Times New Roman" panose="02020603050405020304" pitchFamily="18" charset="0"/>
                        </a:rPr>
                        <m:t>=</m:t>
                      </m:r>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𝜎</m:t>
                          </m:r>
                        </m:num>
                        <m:den>
                          <m:rad>
                            <m:radPr>
                              <m:deg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i="1">
                                  <a:latin typeface="Cambria Math" panose="02040503050406030204" pitchFamily="18" charset="0"/>
                                  <a:ea typeface="Times New Roman" panose="02020603050405020304" pitchFamily="18" charset="0"/>
                                  <a:cs typeface="Times New Roman" panose="02020603050405020304" pitchFamily="18" charset="0"/>
                                </a:rPr>
                                <m:t>𝑛</m:t>
                              </m:r>
                            </m:e>
                          </m:rad>
                        </m:den>
                      </m:f>
                      <m:rad>
                        <m:radPr>
                          <m:deg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𝑁</m:t>
                              </m:r>
                              <m:r>
                                <a:rPr lang="tr-TR" i="1">
                                  <a:latin typeface="Cambria Math" panose="02040503050406030204" pitchFamily="18" charset="0"/>
                                  <a:ea typeface="Times New Roman" panose="02020603050405020304" pitchFamily="18" charset="0"/>
                                  <a:cs typeface="Times New Roman" panose="02020603050405020304" pitchFamily="18" charset="0"/>
                                </a:rPr>
                                <m:t>−</m:t>
                              </m:r>
                              <m:r>
                                <a:rPr lang="tr-TR" i="1">
                                  <a:latin typeface="Cambria Math" panose="02040503050406030204" pitchFamily="18" charset="0"/>
                                  <a:ea typeface="Times New Roman" panose="02020603050405020304" pitchFamily="18" charset="0"/>
                                  <a:cs typeface="Times New Roman" panose="02020603050405020304" pitchFamily="18" charset="0"/>
                                </a:rPr>
                                <m:t>𝑛</m:t>
                              </m:r>
                            </m:num>
                            <m:den>
                              <m:r>
                                <a:rPr lang="tr-TR" i="1">
                                  <a:latin typeface="Cambria Math" panose="02040503050406030204" pitchFamily="18" charset="0"/>
                                  <a:ea typeface="Times New Roman" panose="02020603050405020304" pitchFamily="18" charset="0"/>
                                  <a:cs typeface="Times New Roman" panose="02020603050405020304" pitchFamily="18" charset="0"/>
                                </a:rPr>
                                <m:t>𝑁</m:t>
                              </m:r>
                              <m:r>
                                <a:rPr lang="tr-TR" i="1">
                                  <a:latin typeface="Cambria Math" panose="02040503050406030204" pitchFamily="18" charset="0"/>
                                  <a:ea typeface="Times New Roman" panose="02020603050405020304" pitchFamily="18" charset="0"/>
                                  <a:cs typeface="Times New Roman" panose="02020603050405020304" pitchFamily="18" charset="0"/>
                                </a:rPr>
                                <m:t>−1</m:t>
                              </m:r>
                            </m:den>
                          </m:f>
                        </m:e>
                      </m:rad>
                      <m:r>
                        <a:rPr lang="tr-TR" i="1">
                          <a:latin typeface="Cambria Math" panose="02040503050406030204" pitchFamily="18" charset="0"/>
                          <a:ea typeface="Times New Roman" panose="02020603050405020304" pitchFamily="18" charset="0"/>
                          <a:cs typeface="Times New Roman" panose="02020603050405020304" pitchFamily="18" charset="0"/>
                        </a:rPr>
                        <m:t>=</m:t>
                      </m:r>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2,449</m:t>
                          </m:r>
                        </m:num>
                        <m:den>
                          <m:rad>
                            <m:radPr>
                              <m:deg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i="1">
                                  <a:latin typeface="Cambria Math" panose="02040503050406030204" pitchFamily="18" charset="0"/>
                                  <a:ea typeface="Times New Roman" panose="02020603050405020304" pitchFamily="18" charset="0"/>
                                  <a:cs typeface="Times New Roman" panose="02020603050405020304" pitchFamily="18" charset="0"/>
                                </a:rPr>
                                <m:t>2</m:t>
                              </m:r>
                            </m:e>
                          </m:rad>
                        </m:den>
                      </m:f>
                      <m:rad>
                        <m:radPr>
                          <m:degHide m:val="on"/>
                          <m:ctrlPr>
                            <a:rPr lang="tr-TR" i="1">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i="1">
                                  <a:latin typeface="Cambria Math" panose="02040503050406030204" pitchFamily="18" charset="0"/>
                                  <a:ea typeface="Times New Roman" panose="02020603050405020304" pitchFamily="18" charset="0"/>
                                  <a:cs typeface="Times New Roman" panose="02020603050405020304" pitchFamily="18" charset="0"/>
                                </a:rPr>
                              </m:ctrlPr>
                            </m:fPr>
                            <m:num>
                              <m:r>
                                <a:rPr lang="tr-TR" i="1">
                                  <a:latin typeface="Cambria Math" panose="02040503050406030204" pitchFamily="18" charset="0"/>
                                  <a:ea typeface="Times New Roman" panose="02020603050405020304" pitchFamily="18" charset="0"/>
                                  <a:cs typeface="Times New Roman" panose="02020603050405020304" pitchFamily="18" charset="0"/>
                                </a:rPr>
                                <m:t>7−2</m:t>
                              </m:r>
                            </m:num>
                            <m:den>
                              <m:r>
                                <a:rPr lang="tr-TR" i="1">
                                  <a:latin typeface="Cambria Math" panose="02040503050406030204" pitchFamily="18" charset="0"/>
                                  <a:ea typeface="Times New Roman" panose="02020603050405020304" pitchFamily="18" charset="0"/>
                                  <a:cs typeface="Times New Roman" panose="02020603050405020304" pitchFamily="18" charset="0"/>
                                </a:rPr>
                                <m:t>7−1</m:t>
                              </m:r>
                            </m:den>
                          </m:f>
                        </m:e>
                      </m:rad>
                      <m:r>
                        <a:rPr lang="tr-TR" i="1">
                          <a:latin typeface="Cambria Math" panose="02040503050406030204" pitchFamily="18" charset="0"/>
                          <a:ea typeface="Times New Roman" panose="02020603050405020304" pitchFamily="18" charset="0"/>
                          <a:cs typeface="Times New Roman" panose="02020603050405020304" pitchFamily="18" charset="0"/>
                        </a:rPr>
                        <m:t>=1,58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Dikdörtgen 1"/>
              <p:cNvSpPr>
                <a:spLocks noRot="1" noChangeAspect="1" noMove="1" noResize="1" noEditPoints="1" noAdjustHandles="1" noChangeArrowheads="1" noChangeShapeType="1" noTextEdit="1"/>
              </p:cNvSpPr>
              <p:nvPr/>
            </p:nvSpPr>
            <p:spPr>
              <a:xfrm>
                <a:off x="498764" y="378734"/>
                <a:ext cx="8478982" cy="4865499"/>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 name="Dikdörtgen 2"/>
              <p:cNvSpPr/>
              <p:nvPr/>
            </p:nvSpPr>
            <p:spPr>
              <a:xfrm>
                <a:off x="3320786" y="5626436"/>
                <a:ext cx="2415341" cy="616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𝐸</m:t>
                      </m:r>
                      <m:d>
                        <m:dPr>
                          <m:ctrlPr>
                            <a:rPr lang="tr-TR" i="1">
                              <a:latin typeface="Cambria Math" panose="02040503050406030204" pitchFamily="18" charset="0"/>
                            </a:rPr>
                          </m:ctrlPr>
                        </m:dPr>
                        <m:e>
                          <m:acc>
                            <m:accPr>
                              <m:chr m:val="̅"/>
                              <m:ctrlPr>
                                <a:rPr lang="tr-TR" i="1">
                                  <a:latin typeface="Cambria Math" panose="02040503050406030204" pitchFamily="18" charset="0"/>
                                </a:rPr>
                              </m:ctrlPr>
                            </m:accPr>
                            <m:e>
                              <m:r>
                                <a:rPr lang="tr-TR" i="1">
                                  <a:latin typeface="Cambria Math" panose="02040503050406030204" pitchFamily="18" charset="0"/>
                                </a:rPr>
                                <m:t>𝑋</m:t>
                              </m:r>
                            </m:e>
                          </m:acc>
                        </m:e>
                      </m:d>
                      <m:r>
                        <a:rPr lang="tr-TR" i="0">
                          <a:latin typeface="Cambria Math" panose="02040503050406030204" pitchFamily="18" charset="0"/>
                        </a:rPr>
                        <m:t>=</m:t>
                      </m:r>
                      <m:f>
                        <m:fPr>
                          <m:ctrlPr>
                            <a:rPr lang="tr-TR" i="1">
                              <a:latin typeface="Cambria Math" panose="02040503050406030204" pitchFamily="18" charset="0"/>
                            </a:rPr>
                          </m:ctrlPr>
                        </m:fPr>
                        <m:num>
                          <m:r>
                            <a:rPr lang="tr-TR" i="0">
                              <a:latin typeface="Cambria Math" panose="02040503050406030204" pitchFamily="18" charset="0"/>
                            </a:rPr>
                            <m:t>504</m:t>
                          </m:r>
                        </m:num>
                        <m:den>
                          <m:r>
                            <a:rPr lang="tr-TR" i="0">
                              <a:latin typeface="Cambria Math" panose="02040503050406030204" pitchFamily="18" charset="0"/>
                            </a:rPr>
                            <m:t>21</m:t>
                          </m:r>
                        </m:den>
                      </m:f>
                      <m:r>
                        <a:rPr lang="tr-TR" i="0">
                          <a:latin typeface="Cambria Math" panose="02040503050406030204" pitchFamily="18" charset="0"/>
                        </a:rPr>
                        <m:t>=24=</m:t>
                      </m:r>
                      <m:r>
                        <a:rPr lang="tr-TR" i="1">
                          <a:latin typeface="Cambria Math" panose="02040503050406030204" pitchFamily="18" charset="0"/>
                        </a:rPr>
                        <m:t>𝜇</m:t>
                      </m:r>
                    </m:oMath>
                  </m:oMathPara>
                </a14:m>
                <a:endParaRPr lang="tr-TR" dirty="0"/>
              </a:p>
            </p:txBody>
          </p:sp>
        </mc:Choice>
        <mc:Fallback xmlns="">
          <p:sp>
            <p:nvSpPr>
              <p:cNvPr id="3" name="Dikdörtgen 2"/>
              <p:cNvSpPr>
                <a:spLocks noRot="1" noChangeAspect="1" noMove="1" noResize="1" noEditPoints="1" noAdjustHandles="1" noChangeArrowheads="1" noChangeShapeType="1" noTextEdit="1"/>
              </p:cNvSpPr>
              <p:nvPr/>
            </p:nvSpPr>
            <p:spPr>
              <a:xfrm>
                <a:off x="3320786" y="5626436"/>
                <a:ext cx="2415341" cy="616515"/>
              </a:xfrm>
              <a:prstGeom prst="rect">
                <a:avLst/>
              </a:prstGeom>
              <a:blipFill>
                <a:blip r:embed="rId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6236992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Kaynaklar</a:t>
            </a:r>
          </a:p>
        </p:txBody>
      </p:sp>
      <p:sp>
        <p:nvSpPr>
          <p:cNvPr id="3" name="İçerik Yer Tutucusu 2"/>
          <p:cNvSpPr>
            <a:spLocks noGrp="1"/>
          </p:cNvSpPr>
          <p:nvPr>
            <p:ph idx="1"/>
          </p:nvPr>
        </p:nvSpPr>
        <p:spPr/>
        <p:txBody>
          <a:bodyPr>
            <a:normAutofit/>
          </a:bodyPr>
          <a:lstStyle/>
          <a:p>
            <a:pPr algn="just">
              <a:spcAft>
                <a:spcPts val="600"/>
              </a:spcAft>
            </a:pPr>
            <a:r>
              <a:rPr lang="en-US" dirty="0" err="1">
                <a:solidFill>
                  <a:srgbClr val="000000"/>
                </a:solidFill>
                <a:latin typeface="Times New Roman" panose="02020603050405020304" pitchFamily="18" charset="0"/>
                <a:cs typeface="Times New Roman" panose="02020603050405020304" pitchFamily="18" charset="0"/>
              </a:rPr>
              <a:t>Enis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Sınıksaran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Teori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Uygulamalarıyla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İstatistiksel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Yöntemler</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Türkmen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Kitabevi</a:t>
            </a:r>
            <a:r>
              <a:rPr lang="en-US" dirty="0">
                <a:solidFill>
                  <a:srgbClr val="000000"/>
                </a:solidFill>
                <a:latin typeface="Times New Roman" panose="02020603050405020304" pitchFamily="18" charset="0"/>
                <a:cs typeface="Times New Roman" panose="02020603050405020304" pitchFamily="18" charset="0"/>
              </a:rPr>
              <a:t>, 3.Baskı</a:t>
            </a:r>
          </a:p>
          <a:p>
            <a:pPr algn="just">
              <a:spcAft>
                <a:spcPts val="600"/>
              </a:spcAft>
            </a:pPr>
            <a:r>
              <a:rPr lang="en-US" dirty="0">
                <a:solidFill>
                  <a:srgbClr val="000000"/>
                </a:solidFill>
                <a:latin typeface="Times New Roman" panose="02020603050405020304" pitchFamily="18" charset="0"/>
                <a:cs typeface="Times New Roman" panose="02020603050405020304" pitchFamily="18" charset="0"/>
              </a:rPr>
              <a:t>Irwin Miller, </a:t>
            </a:r>
            <a:r>
              <a:rPr lang="en-US" dirty="0" err="1">
                <a:solidFill>
                  <a:srgbClr val="000000"/>
                </a:solidFill>
                <a:latin typeface="Times New Roman" panose="02020603050405020304" pitchFamily="18" charset="0"/>
                <a:cs typeface="Times New Roman" panose="02020603050405020304" pitchFamily="18" charset="0"/>
              </a:rPr>
              <a:t>Marylees</a:t>
            </a:r>
            <a:r>
              <a:rPr lang="en-US" dirty="0">
                <a:solidFill>
                  <a:srgbClr val="000000"/>
                </a:solidFill>
                <a:latin typeface="Times New Roman" panose="02020603050405020304" pitchFamily="18" charset="0"/>
                <a:cs typeface="Times New Roman" panose="02020603050405020304" pitchFamily="18" charset="0"/>
              </a:rPr>
              <a:t> Miller, John E. Freund's Mathematical Statistics with Applications, Eighth Edition, Pearson</a:t>
            </a:r>
          </a:p>
          <a:p>
            <a:pPr algn="just">
              <a:spcAft>
                <a:spcPts val="600"/>
              </a:spcAft>
            </a:pPr>
            <a:r>
              <a:rPr lang="en-US" dirty="0">
                <a:solidFill>
                  <a:srgbClr val="000000"/>
                </a:solidFill>
                <a:latin typeface="Times New Roman" panose="02020603050405020304" pitchFamily="18" charset="0"/>
                <a:cs typeface="Times New Roman" panose="02020603050405020304" pitchFamily="18" charset="0"/>
              </a:rPr>
              <a:t>Dennis D. </a:t>
            </a:r>
            <a:r>
              <a:rPr lang="en-US" dirty="0" err="1">
                <a:solidFill>
                  <a:srgbClr val="000000"/>
                </a:solidFill>
                <a:latin typeface="Times New Roman" panose="02020603050405020304" pitchFamily="18" charset="0"/>
                <a:cs typeface="Times New Roman" panose="02020603050405020304" pitchFamily="18" charset="0"/>
              </a:rPr>
              <a:t>Wackerly</a:t>
            </a:r>
            <a:r>
              <a:rPr lang="en-US" dirty="0">
                <a:solidFill>
                  <a:srgbClr val="000000"/>
                </a:solidFill>
                <a:latin typeface="Times New Roman" panose="02020603050405020304" pitchFamily="18" charset="0"/>
                <a:cs typeface="Times New Roman" panose="02020603050405020304" pitchFamily="18" charset="0"/>
              </a:rPr>
              <a:t>, William Mendenhall III, Richard L. </a:t>
            </a:r>
            <a:r>
              <a:rPr lang="en-US" dirty="0" err="1">
                <a:solidFill>
                  <a:srgbClr val="000000"/>
                </a:solidFill>
                <a:latin typeface="Times New Roman" panose="02020603050405020304" pitchFamily="18" charset="0"/>
                <a:cs typeface="Times New Roman" panose="02020603050405020304" pitchFamily="18" charset="0"/>
              </a:rPr>
              <a:t>ScheafferMathematical</a:t>
            </a:r>
            <a:r>
              <a:rPr lang="en-US" dirty="0">
                <a:solidFill>
                  <a:srgbClr val="000000"/>
                </a:solidFill>
                <a:latin typeface="Times New Roman" panose="02020603050405020304" pitchFamily="18" charset="0"/>
                <a:cs typeface="Times New Roman" panose="02020603050405020304" pitchFamily="18" charset="0"/>
              </a:rPr>
              <a:t> Statistics with Applications, Seventh Edition</a:t>
            </a:r>
          </a:p>
          <a:p>
            <a:r>
              <a:rPr lang="tr-TR" dirty="0" err="1"/>
              <a:t>Gürsakal</a:t>
            </a:r>
            <a:r>
              <a:rPr lang="tr-TR" dirty="0"/>
              <a:t> N., </a:t>
            </a:r>
            <a:r>
              <a:rPr lang="tr-TR" dirty="0" err="1"/>
              <a:t>Çıkarımsal</a:t>
            </a:r>
            <a:r>
              <a:rPr lang="tr-TR" dirty="0"/>
              <a:t> </a:t>
            </a:r>
            <a:r>
              <a:rPr lang="tr-TR" dirty="0" err="1"/>
              <a:t>İstatistik,İstatistik</a:t>
            </a:r>
            <a:r>
              <a:rPr lang="tr-TR" dirty="0"/>
              <a:t>, Dora Yayınları, 7.Baskı</a:t>
            </a:r>
          </a:p>
        </p:txBody>
      </p:sp>
    </p:spTree>
    <p:extLst>
      <p:ext uri="{BB962C8B-B14F-4D97-AF65-F5344CB8AC3E}">
        <p14:creationId xmlns:p14="http://schemas.microsoft.com/office/powerpoint/2010/main" val="98984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4398C0C7-4B49-494E-B3B8-A243E9F15BE8}"/>
              </a:ext>
            </a:extLst>
          </p:cNvPr>
          <p:cNvPicPr>
            <a:picLocks noGrp="1"/>
          </p:cNvPicPr>
          <p:nvPr>
            <p:ph idx="4294967295"/>
          </p:nvPr>
        </p:nvPicPr>
        <p:blipFill>
          <a:blip r:embed="rId2"/>
          <a:stretch>
            <a:fillRect/>
          </a:stretch>
        </p:blipFill>
        <p:spPr>
          <a:xfrm>
            <a:off x="1128409" y="370752"/>
            <a:ext cx="10097311" cy="3622101"/>
          </a:xfrm>
          <a:prstGeom prst="rect">
            <a:avLst/>
          </a:prstGeom>
        </p:spPr>
      </p:pic>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D3E88AB4-9192-4C39-9129-37E568B2F243}"/>
                  </a:ext>
                </a:extLst>
              </p:cNvPr>
              <p:cNvSpPr txBox="1"/>
              <p:nvPr/>
            </p:nvSpPr>
            <p:spPr>
              <a:xfrm>
                <a:off x="1482339" y="4906600"/>
                <a:ext cx="6094378" cy="476156"/>
              </a:xfrm>
              <a:prstGeom prst="rect">
                <a:avLst/>
              </a:prstGeom>
              <a:noFill/>
            </p:spPr>
            <p:txBody>
              <a:bodyPr wrap="square">
                <a:spAutoFit/>
              </a:bodyPr>
              <a:lstStyle/>
              <a:p>
                <a:pPr algn="just">
                  <a:lnSpc>
                    <a:spcPct val="150000"/>
                  </a:lnSpc>
                  <a:spcAft>
                    <a:spcPts val="800"/>
                  </a:spcAft>
                </a:pPr>
                <a14:m>
                  <m:oMath xmlns:m="http://schemas.openxmlformats.org/officeDocument/2006/math">
                    <m:sSub>
                      <m:sSubPr>
                        <m:ctrlP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örneklem istatistiklerinin dağılımı.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Metin kutusu 5">
                <a:extLst>
                  <a:ext uri="{FF2B5EF4-FFF2-40B4-BE49-F238E27FC236}">
                    <a16:creationId xmlns:a16="http://schemas.microsoft.com/office/drawing/2014/main" id="{D3E88AB4-9192-4C39-9129-37E568B2F243}"/>
                  </a:ext>
                </a:extLst>
              </p:cNvPr>
              <p:cNvSpPr txBox="1">
                <a:spLocks noRot="1" noChangeAspect="1" noMove="1" noResize="1" noEditPoints="1" noAdjustHandles="1" noChangeArrowheads="1" noChangeShapeType="1" noTextEdit="1"/>
              </p:cNvSpPr>
              <p:nvPr/>
            </p:nvSpPr>
            <p:spPr>
              <a:xfrm>
                <a:off x="1482339" y="4906600"/>
                <a:ext cx="6094378" cy="476156"/>
              </a:xfrm>
              <a:prstGeom prst="rect">
                <a:avLst/>
              </a:prstGeom>
              <a:blipFill>
                <a:blip r:embed="rId3"/>
                <a:stretch>
                  <a:fillRect b="-19231"/>
                </a:stretch>
              </a:blipFill>
            </p:spPr>
            <p:txBody>
              <a:bodyPr/>
              <a:lstStyle/>
              <a:p>
                <a:r>
                  <a:rPr lang="tr-TR">
                    <a:noFill/>
                  </a:rPr>
                  <a:t> </a:t>
                </a:r>
              </a:p>
            </p:txBody>
          </p:sp>
        </mc:Fallback>
      </mc:AlternateContent>
    </p:spTree>
    <p:extLst>
      <p:ext uri="{BB962C8B-B14F-4D97-AF65-F5344CB8AC3E}">
        <p14:creationId xmlns:p14="http://schemas.microsoft.com/office/powerpoint/2010/main" val="264841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1FDF2A-5CC6-445E-A58A-30393E361730}"/>
              </a:ext>
            </a:extLst>
          </p:cNvPr>
          <p:cNvSpPr>
            <a:spLocks noGrp="1"/>
          </p:cNvSpPr>
          <p:nvPr>
            <p:ph type="title"/>
          </p:nvPr>
        </p:nvSpPr>
        <p:spPr/>
        <p:txBody>
          <a:bodyPr>
            <a:normAutofit/>
          </a:bodyPr>
          <a:lstStyle/>
          <a:p>
            <a:pPr algn="ctr"/>
            <a:r>
              <a:rPr lang="tr-TR" sz="2800" b="1" dirty="0">
                <a:effectLst/>
                <a:latin typeface="Times New Roman" panose="02020603050405020304" pitchFamily="18" charset="0"/>
                <a:ea typeface="Times New Roman" panose="02020603050405020304" pitchFamily="18" charset="0"/>
                <a:cs typeface="Times New Roman" panose="02020603050405020304" pitchFamily="18" charset="0"/>
              </a:rPr>
              <a:t>Ortalamanın Örnekleme Dağılımı</a:t>
            </a:r>
            <a:endParaRPr lang="tr-TR" sz="6000"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309144A9-E7B8-4ED4-8E52-A8C59BCE5E2C}"/>
                  </a:ext>
                </a:extLst>
              </p:cNvPr>
              <p:cNvSpPr>
                <a:spLocks noGrp="1"/>
              </p:cNvSpPr>
              <p:nvPr>
                <p:ph idx="1"/>
              </p:nvPr>
            </p:nvSpPr>
            <p:spPr/>
            <p:txBody>
              <a:bodyPr>
                <a:normAutofit/>
              </a:bodyPr>
              <a:lstStyle/>
              <a:p>
                <a:pPr marL="0" indent="0" algn="just">
                  <a:lnSpc>
                    <a:spcPct val="150000"/>
                  </a:lnSpc>
                  <a:spcAft>
                    <a:spcPts val="800"/>
                  </a:spcAft>
                  <a:buNone/>
                </a:pPr>
                <a14:m>
                  <m:oMath xmlns:m="http://schemas.openxmlformats.org/officeDocument/2006/math">
                    <m:acc>
                      <m:accPr>
                        <m:chr m:val="̅"/>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’nün tahmincisidir.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Örneklem ortalamasının standart sapmasına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ortalamanın standart hatası denir.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e>
                          </m:acc>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e>
                              </m:acc>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e>
                          </m:acc>
                          <m:r>
                            <a:rPr lang="tr-TR" sz="1800" i="1">
                              <a:effectLst/>
                              <a:latin typeface="Cambria Math" panose="02040503050406030204" pitchFamily="18" charset="0"/>
                              <a:ea typeface="Calibri" panose="020F0502020204030204" pitchFamily="34" charset="0"/>
                              <a:cs typeface="Times New Roman" panose="02020603050405020304" pitchFamily="18" charset="0"/>
                            </a:rPr>
                            <m:t>)</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Kitle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biliniyorsa,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İadeli durumda,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sub>
                        </m:sSub>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oMath>
                </a14:m>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Char cha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İadesiz durumda,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sub>
                        </m:sSub>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den>
                        </m:f>
                      </m:e>
                    </m:rad>
                  </m:oMath>
                </a14:m>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309144A9-E7B8-4ED4-8E52-A8C59BCE5E2C}"/>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tr-TR">
                    <a:noFill/>
                  </a:rPr>
                  <a:t> </a:t>
                </a:r>
              </a:p>
            </p:txBody>
          </p:sp>
        </mc:Fallback>
      </mc:AlternateContent>
    </p:spTree>
    <p:extLst>
      <p:ext uri="{BB962C8B-B14F-4D97-AF65-F5344CB8AC3E}">
        <p14:creationId xmlns:p14="http://schemas.microsoft.com/office/powerpoint/2010/main" val="254759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8A95CD-74E7-4708-A1BE-94C1A621164D}"/>
              </a:ext>
            </a:extLst>
          </p:cNvPr>
          <p:cNvSpPr>
            <a:spLocks noGrp="1"/>
          </p:cNvSpPr>
          <p:nvPr>
            <p:ph type="title"/>
          </p:nvPr>
        </p:nvSpPr>
        <p:spPr/>
        <p:txBody>
          <a:bodyPr/>
          <a:lstStyle/>
          <a:p>
            <a:pPr algn="ctr"/>
            <a:r>
              <a:rPr kumimoji="0" lang="tr-TR" sz="2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Ortalamanın Örnekleme Dağılımı</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EA303BE-F108-4FD5-98A8-5F4E8BF76838}"/>
                  </a:ext>
                </a:extLst>
              </p:cNvPr>
              <p:cNvSpPr>
                <a:spLocks noGrp="1"/>
              </p:cNvSpPr>
              <p:nvPr>
                <p:ph idx="1"/>
              </p:nvPr>
            </p:nvSpPr>
            <p:spPr/>
            <p:txBody>
              <a:bodyPr>
                <a:norm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Burada </a:t>
                </a:r>
                <a14:m>
                  <m:oMath xmlns:m="http://schemas.openxmlformats.org/officeDocument/2006/math">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den>
                        </m:f>
                      </m:e>
                    </m:rad>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düzeltme terimidir.</a:t>
                </a:r>
                <a:endParaRPr lang="tr-TR" sz="18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Eğer N çok büyük ve n çok küçükse </a:t>
                </a:r>
                <a14:m>
                  <m:oMath xmlns:m="http://schemas.openxmlformats.org/officeDocument/2006/math">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≤0,05</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olur ve </a:t>
                </a:r>
                <a14:m>
                  <m:oMath xmlns:m="http://schemas.openxmlformats.org/officeDocument/2006/math">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den>
                        </m:f>
                      </m:e>
                    </m:ra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 yakınsayacağından birimler iadeli çekilmese de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acc>
                          <m:accPr>
                            <m: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acc>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sub>
                        </m:sSub>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olacaktır.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nin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dağılımından bağımsız olarak </a:t>
                </a:r>
                <a14:m>
                  <m:oMath xmlns:m="http://schemas.openxmlformats.org/officeDocument/2006/math">
                    <m:acc>
                      <m:accPr>
                        <m: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e>
                    </m:acc>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ların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dağılımı normaldir.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CEA303BE-F108-4FD5-98A8-5F4E8BF76838}"/>
                  </a:ext>
                </a:extLst>
              </p:cNvPr>
              <p:cNvSpPr>
                <a:spLocks noGrp="1" noRot="1" noChangeAspect="1" noMove="1" noResize="1" noEditPoints="1" noAdjustHandles="1" noChangeArrowheads="1" noChangeShapeType="1" noTextEdit="1"/>
              </p:cNvSpPr>
              <p:nvPr>
                <p:ph idx="1"/>
              </p:nvPr>
            </p:nvSpPr>
            <p:spPr>
              <a:blipFill>
                <a:blip r:embed="rId2"/>
                <a:stretch>
                  <a:fillRect l="-406" r="-464"/>
                </a:stretch>
              </a:blipFill>
            </p:spPr>
            <p:txBody>
              <a:bodyPr/>
              <a:lstStyle/>
              <a:p>
                <a:r>
                  <a:rPr lang="tr-TR">
                    <a:noFill/>
                  </a:rPr>
                  <a:t> </a:t>
                </a:r>
              </a:p>
            </p:txBody>
          </p:sp>
        </mc:Fallback>
      </mc:AlternateContent>
    </p:spTree>
    <p:extLst>
      <p:ext uri="{BB962C8B-B14F-4D97-AF65-F5344CB8AC3E}">
        <p14:creationId xmlns:p14="http://schemas.microsoft.com/office/powerpoint/2010/main" val="217354290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3472</Words>
  <Application>Microsoft Office PowerPoint</Application>
  <PresentationFormat>Geniş ekran</PresentationFormat>
  <Paragraphs>699</Paragraphs>
  <Slides>64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64</vt:i4>
      </vt:variant>
    </vt:vector>
  </HeadingPairs>
  <TitlesOfParts>
    <vt:vector size="72" baseType="lpstr">
      <vt:lpstr>Arial</vt:lpstr>
      <vt:lpstr>Calibri</vt:lpstr>
      <vt:lpstr>Calibri Light</vt:lpstr>
      <vt:lpstr>Cambria Math</vt:lpstr>
      <vt:lpstr>Symbol</vt:lpstr>
      <vt:lpstr>Times New Roman</vt:lpstr>
      <vt:lpstr>Wingdings</vt:lpstr>
      <vt:lpstr>Office Teması</vt:lpstr>
      <vt:lpstr>Matematiksel İstatistik</vt:lpstr>
      <vt:lpstr>ÖRNEKLEME TEORİSİ</vt:lpstr>
      <vt:lpstr>ÖRNEKLEME TEORİSİ</vt:lpstr>
      <vt:lpstr>ÖRNEKLEME TEORİSİ</vt:lpstr>
      <vt:lpstr>Basit Tesadüfi Örnekleme</vt:lpstr>
      <vt:lpstr>Basit Tesadüfi Örnekleme</vt:lpstr>
      <vt:lpstr>PowerPoint Sunusu</vt:lpstr>
      <vt:lpstr>Ortalamanın Örnekleme Dağılımı</vt:lpstr>
      <vt:lpstr>Ortalamanın Örnekleme Dağılımı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Oranın Örnekleme Dağılımı</vt:lpstr>
      <vt:lpstr>PowerPoint Sunusu</vt:lpstr>
      <vt:lpstr>PowerPoint Sunusu</vt:lpstr>
      <vt:lpstr>PowerPoint Sunusu</vt:lpstr>
      <vt:lpstr>PowerPoint Sunusu</vt:lpstr>
      <vt:lpstr>Örneklem Büyüklüğünün Belirlenmesi </vt:lpstr>
      <vt:lpstr>PowerPoint Sunusu</vt:lpstr>
      <vt:lpstr>PowerPoint Sunusu</vt:lpstr>
      <vt:lpstr>PowerPoint Sunusu</vt:lpstr>
      <vt:lpstr>TAHMİN</vt:lpstr>
      <vt:lpstr>Yansızlık </vt:lpstr>
      <vt:lpstr>Tutarlılık </vt:lpstr>
      <vt:lpstr>Yeterlilik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Sinan Demirezen</dc:creator>
  <cp:lastModifiedBy>ozlem yorulmaz</cp:lastModifiedBy>
  <cp:revision>20</cp:revision>
  <dcterms:created xsi:type="dcterms:W3CDTF">2020-12-24T04:48:45Z</dcterms:created>
  <dcterms:modified xsi:type="dcterms:W3CDTF">2020-12-25T17:50:27Z</dcterms:modified>
</cp:coreProperties>
</file>