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 lvl="0">
      <a:defRPr lang="tr-T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222A51-5F6C-4429-AE16-4C405882B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5ED890-8C74-454A-83F6-56A53DEBD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00B43A-8091-463A-BCF8-E30EE25D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144F83-D761-4BBA-8DAA-DEB2D881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152E3E-3626-41EF-BD94-51820290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5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3C5B41-9A7E-47EE-AA2A-720CA522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A14430-F842-42A9-9E34-72E5C09D6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3320E3-B2C7-486A-9F8C-754BB031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9BEAE1-4398-49F3-849D-EFB2C5EE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925BA4-DC6C-4838-A378-B1E4A429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14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019F230-9E04-48A3-BD51-509B86CFA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3226ACE-EDD9-4C2A-A18E-B3D16E9B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B2F1B9-19E5-4834-B0DA-F7556D07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6890A6-5CF1-4E83-BCA5-228668CB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3A5658-6081-4272-A8B9-8134CC1F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06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55DA0D-0837-48C1-9316-DF1B1D6D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75E8DC-6D5B-4286-9933-8CF52D2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878A06-ED25-479A-ACDD-7926C280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A1B652-0AF7-4C1C-853C-0EEF86C0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6CFF60-3B02-43DE-B4A6-D8AC43D9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92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795A71-F790-4AED-AFAF-0AF3673A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603A8A-15C7-4E41-ADC9-18CBDF7E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44AC8-E7A7-426C-8C14-EBE08334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2022D0-79E2-4E14-989D-23E19933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99C496-9403-4ACE-B42D-E970CD35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0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17B516-CD87-4042-9208-BCB45370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494114-F047-4487-9FDF-E2B99B63C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9ED02FB-8B9C-4FE4-BE8E-396729EB9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EC6AE0-A773-4CB4-BDAF-6D2955F2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66AB92-CCE2-4DED-8A0F-A9AD4671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C279B4-8633-461C-864D-9F1019D4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53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80FB85-6089-4679-B849-97EC65EE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C906C9-830E-4211-AC4E-337E7BD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89EB6AA-CA9F-42A8-A0C6-A84D0AEC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27014CA-ED4A-4676-9B42-43F96D8BA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C33A7C-BB0E-4B13-930E-17CA72F9A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6FED800-DB29-48CA-A2FD-764E2A3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466EEC2-9216-423C-91AF-ACA2AAB9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351CF09-EA9D-4ECC-9313-AD3DCDFA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82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DAF2C6-13C8-421B-AD2F-EB331BA4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DA47805-3D58-4FFD-AC17-67F03FF5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554081A-CF9F-47FB-B583-568C9EE7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F43109E-CF64-4AB2-9EB7-9CB446F1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807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A89C256-831B-478E-8D8B-F7085CCC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2E49399-6373-4B3F-B234-CC4633A7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D54C18-5C32-49C0-9B41-75343CD8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2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51AE4-4A66-41DD-B8B0-C89BB7FE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2DB742-9BA5-4503-825B-AAC1110A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27C6F-5B19-49B0-ADAA-BA9DF443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EBE865-09AD-4E7A-BB4A-1D8EEA0B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6F8B7-84A8-4369-BD80-D74DF94F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2FEF43-0A98-44C3-A78E-385D04F4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66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54FF77-BACF-48C7-8368-B332A248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9A42106-C332-4275-B6B9-823C8B26D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DD3AABF-A4A7-462D-B33E-ECF49B18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AEC44A-11EC-4F6B-B97C-E8FB9081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E65B8D-BC0D-49C2-9019-94B45143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1BDC67-FB37-4CE0-984D-46B4D7CE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1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4C7EE58-9F6D-441D-B5B6-8B9CD5F9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82B3EF-9DA4-4301-8DE2-DA78C2FF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EDBF9A-4E0A-4DC6-BC5E-3F29B8E03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6DA8-F232-499E-A25A-085AD2D11528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394F2D-78F4-484B-A978-042CBE755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C33F0C-4978-4E8E-AB0E-BCC41D00F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70F8-3FF9-4467-942A-A801F9F855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381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slide" Target="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6F33363-9D18-462B-9834-17649EAFFA2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37328" y="43045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Örnek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ANKARA sözcüğünün tüm harfleri kullanılarak kaç farklı şekilde düzenleme yapılabilir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Çözüm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3,1,1,1</m:t>
                              </m:r>
                            </m:den>
                          </m:f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3!1!1!1!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6F33363-9D18-462B-9834-17649EAFF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7328" y="430458"/>
                <a:ext cx="10515600" cy="4351338"/>
              </a:xfrm>
              <a:blipFill>
                <a:blip r:embed="rId2"/>
                <a:stretch>
                  <a:fillRect l="-1159" t="-252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6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39FD704-4AF7-400B-855B-20168AE10337}"/>
                  </a:ext>
                </a:extLst>
              </p:cNvPr>
              <p:cNvSpPr txBox="1"/>
              <p:nvPr/>
            </p:nvSpPr>
            <p:spPr>
              <a:xfrm>
                <a:off x="945038" y="880562"/>
                <a:ext cx="3259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−2,0,2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39FD704-4AF7-400B-855B-20168AE1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38" y="880562"/>
                <a:ext cx="32593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462BB85-DC3B-4EDE-ABC7-36916A7A1051}"/>
                  </a:ext>
                </a:extLst>
              </p:cNvPr>
              <p:cNvSpPr txBox="1"/>
              <p:nvPr/>
            </p:nvSpPr>
            <p:spPr>
              <a:xfrm>
                <a:off x="3829640" y="880562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462BB85-DC3B-4EDE-ABC7-36916A7A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640" y="880562"/>
                <a:ext cx="609442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>
            <a:extLst>
              <a:ext uri="{FF2B5EF4-FFF2-40B4-BE49-F238E27FC236}">
                <a16:creationId xmlns:a16="http://schemas.microsoft.com/office/drawing/2014/main" id="{98611FB0-36AF-47E7-AC4B-ACF6725BCD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85" y="1887208"/>
            <a:ext cx="3504689" cy="240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A8F0DE0-8E72-44A1-9E0A-CF476AEEE6A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26" y="1887208"/>
            <a:ext cx="3492000" cy="23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94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2EBE3B7-65C9-4416-94C0-994F8044D898}"/>
              </a:ext>
            </a:extLst>
          </p:cNvPr>
          <p:cNvSpPr txBox="1"/>
          <p:nvPr/>
        </p:nvSpPr>
        <p:spPr>
          <a:xfrm>
            <a:off x="1019666" y="867268"/>
            <a:ext cx="10152668" cy="191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sonlu ya da sayılabilir sonsuz değerler alıyorsa, yani görüntü kümesi sonlu ya da sayılabilir sonsuz ise bu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kesikli olarak nitelenir. X(S) sayılamayan sonsuz küme ise 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sürekli olarak adlandırılır. Örneğin;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X: bu derste uyuyan öğrenci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sayısı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kesikli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Y:yemekhane kuyruğunda bekleme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sürekli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2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55244D-6500-4FED-BAFF-9D7341EE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6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2.1. Kesikli Rastlantı Değişkeni ve Özellikleri</a:t>
            </a:r>
            <a:endParaRPr lang="en-US" sz="66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9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4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4D5A4F57-4ED7-4D82-96B7-23AF600FCF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4000" y="929452"/>
                <a:ext cx="9144000" cy="2526738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1800" b="1" kern="1200" dirty="0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2.1.1. </a:t>
                </a:r>
                <a:r>
                  <a:rPr lang="en-US" sz="1800" b="1" kern="1200" dirty="0" err="1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Kesikli</a:t>
                </a:r>
                <a:r>
                  <a:rPr lang="en-US" sz="1800" b="1" kern="1200" dirty="0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 </a:t>
                </a:r>
                <a:r>
                  <a:rPr lang="en-US" sz="1800" b="1" kern="1200" dirty="0" err="1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Rastlantı</a:t>
                </a:r>
                <a:r>
                  <a:rPr lang="en-US" sz="1800" b="1" kern="1200" dirty="0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 </a:t>
                </a:r>
                <a:r>
                  <a:rPr lang="en-US" sz="1800" b="1" kern="1200" dirty="0" err="1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Değişkeninin</a:t>
                </a:r>
                <a:r>
                  <a:rPr lang="en-US" sz="1800" b="1" kern="1200" dirty="0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 </a:t>
                </a:r>
                <a:r>
                  <a:rPr lang="en-US" sz="1800" b="1" kern="1200" dirty="0" err="1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Olasılık</a:t>
                </a:r>
                <a:r>
                  <a:rPr lang="en-US" sz="1800" b="1" kern="1200" dirty="0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 </a:t>
                </a:r>
                <a:r>
                  <a:rPr lang="en-US" sz="1800" b="1" kern="1200" dirty="0" err="1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  <a:t>Fonksiyonu</a:t>
                </a:r>
                <a:br>
                  <a:rPr lang="en-US" sz="1800" b="1" kern="1200" dirty="0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</a:br>
                <a:br>
                  <a:rPr lang="en-US" sz="1800" b="1" kern="1200" dirty="0">
                    <a:solidFill>
                      <a:srgbClr val="FFFFFF"/>
                    </a:solidFill>
                    <a:effectLst/>
                    <a:ea typeface="+mj-ea"/>
                    <a:cs typeface="+mj-cs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X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rd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,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,…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değerlerini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almak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üzere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,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yani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𝑆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={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,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,…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}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olmak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üzere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,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X’in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herhangi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bir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x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değerini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alma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olasılığını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veren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fonksiyon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,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𝑓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𝑖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=1,2,…,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𝑘</m:t>
                      </m:r>
                    </m:oMath>
                  </m:oMathPara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X’in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olasılık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fonksiyonu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ya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da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olasılık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dağılımı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olarak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adlandırılır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. Bir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kesikli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rd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f(x)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fonksiyonunun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olasılık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fonksiyonu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olması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için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aşağıdaki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2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koşulu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sağlaması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gerekir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  <a:t>.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</a:b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j-ea"/>
                    <a:cs typeface="+mj-cs"/>
                  </a:rPr>
                </a:br>
                <a:r>
                  <a:rPr lang="en-US" sz="1800" kern="1200" dirty="0">
                    <a:solidFill>
                      <a:srgbClr val="FFFFFF"/>
                    </a:solidFill>
                    <a:ea typeface="+mj-ea"/>
                    <a:cs typeface="+mj-cs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𝑓</m:t>
                    </m:r>
                    <m:r>
                      <a:rPr lang="en-US" sz="180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sSub>
                      <m:sSubPr>
                        <m:ctrlPr>
                          <a:rPr lang="en-US" sz="180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lang="en-US" sz="180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𝑖</m:t>
                        </m:r>
                      </m:sub>
                    </m:sSub>
                    <m:r>
                      <a:rPr lang="en-US" sz="180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)⩾0</m:t>
                    </m:r>
                  </m:oMath>
                </a14:m>
                <a:br>
                  <a:rPr lang="en-US" sz="1800" kern="1200" dirty="0">
                    <a:solidFill>
                      <a:srgbClr val="FFFFFF"/>
                    </a:solidFill>
                    <a:ea typeface="+mj-ea"/>
                    <a:cs typeface="+mj-cs"/>
                  </a:rPr>
                </a:br>
                <a:br>
                  <a:rPr lang="en-US" sz="1800" kern="1200" dirty="0">
                    <a:solidFill>
                      <a:srgbClr val="FFFFFF"/>
                    </a:solidFill>
                    <a:ea typeface="+mj-ea"/>
                    <a:cs typeface="+mj-cs"/>
                  </a:rPr>
                </a:br>
                <a:r>
                  <a:rPr lang="en-US" sz="1800" kern="1200" dirty="0">
                    <a:solidFill>
                      <a:srgbClr val="FFFFFF"/>
                    </a:solidFill>
                    <a:ea typeface="+mj-ea"/>
                    <a:cs typeface="+mj-cs"/>
                  </a:rPr>
                  <a:t>b)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80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naryPr>
                      <m:sub>
                        <m:r>
                          <a:rPr lang="en-US" sz="180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𝑖</m:t>
                        </m:r>
                        <m:r>
                          <a:rPr lang="en-US" sz="180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=1</m:t>
                        </m:r>
                      </m:sub>
                      <m:sup>
                        <m:r>
                          <a:rPr lang="en-US" sz="180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p>
                      <m:e>
                        <m:r>
                          <a:rPr lang="en-US" sz="180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 </m:t>
                        </m:r>
                      </m:e>
                    </m:nary>
                    <m:r>
                      <a:rPr lang="en-US" sz="180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𝑓</m:t>
                    </m:r>
                    <m:d>
                      <m:dPr>
                        <m:ctrlPr>
                          <a:rPr lang="en-US" sz="180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12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</m:t>
                    </m:r>
                  </m:oMath>
                </a14:m>
                <a:br>
                  <a:rPr lang="en-US" sz="1800" kern="1200" dirty="0">
                    <a:solidFill>
                      <a:srgbClr val="FFFFFF"/>
                    </a:solidFill>
                    <a:ea typeface="+mj-ea"/>
                    <a:cs typeface="+mj-cs"/>
                  </a:rPr>
                </a:br>
                <a:endParaRPr lang="en-US" sz="1800" kern="1200" dirty="0">
                  <a:solidFill>
                    <a:srgbClr val="FFFFFF"/>
                  </a:solidFill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4D5A4F57-4ED7-4D82-96B7-23AF600FC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0" y="929452"/>
                <a:ext cx="9144000" cy="2526738"/>
              </a:xfrm>
              <a:blipFill>
                <a:blip r:embed="rId2"/>
                <a:stretch>
                  <a:fillRect t="-23855" r="-133" b="-17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095EE4-8F4F-4637-9CE3-553E6717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Kesikli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olasılık dağılımı aşağıdaki tablo ile gösterilebilir.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graphicFrame>
        <p:nvGraphicFramePr>
          <p:cNvPr id="3" name="Nesne 2">
            <a:extLst>
              <a:ext uri="{FF2B5EF4-FFF2-40B4-BE49-F238E27FC236}">
                <a16:creationId xmlns:a16="http://schemas.microsoft.com/office/drawing/2014/main" id="{E3C5E45D-6545-4F20-B2F7-2EA3D7D93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00614"/>
              </p:ext>
            </p:extLst>
          </p:nvPr>
        </p:nvGraphicFramePr>
        <p:xfrm>
          <a:off x="3217068" y="1457652"/>
          <a:ext cx="57578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3" imgW="5758053" imgH="829187" progId="Word.Document.12">
                  <p:embed/>
                </p:oleObj>
              </mc:Choice>
              <mc:Fallback>
                <p:oleObj name="Document" r:id="rId3" imgW="5758053" imgH="8291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7068" y="1457652"/>
                        <a:ext cx="5757863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D802E586-660C-424F-8912-0A0831045F7D}"/>
              </a:ext>
            </a:extLst>
          </p:cNvPr>
          <p:cNvSpPr txBox="1"/>
          <p:nvPr/>
        </p:nvSpPr>
        <p:spPr>
          <a:xfrm>
            <a:off x="1018095" y="2551516"/>
            <a:ext cx="817068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Dağılım çizgi diyagramı ya da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ile temsil edilebilir.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3B76E47-06D5-4E9E-AE64-1E0AB4D391F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11" y="3280101"/>
            <a:ext cx="2911350" cy="1895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8261CB9-D228-41E3-9DED-ABE57413F174}"/>
              </a:ext>
            </a:extLst>
          </p:cNvPr>
          <p:cNvSpPr txBox="1"/>
          <p:nvPr/>
        </p:nvSpPr>
        <p:spPr>
          <a:xfrm>
            <a:off x="1303255" y="5495399"/>
            <a:ext cx="9330179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sonlu veya sayılabilir sonsuzluktaki değerleri alıyorsa kesikli rastlantı değişkeni adını alır.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5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C85EC18F-0CF0-484A-BB12-2345F5101BB9}"/>
              </a:ext>
            </a:extLst>
          </p:cNvPr>
          <p:cNvSpPr txBox="1"/>
          <p:nvPr/>
        </p:nvSpPr>
        <p:spPr>
          <a:xfrm>
            <a:off x="848412" y="584462"/>
            <a:ext cx="10256363" cy="9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1: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Hilesiz bir para 2 kez atılsın. 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tura sayısını göstersin.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X’in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olasılık dağılımını tablo ve grafikle gösteriniz.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5EA752E8-A2FE-4AFE-800B-33067593A7EF}"/>
                  </a:ext>
                </a:extLst>
              </p:cNvPr>
              <p:cNvSpPr txBox="1"/>
              <p:nvPr/>
            </p:nvSpPr>
            <p:spPr>
              <a:xfrm>
                <a:off x="848412" y="2064470"/>
                <a:ext cx="10058400" cy="2498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0,1,2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(0)=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YY</m:t>
                                  </m:r>
                                </m:e>
                              </m:d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=1/4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({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𝑌𝑇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})=1/2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(2)=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𝑇𝑇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=1/4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5EA752E8-A2FE-4AFE-800B-33067593A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2064470"/>
                <a:ext cx="10058400" cy="2498120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B1FD3130-0368-4F4F-8FAA-2867B705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708" y="3560975"/>
            <a:ext cx="2837392" cy="2255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o 8">
                <a:extLst>
                  <a:ext uri="{FF2B5EF4-FFF2-40B4-BE49-F238E27FC236}">
                    <a16:creationId xmlns:a16="http://schemas.microsoft.com/office/drawing/2014/main" id="{F4E01573-C9DE-4351-86B5-2FC8099BF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325618"/>
                  </p:ext>
                </p:extLst>
              </p:nvPr>
            </p:nvGraphicFramePr>
            <p:xfrm>
              <a:off x="1648344" y="4993884"/>
              <a:ext cx="4215128" cy="117124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28691">
                      <a:extLst>
                        <a:ext uri="{9D8B030D-6E8A-4147-A177-3AD203B41FA5}">
                          <a16:colId xmlns:a16="http://schemas.microsoft.com/office/drawing/2014/main" val="652869486"/>
                        </a:ext>
                      </a:extLst>
                    </a:gridCol>
                    <a:gridCol w="1893737">
                      <a:extLst>
                        <a:ext uri="{9D8B030D-6E8A-4147-A177-3AD203B41FA5}">
                          <a16:colId xmlns:a16="http://schemas.microsoft.com/office/drawing/2014/main" val="2596386290"/>
                        </a:ext>
                      </a:extLst>
                    </a:gridCol>
                    <a:gridCol w="592700">
                      <a:extLst>
                        <a:ext uri="{9D8B030D-6E8A-4147-A177-3AD203B41FA5}">
                          <a16:colId xmlns:a16="http://schemas.microsoft.com/office/drawing/2014/main" val="3035810281"/>
                        </a:ext>
                      </a:extLst>
                    </a:gridCol>
                  </a:tblGrid>
                  <a:tr h="4794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5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tr-TR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5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tr-TR" sz="15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         </m:t>
                                </m:r>
                                <m:r>
                                  <a:rPr lang="tr-TR" sz="15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tr-TR" sz="15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      </m:t>
                                </m:r>
                                <m:r>
                                  <a:rPr lang="tr-TR" sz="15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tr-TR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297323"/>
                      </a:ext>
                    </a:extLst>
                  </a:tr>
                  <a:tr h="69176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5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tr-TR" sz="1500" b="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15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tr-TR" sz="15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tr-TR" sz="1500" b="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5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tr-TR" sz="15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tr-TR" sz="15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tr-TR" sz="1500" b="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5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tr-TR" sz="15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sz="1500" b="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r-TR" sz="1500" b="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5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tr-TR" sz="15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tr-TR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5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¼           ½          ¼ </a:t>
                          </a:r>
                          <a:endParaRPr lang="tr-TR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8067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o 8">
                <a:extLst>
                  <a:ext uri="{FF2B5EF4-FFF2-40B4-BE49-F238E27FC236}">
                    <a16:creationId xmlns:a16="http://schemas.microsoft.com/office/drawing/2014/main" id="{F4E01573-C9DE-4351-86B5-2FC8099BF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325618"/>
                  </p:ext>
                </p:extLst>
              </p:nvPr>
            </p:nvGraphicFramePr>
            <p:xfrm>
              <a:off x="1648344" y="4993884"/>
              <a:ext cx="4215128" cy="117124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28691">
                      <a:extLst>
                        <a:ext uri="{9D8B030D-6E8A-4147-A177-3AD203B41FA5}">
                          <a16:colId xmlns:a16="http://schemas.microsoft.com/office/drawing/2014/main" val="652869486"/>
                        </a:ext>
                      </a:extLst>
                    </a:gridCol>
                    <a:gridCol w="1893737">
                      <a:extLst>
                        <a:ext uri="{9D8B030D-6E8A-4147-A177-3AD203B41FA5}">
                          <a16:colId xmlns:a16="http://schemas.microsoft.com/office/drawing/2014/main" val="2596386290"/>
                        </a:ext>
                      </a:extLst>
                    </a:gridCol>
                    <a:gridCol w="592700">
                      <a:extLst>
                        <a:ext uri="{9D8B030D-6E8A-4147-A177-3AD203B41FA5}">
                          <a16:colId xmlns:a16="http://schemas.microsoft.com/office/drawing/2014/main" val="3035810281"/>
                        </a:ext>
                      </a:extLst>
                    </a:gridCol>
                  </a:tblGrid>
                  <a:tr h="4794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5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tr-TR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318" r="-31511" b="-145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297323"/>
                      </a:ext>
                    </a:extLst>
                  </a:tr>
                  <a:tr h="691765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69298" r="-144014" b="-87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tr-TR" sz="15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¼           ½          ¼ </a:t>
                          </a:r>
                          <a:endParaRPr lang="tr-TR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8067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720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0FCA0300-57D1-471E-9D45-5F34A815A766}"/>
                  </a:ext>
                </a:extLst>
              </p:cNvPr>
              <p:cNvSpPr txBox="1"/>
              <p:nvPr/>
            </p:nvSpPr>
            <p:spPr>
              <a:xfrm>
                <a:off x="829559" y="556181"/>
                <a:ext cx="8312084" cy="3432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Aşağıdaki fonksiyonun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,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=1,2,3,4,5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Olasılık fonksiyonu olduğunu gösteriniz.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Tablo ve grafiğini çiziniz.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0FCA0300-57D1-471E-9D45-5F34A815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9" y="556181"/>
                <a:ext cx="8312084" cy="3432222"/>
              </a:xfrm>
              <a:prstGeom prst="rect">
                <a:avLst/>
              </a:prstGeom>
              <a:blipFill>
                <a:blip r:embed="rId2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Resim 26">
            <a:extLst>
              <a:ext uri="{FF2B5EF4-FFF2-40B4-BE49-F238E27FC236}">
                <a16:creationId xmlns:a16="http://schemas.microsoft.com/office/drawing/2014/main" id="{DFA5CC41-9106-48C6-B619-E9D802EB6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7" y="3648708"/>
            <a:ext cx="6589336" cy="8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AC126E0-2B65-484F-957F-055A56F4EE3C}"/>
                  </a:ext>
                </a:extLst>
              </p:cNvPr>
              <p:cNvSpPr txBox="1"/>
              <p:nvPr/>
            </p:nvSpPr>
            <p:spPr>
              <a:xfrm>
                <a:off x="982745" y="454995"/>
                <a:ext cx="6094428" cy="3803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(1)=</m:t>
                        </m:r>
                        <m:f>
                          <m:f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55</m:t>
                            </m:r>
                          </m:den>
                        </m:f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&gt;0 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(2)=</m:t>
                        </m:r>
                        <m:f>
                          <m:f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55</m:t>
                            </m:r>
                          </m:den>
                        </m:f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(3)=</m:t>
                        </m:r>
                        <m:f>
                          <m:f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55</m:t>
                            </m:r>
                          </m:den>
                        </m:f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(4)=</m:t>
                        </m:r>
                        <m:f>
                          <m:f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55</m:t>
                            </m:r>
                          </m:den>
                        </m:f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(5)=</m:t>
                        </m:r>
                        <m:f>
                          <m:f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55</m:t>
                            </m:r>
                          </m:den>
                        </m:f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eqAr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,  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AC126E0-2B65-484F-957F-055A56F4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45" y="454995"/>
                <a:ext cx="6094428" cy="3803413"/>
              </a:xfrm>
              <a:prstGeom prst="rect">
                <a:avLst/>
              </a:prstGeo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Resim 7">
            <a:extLst>
              <a:ext uri="{FF2B5EF4-FFF2-40B4-BE49-F238E27FC236}">
                <a16:creationId xmlns:a16="http://schemas.microsoft.com/office/drawing/2014/main" id="{21E899CD-5629-4FA8-8868-BF8C1FB23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91" y="4949402"/>
            <a:ext cx="5759196" cy="1088136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4DD0F54-F1A3-4218-9532-303103B43DF8}"/>
              </a:ext>
            </a:extLst>
          </p:cNvPr>
          <p:cNvSpPr txBox="1"/>
          <p:nvPr/>
        </p:nvSpPr>
        <p:spPr>
          <a:xfrm>
            <a:off x="982745" y="4427613"/>
            <a:ext cx="6094428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1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01C851D-F0C5-4C31-BD58-494C65EFEB91}"/>
                  </a:ext>
                </a:extLst>
              </p:cNvPr>
              <p:cNvSpPr txBox="1"/>
              <p:nvPr/>
            </p:nvSpPr>
            <p:spPr>
              <a:xfrm>
                <a:off x="867266" y="556181"/>
                <a:ext cx="8274377" cy="633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⩽3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01C851D-F0C5-4C31-BD58-494C65EFE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6" y="556181"/>
                <a:ext cx="8274377" cy="633315"/>
              </a:xfrm>
              <a:prstGeom prst="rect">
                <a:avLst/>
              </a:prstGeom>
              <a:blipFill>
                <a:blip r:embed="rId2"/>
                <a:stretch>
                  <a:fillRect l="-589" b="-48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0176DC6-43DB-4433-9FD7-E16A38E4826B}"/>
                  </a:ext>
                </a:extLst>
              </p:cNvPr>
              <p:cNvSpPr txBox="1"/>
              <p:nvPr/>
            </p:nvSpPr>
            <p:spPr>
              <a:xfrm>
                <a:off x="0" y="1701987"/>
                <a:ext cx="8274377" cy="1867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=5)=1−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0176DC6-43DB-4433-9FD7-E16A38E48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1987"/>
                <a:ext cx="8274377" cy="1867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57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E5AC57B-888B-4423-AF84-24F76694D44C}"/>
              </a:ext>
            </a:extLst>
          </p:cNvPr>
          <p:cNvSpPr txBox="1"/>
          <p:nvPr/>
        </p:nvSpPr>
        <p:spPr>
          <a:xfrm>
            <a:off x="2066544" y="1911096"/>
            <a:ext cx="8055864" cy="2076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6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2.1.2. </a:t>
            </a:r>
            <a:r>
              <a:rPr lang="en-US" sz="46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Kesikli</a:t>
            </a:r>
            <a:r>
              <a:rPr lang="en-US" sz="46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Rastlantı</a:t>
            </a:r>
            <a:r>
              <a:rPr lang="en-US" sz="46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Değişkeninin</a:t>
            </a:r>
            <a:r>
              <a:rPr lang="en-US" sz="46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Birikimli</a:t>
            </a:r>
            <a:r>
              <a:rPr lang="en-US" sz="46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Dağılım</a:t>
            </a:r>
            <a:r>
              <a:rPr lang="en-US" sz="46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Fonksiyonu</a:t>
            </a:r>
            <a:endParaRPr lang="en-US" sz="46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7A23F6-698F-4DA3-8323-AC3F75C9AB9B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52486" y="402177"/>
                <a:ext cx="10515600" cy="5564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Örnek</a:t>
                </a:r>
                <a:r>
                  <a:rPr lang="tr-T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ise n=?</a:t>
                </a:r>
              </a:p>
              <a:p>
                <a:pPr marL="0" indent="0">
                  <a:buNone/>
                </a:pPr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4!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5!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tr-T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5!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!=4!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</m:oMath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!(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tr-T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−4=5  ⟹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</m:oMath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7A23F6-698F-4DA3-8323-AC3F75C9A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2486" y="402177"/>
                <a:ext cx="10515600" cy="5564989"/>
              </a:xfr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7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6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A7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BFAA66F1-B9E0-494F-B67F-95E37B24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512669"/>
            <a:ext cx="5129784" cy="2672073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A7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1BD476A6-9618-46CA-A6D4-455792EB0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2819838"/>
            <a:ext cx="5129784" cy="20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A75E3BD4-E62F-4403-AA1A-A76D1CA4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2.1.3.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Dağılım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Fonksiyonunun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Özellikleri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C51A7CA3-6683-43A2-8A2F-E190A7C33A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58716" y="955309"/>
                <a:ext cx="7074568" cy="289897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tr-TR" sz="31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sz="3100" b="1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 </a:t>
                </a:r>
                <a:r>
                  <a:rPr lang="en-US" sz="3100" kern="1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sağdan</a:t>
                </a: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kern="1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sürekli</a:t>
                </a: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kern="1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[0,1] </a:t>
                </a:r>
                <a:r>
                  <a:rPr lang="en-US" sz="3100" kern="1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aralığında</a:t>
                </a: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kern="1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azalmayan</a:t>
                </a: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kern="1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bir</a:t>
                </a: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kern="1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adım</a:t>
                </a: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kern="1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fonksiyondur</a:t>
                </a: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14:m>
                  <m:oMath xmlns:m="http://schemas.openxmlformats.org/officeDocument/2006/math"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3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10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1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3100" kern="1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100" kern="12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C51A7CA3-6683-43A2-8A2F-E190A7C3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58716" y="955309"/>
                <a:ext cx="7074568" cy="2898975"/>
              </a:xfrm>
              <a:blipFill>
                <a:blip r:embed="rId2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58918F6-8484-41BE-BAB0-9AD84B7D5871}"/>
                  </a:ext>
                </a:extLst>
              </p:cNvPr>
              <p:cNvSpPr txBox="1"/>
              <p:nvPr/>
            </p:nvSpPr>
            <p:spPr>
              <a:xfrm>
                <a:off x="914400" y="650450"/>
                <a:ext cx="10350631" cy="2851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   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=1,2,3,4,5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Olasılık fonksiyonundan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 fonksiyonunu elde edip,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Grafiğini çizdiriniz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≤3)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(1&lt;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olasılıklarını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 fonksiyonu yardımıyla hesaplayın.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B58918F6-8484-41BE-BAB0-9AD84B7D5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50450"/>
                <a:ext cx="10350631" cy="2851486"/>
              </a:xfrm>
              <a:prstGeom prst="rect">
                <a:avLst/>
              </a:prstGeom>
              <a:blipFill>
                <a:blip r:embed="rId2"/>
                <a:stretch>
                  <a:fillRect l="-471" b="-27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77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80BC9D0-E12C-441F-9EA4-A75FCBEDDC4D}"/>
                  </a:ext>
                </a:extLst>
              </p:cNvPr>
              <p:cNvSpPr txBox="1"/>
              <p:nvPr/>
            </p:nvSpPr>
            <p:spPr>
              <a:xfrm>
                <a:off x="999240" y="483479"/>
                <a:ext cx="8983745" cy="4794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=1/55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80BC9D0-E12C-441F-9EA4-A75FCBED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40" y="483479"/>
                <a:ext cx="8983745" cy="4794518"/>
              </a:xfrm>
              <a:prstGeom prst="rect">
                <a:avLst/>
              </a:prstGeom>
              <a:blipFill>
                <a:blip r:embed="rId2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439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FA5DB629-960E-4E85-9163-117640D8E26C}"/>
                  </a:ext>
                </a:extLst>
              </p:cNvPr>
              <p:cNvSpPr txBox="1"/>
              <p:nvPr/>
            </p:nvSpPr>
            <p:spPr>
              <a:xfrm>
                <a:off x="747075" y="830407"/>
                <a:ext cx="3560975" cy="2882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&amp;0,     −∞&lt;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55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,      1≤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55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,       2≤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55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,      3≤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55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,     4≤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&amp;1,     5≤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FA5DB629-960E-4E85-9163-117640D8E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5" y="830407"/>
                <a:ext cx="3560975" cy="2882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>
            <a:extLst>
              <a:ext uri="{FF2B5EF4-FFF2-40B4-BE49-F238E27FC236}">
                <a16:creationId xmlns:a16="http://schemas.microsoft.com/office/drawing/2014/main" id="{5143B8FA-A59D-4191-96BB-DE658C9B13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9177" y="546067"/>
            <a:ext cx="4191000" cy="3790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A822E233-C0E8-431E-94AC-7932418471AF}"/>
                  </a:ext>
                </a:extLst>
              </p:cNvPr>
              <p:cNvSpPr txBox="1"/>
              <p:nvPr/>
            </p:nvSpPr>
            <p:spPr>
              <a:xfrm>
                <a:off x="1114720" y="4184268"/>
                <a:ext cx="5078690" cy="1843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Aranan olasılıklar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tanımından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≤3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tr-T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≤4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den>
                    </m:f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A822E233-C0E8-431E-94AC-79324184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20" y="4184268"/>
                <a:ext cx="5078690" cy="1843325"/>
              </a:xfrm>
              <a:prstGeom prst="rect">
                <a:avLst/>
              </a:prstGeom>
              <a:blipFill>
                <a:blip r:embed="rId4"/>
                <a:stretch>
                  <a:fillRect l="-1080" b="-66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71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2AC4106-9DFB-4B17-AD7A-1B3507FDDC19}"/>
                  </a:ext>
                </a:extLst>
              </p:cNvPr>
              <p:cNvSpPr txBox="1"/>
              <p:nvPr/>
            </p:nvSpPr>
            <p:spPr>
              <a:xfrm>
                <a:off x="1029878" y="459674"/>
                <a:ext cx="8698583" cy="2191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4: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kesikli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r.d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 aşağıdaki gibidir.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Dağılım fonksiyonu ve grafiğini çiziniz.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2AC4106-9DFB-4B17-AD7A-1B3507FD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78" y="459674"/>
                <a:ext cx="8698583" cy="2191497"/>
              </a:xfrm>
              <a:prstGeom prst="rect">
                <a:avLst/>
              </a:prstGeom>
              <a:blipFill>
                <a:blip r:embed="rId2"/>
                <a:stretch>
                  <a:fillRect l="-631" b="-30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21CC07E8-821D-4C0B-A20A-BAE9051E4422}"/>
                  </a:ext>
                </a:extLst>
              </p:cNvPr>
              <p:cNvSpPr txBox="1"/>
              <p:nvPr/>
            </p:nvSpPr>
            <p:spPr>
              <a:xfrm>
                <a:off x="643380" y="3227244"/>
                <a:ext cx="6094428" cy="1986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i="1" dirty="0">
                    <a:latin typeface="Cambria Math" panose="02040503050406030204" pitchFamily="18" charset="0"/>
                  </a:rPr>
                  <a:t>Çözüm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&amp;0        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     1≤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     2≤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&amp;1              4≤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21CC07E8-821D-4C0B-A20A-BAE9051E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0" y="3227244"/>
                <a:ext cx="6094428" cy="1986121"/>
              </a:xfrm>
              <a:prstGeom prst="rect">
                <a:avLst/>
              </a:prstGeom>
              <a:blipFill>
                <a:blip r:embed="rId3"/>
                <a:stretch>
                  <a:fillRect l="-901" t="-184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62F2010D-9540-4336-BE5D-1EE65864F0F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775" y="3173960"/>
            <a:ext cx="5363852" cy="2774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591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3EC4388-A0F0-43D7-82C6-53BE13BB5A9B}"/>
                  </a:ext>
                </a:extLst>
              </p:cNvPr>
              <p:cNvSpPr txBox="1"/>
              <p:nvPr/>
            </p:nvSpPr>
            <p:spPr>
              <a:xfrm>
                <a:off x="1008668" y="641023"/>
                <a:ext cx="8132975" cy="3047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5: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r.d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 şöyledir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+5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=1,2,3,4,5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tr-TR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olasılık fonksiyonu olması için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ne olmalıdır?</a:t>
                </a:r>
                <a:endParaRPr lang="tr-TR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3EC4388-A0F0-43D7-82C6-53BE13BB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68" y="641023"/>
                <a:ext cx="8132975" cy="3047053"/>
              </a:xfrm>
              <a:prstGeom prst="rect">
                <a:avLst/>
              </a:prstGeom>
              <a:blipFill>
                <a:blip r:embed="rId2"/>
                <a:stretch>
                  <a:fillRect l="-599" b="-2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720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9DF60BE-94AC-42D2-9928-BA7C681F6B29}"/>
                  </a:ext>
                </a:extLst>
              </p:cNvPr>
              <p:cNvSpPr txBox="1"/>
              <p:nvPr/>
            </p:nvSpPr>
            <p:spPr>
              <a:xfrm>
                <a:off x="1109221" y="697646"/>
                <a:ext cx="9294827" cy="4915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+5)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9DF60BE-94AC-42D2-9928-BA7C681F6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21" y="697646"/>
                <a:ext cx="9294827" cy="4915128"/>
              </a:xfrm>
              <a:prstGeom prst="rect">
                <a:avLst/>
              </a:prstGeom>
              <a:blipFill>
                <a:blip r:embed="rId2"/>
                <a:stretch>
                  <a:fillRect l="-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08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C88AB0A-22E5-4CCD-930B-CE6ADA60E2BA}"/>
                  </a:ext>
                </a:extLst>
              </p:cNvPr>
              <p:cNvSpPr txBox="1"/>
              <p:nvPr/>
            </p:nvSpPr>
            <p:spPr>
              <a:xfrm>
                <a:off x="1602556" y="691236"/>
                <a:ext cx="8700941" cy="4023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tr-TR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+5)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tr-TR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=1,2,3,4,5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0,                 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+5</m:t>
                                      </m:r>
                                    </m:e>
                                  </m:d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   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=1,2,3,4,5</m:t>
                                  </m:r>
                                </m:e>
                              </m:nary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C88AB0A-22E5-4CCD-930B-CE6ADA60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56" y="691236"/>
                <a:ext cx="8700941" cy="4023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66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F0507133-5ECF-40EF-B095-448161C67276}"/>
              </a:ext>
            </a:extLst>
          </p:cNvPr>
          <p:cNvSpPr txBox="1"/>
          <p:nvPr/>
        </p:nvSpPr>
        <p:spPr>
          <a:xfrm>
            <a:off x="631596" y="593889"/>
            <a:ext cx="8029280" cy="1915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52’lik iskambil destesinden 2 kart çekiliyor,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 ikisinin de kupa olması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Birinin kupa, birinin sinek olması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4E67C43B-B9BB-4909-A78E-C726D88D7EE1}"/>
                  </a:ext>
                </a:extLst>
              </p:cNvPr>
              <p:cNvSpPr txBox="1"/>
              <p:nvPr/>
            </p:nvSpPr>
            <p:spPr>
              <a:xfrm>
                <a:off x="5705573" y="686794"/>
                <a:ext cx="6094428" cy="5017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=0,06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=0,13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4E67C43B-B9BB-4909-A78E-C726D88D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73" y="686794"/>
                <a:ext cx="6094428" cy="5017784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556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3C626E2-06CD-42C3-AC28-E2C3417ACCB7}"/>
              </a:ext>
            </a:extLst>
          </p:cNvPr>
          <p:cNvSpPr txBox="1"/>
          <p:nvPr/>
        </p:nvSpPr>
        <p:spPr>
          <a:xfrm>
            <a:off x="2558716" y="955309"/>
            <a:ext cx="7074568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61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2.1.4. </a:t>
            </a:r>
            <a:r>
              <a:rPr lang="en-US" sz="61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Kesikli</a:t>
            </a:r>
            <a:r>
              <a:rPr lang="en-US" sz="61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Rastlantı</a:t>
            </a:r>
            <a:r>
              <a:rPr lang="en-US" sz="61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Değişkeninin</a:t>
            </a:r>
            <a:r>
              <a:rPr lang="en-US" sz="61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Beklenen</a:t>
            </a:r>
            <a:r>
              <a:rPr lang="en-US" sz="61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61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Değeri</a:t>
            </a:r>
            <a:endParaRPr lang="en-US" sz="61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6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DDFD683-A52E-4DBE-8B8F-01855B14525C}"/>
                  </a:ext>
                </a:extLst>
              </p:cNvPr>
              <p:cNvSpPr txBox="1"/>
              <p:nvPr/>
            </p:nvSpPr>
            <p:spPr>
              <a:xfrm>
                <a:off x="961534" y="927466"/>
                <a:ext cx="10077254" cy="4176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Kesikli rastlantı değişkenini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ile gösterilir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ortalamasını gösterir.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G(x),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herhangi bir fonksiyonu ise, bu fonksiyonun beklenen değeri,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DDFD683-A52E-4DBE-8B8F-01855B145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34" y="927466"/>
                <a:ext cx="10077254" cy="4176784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ayt Önizlemesi 3">
                <a:extLst>
                  <a:ext uri="{FF2B5EF4-FFF2-40B4-BE49-F238E27FC236}">
                    <a16:creationId xmlns:a16="http://schemas.microsoft.com/office/drawing/2014/main" id="{D41F2A66-B38F-45D4-8423-D1446708AE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9031502"/>
                  </p:ext>
                </p:extLst>
              </p:nvPr>
            </p:nvGraphicFramePr>
            <p:xfrm>
              <a:off x="-2778088" y="3843495"/>
              <a:ext cx="3048000" cy="1714500"/>
            </p:xfrm>
            <a:graphic>
              <a:graphicData uri="http://schemas.microsoft.com/office/powerpoint/2016/slidezoom">
                <pslz:sldZm>
                  <pslz:sldZmObj sldId="286" cId="2647014525">
                    <pslz:zmPr id="{07CED145-3782-4817-94C4-55EF70CAE80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ayt Önizlemesi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41F2A66-B38F-45D4-8423-D1446708AE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778088" y="384349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014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57FC613-15FB-4835-8BFF-8254F4CA1397}"/>
                  </a:ext>
                </a:extLst>
              </p:cNvPr>
              <p:cNvSpPr txBox="1"/>
              <p:nvPr/>
            </p:nvSpPr>
            <p:spPr>
              <a:xfrm>
                <a:off x="2166201" y="443059"/>
                <a:ext cx="7859598" cy="3332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57FC613-15FB-4835-8BFF-8254F4CA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01" y="443059"/>
                <a:ext cx="7859598" cy="3332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1BD6010-2658-4D0F-BF30-5B9986C01745}"/>
                  </a:ext>
                </a:extLst>
              </p:cNvPr>
              <p:cNvSpPr txBox="1"/>
              <p:nvPr/>
            </p:nvSpPr>
            <p:spPr>
              <a:xfrm>
                <a:off x="1152427" y="3901403"/>
                <a:ext cx="9009667" cy="981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6: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Hilesiz bir para üç kez atılıyor. 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r.d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tura sayısını göstersin.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1BD6010-2658-4D0F-BF30-5B9986C01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27" y="3901403"/>
                <a:ext cx="9009667" cy="981487"/>
              </a:xfrm>
              <a:prstGeom prst="rect">
                <a:avLst/>
              </a:prstGeom>
              <a:blipFill>
                <a:blip r:embed="rId3"/>
                <a:stretch>
                  <a:fillRect l="-541"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064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6F380F8-D351-448F-AECC-38808600A7F1}"/>
                  </a:ext>
                </a:extLst>
              </p:cNvPr>
              <p:cNvSpPr txBox="1"/>
              <p:nvPr/>
            </p:nvSpPr>
            <p:spPr>
              <a:xfrm>
                <a:off x="914400" y="294918"/>
                <a:ext cx="9916998" cy="5179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𝑇𝑇𝑇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𝑌𝑌𝑌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𝑇𝑌𝑇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𝑇𝑇𝑌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𝑌𝑇𝑇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𝑌𝑇𝑌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𝑇𝑌𝑌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𝑌𝑌𝑇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𝑌𝑌𝑌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𝑇𝑌𝑌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𝑌𝑇𝑌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𝑌𝑌𝑇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𝑇𝑇𝑌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𝑇𝑌𝑇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𝑌𝑇𝑇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𝑇𝑇𝑇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6F380F8-D351-448F-AECC-38808600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4918"/>
                <a:ext cx="9916998" cy="5179367"/>
              </a:xfrm>
              <a:prstGeom prst="rect">
                <a:avLst/>
              </a:prstGeom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Resim 8">
            <a:extLst>
              <a:ext uri="{FF2B5EF4-FFF2-40B4-BE49-F238E27FC236}">
                <a16:creationId xmlns:a16="http://schemas.microsoft.com/office/drawing/2014/main" id="{DCFCD739-3732-4E16-815A-FBB85DC8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53" y="5474285"/>
            <a:ext cx="6295692" cy="6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36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2D58789-F568-4A18-B00C-E8C28EB32A5D}"/>
                  </a:ext>
                </a:extLst>
              </p:cNvPr>
              <p:cNvSpPr txBox="1"/>
              <p:nvPr/>
            </p:nvSpPr>
            <p:spPr>
              <a:xfrm>
                <a:off x="944251" y="714815"/>
                <a:ext cx="10303497" cy="312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=0×</m:t>
                          </m:r>
                          <m:f>
                            <m:fPr>
                              <m:type m:val="skw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+1×</m:t>
                          </m:r>
                          <m:f>
                            <m:fPr>
                              <m:type m:val="skw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+2×</m:t>
                          </m:r>
                          <m:f>
                            <m:fPr>
                              <m:type m:val="skw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+3×</m:t>
                          </m:r>
                          <m:f>
                            <m:fPr>
                              <m:type m:val="skw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=1,5</m:t>
                          </m:r>
                        </m:e>
                      </m:nary>
                    </m:oMath>
                  </m:oMathPara>
                </a14:m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0−1,5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1−1,5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2−1,5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3−1,5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=0,75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 deney yeterince tekrarlanırsa 1,5 kez tura!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2D58789-F568-4A18-B00C-E8C28EB3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51" y="714815"/>
                <a:ext cx="10303497" cy="3122650"/>
              </a:xfrm>
              <a:prstGeom prst="rect">
                <a:avLst/>
              </a:prstGeom>
              <a:blipFill>
                <a:blip r:embed="rId2"/>
                <a:stretch>
                  <a:fillRect l="-533" b="-19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A61E69F3-7350-4A21-90BC-155EA3E5DD3A}"/>
                  </a:ext>
                </a:extLst>
              </p:cNvPr>
              <p:cNvSpPr txBox="1"/>
              <p:nvPr/>
            </p:nvSpPr>
            <p:spPr>
              <a:xfrm>
                <a:off x="697584" y="4377290"/>
                <a:ext cx="10124387" cy="878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şans oyununda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oyuncunun oyundan beklediği kazanç düşünülebilir.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oyun lehine,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aleyhine bir oyun olur.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dürüst oyun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A61E69F3-7350-4A21-90BC-155EA3E5D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4" y="4377290"/>
                <a:ext cx="10124387" cy="878895"/>
              </a:xfrm>
              <a:prstGeom prst="rect">
                <a:avLst/>
              </a:prstGeom>
              <a:blipFill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180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0C85B8C8-5EC0-4049-9CC8-CA103A40F6BC}"/>
              </a:ext>
            </a:extLst>
          </p:cNvPr>
          <p:cNvSpPr txBox="1"/>
          <p:nvPr/>
        </p:nvSpPr>
        <p:spPr>
          <a:xfrm>
            <a:off x="744718" y="433632"/>
            <a:ext cx="10124387" cy="139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7: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Şöyle bir oyun önerilsin. Bir zar atılsın. Üst yüze asal bir sayı gelirse sayının iki katı kadar dolar kazanılıyor, aksi durumda sayının 1,9 katı kadar kaybediyorsunuz. Oyun oynar mısınız?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6A2467F-B1C1-443B-81E0-60985A0E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75" y="2328420"/>
            <a:ext cx="8127351" cy="626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9E80B2EC-5BD3-418C-938B-718B552486E8}"/>
                  </a:ext>
                </a:extLst>
              </p:cNvPr>
              <p:cNvSpPr txBox="1"/>
              <p:nvPr/>
            </p:nvSpPr>
            <p:spPr>
              <a:xfrm>
                <a:off x="916757" y="3452640"/>
                <a:ext cx="9481007" cy="2237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+6×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+10×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−1,9×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−7,6×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−11,4×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=−0,15$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9E80B2EC-5BD3-418C-938B-718B5524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57" y="3452640"/>
                <a:ext cx="9481007" cy="2237279"/>
              </a:xfrm>
              <a:prstGeom prst="rect">
                <a:avLst/>
              </a:prstGeom>
              <a:blipFill>
                <a:blip r:embed="rId3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12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273E45D-D4EE-44AF-8017-C7A3D0A91E9B}"/>
              </a:ext>
            </a:extLst>
          </p:cNvPr>
          <p:cNvSpPr txBox="1"/>
          <p:nvPr/>
        </p:nvSpPr>
        <p:spPr>
          <a:xfrm>
            <a:off x="942680" y="518474"/>
            <a:ext cx="9973559" cy="18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8: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sigorta şirketi 40-45 yaş grubundaki kişilere 40 dolarlık bir poliçe karşılığında 1 yıl için 1000 dolarlık bir hayat sigortası önermektedir. İstatistiklere göre bu yaş grubunda ölümlerin toplam ölümlere oranı 0,03 ise sigorta şirketinin bir poliçeden ve 2000 poliçeden beklediği kazanç ne olur?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AD498C9A-693A-4281-9CB9-BBF2F9394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31253"/>
              </p:ext>
            </p:extLst>
          </p:nvPr>
        </p:nvGraphicFramePr>
        <p:xfrm>
          <a:off x="4192170" y="2738151"/>
          <a:ext cx="3518955" cy="872316"/>
        </p:xfrm>
        <a:graphic>
          <a:graphicData uri="http://schemas.openxmlformats.org/drawingml/2006/table">
            <a:tbl>
              <a:tblPr firstRow="1" firstCol="1" bandRow="1"/>
              <a:tblGrid>
                <a:gridCol w="1089282">
                  <a:extLst>
                    <a:ext uri="{9D8B030D-6E8A-4147-A177-3AD203B41FA5}">
                      <a16:colId xmlns:a16="http://schemas.microsoft.com/office/drawing/2014/main" val="3378202781"/>
                    </a:ext>
                  </a:extLst>
                </a:gridCol>
                <a:gridCol w="1215265">
                  <a:extLst>
                    <a:ext uri="{9D8B030D-6E8A-4147-A177-3AD203B41FA5}">
                      <a16:colId xmlns:a16="http://schemas.microsoft.com/office/drawing/2014/main" val="3963532693"/>
                    </a:ext>
                  </a:extLst>
                </a:gridCol>
                <a:gridCol w="1214408">
                  <a:extLst>
                    <a:ext uri="{9D8B030D-6E8A-4147-A177-3AD203B41FA5}">
                      <a16:colId xmlns:a16="http://schemas.microsoft.com/office/drawing/2014/main" val="2490586698"/>
                    </a:ext>
                  </a:extLst>
                </a:gridCol>
              </a:tblGrid>
              <a:tr h="436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-960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07446"/>
                  </a:ext>
                </a:extLst>
              </a:tr>
              <a:tr h="436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61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902DF8D5-35E0-4BCD-B3B4-EF16E39DB826}"/>
                  </a:ext>
                </a:extLst>
              </p:cNvPr>
              <p:cNvSpPr txBox="1"/>
              <p:nvPr/>
            </p:nvSpPr>
            <p:spPr>
              <a:xfrm>
                <a:off x="1144956" y="4135196"/>
                <a:ext cx="6094428" cy="1646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=40×0,97−960×0,03=10$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10$×2000=20000$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902DF8D5-35E0-4BCD-B3B4-EF16E39DB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56" y="4135196"/>
                <a:ext cx="6094428" cy="1646605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60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DCB555C-BC3A-4998-B55B-B09DC4E9DC00}"/>
              </a:ext>
            </a:extLst>
          </p:cNvPr>
          <p:cNvSpPr txBox="1"/>
          <p:nvPr/>
        </p:nvSpPr>
        <p:spPr>
          <a:xfrm>
            <a:off x="1058159" y="710982"/>
            <a:ext cx="6094428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9: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3EBB5E1-7F7E-491A-A841-C8D29722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59" y="1750979"/>
            <a:ext cx="7096213" cy="764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9DEEF495-6FFA-461E-9406-9A5C03A8C322}"/>
                  </a:ext>
                </a:extLst>
              </p:cNvPr>
              <p:cNvSpPr txBox="1"/>
              <p:nvPr/>
            </p:nvSpPr>
            <p:spPr>
              <a:xfrm>
                <a:off x="1058159" y="2955329"/>
                <a:ext cx="6094428" cy="2535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9DEEF495-6FFA-461E-9406-9A5C03A8C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59" y="2955329"/>
                <a:ext cx="6094428" cy="2535759"/>
              </a:xfrm>
              <a:prstGeom prst="rect">
                <a:avLst/>
              </a:prstGeom>
              <a:blipFill>
                <a:blip r:embed="rId3"/>
                <a:stretch>
                  <a:fillRect b="-26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19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FCC9983-C3B7-4B63-AA89-0321CD05E89A}"/>
                  </a:ext>
                </a:extLst>
              </p:cNvPr>
              <p:cNvSpPr txBox="1"/>
              <p:nvPr/>
            </p:nvSpPr>
            <p:spPr>
              <a:xfrm>
                <a:off x="1027522" y="724942"/>
                <a:ext cx="9700181" cy="4177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=0×0,2+1×0,1+2×0,4+3×0,3=1,8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×0,2+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×0,1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×0,4+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×0,3=4,4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+5=3×1,8+5=10,4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=4,4−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1,8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=1,16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=4×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=4×1,16=4,64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FCC9983-C3B7-4B63-AA89-0321CD05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2" y="724942"/>
                <a:ext cx="9700181" cy="4177041"/>
              </a:xfrm>
              <a:prstGeom prst="rect">
                <a:avLst/>
              </a:prstGeom>
              <a:blipFill>
                <a:blip r:embed="rId2"/>
                <a:stretch>
                  <a:fillRect l="-5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85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F316977D-8E0E-4E79-A42D-C84BBF1B7831}"/>
              </a:ext>
            </a:extLst>
          </p:cNvPr>
          <p:cNvSpPr txBox="1"/>
          <p:nvPr/>
        </p:nvSpPr>
        <p:spPr>
          <a:xfrm>
            <a:off x="718794" y="465884"/>
            <a:ext cx="6094428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10: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0FAE1C3-7155-44A6-849E-640496CF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65" y="1385740"/>
            <a:ext cx="6815718" cy="645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A0BC36BE-71F3-4FCD-80B4-41AA92FF8C01}"/>
                  </a:ext>
                </a:extLst>
              </p:cNvPr>
              <p:cNvSpPr txBox="1"/>
              <p:nvPr/>
            </p:nvSpPr>
            <p:spPr>
              <a:xfrm>
                <a:off x="1112363" y="2576410"/>
                <a:ext cx="8029280" cy="1709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indent="-34290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  <a:endParaRPr lang="tr-TR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≤4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&gt;3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  <a:endParaRPr lang="tr-TR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(2≤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&lt;6)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A0BC36BE-71F3-4FCD-80B4-41AA92FF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3" y="2576410"/>
                <a:ext cx="8029280" cy="1709892"/>
              </a:xfrm>
              <a:prstGeom prst="rect">
                <a:avLst/>
              </a:prstGeom>
              <a:blipFill>
                <a:blip r:embed="rId3"/>
                <a:stretch>
                  <a:fillRect b="-46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95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C66F6B7-7EFD-4C11-AA0E-392B11904F8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80936" y="570756"/>
                <a:ext cx="10933890" cy="5898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Örnek</a:t>
                </a:r>
              </a:p>
              <a:p>
                <a:pPr marL="0" indent="0">
                  <a:buNone/>
                </a:pPr>
                <a:r>
                  <a:rPr lang="tr-T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İki avcıdan birinin belirli bir hedefi vurma olasılığı 1/3, diğer avcının aynı hedefi vurma olasılığı ¾ tür. Aynı anda ateş ettiklerinde,</a:t>
                </a:r>
              </a:p>
              <a:p>
                <a:pPr marL="514350" indent="-514350">
                  <a:buAutoNum type="alphaLcParenR"/>
                </a:pPr>
                <a:r>
                  <a:rPr lang="tr-T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az birinin hedefi vurma olasılığı</a:t>
                </a:r>
              </a:p>
              <a:p>
                <a:pPr marL="514350" indent="-514350">
                  <a:buAutoNum type="alphaLcParenR"/>
                </a:pPr>
                <a:r>
                  <a:rPr lang="tr-TR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İkisininde</a:t>
                </a:r>
                <a:r>
                  <a:rPr lang="tr-T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hedefi vurma olasılığını bulunuz</a:t>
                </a:r>
              </a:p>
              <a:p>
                <a:pPr marL="0" indent="0">
                  <a:buNone/>
                </a:pPr>
                <a:r>
                  <a:rPr lang="tr-T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∪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tr-T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tr-TR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C66F6B7-7EFD-4C11-AA0E-392B11904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0936" y="570756"/>
                <a:ext cx="10933890" cy="5898137"/>
              </a:xfrm>
              <a:blipFill>
                <a:blip r:embed="rId2"/>
                <a:stretch>
                  <a:fillRect l="-892" t="-14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36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A21DF31-E766-44F8-BAEB-E613BB105269}"/>
                  </a:ext>
                </a:extLst>
              </p:cNvPr>
              <p:cNvSpPr txBox="1"/>
              <p:nvPr/>
            </p:nvSpPr>
            <p:spPr>
              <a:xfrm>
                <a:off x="1385740" y="684147"/>
                <a:ext cx="8246097" cy="4949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=2×0,2+3×0,15+4×0,25+5×0,2+6×0,2=4,05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≤4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=0,2+0,15+0,25=0,6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endParaRPr lang="tr-TR" sz="18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lnSpc>
                    <a:spcPct val="150000"/>
                  </a:lnSpc>
                  <a:buAutoNum type="alphaLcParenR" startAt="3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&gt;3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=0,25+0,2+0,2=0,65</m:t>
                    </m:r>
                  </m:oMath>
                </a14:m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lnSpc>
                    <a:spcPct val="150000"/>
                  </a:lnSpc>
                  <a:buAutoNum type="alphaLcParenR" startAt="3"/>
                </a:pPr>
                <a14:m>
                  <m:oMath xmlns:m="http://schemas.openxmlformats.org/officeDocument/2006/math"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2≤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&lt;6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=0,2+0,15+0,25+0,2=0,8</m:t>
                    </m:r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Ya da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=1−0,2=0,8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indent="-342900">
                  <a:lnSpc>
                    <a:spcPct val="150000"/>
                  </a:lnSpc>
                  <a:buAutoNum type="alphaLcParenR" startAt="3"/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A21DF31-E766-44F8-BAEB-E613BB10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740" y="684147"/>
                <a:ext cx="8246097" cy="4949304"/>
              </a:xfrm>
              <a:prstGeom prst="rect">
                <a:avLst/>
              </a:prstGeom>
              <a:blipFill>
                <a:blip r:embed="rId2"/>
                <a:stretch>
                  <a:fillRect l="-5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0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0DE836A-0F9E-49C0-8B88-480CC8E65894}"/>
                  </a:ext>
                </a:extLst>
              </p:cNvPr>
              <p:cNvSpPr txBox="1"/>
              <p:nvPr/>
            </p:nvSpPr>
            <p:spPr>
              <a:xfrm>
                <a:off x="942680" y="471341"/>
                <a:ext cx="9455085" cy="2393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11: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=1,2,3,4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Fonksiyonunun olasılık fonksiyonu olabilmesi için “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ne olmalıdır?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0DE836A-0F9E-49C0-8B88-480CC8E6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" y="471341"/>
                <a:ext cx="9455085" cy="2393540"/>
              </a:xfrm>
              <a:prstGeom prst="rect">
                <a:avLst/>
              </a:prstGeom>
              <a:blipFill>
                <a:blip r:embed="rId2"/>
                <a:stretch>
                  <a:fillRect l="-580" b="-27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FFACF833-DF78-45CD-9009-140B82F37EBF}"/>
                  </a:ext>
                </a:extLst>
              </p:cNvPr>
              <p:cNvSpPr txBox="1"/>
              <p:nvPr/>
            </p:nvSpPr>
            <p:spPr>
              <a:xfrm>
                <a:off x="942680" y="3091125"/>
                <a:ext cx="10011266" cy="3058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18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FFACF833-DF78-45CD-9009-140B82F37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" y="3091125"/>
                <a:ext cx="10011266" cy="3058594"/>
              </a:xfrm>
              <a:prstGeom prst="rect">
                <a:avLst/>
              </a:prstGeom>
              <a:blipFill>
                <a:blip r:embed="rId3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585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61AF869-B75C-483E-AE70-5B1814AF46C5}"/>
                  </a:ext>
                </a:extLst>
              </p:cNvPr>
              <p:cNvSpPr txBox="1"/>
              <p:nvPr/>
            </p:nvSpPr>
            <p:spPr>
              <a:xfrm>
                <a:off x="1284403" y="652309"/>
                <a:ext cx="4428240" cy="159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12: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=0,1,2,3,4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61AF869-B75C-483E-AE70-5B1814AF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403" y="652309"/>
                <a:ext cx="4428240" cy="1598836"/>
              </a:xfrm>
              <a:prstGeom prst="rect">
                <a:avLst/>
              </a:prstGeom>
              <a:blipFill>
                <a:blip r:embed="rId2"/>
                <a:stretch>
                  <a:fillRect l="-124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881621FF-E763-457A-95B5-B0BD06606610}"/>
                  </a:ext>
                </a:extLst>
              </p:cNvPr>
              <p:cNvSpPr txBox="1"/>
              <p:nvPr/>
            </p:nvSpPr>
            <p:spPr>
              <a:xfrm>
                <a:off x="1124147" y="2593329"/>
                <a:ext cx="6094428" cy="3108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881621FF-E763-457A-95B5-B0BD06606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47" y="2593329"/>
                <a:ext cx="6094428" cy="3108928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32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9289738-92E3-4A27-99B5-0B9A8CA93F9A}"/>
                  </a:ext>
                </a:extLst>
              </p:cNvPr>
              <p:cNvSpPr txBox="1"/>
              <p:nvPr/>
            </p:nvSpPr>
            <p:spPr>
              <a:xfrm>
                <a:off x="1237269" y="670739"/>
                <a:ext cx="7774756" cy="3061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9289738-92E3-4A27-99B5-0B9A8CA93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269" y="670739"/>
                <a:ext cx="7774756" cy="3061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FD62E1C-BF13-4CE9-8619-C32DDE90E766}"/>
                  </a:ext>
                </a:extLst>
              </p:cNvPr>
              <p:cNvSpPr txBox="1"/>
              <p:nvPr/>
            </p:nvSpPr>
            <p:spPr>
              <a:xfrm>
                <a:off x="1527142" y="3731962"/>
                <a:ext cx="8908330" cy="1572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Tüm olasılık değerleri pozitif 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olduğundan olasılık fonksiyonudur.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FD62E1C-BF13-4CE9-8619-C32DDE90E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42" y="3731962"/>
                <a:ext cx="8908330" cy="1572162"/>
              </a:xfrm>
              <a:prstGeom prst="rect">
                <a:avLst/>
              </a:prstGeom>
              <a:blipFill>
                <a:blip r:embed="rId3"/>
                <a:stretch>
                  <a:fillRect l="-616" b="-430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088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8C56FFE-4140-4476-8560-A839F6E7E81E}"/>
                  </a:ext>
                </a:extLst>
              </p:cNvPr>
              <p:cNvSpPr txBox="1"/>
              <p:nvPr/>
            </p:nvSpPr>
            <p:spPr>
              <a:xfrm>
                <a:off x="1074656" y="575035"/>
                <a:ext cx="9880075" cy="18648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13: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=2,3,4,5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Fonksiyonu bir olasılık fonksiyonu mudur?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8C56FFE-4140-4476-8560-A839F6E7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6" y="575035"/>
                <a:ext cx="9880075" cy="1864806"/>
              </a:xfrm>
              <a:prstGeom prst="rect">
                <a:avLst/>
              </a:prstGeom>
              <a:blipFill>
                <a:blip r:embed="rId2"/>
                <a:stretch>
                  <a:fillRect l="-494" b="-39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34E98B-0200-4015-8EF1-FF0BB48A96DA}"/>
                  </a:ext>
                </a:extLst>
              </p:cNvPr>
              <p:cNvSpPr txBox="1"/>
              <p:nvPr/>
            </p:nvSpPr>
            <p:spPr>
              <a:xfrm>
                <a:off x="1074656" y="2439841"/>
                <a:ext cx="9473938" cy="3737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≠1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34E98B-0200-4015-8EF1-FF0BB48A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6" y="2439841"/>
                <a:ext cx="9473938" cy="3737498"/>
              </a:xfrm>
              <a:prstGeom prst="rect">
                <a:avLst/>
              </a:prstGeom>
              <a:blipFill>
                <a:blip r:embed="rId3"/>
                <a:stretch>
                  <a:fillRect l="-515" t="-9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174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FA15864-27BE-4982-9067-C5573E8BDC98}"/>
                  </a:ext>
                </a:extLst>
              </p:cNvPr>
              <p:cNvSpPr txBox="1"/>
              <p:nvPr/>
            </p:nvSpPr>
            <p:spPr>
              <a:xfrm>
                <a:off x="801278" y="480768"/>
                <a:ext cx="9973559" cy="371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14: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−2)(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−3)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(6)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=5−5×2+6=1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FA15864-27BE-4982-9067-C5573E8BD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480768"/>
                <a:ext cx="9973559" cy="3718967"/>
              </a:xfrm>
              <a:prstGeom prst="rect">
                <a:avLst/>
              </a:prstGeom>
              <a:blipFill>
                <a:blip r:embed="rId2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43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2FD8B94-4ECB-4730-883B-BE45C89E91D0}"/>
                  </a:ext>
                </a:extLst>
              </p:cNvPr>
              <p:cNvSpPr txBox="1"/>
              <p:nvPr/>
            </p:nvSpPr>
            <p:spPr>
              <a:xfrm>
                <a:off x="952106" y="565608"/>
                <a:ext cx="9832157" cy="4197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15: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=1,2,3,4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Fonksiyonu olasılık fonksiyonu ise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"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yi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tr-TR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ten hareketle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≥3)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ü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tr-TR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dağılım fonksiyonunu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fonksiyonundan hareketle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(2≤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≤4)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2FD8B94-4ECB-4730-883B-BE45C89E9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6" y="565608"/>
                <a:ext cx="9832157" cy="4197752"/>
              </a:xfrm>
              <a:prstGeom prst="rect">
                <a:avLst/>
              </a:prstGeom>
              <a:blipFill>
                <a:blip r:embed="rId2"/>
                <a:stretch>
                  <a:fillRect l="-496" b="-14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131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15CC5B6-E511-4B8B-AB36-0A953AB721BA}"/>
                  </a:ext>
                </a:extLst>
              </p:cNvPr>
              <p:cNvSpPr txBox="1"/>
              <p:nvPr/>
            </p:nvSpPr>
            <p:spPr>
              <a:xfrm>
                <a:off x="772998" y="386499"/>
                <a:ext cx="8368645" cy="5701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30+4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b) </a:t>
                </a:r>
                <a14:m>
                  <m:oMath xmlns:m="http://schemas.openxmlformats.org/officeDocument/2006/math"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≥3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42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42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=31/42</m:t>
                    </m:r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15CC5B6-E511-4B8B-AB36-0A953AB7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98" y="386499"/>
                <a:ext cx="8368645" cy="5701946"/>
              </a:xfrm>
              <a:prstGeom prst="rect">
                <a:avLst/>
              </a:prstGeom>
              <a:blipFill>
                <a:blip r:embed="rId2"/>
                <a:stretch>
                  <a:fillRect l="-65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80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32882DB-CF4A-46A5-B63E-00A164F8AADF}"/>
                  </a:ext>
                </a:extLst>
              </p:cNvPr>
              <p:cNvSpPr txBox="1"/>
              <p:nvPr/>
            </p:nvSpPr>
            <p:spPr>
              <a:xfrm>
                <a:off x="1282045" y="593889"/>
                <a:ext cx="7859598" cy="5655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2≤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32882DB-CF4A-46A5-B63E-00A164F8A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45" y="593889"/>
                <a:ext cx="7859598" cy="5655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855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D5AEB65-F020-46CA-BB4C-02F86232FB7F}"/>
                  </a:ext>
                </a:extLst>
              </p:cNvPr>
              <p:cNvSpPr txBox="1"/>
              <p:nvPr/>
            </p:nvSpPr>
            <p:spPr>
              <a:xfrm>
                <a:off x="867266" y="499622"/>
                <a:ext cx="10171522" cy="4369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16: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,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E(g(x))=?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+1)=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D5AEB65-F020-46CA-BB4C-02F86232F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6" y="499622"/>
                <a:ext cx="10171522" cy="4369017"/>
              </a:xfrm>
              <a:prstGeom prst="rect">
                <a:avLst/>
              </a:prstGeo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3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5C5D9CB-213B-4AAC-8C05-AC9043ACDE1D}"/>
              </a:ext>
            </a:extLst>
          </p:cNvPr>
          <p:cNvSpPr txBox="1"/>
          <p:nvPr/>
        </p:nvSpPr>
        <p:spPr>
          <a:xfrm>
            <a:off x="801278" y="537329"/>
            <a:ext cx="9803877" cy="2227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Örnek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İki fabrikada A marka konserve üretilmektedir. Toplam üretimin %60’ı X fabrikasında %40’ı ise Y fabrikasında üretilmektedir. X fabrikasında üretilen konservelerin % 2 si, Y fabrikasında üretilenlerin % 5’inin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bombajlı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olduğu bilindiğine göre, marketten alınan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bombajlı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bir konservenin X fabrikasında üretilmiş olması olasılığını bulunuz.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3FD5649-C94F-4ECF-B138-2E93A2D6CC72}"/>
                  </a:ext>
                </a:extLst>
              </p:cNvPr>
              <p:cNvSpPr txBox="1"/>
              <p:nvPr/>
            </p:nvSpPr>
            <p:spPr>
              <a:xfrm>
                <a:off x="801278" y="3044550"/>
                <a:ext cx="9803876" cy="2096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satın alınan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bombajlı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konservenin X fabrikasında üretilme olasılığı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0,60∗0,02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0,60∗0,02+0,40∗0,05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=0,375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3FD5649-C94F-4ECF-B138-2E93A2D6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3044550"/>
                <a:ext cx="9803876" cy="2096279"/>
              </a:xfrm>
              <a:prstGeom prst="rect">
                <a:avLst/>
              </a:prstGeo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152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E197145F-ACEC-4357-99D9-B288930E64DF}"/>
              </a:ext>
            </a:extLst>
          </p:cNvPr>
          <p:cNvSpPr txBox="1"/>
          <p:nvPr/>
        </p:nvSpPr>
        <p:spPr>
          <a:xfrm>
            <a:off x="1046374" y="678730"/>
            <a:ext cx="10039548" cy="13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17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fabrikada belli bir alet için günde kaç kez kullanıldığına ilişkin olasılık dağılımı aşağıdaki gibidir. Araç her kullanıldığında fabrikaya 100 lira maliyeti olduğuna göre aracın kullanımının günlük maliyetinin ortalamasını ve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varyansını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bulun.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B61110F-AB09-4BCB-9D67-2B97A02A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1" y="2498104"/>
            <a:ext cx="5919712" cy="79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14178861-C466-46A1-85D5-516B5D7B392B}"/>
                  </a:ext>
                </a:extLst>
              </p:cNvPr>
              <p:cNvSpPr txBox="1"/>
              <p:nvPr/>
            </p:nvSpPr>
            <p:spPr>
              <a:xfrm>
                <a:off x="1124147" y="3887930"/>
                <a:ext cx="6094428" cy="1311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=0×0,2+100×0,45+200×0,35=115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𝑙𝑖𝑟𝑎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14178861-C466-46A1-85D5-516B5D7B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47" y="3887930"/>
                <a:ext cx="6094428" cy="1311578"/>
              </a:xfrm>
              <a:prstGeom prst="rect">
                <a:avLst/>
              </a:prstGeom>
              <a:blipFill>
                <a:blip r:embed="rId3"/>
                <a:stretch>
                  <a:fillRect l="-800" t="-27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3447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DD3F8DB-E554-49A8-998D-B0F934B96A39}"/>
                  </a:ext>
                </a:extLst>
              </p:cNvPr>
              <p:cNvSpPr txBox="1"/>
              <p:nvPr/>
            </p:nvSpPr>
            <p:spPr>
              <a:xfrm>
                <a:off x="1555422" y="744718"/>
                <a:ext cx="8851769" cy="4234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18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r d. bir zar atıldığında üste gelen sayıları göstersin.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beklenen değerini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       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=1,2,3,4,5,6</m:t>
                              </m:r>
                            </m:e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nary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d>
                        <m:d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d>
                        <m:d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97</m:t>
                          </m:r>
                        </m:num>
                        <m:den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DD3F8DB-E554-49A8-998D-B0F934B96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22" y="744718"/>
                <a:ext cx="8851769" cy="4234108"/>
              </a:xfrm>
              <a:prstGeom prst="rect">
                <a:avLst/>
              </a:prstGeom>
              <a:blipFill>
                <a:blip r:embed="rId2"/>
                <a:stretch>
                  <a:fillRect l="-551" t="-7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702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CAD0A5F-D5BA-4306-8D1B-0F7FAC644BF0}"/>
                  </a:ext>
                </a:extLst>
              </p:cNvPr>
              <p:cNvSpPr txBox="1"/>
              <p:nvPr/>
            </p:nvSpPr>
            <p:spPr>
              <a:xfrm>
                <a:off x="1225484" y="744719"/>
                <a:ext cx="8814061" cy="2023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19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x= -1,0 ve 1 değerlerinde pozitif diğer durumlarda sıfır olan bir olasılık fonksiyonu olmak üzere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Eğer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bulunuz.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Eğer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(−1)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 bulunuz.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CAD0A5F-D5BA-4306-8D1B-0F7FAC644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84" y="744719"/>
                <a:ext cx="8814061" cy="2023631"/>
              </a:xfrm>
              <a:prstGeom prst="rect">
                <a:avLst/>
              </a:prstGeom>
              <a:blipFill>
                <a:blip r:embed="rId2"/>
                <a:stretch>
                  <a:fillRect l="-553" t="-1506" b="-9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4DED4AE-1760-4242-9B31-9F42DED41719}"/>
                  </a:ext>
                </a:extLst>
              </p:cNvPr>
              <p:cNvSpPr txBox="1"/>
              <p:nvPr/>
            </p:nvSpPr>
            <p:spPr>
              <a:xfrm>
                <a:off x="1225484" y="2768350"/>
                <a:ext cx="9558779" cy="358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4DED4AE-1760-4242-9B31-9F42DED41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84" y="2768350"/>
                <a:ext cx="9558779" cy="3587264"/>
              </a:xfrm>
              <a:prstGeom prst="rect">
                <a:avLst/>
              </a:prstGeom>
              <a:blipFill>
                <a:blip r:embed="rId3"/>
                <a:stretch>
                  <a:fillRect l="-510" t="-8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97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98C1AEB-6B9A-4331-8A76-C4E3927C629E}"/>
                  </a:ext>
                </a:extLst>
              </p:cNvPr>
              <p:cNvSpPr txBox="1"/>
              <p:nvPr/>
            </p:nvSpPr>
            <p:spPr>
              <a:xfrm>
                <a:off x="1310326" y="1100269"/>
                <a:ext cx="9398523" cy="4781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=(−1)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+(1)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(1)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(−1)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(−1)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=1/2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=1/4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98C1AEB-6B9A-4331-8A76-C4E3927C6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26" y="1100269"/>
                <a:ext cx="9398523" cy="47813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70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8944A3A-11FB-4392-BF91-C8ACF29087FD}"/>
              </a:ext>
            </a:extLst>
          </p:cNvPr>
          <p:cNvSpPr txBox="1"/>
          <p:nvPr/>
        </p:nvSpPr>
        <p:spPr>
          <a:xfrm>
            <a:off x="1074656" y="509047"/>
            <a:ext cx="10114960" cy="378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20: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zar atılıyor. X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üst yüze gelen sayının iki katı olarak, Y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ise üst yüze gelen sayı tek ise 1, çift ise 3 olarak tanımlanıyor.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lerinin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olasılık fonksiyonunun beklenen değerini ve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varyansını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bulunuz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13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DA81DF2D-65F1-40E0-B9AC-940DE5F4A9FC}"/>
                  </a:ext>
                </a:extLst>
              </p:cNvPr>
              <p:cNvSpPr txBox="1"/>
              <p:nvPr/>
            </p:nvSpPr>
            <p:spPr>
              <a:xfrm>
                <a:off x="1527142" y="848413"/>
                <a:ext cx="9078013" cy="4296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+10×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+12∗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=7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182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182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=11,67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DA81DF2D-65F1-40E0-B9AC-940DE5F4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42" y="848413"/>
                <a:ext cx="9078013" cy="4296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Resim 10">
            <a:extLst>
              <a:ext uri="{FF2B5EF4-FFF2-40B4-BE49-F238E27FC236}">
                <a16:creationId xmlns:a16="http://schemas.microsoft.com/office/drawing/2014/main" id="{1533772D-B91A-4096-9020-60914C1C8F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17" y="848413"/>
            <a:ext cx="5637229" cy="1084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9296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B78BA1F-B823-4B38-B584-C18D56F787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071711"/>
            <a:ext cx="2750761" cy="88096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F6CDEA32-5670-41B0-86A7-9D91E4412BF2}"/>
                  </a:ext>
                </a:extLst>
              </p:cNvPr>
              <p:cNvSpPr txBox="1"/>
              <p:nvPr/>
            </p:nvSpPr>
            <p:spPr>
              <a:xfrm>
                <a:off x="1432873" y="729768"/>
                <a:ext cx="7944439" cy="3833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</a:p>
              <a:p>
                <a:pPr marL="457200">
                  <a:lnSpc>
                    <a:spcPct val="150000"/>
                  </a:lnSpc>
                </a:pPr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^2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F6CDEA32-5670-41B0-86A7-9D91E4412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73" y="729768"/>
                <a:ext cx="7944439" cy="3833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92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518A5381-950B-4A17-8101-CF979C07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13" y="1027522"/>
            <a:ext cx="7739430" cy="833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D0DDE4FC-8C22-46ED-B3D9-9A0CEE3BEE17}"/>
                  </a:ext>
                </a:extLst>
              </p:cNvPr>
              <p:cNvSpPr txBox="1"/>
              <p:nvPr/>
            </p:nvSpPr>
            <p:spPr>
              <a:xfrm>
                <a:off x="1080940" y="348792"/>
                <a:ext cx="8001000" cy="4864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+15×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=95.7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=95.7−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=14,7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D0DDE4FC-8C22-46ED-B3D9-9A0CEE3B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0" y="348792"/>
                <a:ext cx="8001000" cy="4864665"/>
              </a:xfrm>
              <a:prstGeom prst="rect">
                <a:avLst/>
              </a:prstGeom>
              <a:blipFill>
                <a:blip r:embed="rId3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200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C8FCD3B-2B81-404E-A685-7B61DFD4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76" y="1772239"/>
            <a:ext cx="6904285" cy="532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3FCC209-7379-4D66-B69C-AD3CFEC7CF61}"/>
                  </a:ext>
                </a:extLst>
              </p:cNvPr>
              <p:cNvSpPr txBox="1"/>
              <p:nvPr/>
            </p:nvSpPr>
            <p:spPr>
              <a:xfrm>
                <a:off x="1331537" y="833208"/>
                <a:ext cx="6094428" cy="5684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+10×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+12×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+24×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+36×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+24×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+36×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=359,33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=359,33−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=134,33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3FCC209-7379-4D66-B69C-AD3CFEC7C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37" y="833208"/>
                <a:ext cx="6094428" cy="5684954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865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497E920-B07F-4A3C-A65D-771ED0F61AFD}"/>
                  </a:ext>
                </a:extLst>
              </p:cNvPr>
              <p:cNvSpPr txBox="1"/>
              <p:nvPr/>
            </p:nvSpPr>
            <p:spPr>
              <a:xfrm>
                <a:off x="1046374" y="697584"/>
                <a:ext cx="9596487" cy="3358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21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İki madeni para birlikte atılarak bir oyun oynanmaktadır. Oyuncu eğer her iki para da yazı gelirse 20 $, sadece bir yazı gelirse 12$ kazanacaktır. Ancak her ikisi de tura gelirse 8$ kaybedecektir. Oyuncunun beklenen kazancı nedir?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×20+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×12−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×8=3$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497E920-B07F-4A3C-A65D-771ED0F61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4" y="697584"/>
                <a:ext cx="9596487" cy="3358099"/>
              </a:xfrm>
              <a:prstGeom prst="rect">
                <a:avLst/>
              </a:prstGeo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22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9EC9A0-CDA0-453F-AE84-98D375DC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tr-TR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MATEMATİKSEL İSTATİSTİK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983149F-3446-4933-82A7-2EFA8CBD5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800"/>
              </a:spcAft>
            </a:pPr>
            <a:r>
              <a:rPr lang="tr-TR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Hafta</a:t>
            </a:r>
          </a:p>
          <a:p>
            <a:pPr>
              <a:spcAft>
                <a:spcPts val="800"/>
              </a:spcAft>
            </a:pPr>
            <a:r>
              <a:rPr lang="tr-TR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KESİKLİ RASTLANTI DEĞİŞKENİ</a:t>
            </a:r>
            <a:endParaRPr lang="tr-TR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58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FD1570D-A377-4CB2-9B4D-144788059770}"/>
                  </a:ext>
                </a:extLst>
              </p:cNvPr>
              <p:cNvSpPr txBox="1"/>
              <p:nvPr/>
            </p:nvSpPr>
            <p:spPr>
              <a:xfrm>
                <a:off x="1197204" y="584462"/>
                <a:ext cx="7944439" cy="3282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22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r.d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aşağıdaki olasılıklara sahiptir.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=8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rad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FD1570D-A377-4CB2-9B4D-144788059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04" y="584462"/>
                <a:ext cx="7944439" cy="3282565"/>
              </a:xfrm>
              <a:prstGeom prst="rect">
                <a:avLst/>
              </a:prstGeom>
              <a:blipFill>
                <a:blip r:embed="rId2"/>
                <a:stretch>
                  <a:fillRect l="-613" b="-16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500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DA5FA54-1085-473A-B46C-F3924F0731F6}"/>
                  </a:ext>
                </a:extLst>
              </p:cNvPr>
              <p:cNvSpPr txBox="1"/>
              <p:nvPr/>
            </p:nvSpPr>
            <p:spPr>
              <a:xfrm>
                <a:off x="641023" y="461913"/>
                <a:ext cx="7786540" cy="4006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ra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56360" indent="44196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=0×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+8×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+63×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142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DA5FA54-1085-473A-B46C-F3924F07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3" y="461913"/>
                <a:ext cx="7786540" cy="4006392"/>
              </a:xfrm>
              <a:prstGeom prst="rect">
                <a:avLst/>
              </a:prstGeom>
              <a:blipFill>
                <a:blip r:embed="rId2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4467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10224C8-73AC-4E67-BB7D-3C2C8456F741}"/>
              </a:ext>
            </a:extLst>
          </p:cNvPr>
          <p:cNvSpPr txBox="1"/>
          <p:nvPr/>
        </p:nvSpPr>
        <p:spPr>
          <a:xfrm>
            <a:off x="1256123" y="791302"/>
            <a:ext cx="6094428" cy="9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23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kesikli bir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rassal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değişken olup olasılık fonksiyonu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B4D5455-A727-4CD0-A3A2-88E46DD3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25" y="2315483"/>
            <a:ext cx="6550580" cy="880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95F302E5-1043-4C4C-B3AD-E02805CD5924}"/>
                  </a:ext>
                </a:extLst>
              </p:cNvPr>
              <p:cNvSpPr txBox="1"/>
              <p:nvPr/>
            </p:nvSpPr>
            <p:spPr>
              <a:xfrm>
                <a:off x="1086440" y="3739118"/>
                <a:ext cx="6094428" cy="463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+4 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olarak tanımlandığına göre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yi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95F302E5-1043-4C4C-B3AD-E02805CD5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40" y="3739118"/>
                <a:ext cx="6094428" cy="463397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701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D40919B-A3CE-4467-97F6-E728E7A2A1B7}"/>
                  </a:ext>
                </a:extLst>
              </p:cNvPr>
              <p:cNvSpPr txBox="1"/>
              <p:nvPr/>
            </p:nvSpPr>
            <p:spPr>
              <a:xfrm>
                <a:off x="895546" y="716437"/>
                <a:ext cx="10105534" cy="4729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=−2×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Ya da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−2×2+4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D40919B-A3CE-4467-97F6-E728E7A2A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6" y="716437"/>
                <a:ext cx="10105534" cy="4729243"/>
              </a:xfrm>
              <a:prstGeom prst="rect">
                <a:avLst/>
              </a:prstGeom>
              <a:blipFill>
                <a:blip r:embed="rId2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6831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F6F0523-1E5E-4054-A1E8-0C832D3B3BF8}"/>
                  </a:ext>
                </a:extLst>
              </p:cNvPr>
              <p:cNvSpPr txBox="1"/>
              <p:nvPr/>
            </p:nvSpPr>
            <p:spPr>
              <a:xfrm>
                <a:off x="1055802" y="471339"/>
                <a:ext cx="10265790" cy="2307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24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=1,2,…,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 tanımlanan olasılık fonksiyonuna ilişkin beklenen değeri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F6F0523-1E5E-4054-A1E8-0C832D3B3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02" y="471339"/>
                <a:ext cx="10265790" cy="2307939"/>
              </a:xfrm>
              <a:prstGeom prst="rect">
                <a:avLst/>
              </a:prstGeom>
              <a:blipFill>
                <a:blip r:embed="rId2"/>
                <a:stretch>
                  <a:fillRect l="-475" b="-29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573AFAC3-8BC6-43CF-BEBB-483F58704E7B}"/>
                  </a:ext>
                </a:extLst>
              </p:cNvPr>
              <p:cNvSpPr txBox="1"/>
              <p:nvPr/>
            </p:nvSpPr>
            <p:spPr>
              <a:xfrm>
                <a:off x="1463511" y="2779278"/>
                <a:ext cx="8114121" cy="34963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(1+2+…+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573AFAC3-8BC6-43CF-BEBB-483F5870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511" y="2779278"/>
                <a:ext cx="8114121" cy="3496342"/>
              </a:xfrm>
              <a:prstGeom prst="rect">
                <a:avLst/>
              </a:prstGeom>
              <a:blipFill>
                <a:blip r:embed="rId3"/>
                <a:stretch>
                  <a:fillRect l="-6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7232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973B79D-41DE-42C6-8AA9-D8F2D8525FBC}"/>
                  </a:ext>
                </a:extLst>
              </p:cNvPr>
              <p:cNvSpPr txBox="1"/>
              <p:nvPr/>
            </p:nvSpPr>
            <p:spPr>
              <a:xfrm>
                <a:off x="1074656" y="398250"/>
                <a:ext cx="9294829" cy="5708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+1)(2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−(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973B79D-41DE-42C6-8AA9-D8F2D852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6" y="398250"/>
                <a:ext cx="9294829" cy="5708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921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D1079A5-E187-496A-9264-EC3D30F8CB8A}"/>
                  </a:ext>
                </a:extLst>
              </p:cNvPr>
              <p:cNvSpPr txBox="1"/>
              <p:nvPr/>
            </p:nvSpPr>
            <p:spPr>
              <a:xfrm>
                <a:off x="970960" y="641024"/>
                <a:ext cx="10887959" cy="3336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25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=0,1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şeklinde bir olasılık fonksiyonunun beklenen değer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1−0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1−1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1−0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1−1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D1079A5-E187-496A-9264-EC3D30F8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0" y="641024"/>
                <a:ext cx="10887959" cy="3336426"/>
              </a:xfrm>
              <a:prstGeom prst="rect">
                <a:avLst/>
              </a:prstGeom>
              <a:blipFill>
                <a:blip r:embed="rId2"/>
                <a:stretch>
                  <a:fillRect l="-4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0076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F832E70-4C1E-4FC2-BA42-9A3BCBEE0BAF}"/>
              </a:ext>
            </a:extLst>
          </p:cNvPr>
          <p:cNvSpPr txBox="1"/>
          <p:nvPr/>
        </p:nvSpPr>
        <p:spPr>
          <a:xfrm>
            <a:off x="1414020" y="697584"/>
            <a:ext cx="9464511" cy="18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26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dolap çekmecesi düğmesinin montajı sırasında bir vidanın takılması gerekmektedir. Önceden elde edilen tecrübelere göre bu vidanın yerine yerleşme olasılığı deneme sırasına göre sırasıyla aşağıdaki tabloda verilmiştir.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F1202C7-AD09-4138-BD87-E5AE22E4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44" y="2917431"/>
            <a:ext cx="5692843" cy="51156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50FEF19-CC0A-4B32-869F-64EAC42B616E}"/>
              </a:ext>
            </a:extLst>
          </p:cNvPr>
          <p:cNvSpPr txBox="1"/>
          <p:nvPr/>
        </p:nvSpPr>
        <p:spPr>
          <a:xfrm>
            <a:off x="1414020" y="3836363"/>
            <a:ext cx="9144001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Öte yandan, montaj sırasında bir defada yerleşmeyen vidalar tekrar kullanmayıp atılmaktadır. Bu düğmelerden 40 tanesini monte etmek için çağrılan bir teknisyenin takım çantasında kaç tane vida olmalıdır?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410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06E385C-A7F6-4F74-9506-1E9F0C1E51D1}"/>
                  </a:ext>
                </a:extLst>
              </p:cNvPr>
              <p:cNvSpPr txBox="1"/>
              <p:nvPr/>
            </p:nvSpPr>
            <p:spPr>
              <a:xfrm>
                <a:off x="1008668" y="593890"/>
                <a:ext cx="8132975" cy="1646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=1×0,1+2×0,3+×3×0,45+4×0,06+5×0,09=2,74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40×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=40×2,74=109,6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06E385C-A7F6-4F74-9506-1E9F0C1E5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68" y="593890"/>
                <a:ext cx="8132975" cy="1646605"/>
              </a:xfrm>
              <a:prstGeom prst="rect">
                <a:avLst/>
              </a:prstGeom>
              <a:blipFill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31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DD83BA-5A20-4C4E-9979-07537C38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RASTLANTI DEĞİŞKENİ</a:t>
            </a:r>
            <a:endParaRPr lang="en-US" sz="4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D1CE26D-7497-471A-A353-E2750BD2443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r="1"/>
          <a:stretch/>
        </p:blipFill>
        <p:spPr bwMode="auto">
          <a:xfrm>
            <a:off x="701213" y="659695"/>
            <a:ext cx="5944684" cy="2849938"/>
          </a:xfrm>
          <a:prstGeom prst="rect">
            <a:avLst/>
          </a:prstGeom>
          <a:noFill/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DA649ED2-D0C9-408B-BCA2-2D9DF4280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2155" y="722376"/>
                <a:ext cx="3667036" cy="377952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Rastlantı değişkeni, örnek uzaydan reel sayılar kümesine bir fonksiyondur.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tr-T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tr-T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rastlantı değişkeni (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bir fonksiyon olmak üzere, tanım kümesi S, görüntü kümesi X(S) olacaktır.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1800" dirty="0"/>
              </a:p>
            </p:txBody>
          </p:sp>
        </mc:Choice>
        <mc:Fallback xmlns="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DA649ED2-D0C9-408B-BCA2-2D9DF4280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2155" y="722376"/>
                <a:ext cx="3667036" cy="3779520"/>
              </a:xfrm>
              <a:blipFill>
                <a:blip r:embed="rId3"/>
                <a:stretch>
                  <a:fillRect l="-1165" t="-1613" r="-14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Metin kutusu 16">
            <a:extLst>
              <a:ext uri="{FF2B5EF4-FFF2-40B4-BE49-F238E27FC236}">
                <a16:creationId xmlns:a16="http://schemas.microsoft.com/office/drawing/2014/main" id="{628CFD88-725E-46EF-8C6A-D0DC9A021B2B}"/>
              </a:ext>
            </a:extLst>
          </p:cNvPr>
          <p:cNvSpPr txBox="1"/>
          <p:nvPr/>
        </p:nvSpPr>
        <p:spPr>
          <a:xfrm>
            <a:off x="1218961" y="3573472"/>
            <a:ext cx="6094378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S: Tanım kümesi		R:Görüntü kümesi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etin kutusu 20">
                <a:extLst>
                  <a:ext uri="{FF2B5EF4-FFF2-40B4-BE49-F238E27FC236}">
                    <a16:creationId xmlns:a16="http://schemas.microsoft.com/office/drawing/2014/main" id="{03936C00-6C72-4714-AA4B-19E2F5B9DEEC}"/>
                  </a:ext>
                </a:extLst>
              </p:cNvPr>
              <p:cNvSpPr txBox="1"/>
              <p:nvPr/>
            </p:nvSpPr>
            <p:spPr>
              <a:xfrm>
                <a:off x="818814" y="4285567"/>
                <a:ext cx="2405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Metin kutusu 20">
                <a:extLst>
                  <a:ext uri="{FF2B5EF4-FFF2-40B4-BE49-F238E27FC236}">
                    <a16:creationId xmlns:a16="http://schemas.microsoft.com/office/drawing/2014/main" id="{03936C00-6C72-4714-AA4B-19E2F5B9D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14" y="4285567"/>
                <a:ext cx="24051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Metin kutusu 28">
                <a:extLst>
                  <a:ext uri="{FF2B5EF4-FFF2-40B4-BE49-F238E27FC236}">
                    <a16:creationId xmlns:a16="http://schemas.microsoft.com/office/drawing/2014/main" id="{A6B4154D-BAB4-4A13-8624-CBB9B452CBD1}"/>
                  </a:ext>
                </a:extLst>
              </p:cNvPr>
              <p:cNvSpPr txBox="1"/>
              <p:nvPr/>
            </p:nvSpPr>
            <p:spPr>
              <a:xfrm>
                <a:off x="1937727" y="4286726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Metin kutusu 28">
                <a:extLst>
                  <a:ext uri="{FF2B5EF4-FFF2-40B4-BE49-F238E27FC236}">
                    <a16:creationId xmlns:a16="http://schemas.microsoft.com/office/drawing/2014/main" id="{A6B4154D-BAB4-4A13-8624-CBB9B452C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27" y="4286726"/>
                <a:ext cx="60944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0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F7DAD07-6B20-4928-AE47-D4FAD43C7249}"/>
                  </a:ext>
                </a:extLst>
              </p:cNvPr>
              <p:cNvSpPr txBox="1"/>
              <p:nvPr/>
            </p:nvSpPr>
            <p:spPr>
              <a:xfrm>
                <a:off x="735290" y="546755"/>
                <a:ext cx="10492033" cy="4419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madeni para 2 kez atılsın. 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Tura sayısını,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tura sayısından yazı sayısının farkını, Z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tura sayısının karesini göstersin. Bu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rd.lerinin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tanım ve görüntü kümelerini oluşturunuz.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𝑇𝑇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𝑌𝑇</m:t>
                          </m: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0,1,2</m:t>
                          </m: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F7DAD07-6B20-4928-AE47-D4FAD43C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0" y="546755"/>
                <a:ext cx="10492033" cy="4419415"/>
              </a:xfrm>
              <a:prstGeom prst="rect">
                <a:avLst/>
              </a:prstGeom>
              <a:blipFill>
                <a:blip r:embed="rId2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>
            <a:extLst>
              <a:ext uri="{FF2B5EF4-FFF2-40B4-BE49-F238E27FC236}">
                <a16:creationId xmlns:a16="http://schemas.microsoft.com/office/drawing/2014/main" id="{1B835494-6B93-40A0-BB66-2458AC58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9" y="3429000"/>
            <a:ext cx="4018001" cy="22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5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2875</Words>
  <Application>Microsoft Office PowerPoint</Application>
  <PresentationFormat>Geniş ekran</PresentationFormat>
  <Paragraphs>370</Paragraphs>
  <Slides>68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Times New Roman</vt:lpstr>
      <vt:lpstr>Office Teması</vt:lpstr>
      <vt:lpstr>Document</vt:lpstr>
      <vt:lpstr>PowerPoint Sunusu</vt:lpstr>
      <vt:lpstr>PowerPoint Sunusu</vt:lpstr>
      <vt:lpstr>PowerPoint Sunusu</vt:lpstr>
      <vt:lpstr>PowerPoint Sunusu</vt:lpstr>
      <vt:lpstr>PowerPoint Sunusu</vt:lpstr>
      <vt:lpstr>MATEMATİKSEL İSTATİSTİK</vt:lpstr>
      <vt:lpstr>RASTLANTI DEĞİŞKENİ</vt:lpstr>
      <vt:lpstr>PowerPoint Sunusu</vt:lpstr>
      <vt:lpstr>PowerPoint Sunusu</vt:lpstr>
      <vt:lpstr>PowerPoint Sunusu</vt:lpstr>
      <vt:lpstr>PowerPoint Sunusu</vt:lpstr>
      <vt:lpstr>2.1. Kesikli Rastlantı Değişkeni ve Özellikleri</vt:lpstr>
      <vt:lpstr>2.1.1. Kesikli Rastlantı Değişkeninin Olasılık Fonksiyonu  X rd x_1,x_2,…x_k  değerlerini almak üzere, yani 〖X(S)={x〗_1,x_2,…x_k} olmak üzere, X’in herhangi bir x değerini alma olasılığını veren fonksiyon, P(X=x_i )=f(x_i ),  i=1,2,…,k  X’in olasılık fonksiyonu ya da olasılık dağılımı olarak adlandırılır. Bir kesikli rd f(x) fonksiyonunun olasılık fonksiyonu olması için aşağıdaki 2 koşulu sağlaması gerekir.  a) f(x_i)⩾0  b) ∑129_(i=1)^k▒  f(x_i )=1 </vt:lpstr>
      <vt:lpstr>Kesikli rd. nin olasılık dağılımı aşağıdaki tablo ile gösterilebilir.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2.1.3. Dağılım Fonksiyonunun Özellikleri</vt:lpstr>
      <vt:lpstr>1) F(x)  sağdan sürekli ve [0,1] aralığında azalmayan bir adım fonksiyondur. 2) P(X&gt;x)=1-P(X≤x)=1-F(x) 3) P(x_1&lt;X&lt;x_2 )=F(x_2 )-F(x_1)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ozlem yorulmaz</cp:lastModifiedBy>
  <cp:revision>12</cp:revision>
  <dcterms:modified xsi:type="dcterms:W3CDTF">2021-03-20T09:07:39Z</dcterms:modified>
</cp:coreProperties>
</file>