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6"/>
  </p:notesMasterIdLst>
  <p:sldIdLst>
    <p:sldId id="256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41" r:id="rId13"/>
    <p:sldId id="342" r:id="rId14"/>
    <p:sldId id="357" r:id="rId15"/>
    <p:sldId id="358" r:id="rId16"/>
    <p:sldId id="359" r:id="rId17"/>
    <p:sldId id="360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9" r:id="rId41"/>
    <p:sldId id="320" r:id="rId42"/>
    <p:sldId id="322" r:id="rId43"/>
    <p:sldId id="345" r:id="rId44"/>
    <p:sldId id="323" r:id="rId45"/>
    <p:sldId id="326" r:id="rId46"/>
    <p:sldId id="327" r:id="rId47"/>
    <p:sldId id="328" r:id="rId48"/>
    <p:sldId id="346" r:id="rId49"/>
    <p:sldId id="347" r:id="rId50"/>
    <p:sldId id="348" r:id="rId51"/>
    <p:sldId id="349" r:id="rId52"/>
    <p:sldId id="350" r:id="rId53"/>
    <p:sldId id="351" r:id="rId54"/>
    <p:sldId id="352" r:id="rId55"/>
    <p:sldId id="353" r:id="rId56"/>
    <p:sldId id="356" r:id="rId57"/>
    <p:sldId id="354" r:id="rId58"/>
    <p:sldId id="355" r:id="rId59"/>
    <p:sldId id="329" r:id="rId60"/>
    <p:sldId id="330" r:id="rId61"/>
    <p:sldId id="331" r:id="rId62"/>
    <p:sldId id="332" r:id="rId63"/>
    <p:sldId id="333" r:id="rId64"/>
    <p:sldId id="334" r:id="rId65"/>
    <p:sldId id="335" r:id="rId66"/>
    <p:sldId id="336" r:id="rId67"/>
    <p:sldId id="337" r:id="rId68"/>
    <p:sldId id="338" r:id="rId69"/>
    <p:sldId id="339" r:id="rId70"/>
    <p:sldId id="340" r:id="rId71"/>
    <p:sldId id="343" r:id="rId72"/>
    <p:sldId id="361" r:id="rId73"/>
    <p:sldId id="362" r:id="rId74"/>
    <p:sldId id="363" r:id="rId7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nan Demirezen" initials="SD" lastIdx="1" clrIdx="0">
    <p:extLst>
      <p:ext uri="{19B8F6BF-5375-455C-9EA6-DF929625EA0E}">
        <p15:presenceInfo xmlns:p15="http://schemas.microsoft.com/office/powerpoint/2012/main" userId="Sinan Demirez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7502B-A9BA-48FF-84B1-2B3244FA0380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60269-C607-48A1-8DD0-BC5763E9801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3187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60269-C607-48A1-8DD0-BC5763E9801B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2375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F2258D-2EE9-4362-8206-6E362A82A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B79C16F-3BC5-49F4-8A0F-77C54A746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022B056-DE70-467B-95A4-D83B2093B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B232-0EDB-4AA7-968D-AAE45A1F552D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F3449B0-76BA-4125-9096-DEA43BAD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8E0846-32B4-4C5F-951C-703ABF21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3313-027E-4270-BBB8-34C629E543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917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A52C47-2909-4E5A-8B44-1BE48075C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91D415B-6800-4A75-BD94-BFE85F327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C0790DE-7E67-4870-99F8-5AE3E46AC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B232-0EDB-4AA7-968D-AAE45A1F552D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D258F14-34D1-4F49-AD70-56D6355DB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F8274D8-9E2C-4EF1-852C-C53DEAD6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3313-027E-4270-BBB8-34C629E543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064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A3A0A27D-6347-4D17-829F-9FAED5392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D9C6758-A3B1-4C3E-BB48-C535AA0B2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58D1DD-627D-4718-8086-FA216C4C0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B232-0EDB-4AA7-968D-AAE45A1F552D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A7D9488-1900-4B2F-93E7-BCBECB3B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F6BB8B3-DB68-43A1-A436-0287DD4B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3313-027E-4270-BBB8-34C629E543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7853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03DDA2-94E4-45D8-BAF2-DB4C355E2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44B3F9D-B2E1-40BD-AE60-1D48C2112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728CA31-D8FE-4B51-AA05-9BB31D89A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0684-112F-486B-957B-DE147071C061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2C92632-AC06-4548-8E85-15E44DA6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AB231C7-A6F6-4BCA-96FD-AF6944EBC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B340-DAE8-420A-953D-73AE3665F0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7485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9FF1F1-1A59-40A1-B343-99F42C04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D22784-C590-40A9-9BBC-4327D1BD7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5A560C4-811C-4050-9D57-790F9E04B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0684-112F-486B-957B-DE147071C061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4E9F4F6-34AF-43C8-9EF0-68387179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2085718-A064-4B69-8623-63E8BB3D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B340-DAE8-420A-953D-73AE3665F0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6920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3E49ED-540A-4206-BBD8-4D3ED6AC2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B49602B-FC64-43F7-B98B-472CF0F59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B8DFF9D-E073-444A-8C2D-335821A1B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0684-112F-486B-957B-DE147071C061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74F0E9E-788B-49FC-902E-FA5C56530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92ADF78-8DAC-47F7-87EF-F16F26149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B340-DAE8-420A-953D-73AE3665F0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8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570A46-9DC9-4A7D-8E61-8A2941DD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2E0FF24-0131-4778-8AE3-ED435A6CC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4421900-2413-4670-A729-F0DE22DDF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A911FAE-0199-411D-B1D1-382B5EBD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0684-112F-486B-957B-DE147071C061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C1A4915-0579-4F9C-99FB-B1243FBEF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8BA789B-E897-4DD0-AF62-E571FA7E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B340-DAE8-420A-953D-73AE3665F0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8919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D3130DD-9C54-4A53-95D2-58B40A9DC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05FBDE4-9F1C-4EF5-9D1E-A0CA103D9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CEBA0C1-E237-4D07-BF44-553A24918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9604BFF-B5B0-475F-92E6-981452AFA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ECCC67C-64C4-47CF-8C82-1E93283E7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65EEADE-32B9-4C77-A383-9DBDDFDCC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0684-112F-486B-957B-DE147071C061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E8F712D0-1DA9-4AC0-BC1D-6558A8FDC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AEF72B1-43EA-4FB7-91B5-3BAEBFC1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B340-DAE8-420A-953D-73AE3665F0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3857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9387B1C-E051-4B1A-BF2E-6FCFF312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1B435BA-AB64-4F1D-B099-672C4FC84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0684-112F-486B-957B-DE147071C061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D582EBC-3BF3-49F3-AEA8-E74206AED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88119F9-6211-4192-BA96-61EEE0DCD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B340-DAE8-420A-953D-73AE3665F0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0295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10C8345-0E5A-4AC6-9F90-839AE532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0684-112F-486B-957B-DE147071C061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81DF683-8C15-4E76-B784-75BA045E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8DA6299-4FAB-46CF-A2E9-A9F8BD96C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B340-DAE8-420A-953D-73AE3665F0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996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FA534B-8B57-4751-9D20-5D8537013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2526AA-95E7-45B8-BFA3-E77E9203A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2A63029-72B7-4B24-A17B-E3E13A33D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FC7373D-802A-4C66-8CE4-D89140A53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0684-112F-486B-957B-DE147071C061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F36084F-2B0F-458B-AB4D-E1DC65D68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CC096A0-D2AB-471A-923F-615EB93A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B340-DAE8-420A-953D-73AE3665F0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256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D3C9A2-9D19-4150-B188-3C848FB4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CB3B052-4E5B-4366-9C11-D2CE1867A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6BA06A7-EE75-42D7-BC22-5470DC40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B232-0EDB-4AA7-968D-AAE45A1F552D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AF7DB48-2776-4B88-8F5C-FB715EE68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B66B706-9FE5-4F9B-8C76-4BE76D43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3313-027E-4270-BBB8-34C629E543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62680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362B9B-806A-43A7-A7DD-8C641C5CD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24C3605-8574-455D-AE25-2A85A0515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56BCA33-89B5-4870-B503-C9434C873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E0ED018-6A80-4AE0-8665-873DBA29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0684-112F-486B-957B-DE147071C061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C77D645-1753-4CB1-B07C-B089CB00D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FD7E0FF-123B-4DC8-A422-064041358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B340-DAE8-420A-953D-73AE3665F0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82636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6FD321-5EA3-40A1-9D24-EE7637EF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03525DE-8878-46E6-8B87-788BE3CEF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437E773-1467-469E-9E9E-EAC4CA56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0684-112F-486B-957B-DE147071C061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8745805-E249-4643-9B75-A9888E83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D66D342-7863-4E20-8542-BC79177E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B340-DAE8-420A-953D-73AE3665F0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35394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104C316-497C-4F7B-ADFD-B09E1A492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693FF56-04FD-4F1C-8725-13855F217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0749BE3-BD3A-4F6B-BB3A-E70C283E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0684-112F-486B-957B-DE147071C061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81C1AC2-0545-4511-8746-86734F7F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B6EB5C2-EB00-47C5-A898-FEF6476B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B340-DAE8-420A-953D-73AE3665F0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680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DEDCD0-0323-4F33-A36D-34D64E03A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0AB474C-4C9F-4F61-AD47-2461B3491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443FCE9-5800-4114-9B57-50EA64372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B232-0EDB-4AA7-968D-AAE45A1F552D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21AD025-E287-4D45-B3E3-A65896B14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DAF6E76-3517-4998-B5EE-C80B6F2A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3313-027E-4270-BBB8-34C629E543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400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EF4554-9FB1-4A8E-8EC3-8350096DD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630BCF9-432D-4A22-B540-52F6B96F1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12F26FB-E2EE-4D1D-9EC2-1DBB8B870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1583CA3-3E18-4212-9B9B-5D976139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B232-0EDB-4AA7-968D-AAE45A1F552D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A7BDAB7-3446-4321-BEB0-53F9251CB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FED4C2B-C873-4A6D-A6D8-31286021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3313-027E-4270-BBB8-34C629E543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293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86E5F3-7F7D-4A3A-A671-FB01DAD3F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C189A39-D696-48FF-834E-A9E3CC1A3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552C4D7-7D2D-4690-8B39-9DB615C32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D6B0670-1599-4B12-92AE-0011A888D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2BDE9A1-DC8D-4236-8F0F-CE1CAE68A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D648EED9-BA48-4EB6-971D-9F663859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B232-0EDB-4AA7-968D-AAE45A1F552D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63EF04FF-11FB-46B2-930B-6AD2DAF2B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9771C5D-E83C-444B-BA94-A10A8463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3313-027E-4270-BBB8-34C629E543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067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94B59D4-34D1-438D-9526-4D823EA0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BB4146B-650A-4149-8664-95A15173A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B232-0EDB-4AA7-968D-AAE45A1F552D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15A0C7B-F97C-48AD-B399-85E52634E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82B0181-3955-4018-869A-E8C67F03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3313-027E-4270-BBB8-34C629E543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174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83E0894-9A89-40E1-A027-EBAE0466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B232-0EDB-4AA7-968D-AAE45A1F552D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2A04754-63AD-4FF2-9121-503B08E12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5D45646-529D-455F-86A9-3FF215BA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3313-027E-4270-BBB8-34C629E543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905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D85838-7657-496E-9954-325F933D8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2F8B81-A981-4BCF-A4F1-E56DC63A6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A7470D1-C4E0-46D2-91FA-F745BD6F9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04BEE6F-E875-458D-A3AE-7A65E764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B232-0EDB-4AA7-968D-AAE45A1F552D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E17E946-0735-4B58-9056-B79AF880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620E3A2-1CE3-409C-870C-2CF3DCBA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3313-027E-4270-BBB8-34C629E543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103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0D8957-0F75-4846-BA0A-38C67115E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D6C98EB-E2EC-4EE5-BD1A-4AB7C7878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9A856BD-34D7-4662-95BD-677165808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199383A-B9A8-448D-8F04-83B5E2CA6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B232-0EDB-4AA7-968D-AAE45A1F552D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00812CC-1108-4C49-A594-5FFB5621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5208646-3CA3-451B-B134-FFBB3DC9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3313-027E-4270-BBB8-34C629E543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486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4EC73FAD-250B-4818-AA02-6B8A31C53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7A3A29A-0216-47E3-8392-1B0C0202A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FA88E66-2AB0-4E2F-BE5F-D2FE03169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FB232-0EDB-4AA7-968D-AAE45A1F552D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D951E2-5D5D-4CA1-9CE3-0F2E36951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C277F22-0BF7-49C9-B4C8-AF79469E0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B3313-027E-4270-BBB8-34C629E543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74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E7F5C92-2032-4E82-9ACD-C5AF2DA0C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F245EA7-C82C-473A-8393-FF9B669FC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6A8059B-8A8C-4FAF-8B03-8EFB0D08E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80684-112F-486B-957B-DE147071C061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B0E1272-52C1-4C6D-BC7F-5E925B271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AC19E31-F7EF-4920-900A-26E120608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2B340-DAE8-420A-953D-73AE3665F0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003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FECC0EE5-75B0-4FF8-B319-88F0CD777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601735"/>
            <a:ext cx="10684151" cy="1991979"/>
          </a:xfrm>
        </p:spPr>
        <p:txBody>
          <a:bodyPr anchor="b">
            <a:normAutofit fontScale="90000"/>
          </a:bodyPr>
          <a:lstStyle/>
          <a:p>
            <a:r>
              <a:rPr lang="tr-TR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Matematiksel İstatistik </a:t>
            </a:r>
            <a:br>
              <a:rPr lang="tr-TR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b="1" kern="12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Birleşik</a:t>
            </a:r>
            <a:r>
              <a:rPr lang="en-US" sz="4900" b="1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900" b="1" kern="12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4900" b="1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900" b="1" kern="12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Marjinal</a:t>
            </a:r>
            <a:r>
              <a:rPr lang="en-US" sz="4900" b="1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900" b="1" kern="12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Olasılık</a:t>
            </a:r>
            <a:r>
              <a:rPr lang="en-US" sz="4900" b="1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900" b="1" kern="12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Dağılımları</a:t>
            </a:r>
            <a:endParaRPr lang="tr-TR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Alt Başlık 2">
            <a:extLst>
              <a:ext uri="{FF2B5EF4-FFF2-40B4-BE49-F238E27FC236}">
                <a16:creationId xmlns:a16="http://schemas.microsoft.com/office/drawing/2014/main" id="{792CEF28-52C8-4521-878A-5FC83CB4A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75" y="3806169"/>
            <a:ext cx="9469211" cy="865639"/>
          </a:xfrm>
        </p:spPr>
        <p:txBody>
          <a:bodyPr anchor="t">
            <a:normAutofit/>
          </a:bodyPr>
          <a:lstStyle/>
          <a:p>
            <a:r>
              <a:rPr lang="tr-TR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4.Hafta</a:t>
            </a:r>
          </a:p>
        </p:txBody>
      </p:sp>
    </p:spTree>
    <p:extLst>
      <p:ext uri="{BB962C8B-B14F-4D97-AF65-F5344CB8AC3E}">
        <p14:creationId xmlns:p14="http://schemas.microsoft.com/office/powerpoint/2010/main" val="97064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1DCCB631-2376-42F7-837E-1850397055C2}"/>
                  </a:ext>
                </a:extLst>
              </p:cNvPr>
              <p:cNvSpPr txBox="1"/>
              <p:nvPr/>
            </p:nvSpPr>
            <p:spPr>
              <a:xfrm>
                <a:off x="735290" y="272444"/>
                <a:ext cx="7520233" cy="46964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635"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635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635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635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+6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635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6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−1=0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635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∨  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635"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Olasılık fonksiyonu kurallarından dolayı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tür.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1DCCB631-2376-42F7-837E-185039705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90" y="272444"/>
                <a:ext cx="7520233" cy="4696414"/>
              </a:xfrm>
              <a:prstGeom prst="rect">
                <a:avLst/>
              </a:prstGeom>
              <a:blipFill>
                <a:blip r:embed="rId2"/>
                <a:stretch>
                  <a:fillRect l="-73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574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F8F02C2F-6856-4876-AB49-A53741BE00A9}"/>
                  </a:ext>
                </a:extLst>
              </p:cNvPr>
              <p:cNvSpPr txBox="1"/>
              <p:nvPr/>
            </p:nvSpPr>
            <p:spPr>
              <a:xfrm>
                <a:off x="1131216" y="725865"/>
                <a:ext cx="8010427" cy="3503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Örnek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İstanbul’dan Antalya’ya giden bir uçağın erken ya da geç ineceği dakikaların sayısı rastgele bir değişken olup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oyf’si</a:t>
                </a:r>
                <a:endParaRPr lang="tr-TR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288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36−</m:t>
                                  </m:r>
                                  <m:sSup>
                                    <m:sSup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   −6&lt;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&lt;6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0, 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𝑑𝑖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𝑑𝑢𝑟𝑢𝑚𝑙𝑎𝑟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Burada eksi değerler uçağın erken, artı değerler ise geç indiğini göstermektedir. Bu uçaklardan birinin </a:t>
                </a:r>
                <a:endParaRPr lang="tr-TR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+mj-lt"/>
                  <a:buAutoNum type="alphaLcParenR"/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En az 3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dk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erken</a:t>
                </a:r>
                <a:endParaRPr lang="tr-TR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+mj-lt"/>
                  <a:buAutoNum type="alphaLcParenR"/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En az iki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dk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geç</a:t>
                </a:r>
                <a:endParaRPr lang="tr-TR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F8F02C2F-6856-4876-AB49-A53741BE0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216" y="725865"/>
                <a:ext cx="8010427" cy="3503460"/>
              </a:xfrm>
              <a:prstGeom prst="rect">
                <a:avLst/>
              </a:prstGeom>
              <a:blipFill>
                <a:blip r:embed="rId2"/>
                <a:stretch>
                  <a:fillRect l="-685" t="-870" b="-173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49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8CAA7085-6357-4FA9-9930-49754A3FB82D}"/>
                  </a:ext>
                </a:extLst>
              </p:cNvPr>
              <p:cNvSpPr txBox="1"/>
              <p:nvPr/>
            </p:nvSpPr>
            <p:spPr>
              <a:xfrm>
                <a:off x="1206630" y="810575"/>
                <a:ext cx="9596487" cy="4301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6000"/>
                  </a:lnSpc>
                  <a:buFont typeface="+mj-lt"/>
                  <a:buAutoNum type="alphaLcParenR"/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−6&lt;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&lt;−3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−6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</m:sup>
                        <m:e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288</m:t>
                              </m:r>
                            </m:den>
                          </m:f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36−</m:t>
                              </m:r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288</m:t>
                              </m:r>
                            </m:den>
                          </m:f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36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begChr m:val="|"/>
                              <m:endChr m:val="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−6</m:t>
                                  </m:r>
                                </m:e>
                              </m:eqArr>
                            </m:e>
                          </m:d>
                        </m:e>
                      </m:nary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288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36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−3</m:t>
                                  </m:r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−3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36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−6</m:t>
                                  </m:r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−6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32</m:t>
                          </m:r>
                        </m:den>
                      </m:f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   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2&lt;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&lt;6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288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p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36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begChr m:val="|"/>
                              <m:endChr m:val="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eqAr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288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36∙6−72</m:t>
                                  </m:r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36∙2−</m:t>
                                  </m:r>
                                  <m:f>
                                    <m:f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8</m:t>
                                      </m:r>
                                    </m:num>
                                    <m:den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27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8CAA7085-6357-4FA9-9930-49754A3FB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630" y="810575"/>
                <a:ext cx="9596487" cy="4301755"/>
              </a:xfrm>
              <a:prstGeom prst="rect">
                <a:avLst/>
              </a:prstGeom>
              <a:blipFill>
                <a:blip r:embed="rId2"/>
                <a:stretch>
                  <a:fillRect l="-572" t="-85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0881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etin kutusu 9">
            <a:extLst>
              <a:ext uri="{FF2B5EF4-FFF2-40B4-BE49-F238E27FC236}">
                <a16:creationId xmlns:a16="http://schemas.microsoft.com/office/drawing/2014/main" id="{16DEFFE6-ABB7-43E8-A115-851C3E171C52}"/>
              </a:ext>
            </a:extLst>
          </p:cNvPr>
          <p:cNvSpPr txBox="1"/>
          <p:nvPr/>
        </p:nvSpPr>
        <p:spPr>
          <a:xfrm>
            <a:off x="973292" y="477861"/>
            <a:ext cx="6094378" cy="2967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635" algn="just">
              <a:lnSpc>
                <a:spcPct val="150000"/>
              </a:lnSpc>
              <a:spcAft>
                <a:spcPts val="800"/>
              </a:spcAft>
            </a:pP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Örnek: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635" algn="just">
              <a:lnSpc>
                <a:spcPct val="150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rd.nin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olasılık fonksiyonu,</a:t>
            </a:r>
          </a:p>
          <a:p>
            <a:pPr indent="635" algn="just">
              <a:lnSpc>
                <a:spcPct val="150000"/>
              </a:lnSpc>
              <a:spcAft>
                <a:spcPts val="800"/>
              </a:spcAft>
            </a:pPr>
            <a:endParaRPr lang="tr-TR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635" algn="just">
              <a:lnSpc>
                <a:spcPct val="150000"/>
              </a:lnSpc>
              <a:spcAft>
                <a:spcPts val="800"/>
              </a:spcAft>
            </a:pPr>
            <a:endParaRPr lang="tr-TR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635" algn="just">
              <a:lnSpc>
                <a:spcPct val="150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Şeklinde ise X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rd.nin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dağılım fonksiyonunu bulunuz.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635" algn="just">
              <a:lnSpc>
                <a:spcPct val="150000"/>
              </a:lnSpc>
              <a:spcAft>
                <a:spcPts val="800"/>
              </a:spcAft>
            </a:pP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Tablo 14">
            <a:extLst>
              <a:ext uri="{FF2B5EF4-FFF2-40B4-BE49-F238E27FC236}">
                <a16:creationId xmlns:a16="http://schemas.microsoft.com/office/drawing/2014/main" id="{473636B1-C2BD-46DF-88A2-778E85224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593083"/>
              </p:ext>
            </p:extLst>
          </p:nvPr>
        </p:nvGraphicFramePr>
        <p:xfrm>
          <a:off x="973292" y="1702683"/>
          <a:ext cx="4434192" cy="4919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8548">
                  <a:extLst>
                    <a:ext uri="{9D8B030D-6E8A-4147-A177-3AD203B41FA5}">
                      <a16:colId xmlns:a16="http://schemas.microsoft.com/office/drawing/2014/main" val="1222600694"/>
                    </a:ext>
                  </a:extLst>
                </a:gridCol>
                <a:gridCol w="1108548">
                  <a:extLst>
                    <a:ext uri="{9D8B030D-6E8A-4147-A177-3AD203B41FA5}">
                      <a16:colId xmlns:a16="http://schemas.microsoft.com/office/drawing/2014/main" val="2802332647"/>
                    </a:ext>
                  </a:extLst>
                </a:gridCol>
                <a:gridCol w="1108548">
                  <a:extLst>
                    <a:ext uri="{9D8B030D-6E8A-4147-A177-3AD203B41FA5}">
                      <a16:colId xmlns:a16="http://schemas.microsoft.com/office/drawing/2014/main" val="1343062039"/>
                    </a:ext>
                  </a:extLst>
                </a:gridCol>
                <a:gridCol w="1108548">
                  <a:extLst>
                    <a:ext uri="{9D8B030D-6E8A-4147-A177-3AD203B41FA5}">
                      <a16:colId xmlns:a16="http://schemas.microsoft.com/office/drawing/2014/main" val="1343280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1200">
                          <a:effectLst/>
                        </a:rPr>
                        <a:t>X=x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1200">
                          <a:effectLst/>
                        </a:rPr>
                        <a:t>1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1200">
                          <a:effectLst/>
                        </a:rPr>
                        <a:t>2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1200">
                          <a:effectLst/>
                        </a:rPr>
                        <a:t>3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183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1200">
                          <a:effectLst/>
                        </a:rPr>
                        <a:t>P(X=x)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1200">
                          <a:effectLst/>
                        </a:rPr>
                        <a:t>½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1200">
                          <a:effectLst/>
                        </a:rPr>
                        <a:t>1/3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1200" dirty="0">
                          <a:effectLst/>
                        </a:rPr>
                        <a:t>1/6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068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448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0C6D6332-0635-4FA6-A90A-7223DF700F93}"/>
                  </a:ext>
                </a:extLst>
              </p:cNvPr>
              <p:cNvSpPr txBox="1"/>
              <p:nvPr/>
            </p:nvSpPr>
            <p:spPr>
              <a:xfrm>
                <a:off x="820132" y="641023"/>
                <a:ext cx="8321511" cy="3288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635"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Çözüm: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635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=0,                                                                  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                                     1≤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&lt;2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=2</m:t>
                                  </m:r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  2≤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&lt;3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=2</m:t>
                                  </m:r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=3</m:t>
                                  </m:r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=1,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≥3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0C6D6332-0635-4FA6-A90A-7223DF700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32" y="641023"/>
                <a:ext cx="8321511" cy="3288080"/>
              </a:xfrm>
              <a:prstGeom prst="rect">
                <a:avLst/>
              </a:prstGeom>
              <a:blipFill>
                <a:blip r:embed="rId2"/>
                <a:stretch>
                  <a:fillRect l="-65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1884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8573681F-7FC5-4076-8E87-FEBE605EE972}"/>
                  </a:ext>
                </a:extLst>
              </p:cNvPr>
              <p:cNvSpPr txBox="1"/>
              <p:nvPr/>
            </p:nvSpPr>
            <p:spPr>
              <a:xfrm>
                <a:off x="1112363" y="763571"/>
                <a:ext cx="8029280" cy="2557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635"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Örnek: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635"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Nin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olasılık yoğunluk fonksiyonu,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635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  0&lt;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&lt;2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0,                  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8573681F-7FC5-4076-8E87-FEBE605EE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363" y="763571"/>
                <a:ext cx="8029280" cy="2557560"/>
              </a:xfrm>
              <a:prstGeom prst="rect">
                <a:avLst/>
              </a:prstGeom>
              <a:blipFill>
                <a:blip r:embed="rId3"/>
                <a:stretch>
                  <a:fillRect l="-60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etin kutusu 4">
            <a:extLst>
              <a:ext uri="{FF2B5EF4-FFF2-40B4-BE49-F238E27FC236}">
                <a16:creationId xmlns:a16="http://schemas.microsoft.com/office/drawing/2014/main" id="{3CB3E9D5-8292-4A50-9A26-508AD2B01540}"/>
              </a:ext>
            </a:extLst>
          </p:cNvPr>
          <p:cNvSpPr txBox="1"/>
          <p:nvPr/>
        </p:nvSpPr>
        <p:spPr>
          <a:xfrm>
            <a:off x="1112363" y="3652145"/>
            <a:ext cx="6094428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635" algn="just">
              <a:lnSpc>
                <a:spcPct val="150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Olduğuna göre X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rd.nin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dağılım fonksiyonunu hesaplayınız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011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9198482A-27AF-4112-832D-41983120A666}"/>
                  </a:ext>
                </a:extLst>
              </p:cNvPr>
              <p:cNvSpPr txBox="1"/>
              <p:nvPr/>
            </p:nvSpPr>
            <p:spPr>
              <a:xfrm>
                <a:off x="1055802" y="905024"/>
                <a:ext cx="9888718" cy="47492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635"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Çözüm: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635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limLoc m:val="undOvr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−∞</m:t>
                                  </m:r>
                                </m:sub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p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=0,                                                                                    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&lt;0</m:t>
                              </m:r>
                            </m:e>
                            <m:e>
                              <m:nary>
                                <m:naryPr>
                                  <m:limLoc m:val="undOvr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−∞</m:t>
                                  </m:r>
                                </m:sub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p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nary>
                                <m:naryPr>
                                  <m:limLoc m:val="undOvr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−∞</m:t>
                                  </m:r>
                                </m:sub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p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𝑑𝑡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limLoc m:val="undOvr"/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sup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𝑑𝑡</m:t>
                                      </m:r>
                                    </m:e>
                                  </m:nary>
                                </m:e>
                              </m:nary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                                     0≤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&lt;2</m:t>
                              </m:r>
                            </m:e>
                            <m:e>
                              <m:nary>
                                <m:naryPr>
                                  <m:limLoc m:val="undOvr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−∞</m:t>
                                  </m:r>
                                </m:sub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p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nary>
                                <m:naryPr>
                                  <m:limLoc m:val="undOvr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−∞</m:t>
                                  </m:r>
                                </m:sub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p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𝑑𝑡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limLoc m:val="undOvr"/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𝑑𝑡</m:t>
                                      </m:r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nary>
                                        <m:naryPr>
                                          <m:limLoc m:val="undOvr"/>
                                          <m:ctrlP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sup>
                                        <m:e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tr-TR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tr-TR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𝑑𝑡</m:t>
                                          </m:r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=!</m:t>
                                          </m:r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                 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≥2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9198482A-27AF-4112-832D-41983120A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802" y="905024"/>
                <a:ext cx="9888718" cy="4749249"/>
              </a:xfrm>
              <a:prstGeom prst="rect">
                <a:avLst/>
              </a:prstGeom>
              <a:blipFill>
                <a:blip r:embed="rId2"/>
                <a:stretch>
                  <a:fillRect l="-49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0442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7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1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7CD0486E-CCFE-4A92-8584-AAA63C595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2.3. </a:t>
            </a:r>
            <a:r>
              <a:rPr lang="en-US" sz="4000" b="1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Birleşik</a:t>
            </a:r>
            <a:r>
              <a:rPr lang="en-US" sz="40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ve</a:t>
            </a:r>
            <a:r>
              <a:rPr lang="en-US" sz="40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Marjinal</a:t>
            </a:r>
            <a:r>
              <a:rPr lang="en-US" sz="40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Olasılık</a:t>
            </a:r>
            <a:r>
              <a:rPr lang="en-US" sz="40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Dağılımları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F61A9F-2459-4791-AED6-3DC18E1A8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Çeşitli</a:t>
            </a:r>
            <a:r>
              <a:rPr lang="en-US" sz="2000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deneyler</a:t>
            </a:r>
            <a:r>
              <a:rPr lang="en-US" sz="2000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gerçekleştirilirken</a:t>
            </a:r>
            <a:r>
              <a:rPr lang="en-US" sz="2000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kern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birden</a:t>
            </a:r>
            <a:r>
              <a:rPr lang="en-US" sz="2000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fazla</a:t>
            </a:r>
            <a:r>
              <a:rPr lang="en-US" sz="2000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değişkenin</a:t>
            </a:r>
            <a:r>
              <a:rPr lang="en-US" sz="2000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ilişkisi</a:t>
            </a:r>
            <a:r>
              <a:rPr lang="en-US" sz="2000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değerlendirilmek</a:t>
            </a:r>
            <a:r>
              <a:rPr lang="en-US" sz="2000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istenebilir</a:t>
            </a:r>
            <a:r>
              <a:rPr lang="tr-TR" sz="2000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Boy-ağırlık- </a:t>
            </a:r>
            <a:r>
              <a:rPr lang="tr-TR" sz="2000" kern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kolestrol</a:t>
            </a:r>
            <a:r>
              <a:rPr lang="tr-TR" sz="2000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sz="20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kern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910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0967"/>
            <a:ext cx="12192000" cy="5497033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3049325"/>
            <a:chOff x="0" y="3808676"/>
            <a:chExt cx="12192000" cy="304932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4134DFCE-7D98-48F6-876E-B6C49DC33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48056"/>
            <a:ext cx="9833548" cy="1066802"/>
          </a:xfrm>
        </p:spPr>
        <p:txBody>
          <a:bodyPr>
            <a:normAutofit/>
          </a:bodyPr>
          <a:lstStyle/>
          <a:p>
            <a:r>
              <a:rPr lang="tr-TR" sz="3400" b="1">
                <a:solidFill>
                  <a:srgbClr val="3F3F3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2.3.1. Kesikli Rastlantı Değişkenlerin Birleşik ve Marjinal Olasılık Dağılımları</a:t>
            </a:r>
            <a:endParaRPr lang="tr-TR" sz="3400">
              <a:solidFill>
                <a:srgbClr val="3F3F3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05D8348E-000B-4F73-97D9-4555A9821D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9226" y="2843886"/>
                <a:ext cx="9833548" cy="3151013"/>
              </a:xfrm>
            </p:spPr>
            <p:txBody>
              <a:bodyPr anchor="ctr">
                <a:normAutofit/>
              </a:bodyPr>
              <a:lstStyle/>
              <a:p>
                <a:pPr indent="0">
                  <a:spcAft>
                    <a:spcPts val="800"/>
                  </a:spcAft>
                  <a:buNone/>
                </a:pPr>
                <a:endParaRPr lang="tr-TR" sz="2400" kern="12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0">
                  <a:spcAft>
                    <a:spcPts val="800"/>
                  </a:spcAft>
                  <a:buNone/>
                </a:pPr>
                <a:r>
                  <a:rPr lang="tr-TR" sz="24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Kesikli iki </a:t>
                </a:r>
                <a:r>
                  <a:rPr lang="tr-TR" sz="2400" dirty="0" err="1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tr-TR" sz="24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X ve Y’nin birleşik olasılık fonksiyonu, </a:t>
                </a:r>
              </a:p>
              <a:p>
                <a:pPr indent="0"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tr-TR" sz="24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tr-TR" sz="24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24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tr-TR" sz="24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tr-TR" sz="24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tr-TR" sz="24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tr-TR" sz="24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tr-TR" sz="24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tr-TR" sz="24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tr-TR" sz="24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tr-TR" sz="24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tr-TR" sz="24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tr-TR" sz="24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tr-TR" sz="24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tr-TR" sz="24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tr-TR" sz="24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tr-TR" sz="24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olarak tanımlanır. </a:t>
                </a:r>
                <a14:m>
                  <m:oMath xmlns:m="http://schemas.openxmlformats.org/officeDocument/2006/math">
                    <m:r>
                      <a:rPr lang="tr-TR" sz="24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tr-TR" sz="24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24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tr-TR" sz="24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tr-TR" sz="24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tr-TR" sz="24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tr-TR" sz="2400" dirty="0" err="1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nin</a:t>
                </a:r>
                <a:r>
                  <a:rPr lang="tr-TR" sz="24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olasılık fonksiyonu olabilmesi için aşağıdaki koşulları sağlaması gerekir.</a:t>
                </a:r>
                <a:endParaRPr lang="tr-TR" sz="24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>
                  <a:spcAft>
                    <a:spcPts val="800"/>
                  </a:spcAft>
                  <a:buNone/>
                </a:pPr>
                <a:r>
                  <a:rPr lang="tr-TR" sz="24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a) </a:t>
                </a:r>
                <a14:m>
                  <m:oMath xmlns:m="http://schemas.openxmlformats.org/officeDocument/2006/math">
                    <m:r>
                      <a:rPr lang="tr-TR" sz="24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tr-TR" sz="24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24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tr-TR" sz="24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tr-TR" sz="24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tr-TR" sz="24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endParaRPr lang="tr-TR" sz="24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>
                  <a:spcAft>
                    <a:spcPts val="800"/>
                  </a:spcAft>
                  <a:buNone/>
                </a:pPr>
                <a:r>
                  <a:rPr lang="tr-TR" sz="24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</a:t>
                </a:r>
                <a14:m>
                  <m:oMath xmlns:m="http://schemas.openxmlformats.org/officeDocument/2006/math">
                    <m:r>
                      <a:rPr lang="tr-TR" sz="24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tr-TR" sz="24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tr-TR" sz="24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tr-TR" sz="2400" i="1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tr-TR" sz="2400" i="1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tr-TR" sz="2400" i="1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tr-TR" sz="2400" i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2400" i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tr-TR" sz="2400" i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tr-TR" sz="2400" i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tr-TR" sz="2400" i="1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endParaRPr lang="tr-TR" sz="24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tr-TR" sz="24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05D8348E-000B-4F73-97D9-4555A9821D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9226" y="2843886"/>
                <a:ext cx="9833548" cy="3151013"/>
              </a:xfrm>
              <a:blipFill>
                <a:blip r:embed="rId3"/>
                <a:stretch>
                  <a:fillRect b="-1744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395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0B73AC65-0EDC-4ED3-9451-96678FDE9563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509047" y="468166"/>
                <a:ext cx="10515600" cy="4351338"/>
              </a:xfrm>
            </p:spPr>
            <p:txBody>
              <a:bodyPr/>
              <a:lstStyle/>
              <a:p>
                <a:pPr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1: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2−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,  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=0,1,2  ;   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=0,1,2</m:t>
                      </m:r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Birleşik olasılık dağılımını tablo ile gösteriniz.</a:t>
                </a:r>
              </a:p>
              <a:p>
                <a:pPr marL="0" indent="0">
                  <a:buNone/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Çözüm: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0B73AC65-0EDC-4ED3-9451-96678FDE95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09047" y="468166"/>
                <a:ext cx="10515600" cy="4351338"/>
              </a:xfr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o 6">
            <a:extLst>
              <a:ext uri="{FF2B5EF4-FFF2-40B4-BE49-F238E27FC236}">
                <a16:creationId xmlns:a16="http://schemas.microsoft.com/office/drawing/2014/main" id="{DC6D391A-4B32-4B6E-8BE4-52CE75D87D38}"/>
              </a:ext>
            </a:extLst>
          </p:cNvPr>
          <p:cNvGraphicFramePr>
            <a:graphicFrameLocks noGrp="1"/>
          </p:cNvGraphicFramePr>
          <p:nvPr/>
        </p:nvGraphicFramePr>
        <p:xfrm>
          <a:off x="985047" y="3229098"/>
          <a:ext cx="2964783" cy="14654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5335">
                  <a:extLst>
                    <a:ext uri="{9D8B030D-6E8A-4147-A177-3AD203B41FA5}">
                      <a16:colId xmlns:a16="http://schemas.microsoft.com/office/drawing/2014/main" val="601663568"/>
                    </a:ext>
                  </a:extLst>
                </a:gridCol>
                <a:gridCol w="416071">
                  <a:extLst>
                    <a:ext uri="{9D8B030D-6E8A-4147-A177-3AD203B41FA5}">
                      <a16:colId xmlns:a16="http://schemas.microsoft.com/office/drawing/2014/main" val="2980339722"/>
                    </a:ext>
                  </a:extLst>
                </a:gridCol>
                <a:gridCol w="671605">
                  <a:extLst>
                    <a:ext uri="{9D8B030D-6E8A-4147-A177-3AD203B41FA5}">
                      <a16:colId xmlns:a16="http://schemas.microsoft.com/office/drawing/2014/main" val="2120567260"/>
                    </a:ext>
                  </a:extLst>
                </a:gridCol>
                <a:gridCol w="731254">
                  <a:extLst>
                    <a:ext uri="{9D8B030D-6E8A-4147-A177-3AD203B41FA5}">
                      <a16:colId xmlns:a16="http://schemas.microsoft.com/office/drawing/2014/main" val="3920254268"/>
                    </a:ext>
                  </a:extLst>
                </a:gridCol>
                <a:gridCol w="730518">
                  <a:extLst>
                    <a:ext uri="{9D8B030D-6E8A-4147-A177-3AD203B41FA5}">
                      <a16:colId xmlns:a16="http://schemas.microsoft.com/office/drawing/2014/main" val="1844974538"/>
                    </a:ext>
                  </a:extLst>
                </a:gridCol>
              </a:tblGrid>
              <a:tr h="3663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1200">
                          <a:effectLst/>
                        </a:rPr>
                        <a:t>X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1200">
                          <a:effectLst/>
                        </a:rPr>
                        <a:t>Y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1200">
                          <a:effectLst/>
                        </a:rPr>
                        <a:t>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1200">
                          <a:effectLst/>
                        </a:rPr>
                        <a:t>1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1200">
                          <a:effectLst/>
                        </a:rPr>
                        <a:t>2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5900846"/>
                  </a:ext>
                </a:extLst>
              </a:tr>
              <a:tr h="366363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1200">
                          <a:effectLst/>
                        </a:rPr>
                        <a:t>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1200">
                          <a:effectLst/>
                        </a:rPr>
                        <a:t>10/45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1200">
                          <a:effectLst/>
                        </a:rPr>
                        <a:t>10/45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1200">
                          <a:effectLst/>
                        </a:rPr>
                        <a:t>1/45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588195"/>
                  </a:ext>
                </a:extLst>
              </a:tr>
              <a:tr h="366363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1200">
                          <a:effectLst/>
                        </a:rPr>
                        <a:t>1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1200">
                          <a:effectLst/>
                        </a:rPr>
                        <a:t>15/45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1200">
                          <a:effectLst/>
                        </a:rPr>
                        <a:t>6/45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1200">
                          <a:effectLst/>
                        </a:rPr>
                        <a:t>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7172235"/>
                  </a:ext>
                </a:extLst>
              </a:tr>
              <a:tr h="366363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1200">
                          <a:effectLst/>
                        </a:rPr>
                        <a:t>2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1200">
                          <a:effectLst/>
                        </a:rPr>
                        <a:t>3/45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1200">
                          <a:effectLst/>
                        </a:rPr>
                        <a:t>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223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1200" dirty="0">
                          <a:effectLst/>
                        </a:rPr>
                        <a:t>0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44311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F514BFE4-C9F7-4F3F-A30F-CB61DFF04C7F}"/>
                  </a:ext>
                </a:extLst>
              </p:cNvPr>
              <p:cNvSpPr txBox="1"/>
              <p:nvPr/>
            </p:nvSpPr>
            <p:spPr>
              <a:xfrm>
                <a:off x="4744014" y="2844302"/>
                <a:ext cx="6094378" cy="24325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635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tr-T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=0,</m:t>
                          </m:r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0" lang="tr-T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kumimoji="0" lang="tr-T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0" lang="tr-T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kumimoji="0" lang="tr-T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kumimoji="0" lang="tr-T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kumimoji="0" lang="tr-T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0" lang="tr-T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kumimoji="0" lang="tr-T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kumimoji="0" lang="tr-T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kumimoji="0" lang="tr-T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0" lang="tr-T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kumimoji="0" lang="tr-T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kumimoji="0" lang="tr-T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kumimoji="0" lang="tr-T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0" lang="tr-T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num>
                                <m:den>
                                  <m:r>
                                    <a:rPr kumimoji="0" lang="tr-T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num>
                        <m:den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45</m:t>
                          </m:r>
                        </m:den>
                      </m:f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kumimoji="0" lang="tr-T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635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=0,</m:t>
                          </m:r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d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0" lang="tr-T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kumimoji="0" lang="tr-T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0" lang="tr-T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kumimoji="0" lang="tr-T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kumimoji="0" lang="tr-T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kumimoji="0" lang="tr-T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0" lang="tr-T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kumimoji="0" lang="tr-T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kumimoji="0" lang="tr-T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kumimoji="0" lang="tr-T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0" lang="tr-T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kumimoji="0" lang="tr-T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kumimoji="0" lang="tr-T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kumimoji="0" lang="tr-T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0" lang="tr-T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num>
                                <m:den>
                                  <m:r>
                                    <a:rPr kumimoji="0" lang="tr-T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num>
                        <m:den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45</m:t>
                          </m:r>
                        </m:den>
                      </m:f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kumimoji="0" lang="tr-T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F514BFE4-C9F7-4F3F-A30F-CB61DFF04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014" y="2844302"/>
                <a:ext cx="6094378" cy="24325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45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6CCF1476-2E62-40B5-9B49-F4653CC15AB1}"/>
                  </a:ext>
                </a:extLst>
              </p:cNvPr>
              <p:cNvSpPr txBox="1"/>
              <p:nvPr/>
            </p:nvSpPr>
            <p:spPr>
              <a:xfrm>
                <a:off x="1244338" y="617573"/>
                <a:ext cx="9530499" cy="5627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635"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b="1" dirty="0">
                    <a:solidFill>
                      <a:schemeClr val="accent6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3.Hafta tekrar</a:t>
                </a:r>
                <a:endParaRPr lang="tr-TR" sz="1600" dirty="0">
                  <a:solidFill>
                    <a:schemeClr val="accent6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635"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635"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sürekli bir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olmak üzere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oyf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635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  0&lt;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&lt;4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𝑑𝑖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𝑑𝑢𝑟𝑢𝑚𝑙𝑎𝑟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635"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Olduğuna göre,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değerini bulunuz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2≤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≤4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=?</m:t>
                    </m:r>
                  </m:oMath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Dağılım fonksiyonunu bulunuz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Dağılım fonksiyonu yardımı ile b seçeneğini hesaplayınız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800"/>
                  </a:spcAft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&gt;3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=?</m:t>
                    </m:r>
                  </m:oMath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6CCF1476-2E62-40B5-9B49-F4653CC15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338" y="617573"/>
                <a:ext cx="9530499" cy="5627566"/>
              </a:xfrm>
              <a:prstGeom prst="rect">
                <a:avLst/>
              </a:prstGeom>
              <a:blipFill>
                <a:blip r:embed="rId2"/>
                <a:stretch>
                  <a:fillRect l="-512" b="-4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445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0967"/>
            <a:ext cx="12192000" cy="5497033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3049325"/>
            <a:chOff x="0" y="3808676"/>
            <a:chExt cx="12192000" cy="304932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Başlık 5">
            <a:extLst>
              <a:ext uri="{FF2B5EF4-FFF2-40B4-BE49-F238E27FC236}">
                <a16:creationId xmlns:a16="http://schemas.microsoft.com/office/drawing/2014/main" id="{9E6DCA9A-FC5C-4AE5-BB52-7EA30C412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48056"/>
            <a:ext cx="9833548" cy="1066802"/>
          </a:xfrm>
        </p:spPr>
        <p:txBody>
          <a:bodyPr>
            <a:normAutofit/>
          </a:bodyPr>
          <a:lstStyle/>
          <a:p>
            <a:r>
              <a:rPr lang="tr-TR" sz="2200" b="1">
                <a:solidFill>
                  <a:srgbClr val="3F3F3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2.3.2. Sürekli Rastlantı Değişkenlerin Birleşik ve Marjinal Olasılık Dağılımları</a:t>
            </a:r>
            <a:br>
              <a:rPr lang="tr-TR" sz="2200">
                <a:solidFill>
                  <a:srgbClr val="3F3F3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tr-TR" sz="2200">
              <a:solidFill>
                <a:srgbClr val="3F3F3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İçerik Yer Tutucusu 6">
                <a:extLst>
                  <a:ext uri="{FF2B5EF4-FFF2-40B4-BE49-F238E27FC236}">
                    <a16:creationId xmlns:a16="http://schemas.microsoft.com/office/drawing/2014/main" id="{07F3C1B8-50C7-46B0-A7CA-76DFE4E426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9226" y="3049325"/>
                <a:ext cx="9833548" cy="2945574"/>
              </a:xfrm>
            </p:spPr>
            <p:txBody>
              <a:bodyPr anchor="ctr">
                <a:normAutofit/>
              </a:bodyPr>
              <a:lstStyle/>
              <a:p>
                <a:pPr indent="635">
                  <a:spcAft>
                    <a:spcPts val="800"/>
                  </a:spcAft>
                </a:pPr>
                <a:r>
                  <a:rPr lang="tr-TR" sz="24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Sürekli iki </a:t>
                </a:r>
                <a:r>
                  <a:rPr lang="tr-TR" sz="2400" dirty="0" err="1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tr-TR" sz="24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X ve Y’nin birleşik olasılık fonksiyonu, </a:t>
                </a:r>
                <a14:m>
                  <m:oMath xmlns:m="http://schemas.openxmlformats.org/officeDocument/2006/math">
                    <m:r>
                      <a:rPr lang="tr-TR" sz="24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tr-TR" sz="24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24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tr-TR" sz="24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tr-TR" sz="24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tr-TR" sz="24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tr-TR" sz="24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olarak tanımlanır. </a:t>
                </a:r>
                <a14:m>
                  <m:oMath xmlns:m="http://schemas.openxmlformats.org/officeDocument/2006/math">
                    <m:r>
                      <a:rPr lang="tr-TR" sz="24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tr-TR" sz="24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24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tr-TR" sz="24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tr-TR" sz="24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tr-TR" sz="24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tr-TR" sz="2400" dirty="0" err="1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nin</a:t>
                </a:r>
                <a:r>
                  <a:rPr lang="tr-TR" sz="24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olasılık yoğunluk fonksiyonu olabilmesi için aşağıdaki koşulları sağlaması gerekir.</a:t>
                </a:r>
                <a:endParaRPr lang="tr-TR" sz="24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635">
                  <a:spcAft>
                    <a:spcPts val="800"/>
                  </a:spcAft>
                </a:pPr>
                <a:r>
                  <a:rPr lang="tr-TR" sz="24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a) </a:t>
                </a:r>
                <a14:m>
                  <m:oMath xmlns:m="http://schemas.openxmlformats.org/officeDocument/2006/math">
                    <m:r>
                      <a:rPr lang="tr-TR" sz="24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tr-TR" sz="24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24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tr-TR" sz="24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tr-TR" sz="24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tr-TR" sz="24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endParaRPr lang="tr-TR" sz="24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635">
                  <a:spcAft>
                    <a:spcPts val="800"/>
                  </a:spcAft>
                </a:pPr>
                <a:r>
                  <a:rPr lang="tr-TR" sz="24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</a:t>
                </a:r>
                <a14:m>
                  <m:oMath xmlns:m="http://schemas.openxmlformats.org/officeDocument/2006/math">
                    <m:r>
                      <a:rPr lang="tr-TR" sz="24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limLoc m:val="undOvr"/>
                        <m:ctrlPr>
                          <a:rPr lang="tr-TR" sz="24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tr-TR" sz="24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−∞</m:t>
                        </m:r>
                      </m:sub>
                      <m:sup>
                        <m:r>
                          <a:rPr lang="tr-TR" sz="24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tr-TR" sz="2400" i="1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tr-TR" sz="2400" i="1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tr-TR" sz="2400" i="1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tr-TR" sz="2400" i="1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tr-TR" sz="2400" i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2400" i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tr-TR" sz="2400" i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tr-TR" sz="2400" i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tr-TR" sz="2400" i="1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𝑑𝑥𝑑𝑦</m:t>
                            </m:r>
                            <m:r>
                              <a:rPr lang="tr-TR" sz="2400" i="1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endParaRPr lang="tr-TR" sz="24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İçerik Yer Tutucusu 6">
                <a:extLst>
                  <a:ext uri="{FF2B5EF4-FFF2-40B4-BE49-F238E27FC236}">
                    <a16:creationId xmlns:a16="http://schemas.microsoft.com/office/drawing/2014/main" id="{07F3C1B8-50C7-46B0-A7CA-76DFE4E426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9226" y="3049325"/>
                <a:ext cx="9833548" cy="294557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93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EF118DE5-5E15-4ADF-A38E-37B716E6C024}"/>
                  </a:ext>
                </a:extLst>
              </p:cNvPr>
              <p:cNvSpPr txBox="1"/>
              <p:nvPr/>
            </p:nvSpPr>
            <p:spPr>
              <a:xfrm>
                <a:off x="1084082" y="452487"/>
                <a:ext cx="10020693" cy="44810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635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1:</a:t>
                </a:r>
                <a:endParaRPr kumimoji="0" lang="tr-T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635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ve Y sürekli </a:t>
                </a:r>
                <a:r>
                  <a:rPr kumimoji="0" lang="tr-TR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rd’lerin</a:t>
                </a:r>
                <a:r>
                  <a:rPr kumimoji="0" lang="tr-T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birleşik olasılık yoğunluk fonksiyonu </a:t>
                </a:r>
                <a14:m>
                  <m:oMath xmlns:m="http://schemas.openxmlformats.org/officeDocument/2006/math">
                    <m:r>
                      <a:rPr kumimoji="0" lang="tr-T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kumimoji="0" lang="tr-T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tr-T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kumimoji="0" lang="tr-T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0" lang="tr-T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kumimoji="0" lang="tr-T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kumimoji="0" lang="tr-T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tr-T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kumimoji="0" lang="tr-T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tr-T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kumimoji="0" lang="tr-T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tr-T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kumimoji="0" lang="tr-T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</m:sup>
                    </m:sSup>
                    <m:r>
                      <a:rPr kumimoji="0" lang="tr-T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kumimoji="0" lang="tr-T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0" lang="tr-T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&gt;0 ;</m:t>
                    </m:r>
                    <m:r>
                      <a:rPr kumimoji="0" lang="tr-T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kumimoji="0" lang="tr-T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kumimoji="0" lang="tr-T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ise, </a:t>
                </a:r>
                <a14:m>
                  <m:oMath xmlns:m="http://schemas.openxmlformats.org/officeDocument/2006/math">
                    <m:r>
                      <a:rPr kumimoji="0" lang="tr-T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kumimoji="0" lang="tr-T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tr-T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kumimoji="0" lang="tr-T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0" lang="tr-T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kumimoji="0" lang="tr-T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kumimoji="0" lang="tr-TR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nin</a:t>
                </a:r>
                <a:r>
                  <a:rPr kumimoji="0" lang="tr-T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olasılık yoğunluk fonksiyonu olduğunu gösteriniz.</a:t>
                </a:r>
              </a:p>
              <a:p>
                <a:pPr marL="0" marR="0" lvl="0" indent="635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635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Çözüm:</a:t>
                </a:r>
              </a:p>
              <a:p>
                <a:pPr marL="0" marR="0" lvl="0" indent="635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AutoNum type="alphaLcParenR"/>
                  <a:tabLst/>
                  <a:defRPr/>
                </a:pPr>
                <a:r>
                  <a:rPr kumimoji="0" lang="tr-T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x&gt;0 ve y&gt;0 için </a:t>
                </a:r>
                <a14:m>
                  <m:oMath xmlns:m="http://schemas.openxmlformats.org/officeDocument/2006/math">
                    <m:r>
                      <a:rPr kumimoji="0" lang="tr-T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kumimoji="0" lang="tr-T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tr-T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kumimoji="0" lang="tr-T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0" lang="tr-T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kumimoji="0" lang="tr-T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kumimoji="0" lang="tr-T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tr-TR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dır</a:t>
                </a:r>
                <a:r>
                  <a:rPr kumimoji="0" lang="tr-T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lvl="0" indent="0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635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kumimoji="0" lang="tr-T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kumimoji="0" lang="tr-T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kumimoji="0" lang="tr-T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kumimoji="0" lang="tr-T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kumimoji="0" lang="tr-T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kumimoji="0" lang="tr-T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kumimoji="0" lang="tr-TR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0" lang="tr-TR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0" lang="tr-TR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kumimoji="0" lang="tr-TR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kumimoji="0" lang="tr-TR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kumimoji="0" lang="tr-TR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kumimoji="0" lang="tr-TR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</m:sup>
                            </m:sSup>
                            <m:r>
                              <a:rPr kumimoji="0" lang="tr-T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𝑑𝑥𝑑𝑦</m:t>
                            </m:r>
                            <m:r>
                              <a:rPr kumimoji="0" lang="tr-T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nary>
                              <m:naryPr>
                                <m:limLoc m:val="undOvr"/>
                                <m:ctrlPr>
                                  <a:rPr kumimoji="0" lang="tr-TR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kumimoji="0" lang="tr-TR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kumimoji="0" lang="tr-TR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sup>
                              <m:e>
                                <m:nary>
                                  <m:naryPr>
                                    <m:limLoc m:val="undOvr"/>
                                    <m:ctrlPr>
                                      <a:rPr kumimoji="0" lang="tr-T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kumimoji="0" lang="tr-T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tr-T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kumimoji="0" lang="tr-TR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tr-TR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kumimoji="0" lang="tr-TR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kumimoji="0" lang="tr-TR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kumimoji="0" lang="tr-TR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  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kumimoji="0" lang="tr-TR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tr-TR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kumimoji="0" lang="tr-TR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kumimoji="0" lang="tr-TR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sup>
                                    </m:sSup>
                                    <m:r>
                                      <a:rPr kumimoji="0" lang="tr-T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𝑑𝑥𝑑𝑦</m:t>
                                    </m:r>
                                    <m:r>
                                      <a:rPr kumimoji="0" lang="tr-T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=</m:t>
                                    </m:r>
                                  </m:e>
                                </m:nary>
                              </m:e>
                            </m:nary>
                            <m:nary>
                              <m:naryPr>
                                <m:limLoc m:val="undOvr"/>
                                <m:ctrlPr>
                                  <a:rPr kumimoji="0" lang="tr-TR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kumimoji="0" lang="tr-TR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kumimoji="0" lang="tr-TR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kumimoji="0" lang="tr-T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kumimoji="0" lang="tr-TR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tr-TR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kumimoji="0" lang="tr-TR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kumimoji="0" lang="tr-TR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sup>
                                    </m:sSup>
                                    <m:nary>
                                      <m:naryPr>
                                        <m:limLoc m:val="undOvr"/>
                                        <m:ctrlPr>
                                          <a:rPr kumimoji="0" lang="tr-TR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kumimoji="0" lang="tr-TR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kumimoji="0" lang="tr-TR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∞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kumimoji="0" lang="tr-TR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kumimoji="0" lang="tr-TR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kumimoji="0" lang="tr-TR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0" lang="tr-TR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kumimoji="0" lang="tr-TR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  </m:t>
                                            </m:r>
                                          </m:sup>
                                        </m:sSup>
                                        <m:r>
                                          <a:rPr kumimoji="0" lang="tr-TR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𝑑𝑥</m:t>
                                        </m:r>
                                      </m:e>
                                    </m:nary>
                                  </m:e>
                                </m:d>
                              </m:e>
                            </m:nary>
                          </m:e>
                        </m:nary>
                      </m:e>
                    </m:nary>
                    <m:r>
                      <a:rPr kumimoji="0" lang="tr-T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𝑑𝑦</m:t>
                    </m:r>
                    <m:r>
                      <a:rPr kumimoji="0" lang="tr-T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kumimoji="0" lang="tr-T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kumimoji="0" lang="tr-T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kumimoji="0" lang="tr-T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kumimoji="0" lang="tr-T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tr-T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tr-T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kumimoji="0" lang="tr-T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kumimoji="0" lang="tr-T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kumimoji="0" lang="tr-T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𝑑𝑦</m:t>
                        </m:r>
                        <m:r>
                          <a:rPr kumimoji="0" lang="tr-T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kumimoji="0" lang="tr-T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EF118DE5-5E15-4ADF-A38E-37B716E6C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082" y="452487"/>
                <a:ext cx="10020693" cy="4481035"/>
              </a:xfrm>
              <a:prstGeom prst="rect">
                <a:avLst/>
              </a:prstGeom>
              <a:blipFill>
                <a:blip r:embed="rId2"/>
                <a:stretch>
                  <a:fillRect l="-1642" r="-487" b="-1687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8179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6553068B-0B70-4BA3-8DC5-E475C7867707}"/>
                  </a:ext>
                </a:extLst>
              </p:cNvPr>
              <p:cNvSpPr txBox="1"/>
              <p:nvPr/>
            </p:nvSpPr>
            <p:spPr>
              <a:xfrm>
                <a:off x="1338606" y="707010"/>
                <a:ext cx="9709608" cy="32528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635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2:</a:t>
                </a:r>
                <a:endParaRPr kumimoji="0" lang="tr-T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635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Aşağıdaki iki değişkenli fonksiyonun olasılık yoğunluk fonksiyonu olması için </a:t>
                </a:r>
                <a:endParaRPr kumimoji="0" lang="tr-T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635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𝑘𝑥</m:t>
                      </m:r>
                      <m:d>
                        <m:dPr>
                          <m:ctrlP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 0&lt;</m:t>
                      </m:r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&lt;1  ;  0&lt;</m:t>
                      </m:r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&lt;2</m:t>
                      </m:r>
                    </m:oMath>
                  </m:oMathPara>
                </a14:m>
                <a:endParaRPr kumimoji="0" lang="tr-T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635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635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a) k ne olmalıdır?</a:t>
                </a:r>
                <a:endParaRPr kumimoji="0" lang="tr-T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635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 </a:t>
                </a:r>
                <a14:m>
                  <m:oMath xmlns:m="http://schemas.openxmlformats.org/officeDocument/2006/math">
                    <m:r>
                      <a:rPr kumimoji="0" lang="tr-T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kumimoji="0" lang="tr-T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tr-T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0&lt;</m:t>
                        </m:r>
                        <m:r>
                          <a:rPr kumimoji="0" lang="tr-T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kumimoji="0" lang="tr-T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kumimoji="0" lang="tr-T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kumimoji="0" lang="tr-T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tr-T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kumimoji="0" lang="tr-T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,0&lt;</m:t>
                        </m:r>
                        <m:r>
                          <a:rPr kumimoji="0" lang="tr-T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kumimoji="0" lang="tr-T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&lt;1</m:t>
                        </m:r>
                      </m:e>
                    </m:d>
                    <m:r>
                      <a:rPr kumimoji="0" lang="tr-T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=?</m:t>
                    </m:r>
                  </m:oMath>
                </a14:m>
                <a:endParaRPr kumimoji="0" lang="tr-T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6553068B-0B70-4BA3-8DC5-E475C7867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606" y="707010"/>
                <a:ext cx="9709608" cy="3252814"/>
              </a:xfrm>
              <a:prstGeom prst="rect">
                <a:avLst/>
              </a:prstGeom>
              <a:blipFill>
                <a:blip r:embed="rId2"/>
                <a:stretch>
                  <a:fillRect l="-56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169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436EB093-088A-4FF9-B15C-ABE2B3C29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634" y="647655"/>
            <a:ext cx="7478341" cy="537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43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9F6DBEEE-7441-41A4-B985-8370F4EB0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18" y="436842"/>
            <a:ext cx="7930229" cy="356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48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12CA716B-53C5-44A2-BD26-24D1C96EB8F5}"/>
                  </a:ext>
                </a:extLst>
              </p:cNvPr>
              <p:cNvSpPr txBox="1"/>
              <p:nvPr/>
            </p:nvSpPr>
            <p:spPr>
              <a:xfrm>
                <a:off x="1065229" y="537328"/>
                <a:ext cx="8076338" cy="25357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635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3:</a:t>
                </a:r>
                <a:endParaRPr kumimoji="0" lang="tr-T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635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Aşağıdaki 2 değişkenli fonksiyonun olasılık fonksiyonu olması için,</a:t>
                </a:r>
                <a:endParaRPr kumimoji="0" lang="tr-T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635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𝑘𝑥𝑦</m:t>
                      </m:r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,  </m:t>
                      </m:r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=1,2,3  ;  </m:t>
                      </m:r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=1,2,3</m:t>
                      </m:r>
                    </m:oMath>
                  </m:oMathPara>
                </a14:m>
                <a:endParaRPr kumimoji="0" lang="tr-T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635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a) k=?</a:t>
                </a:r>
                <a:endParaRPr kumimoji="0" lang="tr-T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635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 </a:t>
                </a:r>
                <a14:m>
                  <m:oMath xmlns:m="http://schemas.openxmlformats.org/officeDocument/2006/math">
                    <m:r>
                      <a:rPr kumimoji="0" lang="tr-T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kumimoji="0" lang="tr-T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tr-T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kumimoji="0" lang="tr-T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≤2,</m:t>
                        </m:r>
                        <m:r>
                          <a:rPr kumimoji="0" lang="tr-T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kumimoji="0" lang="tr-T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&lt;2</m:t>
                        </m:r>
                      </m:e>
                    </m:d>
                    <m:r>
                      <a:rPr kumimoji="0" lang="tr-T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=?</m:t>
                    </m:r>
                  </m:oMath>
                </a14:m>
                <a:endParaRPr kumimoji="0" lang="tr-T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12CA716B-53C5-44A2-BD26-24D1C96EB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229" y="537328"/>
                <a:ext cx="8076338" cy="2535759"/>
              </a:xfrm>
              <a:prstGeom prst="rect">
                <a:avLst/>
              </a:prstGeom>
              <a:blipFill>
                <a:blip r:embed="rId2"/>
                <a:stretch>
                  <a:fillRect l="-679" b="-264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95FD5C13-38DD-4139-ADAC-5CF7DBF9B734}"/>
                  </a:ext>
                </a:extLst>
              </p:cNvPr>
              <p:cNvSpPr txBox="1"/>
              <p:nvPr/>
            </p:nvSpPr>
            <p:spPr>
              <a:xfrm>
                <a:off x="1065229" y="3254365"/>
                <a:ext cx="10718276" cy="3200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635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Çözüm:</a:t>
                </a:r>
                <a:endParaRPr kumimoji="0" lang="tr-T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635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a)</a:t>
                </a:r>
                <a:endParaRPr kumimoji="0" lang="tr-T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635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=1,</m:t>
                          </m:r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d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1,1</m:t>
                          </m:r>
                        </m:e>
                      </m:d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kumimoji="0" lang="tr-T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635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=1,</m:t>
                          </m:r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=2</m:t>
                          </m:r>
                        </m:e>
                      </m:d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1,2</m:t>
                          </m:r>
                        </m:e>
                      </m:d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kumimoji="0" lang="tr-T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635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=1,</m:t>
                          </m:r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=3</m:t>
                          </m:r>
                        </m:e>
                      </m:d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1,3</m:t>
                          </m:r>
                        </m:e>
                      </m:d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</m:t>
                      </m:r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kumimoji="0" lang="tr-T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635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=2,</m:t>
                          </m:r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d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2,1</m:t>
                          </m:r>
                        </m:e>
                      </m:d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kumimoji="0" lang="tr-T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95FD5C13-38DD-4139-ADAC-5CF7DBF9B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229" y="3254365"/>
                <a:ext cx="10718276" cy="3200876"/>
              </a:xfrm>
              <a:prstGeom prst="rect">
                <a:avLst/>
              </a:prstGeom>
              <a:blipFill>
                <a:blip r:embed="rId3"/>
                <a:stretch>
                  <a:fillRect l="-51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2143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76AA159C-DD6D-4C27-BD9D-633603196ABD}"/>
                  </a:ext>
                </a:extLst>
              </p:cNvPr>
              <p:cNvSpPr txBox="1"/>
              <p:nvPr/>
            </p:nvSpPr>
            <p:spPr>
              <a:xfrm>
                <a:off x="1480009" y="263951"/>
                <a:ext cx="8908330" cy="58685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635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tr-T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=2,</m:t>
                          </m:r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=2</m:t>
                          </m:r>
                        </m:e>
                      </m:d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2,2</m:t>
                          </m:r>
                        </m:e>
                      </m:d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=4</m:t>
                      </m:r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kumimoji="0" lang="tr-T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635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=2,</m:t>
                          </m:r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=3</m:t>
                          </m:r>
                        </m:e>
                      </m:d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2,3</m:t>
                          </m:r>
                        </m:e>
                      </m:d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=6</m:t>
                      </m:r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kumimoji="0" lang="tr-T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635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=3,</m:t>
                          </m:r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d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3,1</m:t>
                          </m:r>
                        </m:e>
                      </m:d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</m:t>
                      </m:r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kumimoji="0" lang="tr-T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635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=3,</m:t>
                          </m:r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=2</m:t>
                          </m:r>
                        </m:e>
                      </m:d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3,2</m:t>
                          </m:r>
                        </m:e>
                      </m:d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=6</m:t>
                      </m:r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kumimoji="0" lang="tr-T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635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=3,</m:t>
                          </m:r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=3</m:t>
                          </m:r>
                        </m:e>
                      </m:d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3,3</m:t>
                          </m:r>
                        </m:e>
                      </m:d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=9</m:t>
                      </m:r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kumimoji="0" lang="tr-T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635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kumimoji="0" lang="tr-T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635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kumimoji="0" lang="tr-T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kumimoji="0" lang="tr-T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  <m:sup/>
                            <m:e>
                              <m:r>
                                <a:rPr kumimoji="0" lang="tr-T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0" lang="tr-T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tr-T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kumimoji="0" lang="tr-T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kumimoji="0" lang="tr-T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kumimoji="0" lang="tr-T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</m:nary>
                        </m:e>
                      </m:nary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→36</m:t>
                      </m:r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=1→</m:t>
                      </m:r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kumimoji="0" lang="tr-T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635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635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</a:t>
                </a:r>
                <a:endParaRPr kumimoji="0" lang="tr-T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≤2,</m:t>
                          </m:r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&lt;2</m:t>
                          </m:r>
                        </m:e>
                      </m:d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1,1</m:t>
                          </m:r>
                        </m:e>
                      </m:d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2,1</m:t>
                          </m:r>
                        </m:e>
                      </m:d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36</m:t>
                          </m:r>
                        </m:den>
                      </m:f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36</m:t>
                          </m:r>
                        </m:den>
                      </m:f>
                      <m:r>
                        <a:rPr kumimoji="0" lang="tr-T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0" lang="tr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kumimoji="0" lang="tr-T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76AA159C-DD6D-4C27-BD9D-633603196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009" y="263951"/>
                <a:ext cx="8908330" cy="5868594"/>
              </a:xfrm>
              <a:prstGeom prst="rect">
                <a:avLst/>
              </a:prstGeom>
              <a:blipFill>
                <a:blip r:embed="rId2"/>
                <a:stretch>
                  <a:fillRect l="-61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666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" name="Rectangle 13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4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65" name="Group 14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66" name="Freeform: Shape 14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7" name="Freeform: Shape 14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Freeform: Shape 14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Başlık 5">
            <a:extLst>
              <a:ext uri="{FF2B5EF4-FFF2-40B4-BE49-F238E27FC236}">
                <a16:creationId xmlns:a16="http://schemas.microsoft.com/office/drawing/2014/main" id="{EE40517A-EF2F-4C76-A96B-FC76EC64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tr-TR" sz="3600" b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2.3.1.1. Kesikli Rastlantı Değişkeninin Marjinal Olasılık Dağılımı</a:t>
            </a:r>
            <a:endParaRPr lang="tr-TR" sz="360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İçerik Yer Tutucusu 6">
                <a:extLst>
                  <a:ext uri="{FF2B5EF4-FFF2-40B4-BE49-F238E27FC236}">
                    <a16:creationId xmlns:a16="http://schemas.microsoft.com/office/drawing/2014/main" id="{A1164741-6887-4AA7-ABF7-6B974F8677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2200" y="804672"/>
                <a:ext cx="5221224" cy="5230368"/>
              </a:xfrm>
            </p:spPr>
            <p:txBody>
              <a:bodyPr anchor="ctr">
                <a:normAutofit/>
              </a:bodyPr>
              <a:lstStyle/>
              <a:p>
                <a:pPr indent="0" algn="just">
                  <a:spcAft>
                    <a:spcPts val="800"/>
                  </a:spcAft>
                  <a:buNone/>
                </a:pPr>
                <a:r>
                  <a:rPr lang="tr-TR" sz="18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ve Y’nin birleşik olasılık dağılımı bilinirken, bu 2 </a:t>
                </a:r>
                <a:r>
                  <a:rPr lang="tr-TR" sz="1800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rd’den</a:t>
                </a:r>
                <a:r>
                  <a:rPr lang="tr-TR" sz="18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yalnızca birine ilişkin bir olasılık ya da beklenen değerin hesaplanması istenebilir. Bu durumda </a:t>
                </a:r>
                <a:r>
                  <a:rPr lang="tr-TR" sz="1800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X’in</a:t>
                </a:r>
                <a:r>
                  <a:rPr lang="tr-TR" sz="18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ve Y’nin olasılık fonksiyonlarının, birleşik olasılık fonksiyonundan elde edilmesi gerekir. Marjinal olasılık fonksiyonu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tr-TR" sz="18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tr-TR" sz="18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tr-TR" sz="18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tr-TR" sz="18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tr-TR" sz="18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tr-TR" sz="1800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tr-TR" sz="1800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notasyonları</a:t>
                </a:r>
                <a:r>
                  <a:rPr lang="tr-TR" sz="18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ile gösterilir. Bu fonksiyonlar X ve Y’nin olasılık fonksiyonlarından farklı değildir.</a:t>
                </a:r>
                <a:endParaRPr lang="tr-TR" sz="18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tr-TR" sz="18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18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tr-TR" sz="18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tr-TR" sz="18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tr-TR" sz="18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tr-TR" sz="18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tr-TR" sz="18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sz="18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tr-TR" sz="18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tr-TR" sz="18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tr-TR" sz="18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18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tr-TR" sz="18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tr-TR" sz="18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tr-TR" sz="18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tr-TR" sz="18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tr-TR" sz="18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sz="18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tr-TR" sz="18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tr-TR" sz="18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tr-TR" sz="18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X ve Y kesikli </a:t>
                </a:r>
                <a:r>
                  <a:rPr lang="tr-TR" sz="1800" dirty="0" err="1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rd</a:t>
                </a:r>
                <a:r>
                  <a:rPr lang="tr-TR" sz="18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ise, X ve Y’nin marjinal olasılık fonksiyonları yukarıdaki gibi bulunur.</a:t>
                </a:r>
              </a:p>
            </p:txBody>
          </p:sp>
        </mc:Choice>
        <mc:Fallback xmlns="">
          <p:sp>
            <p:nvSpPr>
              <p:cNvPr id="7" name="İçerik Yer Tutucusu 6">
                <a:extLst>
                  <a:ext uri="{FF2B5EF4-FFF2-40B4-BE49-F238E27FC236}">
                    <a16:creationId xmlns:a16="http://schemas.microsoft.com/office/drawing/2014/main" id="{A1164741-6887-4AA7-ABF7-6B974F8677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2200" y="804672"/>
                <a:ext cx="5221224" cy="5230368"/>
              </a:xfrm>
              <a:blipFill>
                <a:blip r:embed="rId2"/>
                <a:stretch>
                  <a:fillRect l="-1051" r="-93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77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33EE244C-A857-4DC5-9E37-9EC34FA09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tr-TR" sz="3600" b="1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2.3.1.2. Sürekli Rastlantı Değişkeninin Marjinal Olasılık Dağılımı</a:t>
            </a:r>
            <a:br>
              <a:rPr lang="tr-TR" sz="3600" b="1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sz="360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0D0D6473-146E-48FE-93E7-26BBA6A3D4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2200" y="804672"/>
                <a:ext cx="5221224" cy="5230368"/>
              </a:xfrm>
            </p:spPr>
            <p:txBody>
              <a:bodyPr anchor="ctr">
                <a:normAutofit/>
              </a:bodyPr>
              <a:lstStyle/>
              <a:p>
                <a:pPr indent="0">
                  <a:spcAft>
                    <a:spcPts val="800"/>
                  </a:spcAft>
                  <a:buNone/>
                </a:pPr>
                <a:r>
                  <a:rPr lang="tr-TR" sz="180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ve Y sürekli rd ise, marjinal olasılık dağılımları,</a:t>
                </a:r>
                <a:endParaRPr lang="tr-TR" sz="180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tr-TR" sz="18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r>
                        <a:rPr lang="tr-TR" sz="18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tr-TR" sz="18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8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tr-TR" sz="18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tr-TR" sz="18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tr-TR" sz="18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tr-TR" sz="18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r>
                        <a:rPr lang="tr-TR" sz="18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tr-TR" sz="18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tr-TR" sz="18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8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tr-TR" sz="18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tr-TR" sz="18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tr-TR" sz="18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𝑑𝑦</m:t>
                      </m:r>
                    </m:oMath>
                  </m:oMathPara>
                </a14:m>
                <a:endParaRPr lang="tr-TR" sz="180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tr-TR" sz="18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r>
                        <a:rPr lang="tr-TR" sz="18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tr-TR" sz="18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tr-TR" sz="18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tr-TR" sz="18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tr-TR" sz="18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tr-TR" sz="18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tr-TR" sz="18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r>
                        <a:rPr lang="tr-TR" sz="18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tr-TR" sz="18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tr-TR" sz="18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8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tr-TR" sz="18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tr-TR" sz="18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tr-TR" sz="18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𝑑𝑥</m:t>
                      </m:r>
                    </m:oMath>
                  </m:oMathPara>
                </a14:m>
                <a:endParaRPr lang="tr-TR" sz="180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tr-TR" sz="18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0D0D6473-146E-48FE-93E7-26BBA6A3D4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2200" y="804672"/>
                <a:ext cx="5221224" cy="523036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249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Resim 13">
            <a:extLst>
              <a:ext uri="{FF2B5EF4-FFF2-40B4-BE49-F238E27FC236}">
                <a16:creationId xmlns:a16="http://schemas.microsoft.com/office/drawing/2014/main" id="{8A9511C4-B3A9-49D6-8A3E-98782E0D1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579525"/>
            <a:ext cx="4529578" cy="385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6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D6AEB354-CB71-4CAD-A43D-98D1CA55AFD8}"/>
                  </a:ext>
                </a:extLst>
              </p:cNvPr>
              <p:cNvSpPr txBox="1"/>
              <p:nvPr/>
            </p:nvSpPr>
            <p:spPr>
              <a:xfrm>
                <a:off x="935611" y="430309"/>
                <a:ext cx="6094428" cy="4927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800"/>
                  </a:spcAft>
                  <a:buFont typeface="+mj-lt"/>
                  <a:buAutoNum type="alphaLcParenR"/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𝑎𝑥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  <m:sSup>
                                    <m:sSup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begChr m:val="|"/>
                              <m:endChr m:val="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∙4−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−0=1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2−8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D6AEB354-CB71-4CAD-A43D-98D1CA55A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11" y="430309"/>
                <a:ext cx="6094428" cy="4927439"/>
              </a:xfrm>
              <a:prstGeom prst="rect">
                <a:avLst/>
              </a:prstGeom>
              <a:blipFill>
                <a:blip r:embed="rId2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6182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24FD6F2A-B657-4112-9C61-83DC0C832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27" y="622169"/>
            <a:ext cx="7886293" cy="318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15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3D8A9CB-A5FB-4E57-AFDC-EE4CB5854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86" y="419894"/>
            <a:ext cx="7680972" cy="375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747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BC49FAF7-8271-47AE-A445-26901DC05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39" y="527325"/>
            <a:ext cx="7175981" cy="418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855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67F55003-B0E2-4C65-81B3-43E86493A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58" y="403147"/>
            <a:ext cx="8384332" cy="347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23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Resim 11">
            <a:extLst>
              <a:ext uri="{FF2B5EF4-FFF2-40B4-BE49-F238E27FC236}">
                <a16:creationId xmlns:a16="http://schemas.microsoft.com/office/drawing/2014/main" id="{931043EE-7730-48C7-A620-45672E8C9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26" y="709340"/>
            <a:ext cx="7419172" cy="444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991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06BF2FBE-258F-4CE6-AC7E-43D0F9AD2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796" y="720443"/>
            <a:ext cx="7253802" cy="449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6158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833ED490-3F09-4856-BD64-C72D76C40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34" y="583258"/>
            <a:ext cx="7529899" cy="265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7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E0C019DF-4B6E-4BFB-AF04-933075BBB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122" y="634203"/>
            <a:ext cx="7560392" cy="343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00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95D610F6-0C17-41BF-BCE2-5D823940C14F}"/>
                  </a:ext>
                </a:extLst>
              </p:cNvPr>
              <p:cNvSpPr txBox="1"/>
              <p:nvPr/>
            </p:nvSpPr>
            <p:spPr>
              <a:xfrm>
                <a:off x="820131" y="358218"/>
                <a:ext cx="7661635" cy="4422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Örnek 9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Bir para üç kez atıldığında X son atılıştaki yazı sayısını, Y de üç atılıştaki toplam olarak yazı sayısını göstersin.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+mj-lt"/>
                  <a:buAutoNum type="alphaLcParenR"/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Örneklem uzayını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+mj-lt"/>
                  <a:buAutoNum type="alphaLcParenR"/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ve Y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rassal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değişkenlerinin ortak olasılık fonksiyonunu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lphaLcParenR"/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ve Y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nin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marjinal olasılık fonksiyonlarını</a:t>
                </a: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lphaLcParenR"/>
                </a:pPr>
                <a:endParaRPr lang="tr-T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Çözüm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1,   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𝑠𝑜𝑛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𝑎𝑡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ış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𝑡𝑎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𝑦𝑎𝑧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ı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𝑔𝑒𝑙𝑚𝑖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ş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𝑖𝑠𝑒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0,   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𝑠𝑜𝑛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𝑎𝑡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ış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𝑡𝑎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𝑡𝑢𝑟𝑎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𝑔𝑒𝑙𝑚𝑖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ş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rassal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değişkeninin alabileceği değerler ise 0,1,2,3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7000"/>
                  </a:lnSpc>
                  <a:spcAft>
                    <a:spcPts val="800"/>
                  </a:spcAft>
                </a:pP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95D610F6-0C17-41BF-BCE2-5D823940C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31" y="358218"/>
                <a:ext cx="7661635" cy="4422108"/>
              </a:xfrm>
              <a:prstGeom prst="rect">
                <a:avLst/>
              </a:prstGeom>
              <a:blipFill>
                <a:blip r:embed="rId2"/>
                <a:stretch>
                  <a:fillRect l="-717" t="-828" r="-47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1472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D2F26AB3-3B54-4E16-B566-0CA521BC0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846" y="1104156"/>
            <a:ext cx="4018488" cy="3129606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0E054E6-E729-4127-B691-FF38D4CD5976}"/>
              </a:ext>
            </a:extLst>
          </p:cNvPr>
          <p:cNvSpPr txBox="1"/>
          <p:nvPr/>
        </p:nvSpPr>
        <p:spPr>
          <a:xfrm>
            <a:off x="772998" y="443060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2965367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1A097EEF-3484-4F8C-9281-5DE6CFACDEFB}"/>
                  </a:ext>
                </a:extLst>
              </p:cNvPr>
              <p:cNvSpPr txBox="1"/>
              <p:nvPr/>
            </p:nvSpPr>
            <p:spPr>
              <a:xfrm>
                <a:off x="1366887" y="293718"/>
                <a:ext cx="8696619" cy="62705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begChr m:val="|"/>
                              <m:endChr m:val="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∙4−</m:t>
                                  </m:r>
                                  <m:f>
                                    <m:f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sup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16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∙2−</m:t>
                                  </m:r>
                                  <m:f>
                                    <m:f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16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 algn="just">
                  <a:lnSpc>
                    <a:spcPct val="150000"/>
                  </a:lnSpc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c) 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𝑑𝑡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d>
                        <m:dPr>
                          <m:begChr m:val="|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50000"/>
                  </a:lnSpc>
                  <a:spcAft>
                    <a:spcPts val="800"/>
                  </a:spcAft>
                </a:pPr>
                <a:endParaRPr lang="tr-TR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&lt;0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16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   0&lt;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&lt;4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1,   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&gt;4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50000"/>
                  </a:lnSpc>
                  <a:spcAft>
                    <a:spcPts val="800"/>
                  </a:spcAft>
                </a:pP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1A097EEF-3484-4F8C-9281-5DE6CFACD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887" y="293718"/>
                <a:ext cx="8696619" cy="6270563"/>
              </a:xfrm>
              <a:prstGeom prst="rect">
                <a:avLst/>
              </a:prstGeom>
              <a:blipFill>
                <a:blip r:embed="rId2"/>
                <a:stretch>
                  <a:fillRect l="-56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86224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55A72F49-48D0-404E-801A-F8E62A04E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080" y="1046375"/>
            <a:ext cx="7344353" cy="1269186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FB0E29E2-E711-4515-BB0A-CA6EF09C4E90}"/>
              </a:ext>
            </a:extLst>
          </p:cNvPr>
          <p:cNvSpPr txBox="1"/>
          <p:nvPr/>
        </p:nvSpPr>
        <p:spPr>
          <a:xfrm>
            <a:off x="631596" y="405353"/>
            <a:ext cx="140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B19B194-5D89-486F-B439-71FA8925F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893" y="3558255"/>
            <a:ext cx="2520896" cy="98418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45400BF-30ED-401D-9FB6-45C7D9028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818" y="3558255"/>
            <a:ext cx="2055840" cy="1323623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3612C7B7-B05F-4DDA-A10C-DFEA2723FB54}"/>
              </a:ext>
            </a:extLst>
          </p:cNvPr>
          <p:cNvSpPr txBox="1"/>
          <p:nvPr/>
        </p:nvSpPr>
        <p:spPr>
          <a:xfrm>
            <a:off x="735291" y="2903456"/>
            <a:ext cx="12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</a:p>
        </p:txBody>
      </p:sp>
    </p:spTree>
    <p:extLst>
      <p:ext uri="{BB962C8B-B14F-4D97-AF65-F5344CB8AC3E}">
        <p14:creationId xmlns:p14="http://schemas.microsoft.com/office/powerpoint/2010/main" val="33196000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7F4970AF-7E63-43F1-933A-9CEFC1FE1900}"/>
                  </a:ext>
                </a:extLst>
              </p:cNvPr>
              <p:cNvSpPr txBox="1"/>
              <p:nvPr/>
            </p:nvSpPr>
            <p:spPr>
              <a:xfrm>
                <a:off x="1791092" y="970962"/>
                <a:ext cx="8342721" cy="2910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10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(X,Y) birleşik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o.y.f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6−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     0&lt;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≤2, 2&lt;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≤4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0,   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𝑑𝑖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𝑑𝑢𝑟𝑢𝑚𝑙𝑎𝑟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Şeklindedir.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≤1,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≤3</m:t>
                        </m:r>
                      </m:e>
                    </m:d>
                  </m:oMath>
                </a14:m>
                <a:endParaRPr lang="tr-TR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 X ve Y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nin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nin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marjinal olasılık yoğunluk fonksiyonunu bulunuz</a:t>
                </a: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7F4970AF-7E63-43F1-933A-9CEFC1FE1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092" y="970962"/>
                <a:ext cx="8342721" cy="2910733"/>
              </a:xfrm>
              <a:prstGeom prst="rect">
                <a:avLst/>
              </a:prstGeom>
              <a:blipFill>
                <a:blip r:embed="rId2"/>
                <a:stretch>
                  <a:fillRect l="-658" t="-1046" b="-230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20912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E97A8341-2AFF-4FF2-AD0F-219624F11E90}"/>
                  </a:ext>
                </a:extLst>
              </p:cNvPr>
              <p:cNvSpPr txBox="1"/>
              <p:nvPr/>
            </p:nvSpPr>
            <p:spPr>
              <a:xfrm>
                <a:off x="1272619" y="772998"/>
                <a:ext cx="7869024" cy="45200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7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≤1,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≤3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nary>
                            <m:naryPr>
                              <m:limLoc m:val="undOvr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8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6−</m:t>
                                      </m:r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𝑑𝑦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den>
                          </m:f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(6</m:t>
                              </m:r>
                              <m:r>
                                <a:rPr lang="tr-TR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den>
                          </m:f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((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den>
                              </m:f>
                              <m:r>
                                <a:rPr lang="tr-TR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E97A8341-2AFF-4FF2-AD0F-219624F11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619" y="772998"/>
                <a:ext cx="7869024" cy="4520020"/>
              </a:xfrm>
              <a:prstGeom prst="rect">
                <a:avLst/>
              </a:prstGeom>
              <a:blipFill>
                <a:blip r:embed="rId2"/>
                <a:stretch>
                  <a:fillRect l="-697" t="-81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029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2A891096-7863-42AB-A03C-9C86F63F9983}"/>
                  </a:ext>
                </a:extLst>
              </p:cNvPr>
              <p:cNvSpPr txBox="1"/>
              <p:nvPr/>
            </p:nvSpPr>
            <p:spPr>
              <a:xfrm>
                <a:off x="1291472" y="707010"/>
                <a:ext cx="9285402" cy="44244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tr-TR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  <m:e>
                          <m:f>
                            <m:fPr>
                              <m:ctrlP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den>
                          </m:f>
                          <m:d>
                            <m:dPr>
                              <m:ctrlP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6−</m:t>
                              </m:r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tr-TR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d>
                        <m:dPr>
                          <m:ctrlP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𝑥𝑦</m:t>
                          </m:r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begChr m:val="|"/>
                          <m:endChr m:val=""/>
                          <m:ctrlP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24−4</m:t>
                                  </m:r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−8</m:t>
                                  </m:r>
                                </m:e>
                              </m:d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12−2</m:t>
                                  </m:r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tr-TR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tr-TR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f>
                        <m:fPr>
                          <m:ctrlP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tr-TR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(3−</m:t>
                      </m:r>
                      <m:r>
                        <a:rPr lang="tr-TR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den>
                          </m:f>
                          <m:d>
                            <m:dPr>
                              <m:ctrlP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6−</m:t>
                              </m:r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tr-TR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d>
                        <m:dPr>
                          <m:ctrlP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𝑥𝑦</m:t>
                          </m:r>
                        </m:e>
                      </m:d>
                      <m:d>
                        <m:dPr>
                          <m:begChr m:val="|"/>
                          <m:endChr m:val=""/>
                          <m:ctrlP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den>
                          </m:f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[(</m:t>
                          </m:r>
                        </m:e>
                      </m:d>
                      <m:r>
                        <a:rPr lang="tr-TR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12−2−2</m:t>
                      </m:r>
                      <m:r>
                        <a:rPr lang="tr-TR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tr-TR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)−0]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tr-TR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(5−</m:t>
                      </m:r>
                      <m:r>
                        <a:rPr lang="tr-TR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tr-TR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7000"/>
                  </a:lnSpc>
                  <a:spcAft>
                    <a:spcPts val="800"/>
                  </a:spcAft>
                </a:pP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2A891096-7863-42AB-A03C-9C86F63F9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472" y="707010"/>
                <a:ext cx="9285402" cy="4424416"/>
              </a:xfrm>
              <a:prstGeom prst="rect">
                <a:avLst/>
              </a:prstGeom>
              <a:blipFill>
                <a:blip r:embed="rId2"/>
                <a:stretch>
                  <a:fillRect l="-39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1509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5050361A-D6E4-48AE-ABF6-38BA9E29AA7A}"/>
                  </a:ext>
                </a:extLst>
              </p:cNvPr>
              <p:cNvSpPr txBox="1"/>
              <p:nvPr/>
            </p:nvSpPr>
            <p:spPr>
              <a:xfrm>
                <a:off x="813062" y="1002502"/>
                <a:ext cx="6094428" cy="19731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11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num>
                                        <m:den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2−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=0,1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𝑣𝑒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=0,1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𝑑𝑖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ve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marjinal olasılıklarını bulunuz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5050361A-D6E4-48AE-ABF6-38BA9E29A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62" y="1002502"/>
                <a:ext cx="6094428" cy="1973104"/>
              </a:xfrm>
              <a:prstGeom prst="rect">
                <a:avLst/>
              </a:prstGeom>
              <a:blipFill>
                <a:blip r:embed="rId2"/>
                <a:stretch>
                  <a:fillRect l="-800" t="-1543" b="-370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0606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E3C47FBE-4EB7-49B5-B808-255BCAFE945F}"/>
                  </a:ext>
                </a:extLst>
              </p:cNvPr>
              <p:cNvSpPr txBox="1"/>
              <p:nvPr/>
            </p:nvSpPr>
            <p:spPr>
              <a:xfrm>
                <a:off x="1904214" y="725865"/>
                <a:ext cx="7237429" cy="3885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)=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+0</m:t>
                              </m:r>
                            </m:sup>
                          </m:sSup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2−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p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2−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num>
                                        <m:den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=0,1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0,         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𝑑𝑖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𝑑𝑢𝑟𝑢𝑚𝑙𝑎𝑟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E3C47FBE-4EB7-49B5-B808-255BCAFE9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214" y="725865"/>
                <a:ext cx="7237429" cy="3885103"/>
              </a:xfrm>
              <a:prstGeom prst="rect">
                <a:avLst/>
              </a:prstGeom>
              <a:blipFill>
                <a:blip r:embed="rId2"/>
                <a:stretch>
                  <a:fillRect l="-673" t="-78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7078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D0761C11-0E0F-497A-8716-5E588676C9EB}"/>
                  </a:ext>
                </a:extLst>
              </p:cNvPr>
              <p:cNvSpPr txBox="1"/>
              <p:nvPr/>
            </p:nvSpPr>
            <p:spPr>
              <a:xfrm>
                <a:off x="1753386" y="999241"/>
                <a:ext cx="7388257" cy="3453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nary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2−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p>
                      </m:sSup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num>
                                        <m:den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=0,1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𝑑𝑖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𝑑𝑢𝑟𝑢𝑚𝑙𝑎𝑟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D0761C11-0E0F-497A-8716-5E588676C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386" y="999241"/>
                <a:ext cx="7388257" cy="34533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7463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8313D677-2556-48B5-ADEB-CFB72A1A212D}"/>
                  </a:ext>
                </a:extLst>
              </p:cNvPr>
              <p:cNvSpPr txBox="1"/>
              <p:nvPr/>
            </p:nvSpPr>
            <p:spPr>
              <a:xfrm>
                <a:off x="1451728" y="754144"/>
                <a:ext cx="7689915" cy="2848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12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ve Y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nin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ortak olasılık fonksiyonu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    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=−1,0,1,3     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𝑣𝑒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=−1,2,3</m:t>
                      </m:r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Olmak üzere 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+mj-lt"/>
                  <a:buAutoNum type="alphaLcParenR"/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 değerini bulunuz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≤1,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&gt;2)</m:t>
                    </m:r>
                  </m:oMath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=0,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≤2)</m:t>
                    </m:r>
                  </m:oMath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&gt;2)</m:t>
                    </m:r>
                  </m:oMath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8313D677-2556-48B5-ADEB-CFB72A1A2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728" y="754144"/>
                <a:ext cx="7689915" cy="2848729"/>
              </a:xfrm>
              <a:prstGeom prst="rect">
                <a:avLst/>
              </a:prstGeom>
              <a:blipFill>
                <a:blip r:embed="rId2"/>
                <a:stretch>
                  <a:fillRect l="-634" t="-1285" b="-192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4367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C5BC2D7C-CA55-436D-9503-BF3AF8CD0DEC}"/>
                  </a:ext>
                </a:extLst>
              </p:cNvPr>
              <p:cNvSpPr txBox="1"/>
              <p:nvPr/>
            </p:nvSpPr>
            <p:spPr>
              <a:xfrm>
                <a:off x="1018095" y="593889"/>
                <a:ext cx="8123548" cy="44920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a)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=−1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=−1</m:t>
                              </m:r>
                            </m:sub>
                            <m:sup/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[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1+1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1+4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1+9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0+1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0+4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0+9</m:t>
                          </m:r>
                        </m:e>
                      </m:d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1+1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1+4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1+9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9+1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9+4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9+9</m:t>
                          </m:r>
                        </m:e>
                      </m:d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89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89</m:t>
                          </m:r>
                        </m:den>
                      </m:f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≤1,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&gt;2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89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tr-T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1+9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tr-T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0+9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tr-T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1+9</m:t>
                              </m:r>
                            </m:e>
                          </m:d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29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89</m:t>
                          </m:r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C5BC2D7C-CA55-436D-9503-BF3AF8CD0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095" y="593889"/>
                <a:ext cx="8123548" cy="4492064"/>
              </a:xfrm>
              <a:prstGeom prst="rect">
                <a:avLst/>
              </a:prstGeom>
              <a:blipFill>
                <a:blip r:embed="rId2"/>
                <a:stretch>
                  <a:fillRect l="-600" t="-67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763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FFA1351F-71CC-4C4B-9245-FF2C472F14B8}"/>
                  </a:ext>
                </a:extLst>
              </p:cNvPr>
              <p:cNvSpPr txBox="1"/>
              <p:nvPr/>
            </p:nvSpPr>
            <p:spPr>
              <a:xfrm>
                <a:off x="1310326" y="669303"/>
                <a:ext cx="7831317" cy="3297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c)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≤2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89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0+1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0+4</m:t>
                              </m:r>
                            </m:e>
                          </m:d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89</m:t>
                          </m:r>
                        </m:den>
                      </m:f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endParaRPr lang="tr-TR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d)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&gt;2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89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[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55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89</m:t>
                          </m:r>
                        </m:den>
                      </m:f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FFA1351F-71CC-4C4B-9245-FF2C472F1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326" y="669303"/>
                <a:ext cx="7831317" cy="3297441"/>
              </a:xfrm>
              <a:prstGeom prst="rect">
                <a:avLst/>
              </a:prstGeom>
              <a:blipFill>
                <a:blip r:embed="rId2"/>
                <a:stretch>
                  <a:fillRect l="-700" t="-110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521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8F2B487E-95F0-443E-A5A7-5FDEE45F4799}"/>
                  </a:ext>
                </a:extLst>
              </p:cNvPr>
              <p:cNvSpPr txBox="1"/>
              <p:nvPr/>
            </p:nvSpPr>
            <p:spPr>
              <a:xfrm>
                <a:off x="2053079" y="519101"/>
                <a:ext cx="7803037" cy="47805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d) 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2≤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≤4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 algn="just">
                  <a:lnSpc>
                    <a:spcPct val="150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e)   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&gt;3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Ya da 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=((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16</m:t>
                              </m:r>
                            </m:den>
                          </m:f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)=</m:t>
                              </m:r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8F2B487E-95F0-443E-A5A7-5FDEE45F4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079" y="519101"/>
                <a:ext cx="7803037" cy="4780539"/>
              </a:xfrm>
              <a:prstGeom prst="rect">
                <a:avLst/>
              </a:prstGeom>
              <a:blipFill>
                <a:blip r:embed="rId2"/>
                <a:stretch>
                  <a:fillRect l="-70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3855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3872FBB3-8961-4D40-8C92-FA0EFEB65520}"/>
              </a:ext>
            </a:extLst>
          </p:cNvPr>
          <p:cNvSpPr txBox="1"/>
          <p:nvPr/>
        </p:nvSpPr>
        <p:spPr>
          <a:xfrm>
            <a:off x="867266" y="490194"/>
            <a:ext cx="8274377" cy="2736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 13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 bankada üç adet vezne bulunmaktadır. Vezneler diğer müşterilere hizmet vermediği zamanda iki müşteri farklı zamanlarda vezneye gelmektedir. Her müşteri diğerinden bağımsız olarak rastgele bir vezne seçer. X  birinci vezneyi seçen müşteri sayısı, Y ise ikinci vezneyi seçen müşterilerin sayısını gösteren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olmak üzere ortak olasılık fonksiyonu,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endParaRPr lang="tr-TR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42CFEFD-C88C-41EA-AC3F-C4D758E3D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37" y="2829757"/>
            <a:ext cx="4634141" cy="11984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4A2D2171-7A77-435D-B648-6F0498C1593D}"/>
                  </a:ext>
                </a:extLst>
              </p:cNvPr>
              <p:cNvSpPr txBox="1"/>
              <p:nvPr/>
            </p:nvSpPr>
            <p:spPr>
              <a:xfrm>
                <a:off x="867266" y="4295851"/>
                <a:ext cx="6094428" cy="17634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Şeklindedir.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≤−1, 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≤2</m:t>
                        </m:r>
                      </m:e>
                    </m:d>
                  </m:oMath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≤1,5,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≤2)</m:t>
                    </m:r>
                  </m:oMath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&lt;5, 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&lt;6)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olasılıklarını hesaplayınız</a:t>
                </a: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lphaLcParenR"/>
                </a:pP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X’in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marjinal olasılığını bulunuz</a:t>
                </a:r>
              </a:p>
            </p:txBody>
          </p:sp>
        </mc:Choice>
        <mc:Fallback xmlns="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4A2D2171-7A77-435D-B648-6F0498C15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66" y="4295851"/>
                <a:ext cx="6094428" cy="1763431"/>
              </a:xfrm>
              <a:prstGeom prst="rect">
                <a:avLst/>
              </a:prstGeom>
              <a:blipFill>
                <a:blip r:embed="rId3"/>
                <a:stretch>
                  <a:fillRect l="-800" t="-2076" b="-449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6925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D55DEE47-587E-43A0-A14A-B0989710DFCE}"/>
                  </a:ext>
                </a:extLst>
              </p:cNvPr>
              <p:cNvSpPr txBox="1"/>
              <p:nvPr/>
            </p:nvSpPr>
            <p:spPr>
              <a:xfrm>
                <a:off x="942680" y="575035"/>
                <a:ext cx="8198963" cy="5590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a)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≤−1, 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≤2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endParaRPr lang="tr-TR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≤1,5,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≤2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0,0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0,1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0,2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1,0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1,1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(1,2)</m:t>
                      </m:r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+0=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c)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&lt;5,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&lt;6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endParaRPr lang="tr-TR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d) </a:t>
                </a: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D55DEE47-587E-43A0-A14A-B0989710D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80" y="575035"/>
                <a:ext cx="8198963" cy="5590377"/>
              </a:xfrm>
              <a:prstGeom prst="rect">
                <a:avLst/>
              </a:prstGeom>
              <a:blipFill>
                <a:blip r:embed="rId2"/>
                <a:stretch>
                  <a:fillRect l="-669" t="-54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Resim 5">
            <a:extLst>
              <a:ext uri="{FF2B5EF4-FFF2-40B4-BE49-F238E27FC236}">
                <a16:creationId xmlns:a16="http://schemas.microsoft.com/office/drawing/2014/main" id="{33CE628C-D17A-4A90-81D6-85C3CA369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031" y="5204060"/>
            <a:ext cx="4494940" cy="60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435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4A87A834-DF46-49BD-AE24-8CB1629BFF63}"/>
              </a:ext>
            </a:extLst>
          </p:cNvPr>
          <p:cNvSpPr txBox="1"/>
          <p:nvPr/>
        </p:nvSpPr>
        <p:spPr>
          <a:xfrm>
            <a:off x="1102936" y="490194"/>
            <a:ext cx="8038707" cy="3186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 14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Yazı gelme olasılığı 0,3 olan hileli bir para iki kez atılıyor. X ilk atışta gelen yazı sayısını, Y ise iki atışta gelen toplam yazı sayısını göstermek üzere 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lphaLcParenR"/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X ve Y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nin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ortak olasılık fonksiyonunu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lphaLcParenR"/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ve Y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nin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marjinal olasılık fonksiyonunu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az 1 yazı gelme olasılığını hesaplayınız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endParaRPr lang="tr-TR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tr-T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Çözüm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tr-TR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 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F174A41-50C2-4908-BC78-892CF18AF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42" y="3541157"/>
            <a:ext cx="6259901" cy="740817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D0B24535-A433-4685-8270-AE9EC7A7D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442" y="4886985"/>
            <a:ext cx="6259901" cy="74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044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956C7CE6-D246-4669-9AE7-4FD36B93A4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527" y="1112608"/>
            <a:ext cx="4688853" cy="998996"/>
          </a:xfrm>
          <a:prstGeom prst="rect">
            <a:avLst/>
          </a:prstGeom>
          <a:noFill/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569B0A67-A261-4D50-AD87-47E953FD0984}"/>
              </a:ext>
            </a:extLst>
          </p:cNvPr>
          <p:cNvSpPr txBox="1"/>
          <p:nvPr/>
        </p:nvSpPr>
        <p:spPr>
          <a:xfrm>
            <a:off x="1140643" y="743276"/>
            <a:ext cx="51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5390461C-02BB-4CF7-B550-736AAC6C93A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846" y="2627967"/>
            <a:ext cx="5571093" cy="801033"/>
          </a:xfrm>
          <a:prstGeom prst="rect">
            <a:avLst/>
          </a:prstGeom>
          <a:noFill/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64ECDA2F-9F5B-4B29-A47A-133E56F517BB}"/>
              </a:ext>
            </a:extLst>
          </p:cNvPr>
          <p:cNvSpPr txBox="1"/>
          <p:nvPr/>
        </p:nvSpPr>
        <p:spPr>
          <a:xfrm>
            <a:off x="961534" y="4221766"/>
            <a:ext cx="51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E2647298-FD3B-4C3B-B749-375CDDE83C66}"/>
                  </a:ext>
                </a:extLst>
              </p:cNvPr>
              <p:cNvSpPr txBox="1"/>
              <p:nvPr/>
            </p:nvSpPr>
            <p:spPr>
              <a:xfrm>
                <a:off x="2849178" y="4847794"/>
                <a:ext cx="6094428" cy="8874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≥1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=1−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0,0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=1−0,49=0,51</m:t>
                      </m:r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E2647298-FD3B-4C3B-B749-375CDDE83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178" y="4847794"/>
                <a:ext cx="6094428" cy="8874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5461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8641713C-2B3B-41DC-856D-9AC4B1179ACE}"/>
                  </a:ext>
                </a:extLst>
              </p:cNvPr>
              <p:cNvSpPr txBox="1"/>
              <p:nvPr/>
            </p:nvSpPr>
            <p:spPr>
              <a:xfrm>
                <a:off x="1011025" y="754351"/>
                <a:ext cx="8660875" cy="2356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15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den>
                                  </m:f>
                                </m:e>
                              </m:d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3−</m:t>
                                      </m:r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=0,1,2,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=0,1,2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0,     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𝑑𝑖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𝑑𝑢𝑟𝑢𝑚𝑙𝑎𝑟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ve Y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nin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marjinal olasılık fonksiyonunu bulunuz.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8641713C-2B3B-41DC-856D-9AC4B1179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025" y="754351"/>
                <a:ext cx="8660875" cy="2356286"/>
              </a:xfrm>
              <a:prstGeom prst="rect">
                <a:avLst/>
              </a:prstGeom>
              <a:blipFill>
                <a:blip r:embed="rId2"/>
                <a:stretch>
                  <a:fillRect l="-633" t="-1554" b="-310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8222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C8325FDD-5C4E-474B-965D-4B839826B892}"/>
                  </a:ext>
                </a:extLst>
              </p:cNvPr>
              <p:cNvSpPr txBox="1"/>
              <p:nvPr/>
            </p:nvSpPr>
            <p:spPr>
              <a:xfrm>
                <a:off x="1414021" y="846321"/>
                <a:ext cx="7727622" cy="52002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/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den>
                                  </m:f>
                                </m:e>
                              </m:d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3−</m:t>
                                      </m:r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d>
                        <m:dPr>
                          <m:begChr m:val="["/>
                          <m:endChr m:val="]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3−0</m:t>
                                  </m:r>
                                </m:den>
                              </m:f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3−1</m:t>
                                  </m:r>
                                </m:den>
                              </m:f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3−2</m:t>
                                  </m:r>
                                </m:den>
                              </m:f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3−0</m:t>
                                  </m:r>
                                </m:den>
                              </m:f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3−1</m:t>
                                  </m:r>
                                </m:den>
                              </m:f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3−2</m:t>
                                  </m:r>
                                </m:den>
                              </m:f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3−0</m:t>
                                  </m:r>
                                </m:den>
                              </m:f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3−1</m:t>
                                  </m:r>
                                </m:den>
                              </m:f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3−2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endParaRPr lang="tr-TR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[1+3+3+2+6+6+1+3+3</m:t>
                      </m:r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28</m:t>
                          </m:r>
                        </m:den>
                      </m:f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C8325FDD-5C4E-474B-965D-4B839826B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21" y="846321"/>
                <a:ext cx="7727622" cy="5200206"/>
              </a:xfrm>
              <a:prstGeom prst="rect">
                <a:avLst/>
              </a:prstGeom>
              <a:blipFill>
                <a:blip r:embed="rId2"/>
                <a:stretch>
                  <a:fillRect l="-710" t="-70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5079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2DEF24F6-9C89-4FAE-8E73-15444D7BDEB1}"/>
              </a:ext>
            </a:extLst>
          </p:cNvPr>
          <p:cNvSpPr txBox="1"/>
          <p:nvPr/>
        </p:nvSpPr>
        <p:spPr>
          <a:xfrm>
            <a:off x="1084082" y="575036"/>
            <a:ext cx="8057561" cy="1942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 16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Birbirinden bağımsız iki test arka arkaya yapılıyor. Testlerin her birinin başarılı (b) ve başarısız (r )  olmak üzere iki sonucu vardır. Testin başarılı olma olasılığı 0,8 olup X başarılı testlerin sayısını, Y ise ilk başarısızlıktan önceki başarılı testlerin sayısını göstermektedir. Bir ağaç diyagramı çizerek X ve Y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nin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ortak olasılık fonksiyonunu elde ediniz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A310D0A-9926-40B0-8919-248AC8046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136" y="2791620"/>
            <a:ext cx="4981575" cy="326707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E3BD98DF-5B33-45E2-B3B7-2CB19EF0D1CE}"/>
              </a:ext>
            </a:extLst>
          </p:cNvPr>
          <p:cNvSpPr txBox="1"/>
          <p:nvPr/>
        </p:nvSpPr>
        <p:spPr>
          <a:xfrm>
            <a:off x="1084082" y="2708016"/>
            <a:ext cx="6094428" cy="372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Çözüm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8288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D8E10720-51C2-4CCD-9CC0-8A4CC6817945}"/>
                  </a:ext>
                </a:extLst>
              </p:cNvPr>
              <p:cNvSpPr txBox="1"/>
              <p:nvPr/>
            </p:nvSpPr>
            <p:spPr>
              <a:xfrm>
                <a:off x="1593130" y="999241"/>
                <a:ext cx="7548513" cy="37180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tr-T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𝑏𝑏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𝑏𝑟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𝑟𝑏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𝑟𝑟</m:t>
                          </m:r>
                        </m:e>
                      </m:d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𝑏𝑏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=0,64</m:t>
                      </m:r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𝑏𝑟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=0,16</m:t>
                      </m:r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𝑟𝑏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=0,16</m:t>
                      </m:r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𝑟𝑟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=0,04</m:t>
                      </m:r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0,64     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=2,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=2</m:t>
                                  </m:r>
                                </m:e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0,16      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=1,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e>
                              </m:eqAr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0,16    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=1,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0,04     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D8E10720-51C2-4CCD-9CC0-8A4CC6817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130" y="999241"/>
                <a:ext cx="7548513" cy="37180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7485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B744EDE8-9840-459F-B1E8-DC3351B1E154}"/>
                  </a:ext>
                </a:extLst>
              </p:cNvPr>
              <p:cNvSpPr txBox="1"/>
              <p:nvPr/>
            </p:nvSpPr>
            <p:spPr>
              <a:xfrm>
                <a:off x="784782" y="722183"/>
                <a:ext cx="6094428" cy="22320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17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  0&lt;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&lt;1, 0&lt;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𝑑𝑖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𝑑𝑢𝑟𝑢𝑚𝑙𝑎𝑟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ve Y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birleşik olasılık yoğunluk fonksiyonundan hareketle birleşik dağılım fonksiyonunu bulunuz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B744EDE8-9840-459F-B1E8-DC3351B1E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82" y="722183"/>
                <a:ext cx="6094428" cy="2232086"/>
              </a:xfrm>
              <a:prstGeom prst="rect">
                <a:avLst/>
              </a:prstGeom>
              <a:blipFill>
                <a:blip r:embed="rId2"/>
                <a:stretch>
                  <a:fillRect l="-901" t="-1362" b="-299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Resim 6">
            <a:extLst>
              <a:ext uri="{FF2B5EF4-FFF2-40B4-BE49-F238E27FC236}">
                <a16:creationId xmlns:a16="http://schemas.microsoft.com/office/drawing/2014/main" id="{ADCB1B73-AD78-4151-B0FA-FD6619535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739" y="2480815"/>
            <a:ext cx="3374633" cy="37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3875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5F38631D-675C-45AA-ABC0-EC24F860C5AB}"/>
                  </a:ext>
                </a:extLst>
              </p:cNvPr>
              <p:cNvSpPr txBox="1"/>
              <p:nvPr/>
            </p:nvSpPr>
            <p:spPr>
              <a:xfrm>
                <a:off x="1611984" y="1398300"/>
                <a:ext cx="9012024" cy="24283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I. bölge için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𝑑𝑠𝑑𝑡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nary>
                                <m:naryPr>
                                  <m:limLoc m:val="undOvr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tr-TR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tr-TR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tr-TR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tr-TR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num>
                                            <m:den>
                                              <m:r>
                                                <a:rPr lang="tr-TR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𝑠𝑡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|"/>
                                          <m:endChr m:val=""/>
                                          <m:ctrlP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noBar"/>
                                              <m:ctrlPr>
                                                <a:rPr lang="tr-TR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tr-TR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num>
                                            <m:den>
                                              <m:r>
                                                <a:rPr lang="tr-TR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0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𝑑𝑡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nary>
                                    <m:naryPr>
                                      <m:limLoc m:val="undOvr"/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tr-TR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tr-TR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tr-TR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tr-TR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num>
                                            <m:den>
                                              <m:r>
                                                <a:rPr lang="tr-TR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𝑥𝑡</m:t>
                                          </m:r>
                                        </m:e>
                                      </m:d>
                                    </m:e>
                                  </m:nary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𝑑𝑡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sSup>
                                        <m:sSupPr>
                                          <m:ctrlP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d>
                                    <m:dPr>
                                      <m:begChr m:val="|"/>
                                      <m:endChr m:val=""/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noBar"/>
                                          <m:ctrlP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num>
                                        <m:den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den>
                                      </m:f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=</m:t>
                                      </m:r>
                                      <m:f>
                                        <m:fPr>
                                          <m:ctrlP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tr-TR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tr-TR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tr-TR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num>
                                        <m:den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tr-TR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tr-TR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tr-TR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𝑥𝑦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0&lt;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&lt;1, 0&lt;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&lt;1 </m:t>
                      </m:r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5F38631D-675C-45AA-ABC0-EC24F860C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984" y="1398300"/>
                <a:ext cx="9012024" cy="2428357"/>
              </a:xfrm>
              <a:prstGeom prst="rect">
                <a:avLst/>
              </a:prstGeom>
              <a:blipFill>
                <a:blip r:embed="rId2"/>
                <a:stretch>
                  <a:fillRect l="-541" t="-125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76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D85DB280-735D-45B7-99AF-0C8A0B13E901}"/>
                  </a:ext>
                </a:extLst>
              </p:cNvPr>
              <p:cNvSpPr txBox="1"/>
              <p:nvPr/>
            </p:nvSpPr>
            <p:spPr>
              <a:xfrm>
                <a:off x="747075" y="397211"/>
                <a:ext cx="7982146" cy="37304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r.d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nin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oyf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27</m:t>
                          </m:r>
                        </m:den>
                      </m:f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   2&lt;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&lt;5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Olmak üzere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≤4)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ve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3&lt;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&lt;5</m:t>
                        </m:r>
                      </m:e>
                    </m:d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bulunuz.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ve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değerlerini bulunuz.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800"/>
                  </a:spcAft>
                  <a:buFont typeface="+mj-lt"/>
                  <a:buAutoNum type="alphaLcParenR"/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 şıkkından hareketle V(X) değerini bulunuz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D85DB280-735D-45B7-99AF-0C8A0B13E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75" y="397211"/>
                <a:ext cx="7982146" cy="3730445"/>
              </a:xfrm>
              <a:prstGeom prst="rect">
                <a:avLst/>
              </a:prstGeom>
              <a:blipFill>
                <a:blip r:embed="rId2"/>
                <a:stretch>
                  <a:fillRect l="-688" b="-147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3444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174BC61E-7E65-4397-96B2-C23F18306A03}"/>
                  </a:ext>
                </a:extLst>
              </p:cNvPr>
              <p:cNvSpPr txBox="1"/>
              <p:nvPr/>
            </p:nvSpPr>
            <p:spPr>
              <a:xfrm>
                <a:off x="1376314" y="952880"/>
                <a:ext cx="7746476" cy="31157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II.bölge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için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𝑑𝑠𝑑𝑡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</m:e>
                          </m:nary>
                          <m:nary>
                            <m:naryPr>
                              <m:limLoc m:val="undOvr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p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((</m:t>
                              </m:r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den>
                                  </m:f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nary>
                                    <m:naryPr>
                                      <m:limLoc m:val="undOvr"/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tr-TR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tr-TR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tr-TR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𝑑𝑡</m:t>
                                      </m:r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=(</m:t>
                                      </m:r>
                                      <m:f>
                                        <m:fPr>
                                          <m:ctrlP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num>
                                        <m:den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tr-TR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tr-TR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p>
                                              <m:r>
                                                <a:rPr lang="tr-TR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nary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d>
                        <m:dPr>
                          <m:begChr m:val="|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tr-TR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   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&gt;1,  0&lt;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&lt;1</m:t>
                      </m:r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174BC61E-7E65-4397-96B2-C23F18306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314" y="952880"/>
                <a:ext cx="7746476" cy="3115789"/>
              </a:xfrm>
              <a:prstGeom prst="rect">
                <a:avLst/>
              </a:prstGeom>
              <a:blipFill>
                <a:blip r:embed="rId2"/>
                <a:stretch>
                  <a:fillRect l="-708" t="-97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320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FBB085FB-F4B3-4322-8743-E618E9A5DA41}"/>
                  </a:ext>
                </a:extLst>
              </p:cNvPr>
              <p:cNvSpPr txBox="1"/>
              <p:nvPr/>
            </p:nvSpPr>
            <p:spPr>
              <a:xfrm>
                <a:off x="1517714" y="502163"/>
                <a:ext cx="8757501" cy="2583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III.bölge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için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𝑑𝑠𝑑𝑡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nary>
                                <m:naryPr>
                                  <m:limLoc m:val="undOvr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((</m:t>
                                  </m:r>
                                  <m:f>
                                    <m:f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𝑠𝑡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  <m:d>
                                    <m:dPr>
                                      <m:begChr m:val="|"/>
                                      <m:endChr m:val=""/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noBar"/>
                                          <m:ctrlP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den>
                                      </m:f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𝑑𝑡</m:t>
                                      </m:r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=</m:t>
                                      </m:r>
                                      <m:nary>
                                        <m:naryPr>
                                          <m:limLoc m:val="undOvr"/>
                                          <m:ctrlP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  <m:e>
                                          <m:d>
                                            <m:dPr>
                                              <m:ctrlPr>
                                                <a:rPr lang="tr-TR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tr-TR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p>
                                                    <m:sSupPr>
                                                      <m:ctrlPr>
                                                        <a:rPr lang="tr-TR" sz="180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tr-TR" sz="180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tr-TR" sz="180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num>
                                                <m:den>
                                                  <m:r>
                                                    <a:rPr lang="tr-TR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tr-TR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tr-TR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𝑥𝑡</m:t>
                                              </m:r>
                                            </m:e>
                                          </m:d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𝑑𝑡</m:t>
                                          </m:r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=(</m:t>
                                          </m:r>
                                          <m:f>
                                            <m:fPr>
                                              <m:ctrlPr>
                                                <a:rPr lang="tr-TR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tr-TR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tr-TR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tr-TR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tr-TR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num>
                                            <m:den>
                                              <m:r>
                                                <a:rPr lang="tr-TR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tr-TR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tr-TR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tr-TR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tr-TR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tr-TR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num>
                                            <m:den>
                                              <m:r>
                                                <a:rPr lang="tr-TR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nary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d>
                        <m:dPr>
                          <m:begChr m:val="|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 0&lt;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&lt;1, 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&gt;1</m:t>
                      </m:r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FBB085FB-F4B3-4322-8743-E618E9A5D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714" y="502163"/>
                <a:ext cx="8757501" cy="2583721"/>
              </a:xfrm>
              <a:prstGeom prst="rect">
                <a:avLst/>
              </a:prstGeom>
              <a:blipFill>
                <a:blip r:embed="rId2"/>
                <a:stretch>
                  <a:fillRect l="-626" t="-117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561C99B3-C323-45E2-ADB8-7AC8318C5F00}"/>
                  </a:ext>
                </a:extLst>
              </p:cNvPr>
              <p:cNvSpPr txBox="1"/>
              <p:nvPr/>
            </p:nvSpPr>
            <p:spPr>
              <a:xfrm>
                <a:off x="1517714" y="3085884"/>
                <a:ext cx="8757500" cy="20848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IV.Bölge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için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nary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𝑑𝑠𝑑𝑡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((</m:t>
                              </m:r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den>
                                  </m:f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𝑑𝑡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nary>
                                    <m:naryPr>
                                      <m:limLoc m:val="undOvr"/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tr-TR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tr-TR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tr-TR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𝑑𝑡</m:t>
                                      </m:r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=(</m:t>
                                      </m:r>
                                      <m:f>
                                        <m:fPr>
                                          <m:ctrlP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num>
                                        <m:den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tr-TR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tr-TR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p>
                                              <m:r>
                                                <a:rPr lang="tr-TR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nary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d>
                        <m:dPr>
                          <m:begChr m:val="|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=1,    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&gt;1,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&gt;1</m:t>
                      </m:r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561C99B3-C323-45E2-ADB8-7AC8318C5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714" y="3085884"/>
                <a:ext cx="8757500" cy="2084866"/>
              </a:xfrm>
              <a:prstGeom prst="rect">
                <a:avLst/>
              </a:prstGeom>
              <a:blipFill>
                <a:blip r:embed="rId3"/>
                <a:stretch>
                  <a:fillRect l="-626" t="-146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28413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C53F0F55-E925-4A7B-8350-E354DC5F8FC2}"/>
                  </a:ext>
                </a:extLst>
              </p:cNvPr>
              <p:cNvSpPr txBox="1"/>
              <p:nvPr/>
            </p:nvSpPr>
            <p:spPr>
              <a:xfrm>
                <a:off x="2394408" y="952107"/>
                <a:ext cx="6747235" cy="22669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tr-TR" b="0" i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&amp;0,                            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&lt;0,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tr-T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  <m:d>
                                    <m:dPr>
                                      <m:ctrlPr>
                                        <a:rPr lang="tr-TR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tr-TR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,  0&lt;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&lt;1, 0&lt;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tr-T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tr-T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,     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&gt;1,  0&lt;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tr-T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tr-T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,            0&lt;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&lt;1, 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  <m:e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&amp;1,    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&gt;1,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C53F0F55-E925-4A7B-8350-E354DC5F8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408" y="952107"/>
                <a:ext cx="6747235" cy="22669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3662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C00E031D-E4E0-4EB4-AED2-F2580BF5F0C2}"/>
                  </a:ext>
                </a:extLst>
              </p:cNvPr>
              <p:cNvSpPr txBox="1"/>
              <p:nvPr/>
            </p:nvSpPr>
            <p:spPr>
              <a:xfrm>
                <a:off x="1800520" y="772998"/>
                <a:ext cx="8616099" cy="5470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18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&gt;0,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𝑑𝑖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𝑑𝑢𝑟𝑢𝑚𝑙𝑎𝑟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Birleşik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oyf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‘den hareketle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(1&lt;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&lt;3,1&lt;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&lt;2)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olasılığını bulunuz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−(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−(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&gt;0,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&gt;0 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𝑑𝑖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𝑑𝑢𝑟𝑢𝑚𝑙𝑎𝑟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dirty="0"/>
              </a:p>
              <a:p>
                <a:endParaRPr lang="tr-TR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1&lt;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&lt;3,1&lt;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&lt;2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−(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𝑑𝑥𝑑𝑦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)(</m:t>
                              </m:r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−4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−5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=0,074</m:t>
                      </m:r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C00E031D-E4E0-4EB4-AED2-F2580BF5F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520" y="772998"/>
                <a:ext cx="8616099" cy="5470472"/>
              </a:xfrm>
              <a:prstGeom prst="rect">
                <a:avLst/>
              </a:prstGeom>
              <a:blipFill>
                <a:blip r:embed="rId2"/>
                <a:stretch>
                  <a:fillRect l="-566" t="-66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8470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627EC898-B7EB-49B3-B867-41A79C39E6A4}"/>
                  </a:ext>
                </a:extLst>
              </p:cNvPr>
              <p:cNvSpPr txBox="1"/>
              <p:nvPr/>
            </p:nvSpPr>
            <p:spPr>
              <a:xfrm>
                <a:off x="1159496" y="366415"/>
                <a:ext cx="9275976" cy="59347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19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ve Y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nin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birleşik olasılık fonksiyonu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30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=1,2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𝑣𝑒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=1,2,3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𝑑𝑖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𝑑𝑢𝑟𝑢𝑚𝑙𝑎𝑟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≤2,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&gt;2</m:t>
                        </m:r>
                      </m:e>
                    </m:d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ve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=2,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olasılıklarını hesaplayınız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tr-T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≤2,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&gt;2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1,3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2,3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2∙1+3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2∙2+3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=2,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2,1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2,2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2,3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2∙2+1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2∙2+2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2∙2+3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18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627EC898-B7EB-49B3-B867-41A79C39E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496" y="366415"/>
                <a:ext cx="9275976" cy="5934766"/>
              </a:xfrm>
              <a:prstGeom prst="rect">
                <a:avLst/>
              </a:prstGeom>
              <a:blipFill>
                <a:blip r:embed="rId2"/>
                <a:stretch>
                  <a:fillRect l="-526" t="-51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0158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C5CDFF63-EC63-4130-888F-4A4EAAC50FDC}"/>
                  </a:ext>
                </a:extLst>
              </p:cNvPr>
              <p:cNvSpPr txBox="1"/>
              <p:nvPr/>
            </p:nvSpPr>
            <p:spPr>
              <a:xfrm>
                <a:off x="1329178" y="179408"/>
                <a:ext cx="9030879" cy="56112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20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𝑘𝑥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   0&lt;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&lt;1,  −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𝑑𝑖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𝑑𝑢𝑟𝑢𝑚𝑙𝑎𝑟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Birleşik olasılık fonksiyonundan hareketle k değerini bulunuz.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𝑑𝑦𝑑𝑥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((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𝑥𝑦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</m:e>
                          </m:d>
                        </m:e>
                      </m:nary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|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)=1</m:t>
                          </m:r>
                        </m:e>
                      </m:d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C5CDFF63-EC63-4130-888F-4A4EAAC50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178" y="179408"/>
                <a:ext cx="9030879" cy="5611280"/>
              </a:xfrm>
              <a:prstGeom prst="rect">
                <a:avLst/>
              </a:prstGeom>
              <a:blipFill>
                <a:blip r:embed="rId2"/>
                <a:stretch>
                  <a:fillRect l="-540" t="-54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7595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4FDBE26B-52C7-4296-87F5-C9F237B2A5EB}"/>
                  </a:ext>
                </a:extLst>
              </p:cNvPr>
              <p:cNvSpPr txBox="1"/>
              <p:nvPr/>
            </p:nvSpPr>
            <p:spPr>
              <a:xfrm>
                <a:off x="697584" y="179110"/>
                <a:ext cx="9982985" cy="3029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21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ve y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rd.nin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ortak olasılık yoğunluk fonksiyonu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𝑘𝑥𝑦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   0&lt;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&lt;2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𝑣𝑒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0&lt;</m:t>
                              </m:r>
                              <m:r>
                                <a:rPr lang="tr-TR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&lt;3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𝑑𝑖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𝑑𝑢𝑟𝑢𝑚𝑙𝑎𝑟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Olabilmesi için 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+mj-lt"/>
                  <a:buAutoNum type="alphaLcParenR"/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k değeri ne olmalıdır?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lphaLcParenR"/>
                </a:pP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Oyf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fonksiyonundan hareketle marjinal olasılıkları bulunuz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4FDBE26B-52C7-4296-87F5-C9F237B2A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84" y="179110"/>
                <a:ext cx="9982985" cy="3029997"/>
              </a:xfrm>
              <a:prstGeom prst="rect">
                <a:avLst/>
              </a:prstGeom>
              <a:blipFill>
                <a:blip r:embed="rId2"/>
                <a:stretch>
                  <a:fillRect l="-488" t="-1006" b="-221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099159E3-12CB-4E63-BAE9-74151CE89B11}"/>
                  </a:ext>
                </a:extLst>
              </p:cNvPr>
              <p:cNvSpPr txBox="1"/>
              <p:nvPr/>
            </p:nvSpPr>
            <p:spPr>
              <a:xfrm>
                <a:off x="697584" y="3429000"/>
                <a:ext cx="8830558" cy="2944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lphaLcParenR"/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𝑘𝑥𝑦</m:t>
                              </m:r>
                            </m:e>
                          </m:nary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𝑑𝑦𝑑𝑥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nary>
                            <m:naryPr>
                              <m:limLoc m:val="undOvr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f>
                                    <m:f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den>
                                  </m:f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]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𝑑𝑥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nary>
                                <m:naryPr>
                                  <m:limLoc m:val="undOvr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9</m:t>
                                      </m:r>
                                    </m:num>
                                    <m:den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𝑥𝑑𝑥</m:t>
                                  </m:r>
                                </m:e>
                              </m:nary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9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099159E3-12CB-4E63-BAE9-74151CE89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84" y="3429000"/>
                <a:ext cx="8830558" cy="2944396"/>
              </a:xfrm>
              <a:prstGeom prst="rect">
                <a:avLst/>
              </a:prstGeom>
              <a:blipFill>
                <a:blip r:embed="rId3"/>
                <a:stretch>
                  <a:fillRect l="-552" t="-124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83530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22F41686-0C7C-439F-B2DD-93164E9CABC8}"/>
                  </a:ext>
                </a:extLst>
              </p:cNvPr>
              <p:cNvSpPr txBox="1"/>
              <p:nvPr/>
            </p:nvSpPr>
            <p:spPr>
              <a:xfrm>
                <a:off x="1772239" y="886120"/>
                <a:ext cx="7369404" cy="4952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 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𝑥𝑦𝑑𝑦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den>
                          </m:f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begChr m:val="|"/>
                              <m:endChr m:val="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9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9</m:t>
                                      </m:r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   0&lt;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&lt;2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0,     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𝑑𝑖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𝑑𝑢𝑟𝑢𝑚𝑙𝑎𝑟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𝑥𝑦𝑑𝑥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9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tr-T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9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    0&lt;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&lt;2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0,     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𝑑𝑖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𝑑𝑢𝑟𝑢𝑚𝑙𝑎𝑟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22F41686-0C7C-439F-B2DD-93164E9CA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239" y="886120"/>
                <a:ext cx="7369404" cy="4952658"/>
              </a:xfrm>
              <a:prstGeom prst="rect">
                <a:avLst/>
              </a:prstGeom>
              <a:blipFill>
                <a:blip r:embed="rId2"/>
                <a:stretch>
                  <a:fillRect l="-744" t="-61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4693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9CD63244-D938-43A3-B39D-20969718D2F5}"/>
                  </a:ext>
                </a:extLst>
              </p:cNvPr>
              <p:cNvSpPr txBox="1"/>
              <p:nvPr/>
            </p:nvSpPr>
            <p:spPr>
              <a:xfrm>
                <a:off x="1395167" y="323566"/>
                <a:ext cx="9162854" cy="62108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86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22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&gt;0,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0     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𝑑𝑖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𝑑𝑢𝑟𝑢𝑚𝑙𝑎𝑟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lphaLcParenR"/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&lt;1,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&gt;5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=?</m:t>
                    </m:r>
                  </m:oMath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7000"/>
                  </a:lnSpc>
                  <a:spcAft>
                    <a:spcPts val="800"/>
                  </a:spcAft>
                </a:pP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+mj-lt"/>
                  <a:buAutoNum type="alphaLcParenR"/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&lt;1,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&gt;5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</m:sup>
                                  </m:sSup>
                                </m:e>
                                <m:sup>
                                  <m:d>
                                    <m:d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𝑑𝑦𝑑𝑥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begChr m:val="|"/>
                              <m:endChr m:val="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e>
                              </m:eqAr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−∞</m:t>
                                      </m:r>
                                    </m:sup>
                                  </m:s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−5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−5</m:t>
                          </m:r>
                        </m:sup>
                      </m:sSup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−5</m:t>
                          </m:r>
                        </m:sup>
                      </m:sSup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−6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−5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=0,00426</m:t>
                      </m:r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7000"/>
                  </a:lnSpc>
                  <a:spcAft>
                    <a:spcPts val="800"/>
                  </a:spcAft>
                </a:pP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9CD63244-D938-43A3-B39D-20969718D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67" y="323566"/>
                <a:ext cx="9162854" cy="6210867"/>
              </a:xfrm>
              <a:prstGeom prst="rect">
                <a:avLst/>
              </a:prstGeom>
              <a:blipFill>
                <a:blip r:embed="rId2"/>
                <a:stretch>
                  <a:fillRect l="-599" t="-49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2495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A3586831-7856-4EBB-AEC6-08E71B832398}"/>
                  </a:ext>
                </a:extLst>
              </p:cNvPr>
              <p:cNvSpPr txBox="1"/>
              <p:nvPr/>
            </p:nvSpPr>
            <p:spPr>
              <a:xfrm>
                <a:off x="1234910" y="556181"/>
                <a:ext cx="9040305" cy="36547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23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=2,   0&lt;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ortak olasılık fonksiyonunun marjinal olasılıklarını bulunuz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=2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=2−2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=2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    0&lt;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p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=2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=2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   0&lt;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&lt;1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A3586831-7856-4EBB-AEC6-08E71B832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910" y="556181"/>
                <a:ext cx="9040305" cy="3654718"/>
              </a:xfrm>
              <a:prstGeom prst="rect">
                <a:avLst/>
              </a:prstGeom>
              <a:blipFill>
                <a:blip r:embed="rId2"/>
                <a:stretch>
                  <a:fillRect l="-607" t="-8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745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04642A1F-03F0-47B0-8CCB-5906CC60723D}"/>
                  </a:ext>
                </a:extLst>
              </p:cNvPr>
              <p:cNvSpPr txBox="1"/>
              <p:nvPr/>
            </p:nvSpPr>
            <p:spPr>
              <a:xfrm>
                <a:off x="537328" y="296561"/>
                <a:ext cx="7218575" cy="3458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≤4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  <m:e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27</m:t>
                              </m:r>
                            </m:den>
                          </m:f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27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27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4+</m:t>
                                      </m:r>
                                      <m:f>
                                        <m:fPr>
                                          <m:ctrlP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tr-TR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tr-TR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  <m:sup>
                                              <m:r>
                                                <a:rPr lang="tr-TR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2+</m:t>
                                      </m:r>
                                      <m:f>
                                        <m:fPr>
                                          <m:ctrlP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tr-TR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tr-TR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p>
                                              <m:r>
                                                <a:rPr lang="tr-TR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16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27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04642A1F-03F0-47B0-8CCB-5906CC607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28" y="296561"/>
                <a:ext cx="7218575" cy="3458960"/>
              </a:xfrm>
              <a:prstGeom prst="rect">
                <a:avLst/>
              </a:prstGeom>
              <a:blipFill>
                <a:blip r:embed="rId2"/>
                <a:stretch>
                  <a:fillRect l="-67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56185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0EBFBC5F-47FE-46FB-86D7-219F9DDABB25}"/>
                  </a:ext>
                </a:extLst>
              </p:cNvPr>
              <p:cNvSpPr txBox="1"/>
              <p:nvPr/>
            </p:nvSpPr>
            <p:spPr>
              <a:xfrm>
                <a:off x="838986" y="509047"/>
                <a:ext cx="8302657" cy="5312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24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30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=0,1,2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𝑣𝑒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=0,1,2,3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𝑑𝑖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𝑑𝑢𝑟𝑢𝑚𝑙𝑎𝑟𝑑𝑎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7000"/>
                  </a:lnSpc>
                </a:pPr>
                <a:endParaRPr lang="tr-TR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7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X ve Y rastgele değişkenlerinin marjinal olasılıklarını bulunuz</a:t>
                </a:r>
              </a:p>
              <a:p>
                <a:pPr marL="342900" lvl="0" indent="-342900">
                  <a:lnSpc>
                    <a:spcPct val="107000"/>
                  </a:lnSpc>
                  <a:buFont typeface="+mj-lt"/>
                  <a:buAutoNum type="alphaLcParenR"/>
                </a:pPr>
                <a:endParaRPr lang="tr-T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+mj-lt"/>
                  <a:buAutoNum type="alphaLcParenR"/>
                </a:pPr>
                <a:endParaRPr lang="tr-TR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30</m:t>
                              </m:r>
                            </m:den>
                          </m:f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30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+0</m:t>
                                  </m:r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30</m:t>
                              </m:r>
                            </m:den>
                          </m:f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+6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30</m:t>
                              </m:r>
                            </m:den>
                          </m:f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0+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2+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(3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+3)</m:t>
                      </m:r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7000"/>
                  </a:lnSpc>
                </a:pP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0EBFBC5F-47FE-46FB-86D7-219F9DDAB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86" y="509047"/>
                <a:ext cx="8302657" cy="5312736"/>
              </a:xfrm>
              <a:prstGeom prst="rect">
                <a:avLst/>
              </a:prstGeom>
              <a:blipFill>
                <a:blip r:embed="rId2"/>
                <a:stretch>
                  <a:fillRect l="-661" t="-6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0147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B966C963-6705-4971-9765-0716FA7A8957}"/>
                  </a:ext>
                </a:extLst>
              </p:cNvPr>
              <p:cNvSpPr txBox="1"/>
              <p:nvPr/>
            </p:nvSpPr>
            <p:spPr>
              <a:xfrm>
                <a:off x="1187777" y="537328"/>
                <a:ext cx="7953866" cy="2829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25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ve Y.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Rd.lerinin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ortak olasılık fonksiyonu,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𝑥𝑦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   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=1,2,3  ;   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=1,2,3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Olsun. Z=X+Y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rd.nin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olasılık fonksiyonunu bulunuz.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Çözüm: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B966C963-6705-4971-9765-0716FA7A8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777" y="537328"/>
                <a:ext cx="7953866" cy="2829108"/>
              </a:xfrm>
              <a:prstGeom prst="rect">
                <a:avLst/>
              </a:prstGeom>
              <a:blipFill>
                <a:blip r:embed="rId2"/>
                <a:stretch>
                  <a:fillRect l="-690" b="-237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Resim 3">
            <a:extLst>
              <a:ext uri="{FF2B5EF4-FFF2-40B4-BE49-F238E27FC236}">
                <a16:creationId xmlns:a16="http://schemas.microsoft.com/office/drawing/2014/main" id="{B806497A-F962-4CCC-BF0E-A2567D2F5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406" y="3894032"/>
            <a:ext cx="8357912" cy="198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1435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9CBCEF9C-1F59-4754-93F9-E90A361C69C4}"/>
                  </a:ext>
                </a:extLst>
              </p:cNvPr>
              <p:cNvSpPr txBox="1"/>
              <p:nvPr/>
            </p:nvSpPr>
            <p:spPr>
              <a:xfrm>
                <a:off x="895546" y="287547"/>
                <a:ext cx="10407192" cy="46635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sub>
                    </m:sSub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2,3,4,5,6</m:t>
                        </m:r>
                      </m:e>
                    </m:d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olur.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=2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=2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=3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=3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=2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=2,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=4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=4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=3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=2,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=2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=3,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=5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=5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=2,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=3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=3,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=2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=6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=6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=3,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=3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9CBCEF9C-1F59-4754-93F9-E90A361C6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46" y="287547"/>
                <a:ext cx="10407192" cy="46635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2076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25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64947F2C-1E6B-4AE3-BA3C-3884B187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tr-TR" sz="3600" dirty="0">
                <a:solidFill>
                  <a:schemeClr val="tx2"/>
                </a:solidFill>
              </a:rPr>
              <a:t>Kaynaklar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5E08B1-0813-42B2-AC1B-E418C380A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711691"/>
            <a:ext cx="6161682" cy="2979258"/>
          </a:xfrm>
        </p:spPr>
        <p:txBody>
          <a:bodyPr anchor="t">
            <a:normAutofit/>
          </a:bodyPr>
          <a:lstStyle/>
          <a:p>
            <a:r>
              <a:rPr lang="tr-TR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Enis </a:t>
            </a:r>
            <a:r>
              <a:rPr lang="tr-TR" sz="1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Sınıksaran</a:t>
            </a:r>
            <a:r>
              <a:rPr lang="tr-TR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Teori ve Uygulamalarıyla İstatistiksel Yöntemler, Türkmen Kitabevi, 3.Baskı</a:t>
            </a:r>
          </a:p>
          <a:p>
            <a:r>
              <a:rPr lang="tr-TR" sz="1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Irwin</a:t>
            </a:r>
            <a:r>
              <a:rPr lang="tr-TR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Miller, </a:t>
            </a:r>
            <a:r>
              <a:rPr lang="tr-TR" sz="1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Marylees</a:t>
            </a:r>
            <a:r>
              <a:rPr lang="tr-TR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Miller, </a:t>
            </a:r>
            <a:r>
              <a:rPr 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John E. Freund's Mathematical Statistics</a:t>
            </a:r>
            <a:r>
              <a:rPr lang="tr-TR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Applications</a:t>
            </a:r>
            <a:r>
              <a:rPr lang="tr-TR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Eighth</a:t>
            </a:r>
            <a:r>
              <a:rPr lang="tr-TR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Edition, </a:t>
            </a:r>
            <a:r>
              <a:rPr lang="tr-TR" sz="1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Pearson</a:t>
            </a:r>
            <a:endParaRPr lang="tr-TR" sz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Mustafa Aytaç, Matematiksel İstatistik, Ezgi Kitabevi, 5.Baskı</a:t>
            </a:r>
          </a:p>
          <a:p>
            <a:r>
              <a:rPr lang="tr-TR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Fikri Akdeniz, Olasılık ve İstatistik, Akademisyen Kitabevi, 20.Baskı</a:t>
            </a:r>
          </a:p>
          <a:p>
            <a:r>
              <a:rPr lang="tr-TR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Serdar </a:t>
            </a:r>
            <a:r>
              <a:rPr lang="tr-TR" sz="1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Kılıçkaplan</a:t>
            </a:r>
            <a:r>
              <a:rPr lang="tr-TR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İstatistiğe Giriş 1, Gazi Kitabevi,8.Baskı</a:t>
            </a:r>
          </a:p>
          <a:p>
            <a:r>
              <a:rPr lang="tr-TR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Semra Oral Erbaş, Olasılık ve İstatistik Problemler ve Çözümleri ile, Gazi Kitabevi, 7. Baskı</a:t>
            </a:r>
          </a:p>
          <a:p>
            <a:r>
              <a:rPr lang="tr-TR" sz="1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Dennis</a:t>
            </a:r>
            <a:r>
              <a:rPr lang="tr-TR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D. </a:t>
            </a:r>
            <a:r>
              <a:rPr lang="tr-TR" sz="1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Wackerly</a:t>
            </a:r>
            <a:r>
              <a:rPr lang="tr-TR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William </a:t>
            </a:r>
            <a:r>
              <a:rPr lang="tr-TR" sz="1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Mendenhall</a:t>
            </a:r>
            <a:r>
              <a:rPr lang="tr-TR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III, Richard L. </a:t>
            </a:r>
            <a:r>
              <a:rPr lang="tr-TR" sz="1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ScheafferMathematical</a:t>
            </a:r>
            <a:r>
              <a:rPr lang="tr-TR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r>
              <a:rPr lang="tr-TR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Applications, </a:t>
            </a:r>
            <a:r>
              <a:rPr lang="tr-TR" sz="1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Seventh</a:t>
            </a:r>
            <a:r>
              <a:rPr lang="tr-TR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Edition</a:t>
            </a:r>
          </a:p>
        </p:txBody>
      </p:sp>
      <p:grpSp>
        <p:nvGrpSpPr>
          <p:cNvPr id="2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9511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38790C1A-E263-484D-B0F6-98A04CC95B64}"/>
                  </a:ext>
                </a:extLst>
              </p:cNvPr>
              <p:cNvSpPr txBox="1"/>
              <p:nvPr/>
            </p:nvSpPr>
            <p:spPr>
              <a:xfrm>
                <a:off x="2007909" y="381879"/>
                <a:ext cx="7548513" cy="55065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 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p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27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27</m:t>
                              </m:r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27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</m:e>
                      </m:nary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2 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]</m:t>
                      </m:r>
                      <m:d>
                        <m:dPr>
                          <m:begChr m:val="|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27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25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125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2+</m:t>
                              </m:r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50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p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27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27</m:t>
                              </m:r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27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</m:e>
                      </m:nary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3 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]</m:t>
                      </m:r>
                      <m:d>
                        <m:dPr>
                          <m:begChr m:val="|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tr-TR" dirty="0"/>
              </a:p>
              <a:p>
                <a:pPr marL="457200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27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125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625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+4</m:t>
                              </m:r>
                            </m:e>
                          </m:d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85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38790C1A-E263-484D-B0F6-98A04CC9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909" y="381879"/>
                <a:ext cx="7548513" cy="5506507"/>
              </a:xfrm>
              <a:prstGeom prst="rect">
                <a:avLst/>
              </a:prstGeom>
              <a:blipFill>
                <a:blip r:embed="rId2"/>
                <a:stretch>
                  <a:fillRect l="-64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473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69785C4F-A2B9-410F-8CA7-9E9E5C15EF0C}"/>
                  </a:ext>
                </a:extLst>
              </p:cNvPr>
              <p:cNvSpPr txBox="1"/>
              <p:nvPr/>
            </p:nvSpPr>
            <p:spPr>
              <a:xfrm>
                <a:off x="1640264" y="754144"/>
                <a:ext cx="7501379" cy="5209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c) 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85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18</m:t>
                          </m:r>
                        </m:den>
                      </m:f>
                    </m:oMath>
                  </m:oMathPara>
                </a14:m>
                <a:endParaRPr lang="tr-TR" dirty="0"/>
              </a:p>
              <a:p>
                <a:pPr indent="635"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635"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nin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olasılık fonksiyonu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endParaRPr lang="tr-TR" dirty="0"/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endParaRPr lang="tr-TR" dirty="0"/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Şeklinde olup olasılık fonksiyonu olabilmesi için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“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”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ne olmalıdır?</a:t>
                </a:r>
                <a:endParaRPr lang="tr-TR" dirty="0"/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endParaRPr lang="tr-TR" dirty="0"/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69785C4F-A2B9-410F-8CA7-9E9E5C15E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264" y="754144"/>
                <a:ext cx="7501379" cy="5209696"/>
              </a:xfrm>
              <a:prstGeom prst="rect">
                <a:avLst/>
              </a:prstGeom>
              <a:blipFill>
                <a:blip r:embed="rId2"/>
                <a:stretch>
                  <a:fillRect l="-65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Resim 9">
            <a:extLst>
              <a:ext uri="{FF2B5EF4-FFF2-40B4-BE49-F238E27FC236}">
                <a16:creationId xmlns:a16="http://schemas.microsoft.com/office/drawing/2014/main" id="{CEF062BE-53A4-4404-A6A6-ACD68718E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981" y="4127148"/>
            <a:ext cx="6016554" cy="64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2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2296</Words>
  <Application>Microsoft Office PowerPoint</Application>
  <PresentationFormat>Geniş ekran</PresentationFormat>
  <Paragraphs>402</Paragraphs>
  <Slides>73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73</vt:i4>
      </vt:variant>
    </vt:vector>
  </HeadingPairs>
  <TitlesOfParts>
    <vt:vector size="80" baseType="lpstr">
      <vt:lpstr>Arial</vt:lpstr>
      <vt:lpstr>Calibri</vt:lpstr>
      <vt:lpstr>Calibri Light</vt:lpstr>
      <vt:lpstr>Cambria Math</vt:lpstr>
      <vt:lpstr>Times New Roman</vt:lpstr>
      <vt:lpstr>Office Teması</vt:lpstr>
      <vt:lpstr>1_Office Teması</vt:lpstr>
      <vt:lpstr>Matematiksel İstatistik  Birleşik ve Marjinal Olasılık Dağılımları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2.3. Birleşik ve Marjinal Olasılık Dağılımları</vt:lpstr>
      <vt:lpstr>2.3.1. Kesikli Rastlantı Değişkenlerin Birleşik ve Marjinal Olasılık Dağılımları</vt:lpstr>
      <vt:lpstr>PowerPoint Sunusu</vt:lpstr>
      <vt:lpstr>2.3.2. Sürekli Rastlantı Değişkenlerin Birleşik ve Marjinal Olasılık Dağılımları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2.3.1.1. Kesikli Rastlantı Değişkeninin Marjinal Olasılık Dağılımı</vt:lpstr>
      <vt:lpstr>2.3.1.2. Sürekli Rastlantı Değişkeninin Marjinal Olasılık Dağılımı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Matematiksel İstatistik  Birleşik ve Marjinal Olasılık Dağılımları</dc:title>
  <dc:creator>Sinan Demirezen</dc:creator>
  <cp:lastModifiedBy>ozlem yorulmaz</cp:lastModifiedBy>
  <cp:revision>4</cp:revision>
  <dcterms:created xsi:type="dcterms:W3CDTF">2020-11-12T08:04:02Z</dcterms:created>
  <dcterms:modified xsi:type="dcterms:W3CDTF">2020-11-13T15:37:34Z</dcterms:modified>
</cp:coreProperties>
</file>