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0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FFF6A6-F583-4ED6-9C5A-FD1AA060F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0C28EE-9949-47D7-959A-E36B0B93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5A1822-65F9-4033-80A8-E170A91E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AC9486-A787-41E2-A7A1-D167FFBC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92FBDF-FDB9-4ADD-B542-CD0F5ADE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72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F37901-7D6B-418C-B176-AF6F5E22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B08FC63-8ABB-492C-B909-3CA36169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83CF82-0664-48D2-B467-64FCA29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944287-F6A2-4436-8C24-5C2BEB6B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A6A8EB-CEF1-4316-975D-48CC19EB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5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F189471-E67C-48A3-B665-27EE7CD96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E2AFE6D-E5F7-4F3B-9D91-CEAD338C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D1E9F3-726E-47E8-BC44-EBB96376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E48610-27B9-4EB4-BFB4-7AFDD193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57F585B-D5FD-43A0-ABFF-A9E0E13B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5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745C1-EBF5-4A9B-B2B4-B94402B3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C49021-B9E4-4E70-B2A6-9B4F6778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FC558D-B489-4550-85EE-041B64E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5829D6-9827-490B-8F4D-CEF2C57C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20FB33-381F-4FA8-907D-C29EA0EE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84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47269C-51BF-4473-BB34-2BCAFDF5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A09219-7C99-44B6-9073-4C116DC5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835B6D1-C2C0-4E6A-8122-5B0660A5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BAA5BE-0598-4305-ABE0-5C17F46F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C9CF65-4659-4841-B4FE-9FDF7C6D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14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5D524-5D1E-4B15-AF6F-BE4A14D6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CA547C-7C07-4335-B25A-F962320E6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8433EB1-2F40-49E8-96F9-D0A093374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5B775AA-76F9-4280-8AC6-E3AD24A4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0DD3E2-BADB-4D66-BFFF-3F1ABAD0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7BAE06-FB05-486B-A080-D47A2336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64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1F24FC-A633-4BB1-8533-95B74FA0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4536A78-179F-4817-A9D7-D6F32482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7ED72E3-A59F-4A77-9EF7-888DA1571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851C63C-E5C9-473F-921B-1D90F4E83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140B94F-4DE9-4E3C-8AC1-27F9C3F06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03BDED1-2E00-4377-B589-812F4040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E8D31B-1223-494A-992A-A329C43D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5ED7C8E-2CB2-4642-B86E-85BCBB04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89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D06A8C-4E58-438F-B669-9DF50A5D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96E48B6-6EDC-4932-9A44-B90993C6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B171439-3C0F-4914-8CC9-D05C62F8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21C09F4-F6F1-4DD6-B8E1-E0ED7C10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34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BDEDB62-7E73-4D26-A91B-015A4484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48D15E6-D02B-4C3F-8A7B-4F697B48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21DD441-E707-4A09-A099-AC044808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2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2F5F6A-D09E-4E8D-BAA8-72BA11AA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362824-325F-4610-8BAC-2AB20701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CE9CB1-6C91-45BD-9655-60212AF4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CB8C6A-AA4C-4FC4-B9F5-01BE293B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92C49BB-76A3-427D-9203-471AAD4D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6B7D81-ACB1-4D03-9FBE-AB7AC540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9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7F78E-9BD1-462A-AFD1-B8006652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25D3F00-DEC9-4CEA-BF1D-4430C4632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C275A56-F91A-4657-BDB2-635717F5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A05236-85F7-4CE6-B607-D2706F14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6E03C06-6A10-4B12-B9A7-9175F234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8AB41E-E4D4-4368-A0D0-1D3176E8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F056DD4-E482-47F5-BC9F-C4D15510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CC271C1-8596-4CFC-BCCC-757CDCBA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F50103-231B-4605-9B2F-918FDAFBB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A6F93-1464-4F98-9978-78D182863B77}" type="datetimeFigureOut">
              <a:rPr lang="tr-TR" smtClean="0"/>
              <a:t>19.11.2020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493C9B-9F0E-470D-BE4F-FC04F2FFF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C7CDC6-6E48-4D57-8E9B-75EED4B7F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D0CD-7B74-464E-A9A9-820D4E9196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95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89F6D38-5721-47F8-BB7D-0C991546A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tr-TR" sz="6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Matematiksel İstatistik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Alt Başlık 2">
            <a:extLst>
              <a:ext uri="{FF2B5EF4-FFF2-40B4-BE49-F238E27FC236}">
                <a16:creationId xmlns:a16="http://schemas.microsoft.com/office/drawing/2014/main" id="{E93A1C50-9BE8-43BA-A354-520CB2810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tr-TR" sz="3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5.Hafta</a:t>
            </a:r>
          </a:p>
        </p:txBody>
      </p:sp>
    </p:spTree>
    <p:extLst>
      <p:ext uri="{BB962C8B-B14F-4D97-AF65-F5344CB8AC3E}">
        <p14:creationId xmlns:p14="http://schemas.microsoft.com/office/powerpoint/2010/main" val="9332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32FC369-5C73-41E0-B7CB-AF6584CE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209" y="1041898"/>
            <a:ext cx="10072678" cy="1397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2072C19F-44CF-44FF-BC6E-C43E6B0684F2}"/>
                  </a:ext>
                </a:extLst>
              </p:cNvPr>
              <p:cNvSpPr txBox="1"/>
              <p:nvPr/>
            </p:nvSpPr>
            <p:spPr>
              <a:xfrm>
                <a:off x="1305209" y="2816106"/>
                <a:ext cx="8658923" cy="1881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1≤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2×1+3</m:t>
                              </m:r>
                            </m:den>
                          </m:f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2×1+3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2072C19F-44CF-44FF-BC6E-C43E6B0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209" y="2816106"/>
                <a:ext cx="8658923" cy="1881156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36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3B1DE28-8E24-4C74-806C-5F926853A8DF}"/>
                  </a:ext>
                </a:extLst>
              </p:cNvPr>
              <p:cNvSpPr txBox="1"/>
              <p:nvPr/>
            </p:nvSpPr>
            <p:spPr>
              <a:xfrm>
                <a:off x="1303255" y="2410452"/>
                <a:ext cx="8604315" cy="2037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4: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yoğunluk fonksiyonu şöyledir.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tr-T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∞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E(X)=?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3B1DE28-8E24-4C74-806C-5F926853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255" y="2410452"/>
                <a:ext cx="8604315" cy="2037096"/>
              </a:xfrm>
              <a:prstGeom prst="rect">
                <a:avLst/>
              </a:prstGeom>
              <a:blipFill>
                <a:blip r:embed="rId2"/>
                <a:stretch>
                  <a:fillRect l="-638" b="-32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Resim 6">
            <a:extLst>
              <a:ext uri="{FF2B5EF4-FFF2-40B4-BE49-F238E27FC236}">
                <a16:creationId xmlns:a16="http://schemas.microsoft.com/office/drawing/2014/main" id="{7264DEDD-1DDC-4B52-986C-289B73675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415" y="871046"/>
            <a:ext cx="7913294" cy="12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2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F2A4AF0-23A6-4FB9-86B9-646EC8CF7373}"/>
                  </a:ext>
                </a:extLst>
              </p:cNvPr>
              <p:cNvSpPr txBox="1"/>
              <p:nvPr/>
            </p:nvSpPr>
            <p:spPr>
              <a:xfrm>
                <a:off x="1291472" y="153993"/>
                <a:ext cx="10086681" cy="4575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∫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𝑢𝑑𝑣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−∫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𝑣𝑑𝑢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F2A4AF0-23A6-4FB9-86B9-646EC8CF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72" y="153993"/>
                <a:ext cx="10086681" cy="4575099"/>
              </a:xfrm>
              <a:prstGeom prst="rect">
                <a:avLst/>
              </a:prstGeom>
              <a:blipFill>
                <a:blip r:embed="rId2"/>
                <a:stretch>
                  <a:fillRect l="-5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8D20691-511B-4155-AA2C-A28F34312660}"/>
                  </a:ext>
                </a:extLst>
              </p:cNvPr>
              <p:cNvSpPr txBox="1"/>
              <p:nvPr/>
            </p:nvSpPr>
            <p:spPr>
              <a:xfrm>
                <a:off x="1291472" y="5094316"/>
                <a:ext cx="6094428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>
                                    <m:f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tr-TR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f>
                            <m:f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bSup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8D20691-511B-4155-AA2C-A28F3431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472" y="5094316"/>
                <a:ext cx="6094428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89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DE97E8-9AC6-4001-ACF4-946ECF81A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39" y="222516"/>
            <a:ext cx="10515599" cy="12962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b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Örnek</a:t>
            </a:r>
            <a:r>
              <a:rPr kumimoji="0" lang="en-US" altLang="tr-TR" b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5:</a:t>
            </a:r>
          </a:p>
        </p:txBody>
      </p:sp>
      <p:graphicFrame>
        <p:nvGraphicFramePr>
          <p:cNvPr id="3" name="Tablo 2">
            <a:extLst>
              <a:ext uri="{FF2B5EF4-FFF2-40B4-BE49-F238E27FC236}">
                <a16:creationId xmlns:a16="http://schemas.microsoft.com/office/drawing/2014/main" id="{C6595693-B62D-46A4-A291-57FC1B6DC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31961"/>
              </p:ext>
            </p:extLst>
          </p:nvPr>
        </p:nvGraphicFramePr>
        <p:xfrm>
          <a:off x="1804892" y="881173"/>
          <a:ext cx="7696092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0379">
                  <a:extLst>
                    <a:ext uri="{9D8B030D-6E8A-4147-A177-3AD203B41FA5}">
                      <a16:colId xmlns:a16="http://schemas.microsoft.com/office/drawing/2014/main" val="32322587"/>
                    </a:ext>
                  </a:extLst>
                </a:gridCol>
                <a:gridCol w="1231778">
                  <a:extLst>
                    <a:ext uri="{9D8B030D-6E8A-4147-A177-3AD203B41FA5}">
                      <a16:colId xmlns:a16="http://schemas.microsoft.com/office/drawing/2014/main" val="2322281628"/>
                    </a:ext>
                  </a:extLst>
                </a:gridCol>
                <a:gridCol w="1231778">
                  <a:extLst>
                    <a:ext uri="{9D8B030D-6E8A-4147-A177-3AD203B41FA5}">
                      <a16:colId xmlns:a16="http://schemas.microsoft.com/office/drawing/2014/main" val="3923617431"/>
                    </a:ext>
                  </a:extLst>
                </a:gridCol>
                <a:gridCol w="1231778">
                  <a:extLst>
                    <a:ext uri="{9D8B030D-6E8A-4147-A177-3AD203B41FA5}">
                      <a16:colId xmlns:a16="http://schemas.microsoft.com/office/drawing/2014/main" val="4127561407"/>
                    </a:ext>
                  </a:extLst>
                </a:gridCol>
                <a:gridCol w="2000379">
                  <a:extLst>
                    <a:ext uri="{9D8B030D-6E8A-4147-A177-3AD203B41FA5}">
                      <a16:colId xmlns:a16="http://schemas.microsoft.com/office/drawing/2014/main" val="2950137304"/>
                    </a:ext>
                  </a:extLst>
                </a:gridCol>
              </a:tblGrid>
              <a:tr h="431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 dirty="0">
                          <a:effectLst/>
                        </a:rPr>
                        <a:t>X   \  Y</a:t>
                      </a:r>
                      <a:endParaRPr lang="tr-T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1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2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3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Toplam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extLst>
                  <a:ext uri="{0D108BD9-81ED-4DB2-BD59-A6C34878D82A}">
                    <a16:rowId xmlns:a16="http://schemas.microsoft.com/office/drawing/2014/main" val="144491094"/>
                  </a:ext>
                </a:extLst>
              </a:tr>
              <a:tr h="431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 dirty="0">
                          <a:effectLst/>
                        </a:rPr>
                        <a:t>2</a:t>
                      </a:r>
                      <a:endParaRPr lang="tr-T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0.1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0.1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extLst>
                  <a:ext uri="{0D108BD9-81ED-4DB2-BD59-A6C34878D82A}">
                    <a16:rowId xmlns:a16="http://schemas.microsoft.com/office/drawing/2014/main" val="2651335409"/>
                  </a:ext>
                </a:extLst>
              </a:tr>
              <a:tr h="431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3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0.4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0.4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extLst>
                  <a:ext uri="{0D108BD9-81ED-4DB2-BD59-A6C34878D82A}">
                    <a16:rowId xmlns:a16="http://schemas.microsoft.com/office/drawing/2014/main" val="2639884010"/>
                  </a:ext>
                </a:extLst>
              </a:tr>
              <a:tr h="431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4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0.1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0.2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0.3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extLst>
                  <a:ext uri="{0D108BD9-81ED-4DB2-BD59-A6C34878D82A}">
                    <a16:rowId xmlns:a16="http://schemas.microsoft.com/office/drawing/2014/main" val="2264327338"/>
                  </a:ext>
                </a:extLst>
              </a:tr>
              <a:tr h="431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5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0.2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0.2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extLst>
                  <a:ext uri="{0D108BD9-81ED-4DB2-BD59-A6C34878D82A}">
                    <a16:rowId xmlns:a16="http://schemas.microsoft.com/office/drawing/2014/main" val="3887620061"/>
                  </a:ext>
                </a:extLst>
              </a:tr>
              <a:tr h="431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Toplam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0.1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0.5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>
                          <a:effectLst/>
                        </a:rPr>
                        <a:t>0.4</a:t>
                      </a:r>
                      <a:endParaRPr lang="tr-TR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tr-TR" sz="2400" dirty="0">
                          <a:effectLst/>
                        </a:rPr>
                        <a:t>1</a:t>
                      </a:r>
                      <a:endParaRPr lang="tr-T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6688" marR="136688" marT="0" marB="0"/>
                </a:tc>
                <a:extLst>
                  <a:ext uri="{0D108BD9-81ED-4DB2-BD59-A6C34878D82A}">
                    <a16:rowId xmlns:a16="http://schemas.microsoft.com/office/drawing/2014/main" val="4016562396"/>
                  </a:ext>
                </a:extLst>
              </a:tr>
            </a:tbl>
          </a:graphicData>
        </a:graphic>
      </p:graphicFrame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72EC227F-4389-41DC-9FAB-D3A44530D1B7}"/>
              </a:ext>
            </a:extLst>
          </p:cNvPr>
          <p:cNvCxnSpPr/>
          <p:nvPr/>
        </p:nvCxnSpPr>
        <p:spPr>
          <a:xfrm>
            <a:off x="1962150" y="10350500"/>
            <a:ext cx="200025" cy="2762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0DF7C343-7301-4567-A1E7-D123F9B94945}"/>
              </a:ext>
            </a:extLst>
          </p:cNvPr>
          <p:cNvSpPr txBox="1"/>
          <p:nvPr/>
        </p:nvSpPr>
        <p:spPr>
          <a:xfrm>
            <a:off x="3047215" y="3962085"/>
            <a:ext cx="6094428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E(X), E(Y)=?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E(XY), E(X</a:t>
            </a:r>
            <a:r>
              <a:rPr lang="tr-TR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X ve Y bağımsız mı?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E(4X+2), E(-3Y-2), E(X</a:t>
            </a:r>
            <a:r>
              <a:rPr lang="tr-TR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e) E(Y|X=4), E(X|Y=3)=?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887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1A9EE2F-6794-4CC0-879D-9444C97C39B3}"/>
              </a:ext>
            </a:extLst>
          </p:cNvPr>
          <p:cNvSpPr txBox="1"/>
          <p:nvPr/>
        </p:nvSpPr>
        <p:spPr>
          <a:xfrm>
            <a:off x="897904" y="396975"/>
            <a:ext cx="8943680" cy="408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f) E(-4Y|X=4)=?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g) var(X)=?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h) var(3Y-2)=?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k) var(XY)=?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l)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(X,Y)=?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m) var(X+Y)=?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n) var(Y|X=4)=?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p) 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(X,Y)=?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8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93861017-89D7-4F07-98CA-E62AD08ACEB1}"/>
              </a:ext>
            </a:extLst>
          </p:cNvPr>
          <p:cNvSpPr txBox="1"/>
          <p:nvPr/>
        </p:nvSpPr>
        <p:spPr>
          <a:xfrm>
            <a:off x="860196" y="489644"/>
            <a:ext cx="6094428" cy="981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Çözüm: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21D26CC-11F0-4166-983A-8C9D9A2A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12" y="1075205"/>
            <a:ext cx="4901524" cy="2854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420EDBEC-3A99-4C13-9223-447BEE039F23}"/>
                  </a:ext>
                </a:extLst>
              </p:cNvPr>
              <p:cNvSpPr txBox="1"/>
              <p:nvPr/>
            </p:nvSpPr>
            <p:spPr>
              <a:xfrm>
                <a:off x="1217712" y="4406218"/>
                <a:ext cx="6094378" cy="1646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 bulunmuştu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=∑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=3.6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=∑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420EDBEC-3A99-4C13-9223-447BEE03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12" y="4406218"/>
                <a:ext cx="6094378" cy="1646605"/>
              </a:xfrm>
              <a:prstGeom prst="rect">
                <a:avLst/>
              </a:prstGeom>
              <a:blipFill>
                <a:blip r:embed="rId3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32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8F3CED8-21FD-45EA-9945-3058268D1C0B}"/>
                  </a:ext>
                </a:extLst>
              </p:cNvPr>
              <p:cNvSpPr txBox="1"/>
              <p:nvPr/>
            </p:nvSpPr>
            <p:spPr>
              <a:xfrm>
                <a:off x="725864" y="848413"/>
                <a:ext cx="8415779" cy="354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𝑥𝑦𝑃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)=2×1×0.1+3×2×0.4+4×2×0.1+4×3×0.2+5×3×0.2=8.8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×0.1+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×0.4+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×0.1+4×3×0.2+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×0.2=95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8F3CED8-21FD-45EA-9945-3058268D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4" y="848413"/>
                <a:ext cx="8415779" cy="3545651"/>
              </a:xfrm>
              <a:prstGeom prst="rect">
                <a:avLst/>
              </a:prstGeom>
              <a:blipFill>
                <a:blip r:embed="rId2"/>
                <a:stretch>
                  <a:fillRect l="-579" r="-234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11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1AEC8A1-C11D-4703-B672-DE04144CEF2F}"/>
                  </a:ext>
                </a:extLst>
              </p:cNvPr>
              <p:cNvSpPr txBox="1"/>
              <p:nvPr/>
            </p:nvSpPr>
            <p:spPr>
              <a:xfrm>
                <a:off x="810704" y="1053782"/>
                <a:ext cx="9813303" cy="4755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Örneğin,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=3)≠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0≠0.1×0.4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+2=4×3.6+2=16.4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-3E(Y)-2=-8.9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×0.1+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×0.4+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×0.3+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×0.2=13.8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1AEC8A1-C11D-4703-B672-DE04144CE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04" y="1053782"/>
                <a:ext cx="9813303" cy="4755148"/>
              </a:xfrm>
              <a:prstGeom prst="rect">
                <a:avLst/>
              </a:prstGeom>
              <a:blipFill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38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64BC2870-5B49-406F-AE6F-3892172EB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0" y="525295"/>
            <a:ext cx="4743184" cy="3369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D55568EF-C8C0-456A-80A2-9FC8BD214EFE}"/>
                  </a:ext>
                </a:extLst>
              </p:cNvPr>
              <p:cNvSpPr txBox="1"/>
              <p:nvPr/>
            </p:nvSpPr>
            <p:spPr>
              <a:xfrm>
                <a:off x="5300195" y="1203999"/>
                <a:ext cx="6094378" cy="460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Benzer şekilde E(X|Y=3)=9/2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=−4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=−4×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D55568EF-C8C0-456A-80A2-9FC8BD214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195" y="1203999"/>
                <a:ext cx="6094378" cy="4602157"/>
              </a:xfrm>
              <a:prstGeom prst="rect">
                <a:avLst/>
              </a:prstGeom>
              <a:blipFill>
                <a:blip r:embed="rId3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89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AF881F4-02BE-43C0-825D-655442B75B7B}"/>
                  </a:ext>
                </a:extLst>
              </p:cNvPr>
              <p:cNvSpPr txBox="1"/>
              <p:nvPr/>
            </p:nvSpPr>
            <p:spPr>
              <a:xfrm>
                <a:off x="1121790" y="725864"/>
                <a:ext cx="8019853" cy="4445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×0.1+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×0.4+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×0.3+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×0.2=15.8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=15.8−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3.6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=9×0.41=3.69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=5.7−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2.3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=0.41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AF881F4-02BE-43C0-825D-655442B75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90" y="725864"/>
                <a:ext cx="8019853" cy="4445191"/>
              </a:xfrm>
              <a:prstGeom prst="rect">
                <a:avLst/>
              </a:prstGeom>
              <a:blipFill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4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7107F3E-A0D7-404C-8925-F6FDA4A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tr-TR" sz="3400" b="1">
                <a:solidFill>
                  <a:srgbClr val="3F3F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2.4. Koşullu Olasılık Dağılımı ve Rastlantı Değişkenlerinin Bağımsızlığı</a:t>
            </a:r>
            <a:endParaRPr lang="tr-TR" sz="3400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BD9D61B-E7C3-4DA8-B0C7-26C76E12C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049325"/>
                <a:ext cx="9833548" cy="294557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endParaRPr lang="tr-TR" sz="170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17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rd olmak üzere,</a:t>
                </a:r>
                <a:endParaRPr lang="tr-TR" sz="17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m:rPr>
                              <m:sty m:val="p"/>
                            </m:rPr>
                            <a:rPr lang="tr-TR" sz="1700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tr-TR" sz="1700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∣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tr-TR" sz="170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a:rPr lang="tr-TR" sz="170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tr-TR" sz="170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</m:num>
                        <m:den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sz="17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tr-TR" sz="17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olmak üzere </a:t>
                </a:r>
                <a14:m>
                  <m:oMath xmlns:m="http://schemas.openxmlformats.org/officeDocument/2006/math"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7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x bilinirken y’nin koşullu olasılık dağılımıdır.</a:t>
                </a:r>
                <a:endParaRPr lang="tr-TR" sz="17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m:rPr>
                              <m:sty m:val="p"/>
                            </m:rPr>
                            <a:rPr lang="tr-TR" sz="1700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a:rPr lang="tr-TR" sz="1700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tr-TR" sz="1700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d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∣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tr-TR" sz="170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a:rPr lang="tr-TR" sz="170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tr-TR" sz="170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d>
                        </m:num>
                        <m:den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sz="17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sz="1700" i="1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7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sz="1700">
                  <a:solidFill>
                    <a:srgbClr val="FFFFFF"/>
                  </a:solidFill>
                </a:endParaRPr>
              </a:p>
              <a:p>
                <a:pPr marL="0" indent="0">
                  <a:buNone/>
                </a:pPr>
                <a:r>
                  <a:rPr lang="tr-TR" sz="17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Eğer </a:t>
                </a:r>
                <a14:m>
                  <m:oMath xmlns:m="http://schemas.openxmlformats.org/officeDocument/2006/math"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tr-TR" sz="17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17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70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X ve Y rd.leri bağımsızdır. Eğer X ve Y bağımsız rd ler ise,</a:t>
                </a:r>
                <a:endParaRPr lang="tr-TR" sz="17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17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BD9D61B-E7C3-4DA8-B0C7-26C76E12C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049325"/>
                <a:ext cx="9833548" cy="2945574"/>
              </a:xfr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69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42E5741E-06D8-4142-BD78-2B019FE6EAA6}"/>
                  </a:ext>
                </a:extLst>
              </p:cNvPr>
              <p:cNvSpPr txBox="1"/>
              <p:nvPr/>
            </p:nvSpPr>
            <p:spPr>
              <a:xfrm>
                <a:off x="848412" y="346169"/>
                <a:ext cx="8274377" cy="616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=95−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8.8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=17.56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0.1+…=95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=8.8−3.6×2.3=0.52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olduğundan 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rd.leri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bağımlıdır.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=0.84+0.41+2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=2.29</m:t>
                      </m: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42E5741E-06D8-4142-BD78-2B019FE6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12" y="346169"/>
                <a:ext cx="8274377" cy="6165662"/>
              </a:xfrm>
              <a:prstGeom prst="rect">
                <a:avLst/>
              </a:prstGeom>
              <a:blipFill>
                <a:blip r:embed="rId2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579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65440C9-FE0B-4625-9608-262E07E2E4DE}"/>
                  </a:ext>
                </a:extLst>
              </p:cNvPr>
              <p:cNvSpPr txBox="1"/>
              <p:nvPr/>
            </p:nvSpPr>
            <p:spPr>
              <a:xfrm>
                <a:off x="989814" y="414781"/>
                <a:ext cx="8170682" cy="1728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=4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65440C9-FE0B-4625-9608-262E07E2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14" y="414781"/>
                <a:ext cx="8170682" cy="1728615"/>
              </a:xfrm>
              <a:prstGeom prst="rect">
                <a:avLst/>
              </a:prstGeom>
              <a:blipFill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E47F1702-BB48-4B31-B19E-1886726A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54" y="2143396"/>
            <a:ext cx="7553325" cy="209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>
                <a:extLst>
                  <a:ext uri="{FF2B5EF4-FFF2-40B4-BE49-F238E27FC236}">
                    <a16:creationId xmlns:a16="http://schemas.microsoft.com/office/drawing/2014/main" id="{9CF8FA75-A742-498A-A3C7-7DCC71981139}"/>
                  </a:ext>
                </a:extLst>
              </p:cNvPr>
              <p:cNvSpPr txBox="1"/>
              <p:nvPr/>
            </p:nvSpPr>
            <p:spPr>
              <a:xfrm>
                <a:off x="989814" y="4238896"/>
                <a:ext cx="7755903" cy="1678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𝑣𝑎𝑟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0.52</m:t>
                          </m:r>
                        </m:num>
                        <m:den>
                          <m:r>
                            <a:rPr lang="tr-TR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0.91×0.64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=0.896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Metin kutusu 1">
                <a:extLst>
                  <a:ext uri="{FF2B5EF4-FFF2-40B4-BE49-F238E27FC236}">
                    <a16:creationId xmlns:a16="http://schemas.microsoft.com/office/drawing/2014/main" id="{9CF8FA75-A742-498A-A3C7-7DCC7198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14" y="4238896"/>
                <a:ext cx="7755903" cy="1678858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1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C6E4775-F55E-43C1-9C65-2EF898E223AD}"/>
                  </a:ext>
                </a:extLst>
              </p:cNvPr>
              <p:cNvSpPr txBox="1"/>
              <p:nvPr/>
            </p:nvSpPr>
            <p:spPr>
              <a:xfrm>
                <a:off x="784781" y="187430"/>
                <a:ext cx="10508530" cy="7058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6: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&lt;1,   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E(X), E(Y)=?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E(XY)=?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(X,Y)=?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var(X), var(Y)=?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 E(X|Y)=?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 E(X|Y=2)=?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g)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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(X,Y)=?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h) var(X|Y)=?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k) var(X|Y=2)=?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C6E4775-F55E-43C1-9C65-2EF898E22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81" y="187430"/>
                <a:ext cx="10508530" cy="7058727"/>
              </a:xfrm>
              <a:prstGeom prst="rect">
                <a:avLst/>
              </a:prstGeo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54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1185323-3EF8-4DC3-AE1C-A148FCCABE23}"/>
                  </a:ext>
                </a:extLst>
              </p:cNvPr>
              <p:cNvSpPr txBox="1"/>
              <p:nvPr/>
            </p:nvSpPr>
            <p:spPr>
              <a:xfrm>
                <a:off x="1102936" y="215444"/>
                <a:ext cx="9615340" cy="6431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Benzer şekilde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11185323-3EF8-4DC3-AE1C-A148FCCAB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215444"/>
                <a:ext cx="9615340" cy="6431825"/>
              </a:xfrm>
              <a:prstGeom prst="rect">
                <a:avLst/>
              </a:prstGeo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8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5CED280-F3BF-4334-B66D-EB705354EEBF}"/>
                  </a:ext>
                </a:extLst>
              </p:cNvPr>
              <p:cNvSpPr txBox="1"/>
              <p:nvPr/>
            </p:nvSpPr>
            <p:spPr>
              <a:xfrm>
                <a:off x="1206630" y="630077"/>
                <a:ext cx="9700181" cy="4668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𝑥𝑦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𝑑𝑥𝑑𝑦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f>
                                        <m:f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tr-TR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num>
                            <m:den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==</m:t>
                      </m:r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=0.79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=0.79−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=−0.012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5CED280-F3BF-4334-B66D-EB705354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30" y="630077"/>
                <a:ext cx="9700181" cy="4668329"/>
              </a:xfrm>
              <a:prstGeom prst="rect">
                <a:avLst/>
              </a:prstGeom>
              <a:blipFill>
                <a:blip r:embed="rId2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28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292E506-C115-4A1E-A4DD-1CB7110D5D8B}"/>
                  </a:ext>
                </a:extLst>
              </p:cNvPr>
              <p:cNvSpPr txBox="1"/>
              <p:nvPr/>
            </p:nvSpPr>
            <p:spPr>
              <a:xfrm>
                <a:off x="886120" y="558402"/>
                <a:ext cx="7605074" cy="329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=0.56−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=0.042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=0.33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=0.56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292E506-C115-4A1E-A4DD-1CB7110D5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20" y="558402"/>
                <a:ext cx="7605074" cy="3294941"/>
              </a:xfrm>
              <a:prstGeom prst="rect">
                <a:avLst/>
              </a:prstGeom>
              <a:blipFill>
                <a:blip r:embed="rId2"/>
                <a:stretch>
                  <a:fillRect l="-6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633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8092A5D-174E-4185-A736-40E3E32BCF18}"/>
                  </a:ext>
                </a:extLst>
              </p:cNvPr>
              <p:cNvSpPr txBox="1"/>
              <p:nvPr/>
            </p:nvSpPr>
            <p:spPr>
              <a:xfrm>
                <a:off x="1018095" y="189090"/>
                <a:ext cx="10058400" cy="6484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</a:t>
                </a:r>
                <a:endParaRPr lang="tr-TR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9+4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12+6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9+8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12+12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8092A5D-174E-4185-A736-40E3E32B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189090"/>
                <a:ext cx="10058400" cy="6484532"/>
              </a:xfrm>
              <a:prstGeom prst="rect">
                <a:avLst/>
              </a:prstGeom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21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3C576CB-0C87-499C-977B-A6D24499EEB2}"/>
                  </a:ext>
                </a:extLst>
              </p:cNvPr>
              <p:cNvSpPr txBox="1"/>
              <p:nvPr/>
            </p:nvSpPr>
            <p:spPr>
              <a:xfrm>
                <a:off x="1206630" y="880594"/>
                <a:ext cx="9549353" cy="455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𝑣𝑎𝑟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−0.012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0.04×0.33</m:t>
                              </m:r>
                            </m:e>
                          </m:ra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=−0.104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12+5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20+10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9+4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12+6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den>
                          </m:f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12+5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20+10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3C576CB-0C87-499C-977B-A6D24499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630" y="880594"/>
                <a:ext cx="9549353" cy="4550476"/>
              </a:xfrm>
              <a:prstGeom prst="rect">
                <a:avLst/>
              </a:prstGeom>
              <a:blipFill>
                <a:blip r:embed="rId2"/>
                <a:stretch>
                  <a:fillRect l="-5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609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08AC13EF-F231-4473-AF16-2442D1D680CA}"/>
              </a:ext>
            </a:extLst>
          </p:cNvPr>
          <p:cNvSpPr txBox="1"/>
          <p:nvPr/>
        </p:nvSpPr>
        <p:spPr>
          <a:xfrm>
            <a:off x="2618437" y="2371725"/>
            <a:ext cx="6955124" cy="3038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Momentler</a:t>
            </a:r>
            <a:endParaRPr lang="en-US" sz="240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tr-TR" sz="240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rd.nin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beklenen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değeri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varyansından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karakteristikler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vardır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 da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rd.nin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çeşitli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derecelerden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momentidir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Terimlerin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sıfırdan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aritmetik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ortalamadan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sapmalarının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değişik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kuvvetlerinin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beklenen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değerine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moment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denir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“a”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gerçel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sayı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“r”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pozitif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sayı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olmak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lang="en-US" sz="24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3498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5EF98DA-56EC-4FEA-9249-B9C7F370916A}"/>
                  </a:ext>
                </a:extLst>
              </p:cNvPr>
              <p:cNvSpPr txBox="1"/>
              <p:nvPr/>
            </p:nvSpPr>
            <p:spPr>
              <a:xfrm>
                <a:off x="1348033" y="942680"/>
                <a:ext cx="7793610" cy="2061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civarında r. Dereceden momenti denir.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5EF98DA-56EC-4FEA-9249-B9C7F3709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33" y="942680"/>
                <a:ext cx="7793610" cy="20613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6F802E9-7F21-4567-997B-91DA66E81525}"/>
                  </a:ext>
                </a:extLst>
              </p:cNvPr>
              <p:cNvSpPr txBox="1"/>
              <p:nvPr/>
            </p:nvSpPr>
            <p:spPr>
              <a:xfrm>
                <a:off x="1348033" y="3622385"/>
                <a:ext cx="6094428" cy="4630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tr-TR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aritmetik ortalamaya göre moment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D6F802E9-7F21-4567-997B-91DA66E8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33" y="3622385"/>
                <a:ext cx="6094428" cy="46307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02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9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1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61B9AF2-FC58-4357-B8F6-8938F7EA1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8438" y="1749154"/>
                <a:ext cx="6955124" cy="303847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 smtClean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24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4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4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tr-TR" sz="2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24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4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4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24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tr-TR" sz="2400" i="1" dirty="0">
                  <a:solidFill>
                    <a:srgbClr val="FFFFFF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d>
                      <m:d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𝑎𝑋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𝑏𝑌</m:t>
                        </m:r>
                      </m:e>
                    </m:d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d>
                      <m:d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tr-TR" sz="24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24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24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tr-TR" sz="24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Eşitlikleri sağlanır. </a:t>
                </a:r>
                <a:endParaRPr lang="tr-TR" sz="2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61B9AF2-FC58-4357-B8F6-8938F7EA1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8438" y="1749154"/>
                <a:ext cx="6955124" cy="3038475"/>
              </a:xfrm>
              <a:blipFill>
                <a:blip r:embed="rId3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7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3BB755C-1E37-48CF-82A2-BB6EBB52DF12}"/>
                  </a:ext>
                </a:extLst>
              </p:cNvPr>
              <p:cNvSpPr txBox="1"/>
              <p:nvPr/>
            </p:nvSpPr>
            <p:spPr>
              <a:xfrm>
                <a:off x="829559" y="461913"/>
                <a:ext cx="9728462" cy="4814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a=0 ise sıfıra göre moment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r=1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olur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r=2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𝑣𝑎𝑟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r=1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olur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r=2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3BB755C-1E37-48CF-82A2-BB6EBB52D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59" y="461913"/>
                <a:ext cx="9728462" cy="4814460"/>
              </a:xfrm>
              <a:prstGeom prst="rect">
                <a:avLst/>
              </a:prstGeom>
              <a:blipFill>
                <a:blip r:embed="rId2"/>
                <a:stretch>
                  <a:fillRect l="-501" b="-10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753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E0DBFC6-BB4F-42BA-877B-9F52A0760B42}"/>
                  </a:ext>
                </a:extLst>
              </p:cNvPr>
              <p:cNvSpPr txBox="1"/>
              <p:nvPr/>
            </p:nvSpPr>
            <p:spPr>
              <a:xfrm>
                <a:off x="3048786" y="1085817"/>
                <a:ext cx="6094428" cy="2164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Momentler arası ilişki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E0DBFC6-BB4F-42BA-877B-9F52A076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86" y="1085817"/>
                <a:ext cx="6094428" cy="2164695"/>
              </a:xfrm>
              <a:prstGeom prst="rect">
                <a:avLst/>
              </a:prstGeo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359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7BF4034-2DD7-4F3B-ACED-CE45F520EFB0}"/>
                  </a:ext>
                </a:extLst>
              </p:cNvPr>
              <p:cNvSpPr txBox="1"/>
              <p:nvPr/>
            </p:nvSpPr>
            <p:spPr>
              <a:xfrm>
                <a:off x="1480008" y="669303"/>
                <a:ext cx="7661635" cy="2976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asimetrisini çarpıklık katsayısını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ile gösteririz.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𝑠𝑖𝑚𝑒𝑡𝑟𝑖𝑘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ğ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ç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𝑎𝑟𝑝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ı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&lt;0→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𝑠𝑜𝑙𝑎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ç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𝑎𝑟𝑝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ı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7BF4034-2DD7-4F3B-ACED-CE45F520E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08" y="669303"/>
                <a:ext cx="7661635" cy="2976071"/>
              </a:xfrm>
              <a:prstGeom prst="rect">
                <a:avLst/>
              </a:prstGeom>
              <a:blipFill>
                <a:blip r:embed="rId2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516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C091741-FFA0-4050-9374-28E31E6DFBF0}"/>
                  </a:ext>
                </a:extLst>
              </p:cNvPr>
              <p:cNvSpPr txBox="1"/>
              <p:nvPr/>
            </p:nvSpPr>
            <p:spPr>
              <a:xfrm>
                <a:off x="3047215" y="1943321"/>
                <a:ext cx="6094428" cy="2976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basıklık katsayısı,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&lt;3→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𝑏𝑎𝑠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ı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&gt;3→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𝑠𝑖𝑣𝑟𝑖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C091741-FFA0-4050-9374-28E31E6D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5" y="1943321"/>
                <a:ext cx="6094428" cy="2976071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2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32B1829-70BB-41F8-8381-BC72B1AE95D1}"/>
                  </a:ext>
                </a:extLst>
              </p:cNvPr>
              <p:cNvSpPr txBox="1"/>
              <p:nvPr/>
            </p:nvSpPr>
            <p:spPr>
              <a:xfrm>
                <a:off x="1197204" y="697584"/>
                <a:ext cx="7944439" cy="2982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=1,2,3;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=0,1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𝑑𝑢𝑟𝑢𝑙𝑚𝑙𝑎𝑟𝑑𝑎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bir ortak olasılık fonksiyonu mudur?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marjinal olasılık fonksiyonlarını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≥2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 hesaplayınız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 hesaplayınız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32B1829-70BB-41F8-8381-BC72B1AE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4" y="697584"/>
                <a:ext cx="7944439" cy="2982548"/>
              </a:xfrm>
              <a:prstGeom prst="rect">
                <a:avLst/>
              </a:prstGeom>
              <a:blipFill>
                <a:blip r:embed="rId2"/>
                <a:stretch>
                  <a:fillRect l="-613" t="-1020" b="-20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87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C2E2B25-B791-4A6D-9B31-5E613FFE1F4C}"/>
                  </a:ext>
                </a:extLst>
              </p:cNvPr>
              <p:cNvSpPr txBox="1"/>
              <p:nvPr/>
            </p:nvSpPr>
            <p:spPr>
              <a:xfrm>
                <a:off x="923827" y="584462"/>
                <a:ext cx="7821890" cy="229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1,0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2,0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2,1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3,0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(3,1)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C2E2B25-B791-4A6D-9B31-5E613FFE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7" y="584462"/>
                <a:ext cx="7821890" cy="2298706"/>
              </a:xfrm>
              <a:prstGeom prst="rect">
                <a:avLst/>
              </a:prstGeom>
              <a:blipFill>
                <a:blip r:embed="rId2"/>
                <a:stretch>
                  <a:fillRect l="-701" t="-15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10A8E37-25C4-43E4-BFFF-ED868C6F6205}"/>
                  </a:ext>
                </a:extLst>
              </p:cNvPr>
              <p:cNvSpPr txBox="1"/>
              <p:nvPr/>
            </p:nvSpPr>
            <p:spPr>
              <a:xfrm>
                <a:off x="923827" y="3161460"/>
                <a:ext cx="8387499" cy="2465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+(6−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12−3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10A8E37-25C4-43E4-BFFF-ED868C6F6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7" y="3161460"/>
                <a:ext cx="8387499" cy="2465290"/>
              </a:xfrm>
              <a:prstGeom prst="rect">
                <a:avLst/>
              </a:prstGeom>
              <a:blipFill>
                <a:blip r:embed="rId3"/>
                <a:stretch>
                  <a:fillRect l="-655" t="-14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254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525874D-BA48-428D-9D87-9D833AE4356C}"/>
                  </a:ext>
                </a:extLst>
              </p:cNvPr>
              <p:cNvSpPr txBox="1"/>
              <p:nvPr/>
            </p:nvSpPr>
            <p:spPr>
              <a:xfrm>
                <a:off x="650449" y="490194"/>
                <a:ext cx="8491194" cy="4265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≥2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=0)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den>
                          </m:f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≤2, 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 ∵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3,0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2,1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(3,1)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2+4+6+3+5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525874D-BA48-428D-9D87-9D833AE43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" y="490194"/>
                <a:ext cx="8491194" cy="4265911"/>
              </a:xfrm>
              <a:prstGeom prst="rect">
                <a:avLst/>
              </a:prstGeom>
              <a:blipFill>
                <a:blip r:embed="rId2"/>
                <a:stretch>
                  <a:fillRect l="-646" t="-7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342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56188C6-3135-425C-A649-8976E9344DF9}"/>
                  </a:ext>
                </a:extLst>
              </p:cNvPr>
              <p:cNvSpPr txBox="1"/>
              <p:nvPr/>
            </p:nvSpPr>
            <p:spPr>
              <a:xfrm>
                <a:off x="1140643" y="471340"/>
                <a:ext cx="8001000" cy="2700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+3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bir olasılık fonksiyonu olabilmesi için k ne olmalıdır?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Marjinal olasılıklarını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&gt;0|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≤1)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≤1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56188C6-3135-425C-A649-8976E934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643" y="471340"/>
                <a:ext cx="8001000" cy="2700163"/>
              </a:xfrm>
              <a:prstGeom prst="rect">
                <a:avLst/>
              </a:prstGeom>
              <a:blipFill>
                <a:blip r:embed="rId2"/>
                <a:stretch>
                  <a:fillRect l="-533" t="-1129" b="-248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03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12E81EB-1932-4D27-940A-5EAF9308CDEF}"/>
                  </a:ext>
                </a:extLst>
              </p:cNvPr>
              <p:cNvSpPr txBox="1"/>
              <p:nvPr/>
            </p:nvSpPr>
            <p:spPr>
              <a:xfrm>
                <a:off x="697583" y="471341"/>
                <a:ext cx="8189536" cy="2330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[0+3+6+2+5+8)]=1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=1/24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12E81EB-1932-4D27-940A-5EAF9308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" y="471341"/>
                <a:ext cx="8189536" cy="2330253"/>
              </a:xfrm>
              <a:prstGeom prst="rect">
                <a:avLst/>
              </a:prstGeom>
              <a:blipFill>
                <a:blip r:embed="rId2"/>
                <a:stretch>
                  <a:fillRect l="-595" t="-13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6C0221A-486A-4A75-9665-E86D489FFF3E}"/>
                  </a:ext>
                </a:extLst>
              </p:cNvPr>
              <p:cNvSpPr txBox="1"/>
              <p:nvPr/>
            </p:nvSpPr>
            <p:spPr>
              <a:xfrm>
                <a:off x="697583" y="3571387"/>
                <a:ext cx="8519474" cy="2465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+3+2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+6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+2+3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6C0221A-486A-4A75-9665-E86D489FF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3" y="3571387"/>
                <a:ext cx="8519474" cy="2465547"/>
              </a:xfrm>
              <a:prstGeom prst="rect">
                <a:avLst/>
              </a:prstGeom>
              <a:blipFill>
                <a:blip r:embed="rId3"/>
                <a:stretch>
                  <a:fillRect l="-572" t="-14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513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7DBE22B-524A-4701-A432-D8D6E20D4371}"/>
                  </a:ext>
                </a:extLst>
              </p:cNvPr>
              <p:cNvSpPr txBox="1"/>
              <p:nvPr/>
            </p:nvSpPr>
            <p:spPr>
              <a:xfrm>
                <a:off x="1027522" y="707010"/>
                <a:ext cx="8114121" cy="3045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+9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87DBE22B-524A-4701-A432-D8D6E20D4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2" y="707010"/>
                <a:ext cx="8114121" cy="3045834"/>
              </a:xfrm>
              <a:prstGeom prst="rect">
                <a:avLst/>
              </a:prstGeom>
              <a:blipFill>
                <a:blip r:embed="rId2"/>
                <a:stretch>
                  <a:fillRect l="-676" t="-14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8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2D8F1063-179D-4C79-BFD6-9CAFE80E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3" y="0"/>
            <a:ext cx="10853745" cy="6858000"/>
            <a:chOff x="183" y="0"/>
            <a:chExt cx="10853745" cy="6858000"/>
          </a:xfrm>
        </p:grpSpPr>
        <p:sp>
          <p:nvSpPr>
            <p:cNvPr id="19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3" y="0"/>
              <a:ext cx="10438361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786" y="0"/>
              <a:ext cx="2511142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4395" y="0"/>
              <a:ext cx="2517803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4853" y="0"/>
              <a:ext cx="224474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ECE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D3C221EF-D7A6-4AEB-8429-160AE1480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948" y="1087303"/>
                <a:ext cx="6973823" cy="365125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tr-TR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Ayrıca</a:t>
                </a:r>
                <a:endPara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:endParaRPr lang="tr-TR" sz="20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0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tr-TR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D3C221EF-D7A6-4AEB-8429-160AE1480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948" y="1087303"/>
                <a:ext cx="6973823" cy="3651250"/>
              </a:xfrm>
              <a:blipFill>
                <a:blip r:embed="rId2"/>
                <a:stretch>
                  <a:fillRect l="-962" t="-18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600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70F3653-B0CF-4A86-943E-F99AEDEC3879}"/>
                  </a:ext>
                </a:extLst>
              </p:cNvPr>
              <p:cNvSpPr txBox="1"/>
              <p:nvPr/>
            </p:nvSpPr>
            <p:spPr>
              <a:xfrm>
                <a:off x="1112363" y="772998"/>
                <a:ext cx="8029280" cy="3196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&gt;0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1,0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(1,1)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=1)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(2+5)</m:t>
                          </m:r>
                        </m:num>
                        <m:den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den>
                          </m:f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>
                  <a:lnSpc>
                    <a:spcPct val="106000"/>
                  </a:lnSpc>
                </a:pPr>
                <a:r>
                  <a:rPr lang="tr-T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e) </a:t>
                </a: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&gt;1)=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0,2</m:t>
                              </m:r>
                            </m:e>
                          </m:d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=2)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6/24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14/24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70F3653-B0CF-4A86-943E-F99AEDEC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63" y="772998"/>
                <a:ext cx="8029280" cy="3196324"/>
              </a:xfrm>
              <a:prstGeom prst="rect">
                <a:avLst/>
              </a:prstGeom>
              <a:blipFill>
                <a:blip r:embed="rId2"/>
                <a:stretch>
                  <a:fillRect t="-13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39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19E2215-EB60-41F4-A46C-A55D1115DD32}"/>
                  </a:ext>
                </a:extLst>
              </p:cNvPr>
              <p:cNvSpPr txBox="1"/>
              <p:nvPr/>
            </p:nvSpPr>
            <p:spPr>
              <a:xfrm>
                <a:off x="1178351" y="791852"/>
                <a:ext cx="7963292" cy="210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=0,1,2,3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=0,1,2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marjinal olasılıklarını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leri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bağımsız mıdır?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619E2215-EB60-41F4-A46C-A55D1115D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51" y="791852"/>
                <a:ext cx="7963292" cy="2101729"/>
              </a:xfrm>
              <a:prstGeom prst="rect">
                <a:avLst/>
              </a:prstGeom>
              <a:blipFill>
                <a:blip r:embed="rId2"/>
                <a:stretch>
                  <a:fillRect l="-612" t="-1739" b="-34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968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CC2BE39-10E9-4F27-A749-13096FE55D76}"/>
                  </a:ext>
                </a:extLst>
              </p:cNvPr>
              <p:cNvSpPr txBox="1"/>
              <p:nvPr/>
            </p:nvSpPr>
            <p:spPr>
              <a:xfrm>
                <a:off x="669303" y="373975"/>
                <a:ext cx="9869864" cy="28623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+0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+3)</m:t>
                          </m:r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(6+4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CC2BE39-10E9-4F27-A749-13096FE55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3" y="373975"/>
                <a:ext cx="9869864" cy="2862387"/>
              </a:xfrm>
              <a:prstGeom prst="rect">
                <a:avLst/>
              </a:prstGeom>
              <a:blipFill>
                <a:blip r:embed="rId2"/>
                <a:stretch>
                  <a:fillRect l="-556" t="-106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457030F-84C2-45B4-9F2B-9BDA80AB11BD}"/>
                  </a:ext>
                </a:extLst>
              </p:cNvPr>
              <p:cNvSpPr txBox="1"/>
              <p:nvPr/>
            </p:nvSpPr>
            <p:spPr>
              <a:xfrm>
                <a:off x="669303" y="3713154"/>
                <a:ext cx="9690755" cy="2199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6+4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Olduğundan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bağımsız değildir.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457030F-84C2-45B4-9F2B-9BDA80AB1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3" y="3713154"/>
                <a:ext cx="9690755" cy="2199833"/>
              </a:xfrm>
              <a:prstGeom prst="rect">
                <a:avLst/>
              </a:prstGeom>
              <a:blipFill>
                <a:blip r:embed="rId3"/>
                <a:stretch>
                  <a:fillRect t="-1662" b="-332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127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FC94387-0FAC-493D-8E7B-1CC14114DE77}"/>
              </a:ext>
            </a:extLst>
          </p:cNvPr>
          <p:cNvSpPr txBox="1"/>
          <p:nvPr/>
        </p:nvSpPr>
        <p:spPr>
          <a:xfrm>
            <a:off x="970961" y="631596"/>
            <a:ext cx="8170682" cy="768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ve Y iki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olmak üzere ortak olasılık fonksiyonu,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C247FB-6DD2-42C1-88FC-D5647614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51" y="1702340"/>
            <a:ext cx="7706778" cy="1545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ECDFE9AA-3357-451A-B51C-04675D66199B}"/>
                  </a:ext>
                </a:extLst>
              </p:cNvPr>
              <p:cNvSpPr txBox="1"/>
              <p:nvPr/>
            </p:nvSpPr>
            <p:spPr>
              <a:xfrm>
                <a:off x="1113250" y="3610605"/>
                <a:ext cx="9576745" cy="2236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Şeklindedir.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Marjinal olasılık fonksiyonunu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olasılıklarını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elde ediniz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şıkkında istenilen koşullu beklenen değerlerin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varyanslarını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elde ediniz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ECDFE9AA-3357-451A-B51C-04675D661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50" y="3610605"/>
                <a:ext cx="9576745" cy="2236253"/>
              </a:xfrm>
              <a:prstGeom prst="rect">
                <a:avLst/>
              </a:prstGeom>
              <a:blipFill>
                <a:blip r:embed="rId3"/>
                <a:stretch>
                  <a:fillRect l="-573" t="-1362" b="-32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876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C74C56A-B2A7-40C2-A202-A92C76EB7B44}"/>
                  </a:ext>
                </a:extLst>
              </p:cNvPr>
              <p:cNvSpPr txBox="1"/>
              <p:nvPr/>
            </p:nvSpPr>
            <p:spPr>
              <a:xfrm>
                <a:off x="970961" y="575035"/>
                <a:ext cx="8170682" cy="4132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0,01     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0,20      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0,79      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=2 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0,9     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0,12    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0,79   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C74C56A-B2A7-40C2-A202-A92C76EB7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1" y="575035"/>
                <a:ext cx="8170682" cy="4132991"/>
              </a:xfrm>
              <a:prstGeom prst="rect">
                <a:avLst/>
              </a:prstGeom>
              <a:blipFill>
                <a:blip r:embed="rId2"/>
                <a:stretch>
                  <a:fillRect l="-597" t="-7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34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F934E76-E331-4859-9475-ED4C190472C5}"/>
                  </a:ext>
                </a:extLst>
              </p:cNvPr>
              <p:cNvSpPr txBox="1"/>
              <p:nvPr/>
            </p:nvSpPr>
            <p:spPr>
              <a:xfrm>
                <a:off x="945037" y="579844"/>
                <a:ext cx="9565850" cy="5287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i="1" dirty="0">
                    <a:latin typeface="Cambria Math" panose="02040503050406030204" pitchFamily="18" charset="0"/>
                  </a:rPr>
                  <a:t>b) </a:t>
                </a: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0,01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0,09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0,08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0,09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r>
                  <a:rPr lang="tr-TR" dirty="0"/>
                  <a:t>c) </a:t>
                </a:r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0,79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0,79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  <a:p>
                <a:r>
                  <a:rPr lang="tr-TR" dirty="0"/>
                  <a:t>d)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0,01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0,01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F934E76-E331-4859-9475-ED4C19047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37" y="579844"/>
                <a:ext cx="9565850" cy="5287409"/>
              </a:xfrm>
              <a:prstGeom prst="rect">
                <a:avLst/>
              </a:prstGeom>
              <a:blipFill>
                <a:blip r:embed="rId2"/>
                <a:stretch>
                  <a:fillRect l="-510" t="-69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735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57BEE45-84E8-4065-A137-ED9EF92BB7B5}"/>
                  </a:ext>
                </a:extLst>
              </p:cNvPr>
              <p:cNvSpPr txBox="1"/>
              <p:nvPr/>
            </p:nvSpPr>
            <p:spPr>
              <a:xfrm>
                <a:off x="1300899" y="848413"/>
                <a:ext cx="7840744" cy="1196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i="1" dirty="0">
                    <a:latin typeface="Cambria Math" panose="02040503050406030204" pitchFamily="18" charset="0"/>
                  </a:rPr>
                  <a:t>e)</a:t>
                </a:r>
              </a:p>
              <a:p>
                <a:endParaRPr lang="tr-T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=0∙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0,01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0,09</m:t>
                          </m:r>
                        </m:den>
                      </m:f>
                      <m:r>
                        <a:rPr lang="tr-TR" i="0">
                          <a:latin typeface="Cambria Math" panose="02040503050406030204" pitchFamily="18" charset="0"/>
                        </a:rPr>
                        <m:t>+1∙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0,08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0,09</m:t>
                          </m:r>
                        </m:den>
                      </m:f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57BEE45-84E8-4065-A137-ED9EF92BB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99" y="848413"/>
                <a:ext cx="7840744" cy="1196033"/>
              </a:xfrm>
              <a:prstGeom prst="rect">
                <a:avLst/>
              </a:prstGeom>
              <a:blipFill>
                <a:blip r:embed="rId2"/>
                <a:stretch>
                  <a:fillRect l="-622" t="-30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F55BE6C0-8BAA-4F7B-A3D1-37A7CDD2E120}"/>
                  </a:ext>
                </a:extLst>
              </p:cNvPr>
              <p:cNvSpPr txBox="1"/>
              <p:nvPr/>
            </p:nvSpPr>
            <p:spPr>
              <a:xfrm>
                <a:off x="1715678" y="2630078"/>
                <a:ext cx="7699342" cy="1453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1,   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F55BE6C0-8BAA-4F7B-A3D1-37A7CDD2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678" y="2630078"/>
                <a:ext cx="7699342" cy="1453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D772F176-C8B5-4220-913D-B4D1060DC234}"/>
                  </a:ext>
                </a:extLst>
              </p:cNvPr>
              <p:cNvSpPr txBox="1"/>
              <p:nvPr/>
            </p:nvSpPr>
            <p:spPr>
              <a:xfrm>
                <a:off x="2047975" y="4669530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=0∙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D772F176-C8B5-4220-913D-B4D1060DC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75" y="4669530"/>
                <a:ext cx="60944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526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05E385A-A3FE-4689-B502-627798BFBA36}"/>
                  </a:ext>
                </a:extLst>
              </p:cNvPr>
              <p:cNvSpPr txBox="1"/>
              <p:nvPr/>
            </p:nvSpPr>
            <p:spPr>
              <a:xfrm>
                <a:off x="1197204" y="848412"/>
                <a:ext cx="7944439" cy="4615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 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0,01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0,09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0,08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0,09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81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05E385A-A3FE-4689-B502-627798BFB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4" y="848412"/>
                <a:ext cx="7944439" cy="4615623"/>
              </a:xfrm>
              <a:prstGeom prst="rect">
                <a:avLst/>
              </a:prstGeom>
              <a:blipFill>
                <a:blip r:embed="rId2"/>
                <a:stretch>
                  <a:fillRect l="-613" t="-7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307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40889021-43DB-4EDC-BDE5-9DF2077F438F}"/>
                  </a:ext>
                </a:extLst>
              </p:cNvPr>
              <p:cNvSpPr txBox="1"/>
              <p:nvPr/>
            </p:nvSpPr>
            <p:spPr>
              <a:xfrm>
                <a:off x="982745" y="369413"/>
                <a:ext cx="6094428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 fonksiyonu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0,4        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0,6        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0,8     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0,2    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0,5      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0,5     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40889021-43DB-4EDC-BDE5-9DF2077F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45" y="369413"/>
                <a:ext cx="6094428" cy="5014065"/>
              </a:xfrm>
              <a:prstGeom prst="rect">
                <a:avLst/>
              </a:prstGeom>
              <a:blipFill>
                <a:blip r:embed="rId2"/>
                <a:stretch>
                  <a:fillRect l="-800" t="-7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749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57F6FAA-9E13-4146-A570-E93DBE0F8BF3}"/>
                  </a:ext>
                </a:extLst>
              </p:cNvPr>
              <p:cNvSpPr txBox="1"/>
              <p:nvPr/>
            </p:nvSpPr>
            <p:spPr>
              <a:xfrm>
                <a:off x="926184" y="559596"/>
                <a:ext cx="6094428" cy="1840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lerinin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fonksiyonunu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 bulunuz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U’nun olasılık fonksiyonunu elde ediniz.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tr-T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57F6FAA-9E13-4146-A570-E93DBE0F8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4" y="559596"/>
                <a:ext cx="6094428" cy="1840825"/>
              </a:xfrm>
              <a:prstGeom prst="rect">
                <a:avLst/>
              </a:prstGeom>
              <a:blipFill>
                <a:blip r:embed="rId2"/>
                <a:stretch>
                  <a:fillRect l="-800" t="-1987" b="-331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580CE85-B02E-424E-B795-C4DD7E843EF4}"/>
                  </a:ext>
                </a:extLst>
              </p:cNvPr>
              <p:cNvSpPr txBox="1"/>
              <p:nvPr/>
            </p:nvSpPr>
            <p:spPr>
              <a:xfrm>
                <a:off x="1020450" y="3320423"/>
                <a:ext cx="10319995" cy="229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 </a:t>
                </a:r>
              </a:p>
              <a:p>
                <a:pPr marL="457200">
                  <a:lnSpc>
                    <a:spcPct val="106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580CE85-B02E-424E-B795-C4DD7E843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50" y="3320423"/>
                <a:ext cx="10319995" cy="2298514"/>
              </a:xfrm>
              <a:prstGeom prst="rect">
                <a:avLst/>
              </a:prstGeom>
              <a:blipFill>
                <a:blip r:embed="rId3"/>
                <a:stretch>
                  <a:fillRect t="-18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53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73D6259-3B0A-4A7E-8F2E-B6EEE0FFC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8438" y="1187777"/>
                <a:ext cx="6955124" cy="3648491"/>
              </a:xfrm>
            </p:spPr>
            <p:txBody>
              <a:bodyPr anchor="t">
                <a:norm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2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rd.nin</a:t>
                </a:r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ortalamaları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olmak üzere, </a:t>
                </a:r>
                <a14:m>
                  <m:oMath xmlns:m="http://schemas.openxmlformats.org/officeDocument/2006/math"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tr-TR" sz="22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22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tr-TR" sz="22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2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2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tr-TR" sz="22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tr-TR" sz="22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tr-TR" sz="22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tr-TR" sz="2200" i="1"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sz="22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22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tr-TR" sz="2200" i="1">
                                    <a:solidFill>
                                      <a:srgbClr val="FFFF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beklenen değerine </a:t>
                </a:r>
                <a:r>
                  <a:rPr lang="tr-TR" sz="2200" dirty="0" err="1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kovaryans</a:t>
                </a:r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denir.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ya da </a:t>
                </a:r>
                <a14:m>
                  <m:oMath xmlns:m="http://schemas.openxmlformats.org/officeDocument/2006/math"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ile gösterilir.</a:t>
                </a:r>
              </a:p>
              <a:p>
                <a:pPr>
                  <a:spcAft>
                    <a:spcPts val="800"/>
                  </a:spcAft>
                </a:pPr>
                <a:endParaRPr lang="tr-TR" sz="2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22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2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22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22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2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2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22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2200" i="1">
                              <a:solidFill>
                                <a:srgbClr val="FFFFFF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2200" i="1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2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 değer X ve Y’nin birbiriyle nasıl bir ilişkiye sahip olduğunu gösterir. Eğer X ve Y bağımsız ise, </a:t>
                </a:r>
                <a14:m>
                  <m:oMath xmlns:m="http://schemas.openxmlformats.org/officeDocument/2006/math"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e>
                    </m:d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olduğundan </a:t>
                </a:r>
                <a14:m>
                  <m:oMath xmlns:m="http://schemas.openxmlformats.org/officeDocument/2006/math"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2200" i="1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sz="2200" i="1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tr-TR" sz="22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olur.</a:t>
                </a:r>
                <a:endParaRPr lang="tr-TR" sz="2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sz="22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73D6259-3B0A-4A7E-8F2E-B6EEE0FFC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8438" y="1187777"/>
                <a:ext cx="6955124" cy="3648491"/>
              </a:xfrm>
              <a:blipFill>
                <a:blip r:embed="rId3"/>
                <a:stretch>
                  <a:fillRect l="-1053" t="-200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540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9110EE8-628D-4817-9F19-9EA240E1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76" y="1272087"/>
            <a:ext cx="4768755" cy="872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FFCBABB0-1A8C-4087-8DC4-FE32856BEB06}"/>
                  </a:ext>
                </a:extLst>
              </p:cNvPr>
              <p:cNvSpPr txBox="1"/>
              <p:nvPr/>
            </p:nvSpPr>
            <p:spPr>
              <a:xfrm>
                <a:off x="3047215" y="2980624"/>
                <a:ext cx="6094428" cy="1178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i="1" dirty="0">
                    <a:latin typeface="Cambria Math" panose="02040503050406030204" pitchFamily="18" charset="0"/>
                  </a:rPr>
                  <a:t>b)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</m:d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=0</m:t>
                          </m:r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d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+1</m:t>
                          </m:r>
                          <m:d>
                            <m:d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0,5</m:t>
                              </m:r>
                            </m:e>
                          </m:d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=0,5</m:t>
                          </m:r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FFCBABB0-1A8C-4087-8DC4-FE32856BE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15" y="2980624"/>
                <a:ext cx="6094428" cy="1178464"/>
              </a:xfrm>
              <a:prstGeom prst="rect">
                <a:avLst/>
              </a:prstGeom>
              <a:blipFill>
                <a:blip r:embed="rId3"/>
                <a:stretch>
                  <a:fillRect l="-900" t="-36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1230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0BEAC51-6DC3-40F6-A36D-CD4562928BED}"/>
                  </a:ext>
                </a:extLst>
              </p:cNvPr>
              <p:cNvSpPr txBox="1"/>
              <p:nvPr/>
            </p:nvSpPr>
            <p:spPr>
              <a:xfrm>
                <a:off x="952107" y="730673"/>
                <a:ext cx="9228841" cy="5551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tr-TR" i="1" dirty="0">
                    <a:latin typeface="Cambria Math" panose="02040503050406030204" pitchFamily="18" charset="0"/>
                  </a:rPr>
                  <a:t>c)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sepChr m:val="(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sepChr m:val="(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0,32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0,62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0,3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0,62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&amp;0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d)</a:t>
                </a: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0,62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0,62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0,62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0,62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120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60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960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961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0BEAC51-6DC3-40F6-A36D-CD4562928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07" y="730673"/>
                <a:ext cx="9228841" cy="5551648"/>
              </a:xfrm>
              <a:prstGeom prst="rect">
                <a:avLst/>
              </a:prstGeom>
              <a:blipFill>
                <a:blip r:embed="rId2"/>
                <a:stretch>
                  <a:fillRect l="-528" t="-7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269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973B4B2-09A3-4F31-8FF4-4B96FA02D0A3}"/>
                  </a:ext>
                </a:extLst>
              </p:cNvPr>
              <p:cNvSpPr txBox="1"/>
              <p:nvPr/>
            </p:nvSpPr>
            <p:spPr>
              <a:xfrm>
                <a:off x="772998" y="230945"/>
                <a:ext cx="8368645" cy="3198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</a:t>
                </a: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=1)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0,08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0,38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0,38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F973B4B2-09A3-4F31-8FF4-4B96FA02D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98" y="230945"/>
                <a:ext cx="8368645" cy="3198055"/>
              </a:xfrm>
              <a:prstGeom prst="rect">
                <a:avLst/>
              </a:prstGeom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9645662-0151-4AF2-B78E-CE30324E2DAF}"/>
                  </a:ext>
                </a:extLst>
              </p:cNvPr>
              <p:cNvSpPr txBox="1"/>
              <p:nvPr/>
            </p:nvSpPr>
            <p:spPr>
              <a:xfrm>
                <a:off x="1029879" y="3694390"/>
                <a:ext cx="8802277" cy="254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𝑥𝑃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0,08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0,38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0,38</m:t>
                                  </m:r>
                                </m:den>
                              </m:f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19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30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19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9645662-0151-4AF2-B78E-CE30324E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79" y="3694390"/>
                <a:ext cx="8802277" cy="25430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63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03230BC-BDFB-46D5-8BF2-FD0A64073840}"/>
                  </a:ext>
                </a:extLst>
              </p:cNvPr>
              <p:cNvSpPr txBox="1"/>
              <p:nvPr/>
            </p:nvSpPr>
            <p:spPr>
              <a:xfrm>
                <a:off x="1131216" y="810705"/>
                <a:ext cx="8010427" cy="4089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endParaRPr lang="tr-TR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0,62    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0,38   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ı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0,62     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=30/31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0,38    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=30/19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 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=0,62∙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+0,38∙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 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03230BC-BDFB-46D5-8BF2-FD0A6407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16" y="810705"/>
                <a:ext cx="8010427" cy="4089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187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0E66787-91FE-45D2-9722-21816F73C301}"/>
                  </a:ext>
                </a:extLst>
              </p:cNvPr>
              <p:cNvSpPr txBox="1"/>
              <p:nvPr/>
            </p:nvSpPr>
            <p:spPr>
              <a:xfrm>
                <a:off x="744718" y="763572"/>
                <a:ext cx="8396925" cy="1458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bağımsız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olmak üzere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dir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U, V, W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lerinin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beklenen değeri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varyanslarını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elde ediniz.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0E66787-91FE-45D2-9722-21816F73C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763572"/>
                <a:ext cx="8396925" cy="1458028"/>
              </a:xfrm>
              <a:prstGeom prst="rect">
                <a:avLst/>
              </a:prstGeom>
              <a:blipFill>
                <a:blip r:embed="rId2"/>
                <a:stretch>
                  <a:fillRect l="-581" t="-2092" r="-363" b="-54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985ED8E-9839-44FD-81C8-D961EC631105}"/>
                  </a:ext>
                </a:extLst>
              </p:cNvPr>
              <p:cNvSpPr txBox="1"/>
              <p:nvPr/>
            </p:nvSpPr>
            <p:spPr>
              <a:xfrm>
                <a:off x="744718" y="2590437"/>
                <a:ext cx="6094428" cy="1677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=4∙4=16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=4+6=10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=3∙4−2∙6=0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985ED8E-9839-44FD-81C8-D961EC63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2590437"/>
                <a:ext cx="6094428" cy="1677126"/>
              </a:xfrm>
              <a:prstGeom prst="rect">
                <a:avLst/>
              </a:prstGeom>
              <a:blipFill>
                <a:blip r:embed="rId3"/>
                <a:stretch>
                  <a:fillRect l="-800" t="-21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5EF5B257-BEB1-4675-90EE-DF0AD3B4AB9A}"/>
                  </a:ext>
                </a:extLst>
              </p:cNvPr>
              <p:cNvSpPr txBox="1"/>
              <p:nvPr/>
            </p:nvSpPr>
            <p:spPr>
              <a:xfrm>
                <a:off x="744718" y="4704533"/>
                <a:ext cx="6094428" cy="1280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=16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=16∙0.5=8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=0,5+1=1,5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=9∙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0.5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etin kutusu 6">
                <a:extLst>
                  <a:ext uri="{FF2B5EF4-FFF2-40B4-BE49-F238E27FC236}">
                    <a16:creationId xmlns:a16="http://schemas.microsoft.com/office/drawing/2014/main" id="{5EF5B257-BEB1-4675-90EE-DF0AD3B4A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8" y="4704533"/>
                <a:ext cx="6094428" cy="1280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132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29C94DD-DF9F-4419-931C-505A2D2A7087}"/>
                  </a:ext>
                </a:extLst>
              </p:cNvPr>
              <p:cNvSpPr txBox="1"/>
              <p:nvPr/>
            </p:nvSpPr>
            <p:spPr>
              <a:xfrm>
                <a:off x="838985" y="509047"/>
                <a:ext cx="7661635" cy="1649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X,Y ve Z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olmak üzere, beklenen değeri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=−3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𝑣𝑒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kovaryansı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=−2,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=−1,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olduğuna göre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beklenen değeri ve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729C94DD-DF9F-4419-931C-505A2D2A7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5" y="509047"/>
                <a:ext cx="7661635" cy="1649041"/>
              </a:xfrm>
              <a:prstGeom prst="rect">
                <a:avLst/>
              </a:prstGeom>
              <a:blipFill>
                <a:blip r:embed="rId2"/>
                <a:stretch>
                  <a:fillRect l="-717" t="-2222" r="-717" b="-48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ECD499A0-28B6-4615-AB83-6311777EA664}"/>
                  </a:ext>
                </a:extLst>
              </p:cNvPr>
              <p:cNvSpPr txBox="1"/>
              <p:nvPr/>
            </p:nvSpPr>
            <p:spPr>
              <a:xfrm>
                <a:off x="838985" y="2769595"/>
                <a:ext cx="8757502" cy="2469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=3∙2−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+2∙4=17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=9∙1+5+4∙2−6∙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+12∙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−4∙1=18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ECD499A0-28B6-4615-AB83-6311777EA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85" y="2769595"/>
                <a:ext cx="8757502" cy="2469522"/>
              </a:xfrm>
              <a:prstGeom prst="rect">
                <a:avLst/>
              </a:prstGeom>
              <a:blipFill>
                <a:blip r:embed="rId3"/>
                <a:stretch>
                  <a:fillRect l="-627" t="-123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843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5A653C3-CBBC-4080-AEFF-61AED0EB6D02}"/>
                  </a:ext>
                </a:extLst>
              </p:cNvPr>
              <p:cNvSpPr txBox="1"/>
              <p:nvPr/>
            </p:nvSpPr>
            <p:spPr>
              <a:xfrm>
                <a:off x="1470580" y="650449"/>
                <a:ext cx="8983745" cy="3555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X,Y ve Z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ler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olup beklenen değeri sırasıyla 3,5 ve 2;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varyansları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sırasıyla 8,12,18;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kovaryansları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ise 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=−3,  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olmak üzere,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kovaryanslarını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−6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=3∙8−4∙12−2∙18+11∙1+5∙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−6∙2=−76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5A653C3-CBBC-4080-AEFF-61AED0EB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80" y="650449"/>
                <a:ext cx="8983745" cy="3555525"/>
              </a:xfrm>
              <a:prstGeom prst="rect">
                <a:avLst/>
              </a:prstGeom>
              <a:blipFill>
                <a:blip r:embed="rId2"/>
                <a:stretch>
                  <a:fillRect l="-543" t="-10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98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A87B2B0-4922-49BD-9AC8-0212AEB10161}"/>
              </a:ext>
            </a:extLst>
          </p:cNvPr>
          <p:cNvSpPr txBox="1"/>
          <p:nvPr/>
        </p:nvSpPr>
        <p:spPr>
          <a:xfrm>
            <a:off x="935611" y="464300"/>
            <a:ext cx="6094428" cy="768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ve Y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leri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için olasılık tablosu aşağıdaki gibidir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0AB956-D9D4-4EC8-9699-AC1211AD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5" y="1622798"/>
            <a:ext cx="6740904" cy="1344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3FB46EEF-5D23-4162-943B-3D8E801A8528}"/>
                  </a:ext>
                </a:extLst>
              </p:cNvPr>
              <p:cNvSpPr txBox="1"/>
              <p:nvPr/>
            </p:nvSpPr>
            <p:spPr>
              <a:xfrm>
                <a:off x="1086145" y="3205364"/>
                <a:ext cx="6094378" cy="685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𝑐𝑜𝑣</m:t>
                    </m:r>
                    <m:d>
                      <m:d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3FB46EEF-5D23-4162-943B-3D8E801A8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145" y="3205364"/>
                <a:ext cx="6094378" cy="685701"/>
              </a:xfrm>
              <a:prstGeom prst="rect">
                <a:avLst/>
              </a:prstGeom>
              <a:blipFill>
                <a:blip r:embed="rId3"/>
                <a:stretch>
                  <a:fillRect l="-700" t="-3571" b="-982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1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AFA1DC5-2241-4029-B02A-98167122E8AD}"/>
                  </a:ext>
                </a:extLst>
              </p:cNvPr>
              <p:cNvSpPr txBox="1"/>
              <p:nvPr/>
            </p:nvSpPr>
            <p:spPr>
              <a:xfrm>
                <a:off x="1055802" y="227498"/>
                <a:ext cx="9860437" cy="5062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𝑥𝑃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+0+0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AFA1DC5-2241-4029-B02A-98167122E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02" y="227498"/>
                <a:ext cx="9860437" cy="5062476"/>
              </a:xfrm>
              <a:prstGeom prst="rect">
                <a:avLst/>
              </a:prstGeom>
              <a:blipFill>
                <a:blip r:embed="rId2"/>
                <a:stretch>
                  <a:fillRect l="-494" t="-6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23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54AF3D1-A8A8-40A4-A4DF-140EAB393BF7}"/>
                  </a:ext>
                </a:extLst>
              </p:cNvPr>
              <p:cNvSpPr txBox="1"/>
              <p:nvPr/>
            </p:nvSpPr>
            <p:spPr>
              <a:xfrm>
                <a:off x="970961" y="509047"/>
                <a:ext cx="8170682" cy="2564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0+0+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109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729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=0,15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A54AF3D1-A8A8-40A4-A4DF-140EAB39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1" y="509047"/>
                <a:ext cx="8170682" cy="2564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76D4AD5D-8753-4A12-9483-96DA4732E5F1}"/>
                  </a:ext>
                </a:extLst>
              </p:cNvPr>
              <p:cNvSpPr txBox="1"/>
              <p:nvPr/>
            </p:nvSpPr>
            <p:spPr>
              <a:xfrm>
                <a:off x="1350390" y="3914234"/>
                <a:ext cx="6094428" cy="1778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𝑐𝑜𝑣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76D4AD5D-8753-4A12-9483-96DA4732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90" y="3914234"/>
                <a:ext cx="6094428" cy="1778820"/>
              </a:xfrm>
              <a:prstGeom prst="rect">
                <a:avLst/>
              </a:prstGeom>
              <a:blipFill>
                <a:blip r:embed="rId3"/>
                <a:stretch>
                  <a:fillRect t="-205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5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3A9C247-BFB8-4986-AC14-04A2799ED23C}"/>
                  </a:ext>
                </a:extLst>
              </p:cNvPr>
              <p:cNvSpPr txBox="1"/>
              <p:nvPr/>
            </p:nvSpPr>
            <p:spPr>
              <a:xfrm>
                <a:off x="1421241" y="2475339"/>
                <a:ext cx="7953866" cy="3583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1: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  ; 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Olmak üzere,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koşullu olasılık dağılımı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koşullu olasılık dağılımı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olasılığını hesaplayınız.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3A9C247-BFB8-4986-AC14-04A2799E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41" y="2475339"/>
                <a:ext cx="7953866" cy="3583032"/>
              </a:xfrm>
              <a:prstGeom prst="rect">
                <a:avLst/>
              </a:prstGeo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5AC3839-9D34-4363-A093-617447338B50}"/>
                  </a:ext>
                </a:extLst>
              </p:cNvPr>
              <p:cNvSpPr txBox="1"/>
              <p:nvPr/>
            </p:nvSpPr>
            <p:spPr>
              <a:xfrm>
                <a:off x="1086438" y="433189"/>
                <a:ext cx="8717437" cy="1678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Korelasyon katsayısı,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cov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>
                <a:extLst>
                  <a:ext uri="{FF2B5EF4-FFF2-40B4-BE49-F238E27FC236}">
                    <a16:creationId xmlns:a16="http://schemas.microsoft.com/office/drawing/2014/main" id="{15AC3839-9D34-4363-A093-6174473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38" y="433189"/>
                <a:ext cx="8717437" cy="1678858"/>
              </a:xfrm>
              <a:prstGeom prst="rect">
                <a:avLst/>
              </a:prstGeom>
              <a:blipFill>
                <a:blip r:embed="rId3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179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4FA95DD-0F47-41BD-AB2E-B11ECEB86851}"/>
                  </a:ext>
                </a:extLst>
              </p:cNvPr>
              <p:cNvSpPr txBox="1"/>
              <p:nvPr/>
            </p:nvSpPr>
            <p:spPr>
              <a:xfrm>
                <a:off x="794208" y="481090"/>
                <a:ext cx="8679729" cy="3091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+0+0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38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=0,56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4FA95DD-0F47-41BD-AB2E-B11ECEB86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08" y="481090"/>
                <a:ext cx="8679729" cy="3091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659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C653D66-0EA0-4209-93BB-F312CC0FC216}"/>
                  </a:ext>
                </a:extLst>
              </p:cNvPr>
              <p:cNvSpPr txBox="1"/>
              <p:nvPr/>
            </p:nvSpPr>
            <p:spPr>
              <a:xfrm>
                <a:off x="801278" y="782425"/>
                <a:ext cx="8340365" cy="4193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+0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=0,67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0,15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0,56∙0,67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=0,40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C653D66-0EA0-4209-93BB-F312CC0F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782425"/>
                <a:ext cx="8340365" cy="4193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793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5D4E9798-71A2-465A-A3E8-BCD36388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33" y="1717304"/>
            <a:ext cx="5679202" cy="171169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CADB6C7-28F0-4F88-8C30-6CE75CF19D00}"/>
              </a:ext>
            </a:extLst>
          </p:cNvPr>
          <p:cNvSpPr txBox="1"/>
          <p:nvPr/>
        </p:nvSpPr>
        <p:spPr>
          <a:xfrm>
            <a:off x="520805" y="592681"/>
            <a:ext cx="10018362" cy="665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6000"/>
              </a:lnSpc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ve Y ortak olasılık ve marjinal olasılıkları aşağıdaki tabloda verilmektedir.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4EF98DD-4075-4E0C-AB79-F85EB80F9945}"/>
              </a:ext>
            </a:extLst>
          </p:cNvPr>
          <p:cNvSpPr txBox="1"/>
          <p:nvPr/>
        </p:nvSpPr>
        <p:spPr>
          <a:xfrm>
            <a:off x="520805" y="4150317"/>
            <a:ext cx="6094428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ve Y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kovaryansını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bulunuz.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64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C259717-2F60-42A5-898E-973914FBD9CE}"/>
                  </a:ext>
                </a:extLst>
              </p:cNvPr>
              <p:cNvSpPr txBox="1"/>
              <p:nvPr/>
            </p:nvSpPr>
            <p:spPr>
              <a:xfrm>
                <a:off x="801278" y="796404"/>
                <a:ext cx="9568207" cy="4431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=0∙0∙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+0∙1∙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+0∙2∙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+1∙0∙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+1∙1∙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+2∙0∙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DC259717-2F60-42A5-898E-973914FB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78" y="796404"/>
                <a:ext cx="9568207" cy="4431406"/>
              </a:xfrm>
              <a:prstGeom prst="rect">
                <a:avLst/>
              </a:prstGeom>
              <a:blipFill>
                <a:blip r:embed="rId2"/>
                <a:stretch>
                  <a:fillRect t="-82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938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7E901D3-6236-4331-8FCF-4D8558D1AB0C}"/>
                  </a:ext>
                </a:extLst>
              </p:cNvPr>
              <p:cNvSpPr txBox="1"/>
              <p:nvPr/>
            </p:nvSpPr>
            <p:spPr>
              <a:xfrm>
                <a:off x="897904" y="375295"/>
                <a:ext cx="6094428" cy="1907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 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bağımlı olduğunu gösteriniz.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7E901D3-6236-4331-8FCF-4D8558D1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4" y="375295"/>
                <a:ext cx="6094428" cy="1907766"/>
              </a:xfrm>
              <a:prstGeom prst="rect">
                <a:avLst/>
              </a:prstGeom>
              <a:blipFill>
                <a:blip r:embed="rId2"/>
                <a:stretch>
                  <a:fillRect t="-1917" b="-38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355862F-4309-49DE-997E-C4F4B6B9C1E9}"/>
                  </a:ext>
                </a:extLst>
              </p:cNvPr>
              <p:cNvSpPr txBox="1"/>
              <p:nvPr/>
            </p:nvSpPr>
            <p:spPr>
              <a:xfrm>
                <a:off x="897904" y="2622426"/>
                <a:ext cx="9719035" cy="4027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0&lt;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=2−2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=2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 0&lt;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2≠2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∙(2−2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C355862F-4309-49DE-997E-C4F4B6B9C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4" y="2622426"/>
                <a:ext cx="9719035" cy="4027898"/>
              </a:xfrm>
              <a:prstGeom prst="rect">
                <a:avLst/>
              </a:prstGeom>
              <a:blipFill>
                <a:blip r:embed="rId3"/>
                <a:stretch>
                  <a:fillRect t="-75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504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F6D9D69-66B3-417C-9412-BBB9B93D287D}"/>
                  </a:ext>
                </a:extLst>
              </p:cNvPr>
              <p:cNvSpPr txBox="1"/>
              <p:nvPr/>
            </p:nvSpPr>
            <p:spPr>
              <a:xfrm>
                <a:off x="914399" y="546755"/>
                <a:ext cx="8293231" cy="2597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:r>
                  <a:rPr lang="tr-TR" dirty="0"/>
                  <a:t>Örnek:</a:t>
                </a: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&gt;0,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0,    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𝑑𝑖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𝑒𝑟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𝑑𝑢𝑟𝑢𝑚𝑙𝑎𝑟𝑑𝑎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:endParaRPr lang="tr-TR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 in ve Y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nin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ortak olasılık yoğunluk fonksiyonundan hareketle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kovaryansını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bulunuz.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F6D9D69-66B3-417C-9412-BBB9B93D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46755"/>
                <a:ext cx="8293231" cy="2597571"/>
              </a:xfrm>
              <a:prstGeom prst="rect">
                <a:avLst/>
              </a:prstGeom>
              <a:blipFill>
                <a:blip r:embed="rId2"/>
                <a:stretch>
                  <a:fillRect t="-1174" b="-25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441A509-4378-48FE-9C34-3D87F72DE23B}"/>
                  </a:ext>
                </a:extLst>
              </p:cNvPr>
              <p:cNvSpPr txBox="1"/>
              <p:nvPr/>
            </p:nvSpPr>
            <p:spPr>
              <a:xfrm>
                <a:off x="822489" y="3873061"/>
                <a:ext cx="8170681" cy="926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tr-T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𝑥𝑑𝑦𝑑𝑥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tr-TR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f>
                        <m:fPr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8441A509-4378-48FE-9C34-3D87F72D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89" y="3873061"/>
                <a:ext cx="8170681" cy="926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651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1ABC9F9-D9F1-4CE9-AFAA-D4B191E267B5}"/>
                  </a:ext>
                </a:extLst>
              </p:cNvPr>
              <p:cNvSpPr txBox="1"/>
              <p:nvPr/>
            </p:nvSpPr>
            <p:spPr>
              <a:xfrm>
                <a:off x="1121790" y="678730"/>
                <a:ext cx="9341963" cy="3624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𝑦𝑑𝑦𝑑𝑥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𝑋𝑌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𝑥𝑦𝑑𝑦𝑑𝑥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tr-T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1ABC9F9-D9F1-4CE9-AFAA-D4B191E2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90" y="678730"/>
                <a:ext cx="9341963" cy="3624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667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F165F77-7424-41F9-9940-1CC2FC1E8F1E}"/>
                  </a:ext>
                </a:extLst>
              </p:cNvPr>
              <p:cNvSpPr txBox="1"/>
              <p:nvPr/>
            </p:nvSpPr>
            <p:spPr>
              <a:xfrm>
                <a:off x="886120" y="556181"/>
                <a:ext cx="8255523" cy="2215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Örnek: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tr-TR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rd</a:t>
                </a: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Olasılık yoğunluk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&amp;3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    &amp;&amp;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&amp;0    &amp;&amp;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E(X)=?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Var(X)=?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EF165F77-7424-41F9-9940-1CC2FC1E8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20" y="556181"/>
                <a:ext cx="8255523" cy="2215543"/>
              </a:xfrm>
              <a:prstGeom prst="rect">
                <a:avLst/>
              </a:prstGeom>
              <a:blipFill>
                <a:blip r:embed="rId2"/>
                <a:stretch>
                  <a:fillRect l="-590" t="-1374" b="-30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6139605-08B5-47D2-843C-EE94AD193F8F}"/>
                  </a:ext>
                </a:extLst>
              </p:cNvPr>
              <p:cNvSpPr txBox="1"/>
              <p:nvPr/>
            </p:nvSpPr>
            <p:spPr>
              <a:xfrm>
                <a:off x="992172" y="3340373"/>
                <a:ext cx="7982146" cy="2667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6000"/>
                  </a:lnSpc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tr-T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</a:pPr>
                <a:r>
                  <a:rPr lang="tr-TR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b)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=∫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&amp;⇒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Var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=3−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=3−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66139605-08B5-47D2-843C-EE94AD19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72" y="3340373"/>
                <a:ext cx="7982146" cy="2667012"/>
              </a:xfrm>
              <a:prstGeom prst="rect">
                <a:avLst/>
              </a:prstGeom>
              <a:blipFill>
                <a:blip r:embed="rId3"/>
                <a:stretch>
                  <a:fillRect l="-688" t="-29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5486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7DA5C51-6CFD-462F-9DE0-2B10D27BE786}"/>
              </a:ext>
            </a:extLst>
          </p:cNvPr>
          <p:cNvSpPr txBox="1"/>
          <p:nvPr/>
        </p:nvSpPr>
        <p:spPr>
          <a:xfrm>
            <a:off x="945038" y="615128"/>
            <a:ext cx="6094428" cy="768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Örnek: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(X,Y)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tr-T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Olasılık yoğunluk fonksiyonu,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6C4B707-F540-4F3C-BEA1-14FC171E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43" y="1687399"/>
            <a:ext cx="6603233" cy="84097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CB12449-549A-40BB-83FF-B634E770C831}"/>
              </a:ext>
            </a:extLst>
          </p:cNvPr>
          <p:cNvSpPr txBox="1"/>
          <p:nvPr/>
        </p:nvSpPr>
        <p:spPr>
          <a:xfrm>
            <a:off x="1105743" y="3141305"/>
            <a:ext cx="6094428" cy="116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(X,Y)=?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(X,Y)=?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X=x verilmişken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koşullu beklenen değeri nedir?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3E928A9E-AECB-4689-929B-52B14165CBC0}"/>
              </a:ext>
            </a:extLst>
          </p:cNvPr>
          <p:cNvSpPr txBox="1"/>
          <p:nvPr/>
        </p:nvSpPr>
        <p:spPr>
          <a:xfrm>
            <a:off x="728221" y="520997"/>
            <a:ext cx="6094428" cy="768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Çözüm: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E5FC79C-6455-412B-973A-9902BE761B65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14" y="1125188"/>
            <a:ext cx="2861978" cy="69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DDABD0C-17CA-4168-A781-E3A44AB17DE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14" y="2076314"/>
            <a:ext cx="6356336" cy="1352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3A37338-8722-49F1-B7C3-762EB07D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243" y="4216093"/>
            <a:ext cx="4655727" cy="1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6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DF4DEA1-F85B-408A-93FE-73FA39400B79}"/>
                  </a:ext>
                </a:extLst>
              </p:cNvPr>
              <p:cNvSpPr txBox="1"/>
              <p:nvPr/>
            </p:nvSpPr>
            <p:spPr>
              <a:xfrm>
                <a:off x="1027522" y="650449"/>
                <a:ext cx="8114121" cy="418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 bulunmuştu.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DF4DEA1-F85B-408A-93FE-73FA3940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2" y="650449"/>
                <a:ext cx="8114121" cy="4180568"/>
              </a:xfrm>
              <a:prstGeom prst="rect">
                <a:avLst/>
              </a:prstGeo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4672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097252E2-CD75-43C0-AC56-3101FE6BD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72" y="1121790"/>
            <a:ext cx="7826046" cy="58504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753CCCA-171F-41BD-AB60-FBE3A4D32166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72" y="2205289"/>
            <a:ext cx="4654367" cy="85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A5FB421-5E07-4476-84C9-6BC42B5BBDD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71" y="4007688"/>
            <a:ext cx="4654367" cy="592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4900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BF746B8-6558-4B55-892F-3580DEC57DCC}"/>
                  </a:ext>
                </a:extLst>
              </p:cNvPr>
              <p:cNvSpPr txBox="1"/>
              <p:nvPr/>
            </p:nvSpPr>
            <p:spPr>
              <a:xfrm>
                <a:off x="1143002" y="221188"/>
                <a:ext cx="6094428" cy="3347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eqArr>
                            <m:eqArr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subSup"/>
                                  <m:grow m:val="on"/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eqAr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&amp;⇒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var</m:t>
                          </m:r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49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144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144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3BF746B8-6558-4B55-892F-3580DEC57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2" y="221188"/>
                <a:ext cx="6094428" cy="3347198"/>
              </a:xfrm>
              <a:prstGeom prst="rect">
                <a:avLst/>
              </a:prstGeom>
              <a:blipFill>
                <a:blip r:embed="rId2"/>
                <a:stretch>
                  <a:fillRect l="-901" t="-911" r="-1982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5BC030C-A0DD-47BE-A4C5-5B7B0B2BF8F0}"/>
                  </a:ext>
                </a:extLst>
              </p:cNvPr>
              <p:cNvSpPr txBox="1"/>
              <p:nvPr/>
            </p:nvSpPr>
            <p:spPr>
              <a:xfrm>
                <a:off x="1265548" y="3945458"/>
                <a:ext cx="7831317" cy="2167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var</m:t>
                      </m:r>
                      <m: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144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cov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−1/144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144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144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−1/144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11/144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25BC030C-A0DD-47BE-A4C5-5B7B0B2BF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548" y="3945458"/>
                <a:ext cx="7831317" cy="2167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2334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37FB2B3D-C18F-41A9-AD3E-63737A86B552}"/>
                  </a:ext>
                </a:extLst>
              </p:cNvPr>
              <p:cNvSpPr txBox="1"/>
              <p:nvPr/>
            </p:nvSpPr>
            <p:spPr>
              <a:xfrm>
                <a:off x="1312682" y="863951"/>
                <a:ext cx="7859597" cy="2438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/(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))=</m:t>
                          </m:r>
                          <m:nary>
                            <m:naryPr>
                              <m:limLoc m:val="subSup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nary>
                          <m:sSub>
                            <m:sSub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/(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+1/2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+1/2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sSubSup>
                            <m:sSub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Metin kutusu 7">
                <a:extLst>
                  <a:ext uri="{FF2B5EF4-FFF2-40B4-BE49-F238E27FC236}">
                    <a16:creationId xmlns:a16="http://schemas.microsoft.com/office/drawing/2014/main" id="{37FB2B3D-C18F-41A9-AD3E-63737A86B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82" y="863951"/>
                <a:ext cx="7859597" cy="2438745"/>
              </a:xfrm>
              <a:prstGeom prst="rect">
                <a:avLst/>
              </a:prstGeom>
              <a:blipFill>
                <a:blip r:embed="rId2"/>
                <a:stretch>
                  <a:fillRect l="-620" t="-15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843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DD2C9AD-416D-4D6D-A249-7A66E70EBD02}"/>
              </a:ext>
            </a:extLst>
          </p:cNvPr>
          <p:cNvSpPr txBox="1"/>
          <p:nvPr/>
        </p:nvSpPr>
        <p:spPr>
          <a:xfrm>
            <a:off x="1001599" y="567995"/>
            <a:ext cx="6094428" cy="768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ve Y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rd.lerinin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ortak olasılık yoğunluk fonksiyonu,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1FE05DA-5677-42BA-B55D-9887F032D8AB}"/>
                  </a:ext>
                </a:extLst>
              </p:cNvPr>
              <p:cNvSpPr txBox="1"/>
              <p:nvPr/>
            </p:nvSpPr>
            <p:spPr>
              <a:xfrm>
                <a:off x="1001599" y="1877820"/>
                <a:ext cx="609442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tr-T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tr-T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tr-TR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,             0&lt;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&lt;1, 0&lt;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tr-TR" i="0">
                                  <a:latin typeface="Cambria Math" panose="02040503050406030204" pitchFamily="18" charset="0"/>
                                </a:rPr>
                                <m:t>&amp;0 ,                                              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41FE05DA-5677-42BA-B55D-9887F032D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99" y="1877820"/>
                <a:ext cx="6094428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etin kutusu 6">
            <a:extLst>
              <a:ext uri="{FF2B5EF4-FFF2-40B4-BE49-F238E27FC236}">
                <a16:creationId xmlns:a16="http://schemas.microsoft.com/office/drawing/2014/main" id="{629D3104-FD75-4349-826F-BD49F63A2C2D}"/>
              </a:ext>
            </a:extLst>
          </p:cNvPr>
          <p:cNvSpPr txBox="1"/>
          <p:nvPr/>
        </p:nvSpPr>
        <p:spPr>
          <a:xfrm>
            <a:off x="1001599" y="3548276"/>
            <a:ext cx="6094428" cy="1840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6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E(X)=?</a:t>
            </a:r>
            <a:endParaRPr lang="tr-T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E(Y)=?</a:t>
            </a:r>
            <a:endParaRPr lang="tr-T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lphaLcParenR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(X,Y)=?</a:t>
            </a:r>
            <a:endParaRPr lang="tr-T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Var(X)=?</a:t>
            </a:r>
            <a:endParaRPr lang="tr-T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+mj-lt"/>
              <a:buAutoNum type="alphaLcParenR"/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Var(Y)=?</a:t>
            </a:r>
            <a:endParaRPr lang="tr-T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(X,Y)=?</a:t>
            </a:r>
            <a:endParaRPr lang="tr-TR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746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6723378-D09A-4941-BA0E-10FB3AC421BC}"/>
                  </a:ext>
                </a:extLst>
              </p:cNvPr>
              <p:cNvSpPr txBox="1"/>
              <p:nvPr/>
            </p:nvSpPr>
            <p:spPr>
              <a:xfrm>
                <a:off x="712550" y="466607"/>
                <a:ext cx="9336122" cy="3048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Çözüm: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a)</a:t>
                </a:r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tr-TR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6/4+2/3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18+8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36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tr-T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6723378-D09A-4941-BA0E-10FB3AC42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50" y="466607"/>
                <a:ext cx="9336122" cy="3048655"/>
              </a:xfrm>
              <a:prstGeom prst="rect">
                <a:avLst/>
              </a:prstGeom>
              <a:blipFill>
                <a:blip r:embed="rId2"/>
                <a:stretch>
                  <a:fillRect l="-588" t="-1200" r="-725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7514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6DADABF-915C-472A-A09A-68624E380E33}"/>
                  </a:ext>
                </a:extLst>
              </p:cNvPr>
              <p:cNvSpPr txBox="1"/>
              <p:nvPr/>
            </p:nvSpPr>
            <p:spPr>
              <a:xfrm>
                <a:off x="1067585" y="580978"/>
                <a:ext cx="8491193" cy="1251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𝑑𝑥𝑑𝑦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06DADABF-915C-472A-A09A-68624E38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85" y="580978"/>
                <a:ext cx="8491193" cy="1251305"/>
              </a:xfrm>
              <a:prstGeom prst="rect">
                <a:avLst/>
              </a:prstGeom>
              <a:blipFill>
                <a:blip r:embed="rId2"/>
                <a:stretch>
                  <a:fillRect l="-574" t="-242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45077A6-2BE0-4060-A03A-10BAAFA93E10}"/>
                  </a:ext>
                </a:extLst>
              </p:cNvPr>
              <p:cNvSpPr txBox="1"/>
              <p:nvPr/>
            </p:nvSpPr>
            <p:spPr>
              <a:xfrm>
                <a:off x="1152427" y="2610251"/>
                <a:ext cx="8821132" cy="2301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𝑥𝑦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𝑑𝑦𝑑𝑥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𝑑𝑦𝑑𝑥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cov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162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945077A6-2BE0-4060-A03A-10BAAFA9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27" y="2610251"/>
                <a:ext cx="8821132" cy="2301784"/>
              </a:xfrm>
              <a:prstGeom prst="rect">
                <a:avLst/>
              </a:prstGeom>
              <a:blipFill>
                <a:blip r:embed="rId3"/>
                <a:stretch>
                  <a:fillRect l="-553" t="-13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511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8CC80B1-CCB4-40E7-BBF7-0AB4B47EACDA}"/>
                  </a:ext>
                </a:extLst>
              </p:cNvPr>
              <p:cNvSpPr txBox="1"/>
              <p:nvPr/>
            </p:nvSpPr>
            <p:spPr>
              <a:xfrm>
                <a:off x="850770" y="176156"/>
                <a:ext cx="8971960" cy="3644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d) 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&amp;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𝑑𝑦𝑑𝑥</m:t>
                          </m:r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1 </m:t>
                              </m:r>
                            </m:sup>
                          </m:sSubSup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6/5+1/2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36+15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den>
                          </m:f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98CC80B1-CCB4-40E7-BBF7-0AB4B47E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70" y="176156"/>
                <a:ext cx="8971960" cy="3644652"/>
              </a:xfrm>
              <a:prstGeom prst="rect">
                <a:avLst/>
              </a:prstGeom>
              <a:blipFill>
                <a:blip r:embed="rId2"/>
                <a:stretch>
                  <a:fillRect l="-612" t="-100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8E14171-6599-4534-B148-75BE9E26CB26}"/>
                  </a:ext>
                </a:extLst>
              </p:cNvPr>
              <p:cNvSpPr txBox="1"/>
              <p:nvPr/>
            </p:nvSpPr>
            <p:spPr>
              <a:xfrm>
                <a:off x="1046375" y="3324960"/>
                <a:ext cx="8710367" cy="2380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𝑑𝑥𝑑𝑦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𝑑𝑥𝑑𝑦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/3+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/3+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/3+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/8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B8E14171-6599-4534-B148-75BE9E26C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5" y="3324960"/>
                <a:ext cx="8710367" cy="2380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084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4824B39-B965-4F78-A623-7F1675A11FF9}"/>
                  </a:ext>
                </a:extLst>
              </p:cNvPr>
              <p:cNvSpPr txBox="1"/>
              <p:nvPr/>
            </p:nvSpPr>
            <p:spPr>
              <a:xfrm>
                <a:off x="857839" y="584463"/>
                <a:ext cx="8283804" cy="349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</a:t>
                </a: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tr-T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&amp;⇒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var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90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13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1620</m:t>
                              </m:r>
                            </m:den>
                          </m:f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&amp;⇒</m:t>
                          </m:r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var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a:rPr lang="tr-T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81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26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81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cov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d>
                                <m:d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var</m:t>
                              </m:r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−1/162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73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1620</m:t>
                                  </m:r>
                                </m:den>
                              </m:f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26</m:t>
                                  </m:r>
                                </m:num>
                                <m:den>
                                  <m:r>
                                    <a:rPr lang="tr-TR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81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tr-T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0.4268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54824B39-B965-4F78-A623-7F1675A1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9" y="584463"/>
                <a:ext cx="8283804" cy="3491918"/>
              </a:xfrm>
              <a:prstGeom prst="rect">
                <a:avLst/>
              </a:prstGeom>
              <a:blipFill>
                <a:blip r:embed="rId2"/>
                <a:stretch>
                  <a:fillRect l="-662" t="-12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2030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F4CD7DAF-A1C3-4676-A9D1-181045A49CC9}"/>
              </a:ext>
            </a:extLst>
          </p:cNvPr>
          <p:cNvSpPr txBox="1"/>
          <p:nvPr/>
        </p:nvSpPr>
        <p:spPr>
          <a:xfrm>
            <a:off x="640079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Kaynaklar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7305EAC-9685-4462-9701-4C816940C451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Sınıksaran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Uygulamalarıyla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İstatistiksel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Türkmen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Kitabevi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3.Baskı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Irwin Miller,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Marylees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Miller, John E. Freund's Mathematical Statistics with Applications, Eighth Edition, Pearson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Semra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Oral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Erbaş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Olasılık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İstatistik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Problemler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Gazi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Kitabevi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Baskı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Dennis D.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Wackerly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William Mendenhall III, Richard L.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ScheafferMathematical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Statistics with Applications, Seventh Edition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4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4BCD620-1CB5-4B92-A70D-E75D5982C818}"/>
                  </a:ext>
                </a:extLst>
              </p:cNvPr>
              <p:cNvSpPr txBox="1"/>
              <p:nvPr/>
            </p:nvSpPr>
            <p:spPr>
              <a:xfrm>
                <a:off x="1121789" y="343091"/>
                <a:ext cx="7953866" cy="3085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e>
                      </m:d>
                      <m:sSubSup>
                        <m:sSubSup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(1+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Şeklinde bulunmuştu.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tr-T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24BCD620-1CB5-4B92-A70D-E75D5982C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89" y="343091"/>
                <a:ext cx="7953866" cy="3085909"/>
              </a:xfrm>
              <a:prstGeom prst="rect">
                <a:avLst/>
              </a:prstGeom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>
                <a:extLst>
                  <a:ext uri="{FF2B5EF4-FFF2-40B4-BE49-F238E27FC236}">
                    <a16:creationId xmlns:a16="http://schemas.microsoft.com/office/drawing/2014/main" id="{DFBA1BBA-D09B-452B-9242-C2A7C4A08950}"/>
                  </a:ext>
                </a:extLst>
              </p:cNvPr>
              <p:cNvSpPr txBox="1"/>
              <p:nvPr/>
            </p:nvSpPr>
            <p:spPr>
              <a:xfrm>
                <a:off x="1121789" y="3676454"/>
                <a:ext cx="8198963" cy="241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sepChr m:val="∣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 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∣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=1)=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1/2</m:t>
                          </m:r>
                        </m:sup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Sup>
                            <m:sSubSup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" name="Metin kutusu 1">
                <a:extLst>
                  <a:ext uri="{FF2B5EF4-FFF2-40B4-BE49-F238E27FC236}">
                    <a16:creationId xmlns:a16="http://schemas.microsoft.com/office/drawing/2014/main" id="{DFBA1BBA-D09B-452B-9242-C2A7C4A0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89" y="3676454"/>
                <a:ext cx="8198963" cy="2410532"/>
              </a:xfrm>
              <a:prstGeom prst="rect">
                <a:avLst/>
              </a:prstGeom>
              <a:blipFill>
                <a:blip r:embed="rId3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48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C707F8B-E39A-4DF2-A8EE-3D52C9E1BCA6}"/>
                  </a:ext>
                </a:extLst>
              </p:cNvPr>
              <p:cNvSpPr txBox="1"/>
              <p:nvPr/>
            </p:nvSpPr>
            <p:spPr>
              <a:xfrm>
                <a:off x="1093509" y="650449"/>
                <a:ext cx="8048134" cy="236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Örnek 2: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tr-T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    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=1,2,3</m:t>
                          </m:r>
                        </m:e>
                      </m:d>
                      <m:r>
                        <m:rPr>
                          <m:nor/>
                        </m:rPr>
                        <a:rPr lang="tr-T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ve</m:t>
                      </m:r>
                      <m:r>
                        <m:rPr>
                          <m:nor/>
                        </m:rPr>
                        <a:rPr lang="tr-T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</m:t>
                      </m:r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 P(Y|X) koşullu olasılık fonksiyonu,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(1≤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≤2∣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(1≤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tr-T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≤2)</m:t>
                    </m:r>
                  </m:oMath>
                </a14:m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olasılıklarını bulun.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BC707F8B-E39A-4DF2-A8EE-3D52C9E1B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9" y="650449"/>
                <a:ext cx="8048134" cy="2368854"/>
              </a:xfrm>
              <a:prstGeom prst="rect">
                <a:avLst/>
              </a:prstGeom>
              <a:blipFill>
                <a:blip r:embed="rId2"/>
                <a:stretch>
                  <a:fillRect l="-606" b="-30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7AFD8604-A9AD-41CB-8183-99E5B12EE3A2}"/>
                  </a:ext>
                </a:extLst>
              </p:cNvPr>
              <p:cNvSpPr txBox="1"/>
              <p:nvPr/>
            </p:nvSpPr>
            <p:spPr>
              <a:xfrm>
                <a:off x="1093508" y="3489611"/>
                <a:ext cx="9153427" cy="2445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Çözüm: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tr-T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tr-T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etin kutusu 4">
                <a:extLst>
                  <a:ext uri="{FF2B5EF4-FFF2-40B4-BE49-F238E27FC236}">
                    <a16:creationId xmlns:a16="http://schemas.microsoft.com/office/drawing/2014/main" id="{7AFD8604-A9AD-41CB-8183-99E5B12EE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8" y="3489611"/>
                <a:ext cx="9153427" cy="2445670"/>
              </a:xfrm>
              <a:prstGeom prst="rect">
                <a:avLst/>
              </a:prstGeom>
              <a:blipFill>
                <a:blip r:embed="rId3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9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3333</Words>
  <Application>Microsoft Office PowerPoint</Application>
  <PresentationFormat>Geniş ekran</PresentationFormat>
  <Paragraphs>533</Paragraphs>
  <Slides>78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78</vt:i4>
      </vt:variant>
    </vt:vector>
  </HeadingPairs>
  <TitlesOfParts>
    <vt:vector size="85" baseType="lpstr">
      <vt:lpstr>Meiryo</vt:lpstr>
      <vt:lpstr>Arial</vt:lpstr>
      <vt:lpstr>Calibri</vt:lpstr>
      <vt:lpstr>Calibri Light</vt:lpstr>
      <vt:lpstr>Cambria Math</vt:lpstr>
      <vt:lpstr>Times New Roman</vt:lpstr>
      <vt:lpstr>Office Teması</vt:lpstr>
      <vt:lpstr>Matematiksel İstatistik </vt:lpstr>
      <vt:lpstr>2.4. Koşullu Olasılık Dağılımı ve Rastlantı Değişkenlerinin Bağımsızlığı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Matematiksel İstatistik</dc:title>
  <dc:creator>Sinan Demirezen</dc:creator>
  <cp:lastModifiedBy>ozlem yorulmaz</cp:lastModifiedBy>
  <cp:revision>4</cp:revision>
  <dcterms:created xsi:type="dcterms:W3CDTF">2020-11-18T18:16:09Z</dcterms:created>
  <dcterms:modified xsi:type="dcterms:W3CDTF">2020-11-19T13:23:39Z</dcterms:modified>
</cp:coreProperties>
</file>