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6" r:id="rId9"/>
    <p:sldId id="317" r:id="rId10"/>
    <p:sldId id="318" r:id="rId11"/>
    <p:sldId id="319" r:id="rId12"/>
    <p:sldId id="320" r:id="rId13"/>
    <p:sldId id="321" r:id="rId14"/>
    <p:sldId id="329" r:id="rId15"/>
    <p:sldId id="330" r:id="rId16"/>
    <p:sldId id="324" r:id="rId17"/>
    <p:sldId id="325" r:id="rId18"/>
    <p:sldId id="326" r:id="rId19"/>
    <p:sldId id="327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310" r:id="rId32"/>
    <p:sldId id="311" r:id="rId33"/>
    <p:sldId id="287" r:id="rId34"/>
    <p:sldId id="288" r:id="rId35"/>
    <p:sldId id="289" r:id="rId36"/>
    <p:sldId id="292" r:id="rId37"/>
    <p:sldId id="293" r:id="rId38"/>
    <p:sldId id="294" r:id="rId39"/>
    <p:sldId id="290" r:id="rId40"/>
    <p:sldId id="291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13" r:id="rId67"/>
    <p:sldId id="314" r:id="rId68"/>
    <p:sldId id="302" r:id="rId69"/>
    <p:sldId id="315" r:id="rId70"/>
    <p:sldId id="322" r:id="rId7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875E8-5802-48F0-BDD5-7921B35F0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24B745-CFE9-42DC-B703-0CEDAE0B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29065E-427E-4243-9970-7C7A849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5E7F26-DF74-4B60-9011-50ED9B7B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D2CB8E-E7A9-4E67-B97A-C2F902E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8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67D11-F373-4755-B882-96DE697E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C326278-E70C-4970-8E49-FC583895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85CF5A-4474-42B1-AF6F-7F3AECD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C7E0A6-87D4-415A-AD8D-02C746D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07B519-E36C-40A5-8AE9-11FE113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20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423CFDA-736A-470E-98E2-037B20B2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529F64-B45C-4A87-84C2-87561850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4B545E-59B5-4F63-B47E-B6AF1D39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9ADBB3-F9CF-4CA5-BD2C-CEFF4635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BF0EF0-9114-40BD-AAA5-87166749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7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EE4B92-FDC7-4C4F-8E9A-D2A11C89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506A7B-9EAD-4458-876F-9B02FE77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9D6585-C845-4C80-8E5E-F998628A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47F26-F9FF-44F6-AA6B-7BF81A22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F22EA3-1D0B-46E5-9912-5762F0A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6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62282-F6A6-409D-AB57-F7E94240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677E0A-7A80-44D2-BA90-F94B125F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28B23D-9F3B-495A-AA5B-200AB860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EC0A5C-1421-4053-97E9-9AD6ACDE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A6317E-BC04-4878-9BA5-903A95F3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3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CADD1-AAE2-40CE-B42C-C3C81DB1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AEE90A-910F-4B09-BC49-5FD737AE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89DC66C-E40C-4FF8-B61D-93B331932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007321-C0B2-455C-9D14-B7EEE2E2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931AC2-9C48-442D-AF35-B086B7CE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62CAB9-3873-4E70-837A-5517493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4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8B071-602C-4BAC-A30E-FFC652BA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CFA15F-3892-4EFD-BAF7-A46087C8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70EEE0-7AB5-4958-B0FB-426ECC89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C8B51B7-3574-4A7D-9403-D58D74AF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262ED2-A384-49D5-AE04-412E251A8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E00D3CF-3090-4838-BAF8-E6B84EB0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6F8E2B-341C-40FF-A2B9-353A8A71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52160F7-1FE3-40B4-870D-0C3F7DF6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36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F449C0-081A-4851-96EB-FF4E93B1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E1E7568-F3F5-405A-BD36-F25A01D2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4A1EF2-FC74-4380-B6F2-C824C52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9EFC48B-DB9D-4AD8-BEE1-BCE1AF1F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19A8846-640D-4996-8BC6-44D3A31F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9FFAAE-6744-4C35-80F3-8039AE7C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9610EC-7E0D-4979-A692-3AE98F05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2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A6B2A-65B8-45E8-961D-202F743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1F527-E2D4-4B47-8D52-8CA786D0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8DDEDC-A334-49D0-A516-7AE28659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D99CB4-A1FF-4353-B40A-9FD3446E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79B8FC-24EB-473E-A0E6-F2B13C74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3C9FAB-7A39-44AC-9D25-0A3B6692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9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A92D8C-6ACD-4F92-8710-B87F0602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A938FA-4CEA-46E7-9391-244F9DAC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181C546-CABF-4A0B-834C-C1B2EBD1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56C7DC-A38B-4D1D-A1AD-9244E7DA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263F31-2CD6-42DB-9AA9-59E378DC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875D92E-354F-4230-B958-9ECB96F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5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79D1B10-97B9-46F6-85CF-6F2F3EA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EB4B17-D663-4DB5-9AE4-60D38F48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22E89E-39E2-44E1-90F2-43A12234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5F61-AC83-455F-A5A9-E101232A6697}" type="datetimeFigureOut">
              <a:rPr lang="tr-TR" smtClean="0"/>
              <a:t>27.11.2020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61B0F8-D484-4623-8E73-37721B64A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D5305F-6B52-4C87-8A31-CB8F16AC4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3DDA-9AF1-49A9-AD2D-47FD980182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05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9EDF031-B326-48FF-B385-96AD6E6D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tr-TR" sz="6600">
                <a:solidFill>
                  <a:srgbClr val="FFFFFF"/>
                </a:solidFill>
              </a:rPr>
              <a:t>Matematiksel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3F1589-AFB2-48A0-8393-8F321486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6.Hafta</a:t>
            </a:r>
          </a:p>
        </p:txBody>
      </p:sp>
    </p:spTree>
    <p:extLst>
      <p:ext uri="{BB962C8B-B14F-4D97-AF65-F5344CB8AC3E}">
        <p14:creationId xmlns:p14="http://schemas.microsoft.com/office/powerpoint/2010/main" val="17380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02525" y="712519"/>
                <a:ext cx="8241475" cy="309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Y ,Z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𝑘𝑥𝑦𝑧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=1,2;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=1,2,3;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olduğuna göre,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k=?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2,1,2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4,4,4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5" y="712519"/>
                <a:ext cx="8241475" cy="3098284"/>
              </a:xfrm>
              <a:prstGeom prst="rect">
                <a:avLst/>
              </a:prstGeom>
              <a:blipFill>
                <a:blip r:embed="rId2"/>
                <a:stretch>
                  <a:fillRect l="-592" b="-5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1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748145" y="475013"/>
                <a:ext cx="8395855" cy="4622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1&amp;=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(1,1,1)+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(1,1,2)+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(1,2,1)+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(1,2,2)+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(1,3,1)+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(1,3,2)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(2,1,1)+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(2,1,2)+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(2,2,1)+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(2,2,2)+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(2,3,1)+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(2,3,2)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(1+2+2+4+3+6+2+4+4+8+6+12)=54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475013"/>
                <a:ext cx="8395855" cy="4622547"/>
              </a:xfrm>
              <a:prstGeom prst="rect">
                <a:avLst/>
              </a:prstGeom>
              <a:blipFill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855023" y="665018"/>
                <a:ext cx="8288977" cy="3564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(2,1,2)=&amp;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≤2)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=&amp;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(1,1,1)+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(1,1,2)+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(2,1,1)+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(2,1,2)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=&amp;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54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(1+2+2+4)=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54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(4,4,4)=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≤4,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≤4,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≤4)=1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3" y="665018"/>
                <a:ext cx="8288977" cy="3564053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84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878774" y="451263"/>
                <a:ext cx="10414660" cy="4508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4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bağımsız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üzere,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=6,  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=150,  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olduğuna var(Y)=?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tr-TR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⟹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=6⇒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bağımsız olduğundan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sağlanır.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=150⇒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4" y="451263"/>
                <a:ext cx="10414660" cy="4508157"/>
              </a:xfrm>
              <a:prstGeom prst="rect">
                <a:avLst/>
              </a:prstGeom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63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26275" y="178129"/>
                <a:ext cx="8217725" cy="3127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5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&gt;0,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Olduğuna göre,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bağımsız mıdır?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moment çıkaran fonksiyonlarını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 Moment çıkaran fonksiyon yardımıyla E(XY) değerinin hesaplayınız</a:t>
                </a:r>
                <a:endParaRPr 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" y="178129"/>
                <a:ext cx="8217725" cy="3127844"/>
              </a:xfrm>
              <a:prstGeom prst="rect">
                <a:avLst/>
              </a:prstGeom>
              <a:blipFill>
                <a:blip r:embed="rId2"/>
                <a:stretch>
                  <a:fillRect l="-668" t="-975" b="-19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926275" y="3424727"/>
                <a:ext cx="9678390" cy="3128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,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,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olduğundan bağımsızdır.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" y="3424727"/>
                <a:ext cx="9678390" cy="3128036"/>
              </a:xfrm>
              <a:prstGeom prst="rect">
                <a:avLst/>
              </a:prstGeom>
              <a:blipFill>
                <a:blip r:embed="rId3"/>
                <a:stretch>
                  <a:fillRect l="-567" t="-1170" b="-15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36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009403" y="798729"/>
                <a:ext cx="9191501" cy="4908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nary>
                            <m:naryPr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−3)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−3)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−3)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,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&lt;2 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X ve Y bağımsız olduğundan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(3−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/>
                          </m:sSup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3" y="798729"/>
                <a:ext cx="9191501" cy="4908908"/>
              </a:xfrm>
              <a:prstGeom prst="rect">
                <a:avLst/>
              </a:prstGeom>
              <a:blipFill>
                <a:blip r:embed="rId2"/>
                <a:stretch>
                  <a:fillRect l="-597" t="-74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27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783771" y="581891"/>
                <a:ext cx="8360229" cy="318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6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rv.nün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  , 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Y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Y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 Y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(Y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tr-TR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rv.nün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581891"/>
                <a:ext cx="8360229" cy="3180294"/>
              </a:xfrm>
              <a:prstGeom prst="rect">
                <a:avLst/>
              </a:prstGeom>
              <a:blipFill>
                <a:blip r:embed="rId2"/>
                <a:stretch>
                  <a:fillRect l="-656" b="-5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5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819396" y="113749"/>
                <a:ext cx="10248405" cy="4799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0,1,2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0+0</m:t>
                          </m:r>
                        </m:sup>
                      </m:sSup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2−0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6" y="113749"/>
                <a:ext cx="10248405" cy="4799455"/>
              </a:xfrm>
              <a:prstGeom prst="rect">
                <a:avLst/>
              </a:prstGeom>
              <a:blipFill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79185"/>
                  </p:ext>
                </p:extLst>
              </p:nvPr>
            </p:nvGraphicFramePr>
            <p:xfrm>
              <a:off x="4238932" y="5522025"/>
              <a:ext cx="3409332" cy="796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5908">
                      <a:extLst>
                        <a:ext uri="{9D8B030D-6E8A-4147-A177-3AD203B41FA5}">
                          <a16:colId xmlns:a16="http://schemas.microsoft.com/office/drawing/2014/main" val="596797828"/>
                        </a:ext>
                      </a:extLst>
                    </a:gridCol>
                    <a:gridCol w="598458">
                      <a:extLst>
                        <a:ext uri="{9D8B030D-6E8A-4147-A177-3AD203B41FA5}">
                          <a16:colId xmlns:a16="http://schemas.microsoft.com/office/drawing/2014/main" val="15773320"/>
                        </a:ext>
                      </a:extLst>
                    </a:gridCol>
                    <a:gridCol w="594287">
                      <a:extLst>
                        <a:ext uri="{9D8B030D-6E8A-4147-A177-3AD203B41FA5}">
                          <a16:colId xmlns:a16="http://schemas.microsoft.com/office/drawing/2014/main" val="452063881"/>
                        </a:ext>
                      </a:extLst>
                    </a:gridCol>
                    <a:gridCol w="750679">
                      <a:extLst>
                        <a:ext uri="{9D8B030D-6E8A-4147-A177-3AD203B41FA5}">
                          <a16:colId xmlns:a16="http://schemas.microsoft.com/office/drawing/2014/main" val="2093123460"/>
                        </a:ext>
                      </a:extLst>
                    </a:gridCol>
                  </a:tblGrid>
                  <a:tr h="3980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2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4507128"/>
                      </a:ext>
                    </a:extLst>
                  </a:tr>
                  <a:tr h="3980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 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4/9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84241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o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7379185"/>
                  </p:ext>
                </p:extLst>
              </p:nvPr>
            </p:nvGraphicFramePr>
            <p:xfrm>
              <a:off x="4238932" y="5522025"/>
              <a:ext cx="3409332" cy="79614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65908">
                      <a:extLst>
                        <a:ext uri="{9D8B030D-6E8A-4147-A177-3AD203B41FA5}">
                          <a16:colId xmlns:a16="http://schemas.microsoft.com/office/drawing/2014/main" val="596797828"/>
                        </a:ext>
                      </a:extLst>
                    </a:gridCol>
                    <a:gridCol w="598458">
                      <a:extLst>
                        <a:ext uri="{9D8B030D-6E8A-4147-A177-3AD203B41FA5}">
                          <a16:colId xmlns:a16="http://schemas.microsoft.com/office/drawing/2014/main" val="15773320"/>
                        </a:ext>
                      </a:extLst>
                    </a:gridCol>
                    <a:gridCol w="594287">
                      <a:extLst>
                        <a:ext uri="{9D8B030D-6E8A-4147-A177-3AD203B41FA5}">
                          <a16:colId xmlns:a16="http://schemas.microsoft.com/office/drawing/2014/main" val="452063881"/>
                        </a:ext>
                      </a:extLst>
                    </a:gridCol>
                    <a:gridCol w="750679">
                      <a:extLst>
                        <a:ext uri="{9D8B030D-6E8A-4147-A177-3AD203B41FA5}">
                          <a16:colId xmlns:a16="http://schemas.microsoft.com/office/drawing/2014/main" val="2093123460"/>
                        </a:ext>
                      </a:extLst>
                    </a:gridCol>
                  </a:tblGrid>
                  <a:tr h="39807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5" t="-1515" r="-13402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2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4507128"/>
                      </a:ext>
                    </a:extLst>
                  </a:tr>
                  <a:tr h="39807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5" t="-101515" r="-13402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 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4/9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842415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394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151906" y="439387"/>
                <a:ext cx="7992094" cy="3083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0,1,2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06" y="439387"/>
                <a:ext cx="7992094" cy="3083601"/>
              </a:xfrm>
              <a:prstGeom prst="rect">
                <a:avLst/>
              </a:prstGeom>
              <a:blipFill>
                <a:blip r:embed="rId2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874814" y="3401779"/>
                <a:ext cx="9219211" cy="2375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14" y="3401779"/>
                <a:ext cx="9219211" cy="2375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5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163781" y="547270"/>
                <a:ext cx="8918369" cy="2011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(∅)=0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547270"/>
                <a:ext cx="8918369" cy="201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o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03986"/>
                  </p:ext>
                </p:extLst>
              </p:nvPr>
            </p:nvGraphicFramePr>
            <p:xfrm>
              <a:off x="2719449" y="2873831"/>
              <a:ext cx="5346003" cy="17283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61657">
                      <a:extLst>
                        <a:ext uri="{9D8B030D-6E8A-4147-A177-3AD203B41FA5}">
                          <a16:colId xmlns:a16="http://schemas.microsoft.com/office/drawing/2014/main" val="2697438649"/>
                        </a:ext>
                      </a:extLst>
                    </a:gridCol>
                    <a:gridCol w="755835">
                      <a:extLst>
                        <a:ext uri="{9D8B030D-6E8A-4147-A177-3AD203B41FA5}">
                          <a16:colId xmlns:a16="http://schemas.microsoft.com/office/drawing/2014/main" val="4042397718"/>
                        </a:ext>
                      </a:extLst>
                    </a:gridCol>
                    <a:gridCol w="732565">
                      <a:extLst>
                        <a:ext uri="{9D8B030D-6E8A-4147-A177-3AD203B41FA5}">
                          <a16:colId xmlns:a16="http://schemas.microsoft.com/office/drawing/2014/main" val="1244533761"/>
                        </a:ext>
                      </a:extLst>
                    </a:gridCol>
                    <a:gridCol w="733427">
                      <a:extLst>
                        <a:ext uri="{9D8B030D-6E8A-4147-A177-3AD203B41FA5}">
                          <a16:colId xmlns:a16="http://schemas.microsoft.com/office/drawing/2014/main" val="3382386377"/>
                        </a:ext>
                      </a:extLst>
                    </a:gridCol>
                    <a:gridCol w="1562519">
                      <a:extLst>
                        <a:ext uri="{9D8B030D-6E8A-4147-A177-3AD203B41FA5}">
                          <a16:colId xmlns:a16="http://schemas.microsoft.com/office/drawing/2014/main" val="628156331"/>
                        </a:ext>
                      </a:extLst>
                    </a:gridCol>
                  </a:tblGrid>
                  <a:tr h="36848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3597846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-1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07655038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5/9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5843604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381482"/>
                      </a:ext>
                    </a:extLst>
                  </a:tr>
                  <a:tr h="36848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tr-TR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1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67374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o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03986"/>
                  </p:ext>
                </p:extLst>
              </p:nvPr>
            </p:nvGraphicFramePr>
            <p:xfrm>
              <a:off x="2719449" y="2873831"/>
              <a:ext cx="5346003" cy="17283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61657">
                      <a:extLst>
                        <a:ext uri="{9D8B030D-6E8A-4147-A177-3AD203B41FA5}">
                          <a16:colId xmlns:a16="http://schemas.microsoft.com/office/drawing/2014/main" val="2697438649"/>
                        </a:ext>
                      </a:extLst>
                    </a:gridCol>
                    <a:gridCol w="755835">
                      <a:extLst>
                        <a:ext uri="{9D8B030D-6E8A-4147-A177-3AD203B41FA5}">
                          <a16:colId xmlns:a16="http://schemas.microsoft.com/office/drawing/2014/main" val="4042397718"/>
                        </a:ext>
                      </a:extLst>
                    </a:gridCol>
                    <a:gridCol w="732565">
                      <a:extLst>
                        <a:ext uri="{9D8B030D-6E8A-4147-A177-3AD203B41FA5}">
                          <a16:colId xmlns:a16="http://schemas.microsoft.com/office/drawing/2014/main" val="1244533761"/>
                        </a:ext>
                      </a:extLst>
                    </a:gridCol>
                    <a:gridCol w="733427">
                      <a:extLst>
                        <a:ext uri="{9D8B030D-6E8A-4147-A177-3AD203B41FA5}">
                          <a16:colId xmlns:a16="http://schemas.microsoft.com/office/drawing/2014/main" val="3382386377"/>
                        </a:ext>
                      </a:extLst>
                    </a:gridCol>
                    <a:gridCol w="1562519">
                      <a:extLst>
                        <a:ext uri="{9D8B030D-6E8A-4147-A177-3AD203B41FA5}">
                          <a16:colId xmlns:a16="http://schemas.microsoft.com/office/drawing/2014/main" val="628156331"/>
                        </a:ext>
                      </a:extLst>
                    </a:gridCol>
                  </a:tblGrid>
                  <a:tr h="368486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1" t="-1639" r="-24453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42023" t="-1639" r="-1556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97846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-1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07655038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5/9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75843604"/>
                      </a:ext>
                    </a:extLst>
                  </a:tr>
                  <a:tr h="33044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0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2/9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381482"/>
                      </a:ext>
                    </a:extLst>
                  </a:tr>
                  <a:tr h="368486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1" t="-367213" r="-24453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1/9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>
                              <a:effectLst/>
                            </a:rPr>
                            <a:t>4/9</a:t>
                          </a:r>
                          <a:endParaRPr lang="tr-T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200" dirty="0">
                              <a:effectLst/>
                            </a:rPr>
                            <a:t>1</a:t>
                          </a:r>
                          <a:endParaRPr lang="tr-T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673741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620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819397" y="724396"/>
                <a:ext cx="8324603" cy="3800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5.Hafta tekrar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=0,1,2,3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=−1,0,1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lerine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ait fonksiyonun ortak olasılık fonksiyonu olabilmesi için k ne olmalıdır?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olasılıklarını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leri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bağımsız mıdır?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𝑐𝑜𝑟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7" y="724396"/>
                <a:ext cx="8324603" cy="3800079"/>
              </a:xfrm>
              <a:prstGeom prst="rect">
                <a:avLst/>
              </a:prstGeom>
              <a:blipFill>
                <a:blip r:embed="rId2"/>
                <a:stretch>
                  <a:fillRect l="-586" t="-963" b="-8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0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812FA3-3AE0-489E-A627-7BE211E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Moment Çıkaran Fonksiyon</a:t>
            </a:r>
            <a:endParaRPr lang="tr-TR" sz="36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FBC08B7-93D8-4816-A827-F530E29D3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0" y="1553134"/>
                <a:ext cx="6128539" cy="375173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tr-TR" sz="19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</a:t>
                </a:r>
                <a:r>
                  <a:rPr lang="tr-TR" sz="19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9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sıfır civarındaki momentlerini hesaplamada moment çıkaran fonksiyondan yararlanılır. Buna göre </a:t>
                </a:r>
                <a:r>
                  <a:rPr lang="tr-TR" sz="19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rd.nini</a:t>
                </a:r>
                <a:r>
                  <a:rPr lang="tr-TR" sz="19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fonksiyonundan hareketle yeni bir fonksiyon belirlenir. Elde edilen bu fonksiyondan momentlere ulaşılır.</a:t>
                </a:r>
                <a:endParaRPr lang="tr-TR" sz="1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9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 bir parametre olmak üzere,</a:t>
                </a:r>
                <a:endParaRPr lang="tr-TR" sz="1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9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9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90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tr-TR" sz="190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900" i="1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900" i="1">
                                          <a:solidFill>
                                            <a:srgbClr val="FFFF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sz="19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sz="19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FBC08B7-93D8-4816-A827-F530E29D3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0" y="1553134"/>
                <a:ext cx="6128539" cy="3751732"/>
              </a:xfrm>
              <a:blipFill>
                <a:blip r:embed="rId3"/>
                <a:stretch>
                  <a:fillRect l="-995" t="-27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897EB6D-E0B7-4C13-AF50-E46126E7D195}"/>
                  </a:ext>
                </a:extLst>
              </p:cNvPr>
              <p:cNvSpPr txBox="1"/>
              <p:nvPr/>
            </p:nvSpPr>
            <p:spPr>
              <a:xfrm>
                <a:off x="857839" y="414779"/>
                <a:ext cx="8283804" cy="424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7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,   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=1,2,3,4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fonksiyonunu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897EB6D-E0B7-4C13-AF50-E46126E7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9" y="414779"/>
                <a:ext cx="8283804" cy="4247894"/>
              </a:xfrm>
              <a:prstGeom prst="rect">
                <a:avLst/>
              </a:prstGeo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9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7B766A5-5C42-41A9-A3E6-9806EB1ADFE4}"/>
                  </a:ext>
                </a:extLst>
              </p:cNvPr>
              <p:cNvSpPr txBox="1"/>
              <p:nvPr/>
            </p:nvSpPr>
            <p:spPr>
              <a:xfrm>
                <a:off x="904973" y="405353"/>
                <a:ext cx="8236670" cy="341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8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 ,  0≤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fonksiyonudur.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7B766A5-5C42-41A9-A3E6-9806EB1A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" y="405353"/>
                <a:ext cx="8236670" cy="3416000"/>
              </a:xfrm>
              <a:prstGeom prst="rect">
                <a:avLst/>
              </a:prstGeom>
              <a:blipFill>
                <a:blip r:embed="rId2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6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486DD15-F963-4E4C-924F-1642A6D4FCFD}"/>
                  </a:ext>
                </a:extLst>
              </p:cNvPr>
              <p:cNvSpPr txBox="1"/>
              <p:nvPr/>
            </p:nvSpPr>
            <p:spPr>
              <a:xfrm>
                <a:off x="933254" y="641023"/>
                <a:ext cx="8208389" cy="402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9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ise moment çıkaran fonksiyonu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486DD15-F963-4E4C-924F-1642A6D4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641023"/>
                <a:ext cx="8208389" cy="4020716"/>
              </a:xfrm>
              <a:prstGeom prst="rect">
                <a:avLst/>
              </a:prstGeom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4833257" y="3996047"/>
                <a:ext cx="904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tr-TR" dirty="0"/>
                  <a:t> için</a:t>
                </a:r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3996047"/>
                <a:ext cx="904928" cy="276999"/>
              </a:xfrm>
              <a:prstGeom prst="rect">
                <a:avLst/>
              </a:prstGeom>
              <a:blipFill>
                <a:blip r:embed="rId3"/>
                <a:stretch>
                  <a:fillRect l="-8784" t="-28889" r="-16216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9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7961B8E-50CB-44A8-B3F1-863FFA11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Moment Çıkaran Fonksiyonun Özellikleri</a:t>
            </a:r>
            <a:endParaRPr lang="tr-TR" sz="32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0CB2240-9B65-4F47-86CA-9C1E88E2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0" y="1553134"/>
                <a:ext cx="6128539" cy="375173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Her dağılımın bir moment çıkaran fonksiyonu yoktur.</a:t>
                </a:r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Eğer moment çıkaran fonksiyonun birinci türevinde t=0 olursa,</a:t>
                </a:r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𝑑𝑀</m:t>
                          </m:r>
                          <m:d>
                            <m:dPr>
                              <m:ctrlP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Elde edilir.</a:t>
                </a:r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Moment çıkaran fonksiyonun ikinci türevinde t=0 olursa, E(X</a:t>
                </a:r>
                <a:r>
                  <a:rPr lang="tr-TR" sz="1700" baseline="300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(X </a:t>
                </a:r>
                <a:r>
                  <a:rPr lang="tr-TR" sz="17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ikinci momenti) elde edilir.</a:t>
                </a:r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fonksiyonunun n. Türevi alınır ve t=0 konulursa, E(</a:t>
                </a:r>
                <a:r>
                  <a:rPr lang="tr-TR" sz="17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tr-TR" sz="1700" baseline="300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(X </a:t>
                </a:r>
                <a:r>
                  <a:rPr lang="tr-TR" sz="17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7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n.momenti</a:t>
                </a:r>
                <a:r>
                  <a:rPr lang="tr-TR" sz="17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bulunur) elde edilir.</a:t>
                </a:r>
                <a:endParaRPr lang="tr-TR" sz="17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7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0CB2240-9B65-4F47-86CA-9C1E88E2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0" y="1553134"/>
                <a:ext cx="6128539" cy="3751732"/>
              </a:xfrm>
              <a:blipFill>
                <a:blip r:embed="rId3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FEE7653-F3F6-4534-888A-2079365F789F}"/>
                  </a:ext>
                </a:extLst>
              </p:cNvPr>
              <p:cNvSpPr txBox="1"/>
              <p:nvPr/>
            </p:nvSpPr>
            <p:spPr>
              <a:xfrm>
                <a:off x="848412" y="631597"/>
                <a:ext cx="8293231" cy="5553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10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0.25 ,    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=0,1,2,3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birinci, ikinci ve üçüncü momenti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(0.25)=0.25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t=0 noktasındaki türevleri,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=0.25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=1.5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=0.25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′′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=0.25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+8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FEE7653-F3F6-4534-888A-2079365F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631597"/>
                <a:ext cx="8293231" cy="5553848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0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ABFECD0-4587-469D-ABF6-8769447E469B}"/>
                  </a:ext>
                </a:extLst>
              </p:cNvPr>
              <p:cNvSpPr txBox="1"/>
              <p:nvPr/>
            </p:nvSpPr>
            <p:spPr>
              <a:xfrm>
                <a:off x="848412" y="395927"/>
                <a:ext cx="8293231" cy="2342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11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,   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=1,3,4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Moment çıkaran fonksiyondan hareketle ilk iki momenti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ABFECD0-4587-469D-ABF6-8769447E4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95927"/>
                <a:ext cx="8293231" cy="2342949"/>
              </a:xfrm>
              <a:prstGeom prst="rect">
                <a:avLst/>
              </a:prstGeom>
              <a:blipFill>
                <a:blip r:embed="rId2"/>
                <a:stretch>
                  <a:fillRect l="-588" b="-18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7F0E76E-9274-4442-A84E-D06759647421}"/>
                  </a:ext>
                </a:extLst>
              </p:cNvPr>
              <p:cNvSpPr txBox="1"/>
              <p:nvPr/>
            </p:nvSpPr>
            <p:spPr>
              <a:xfrm>
                <a:off x="848411" y="3122725"/>
                <a:ext cx="8653807" cy="2239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7F0E76E-9274-4442-A84E-D0675964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1" y="3122725"/>
                <a:ext cx="8653807" cy="2239396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05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800CC4B-2520-4711-9094-1D1C63804351}"/>
                  </a:ext>
                </a:extLst>
              </p:cNvPr>
              <p:cNvSpPr txBox="1"/>
              <p:nvPr/>
            </p:nvSpPr>
            <p:spPr>
              <a:xfrm>
                <a:off x="1187777" y="527902"/>
                <a:ext cx="7953866" cy="2376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800CC4B-2520-4711-9094-1D1C63804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777" y="527902"/>
                <a:ext cx="7953866" cy="2376805"/>
              </a:xfrm>
              <a:prstGeom prst="rect">
                <a:avLst/>
              </a:prstGeo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>
            <a:extLst>
              <a:ext uri="{FF2B5EF4-FFF2-40B4-BE49-F238E27FC236}">
                <a16:creationId xmlns:a16="http://schemas.microsoft.com/office/drawing/2014/main" id="{D28099CA-BEFA-4781-98B1-262D85522187}"/>
              </a:ext>
            </a:extLst>
          </p:cNvPr>
          <p:cNvSpPr txBox="1"/>
          <p:nvPr/>
        </p:nvSpPr>
        <p:spPr>
          <a:xfrm>
            <a:off x="1102936" y="3812041"/>
            <a:ext cx="988871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Moment çıkaran fonksiyon tektir. Eğer iki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moment çıkaran fonksiyonları aynı ise aynı olasılık dağılımına sahiptir.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9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076F227-DB42-4197-BAD9-84E8C23F1487}"/>
                  </a:ext>
                </a:extLst>
              </p:cNvPr>
              <p:cNvSpPr txBox="1"/>
              <p:nvPr/>
            </p:nvSpPr>
            <p:spPr>
              <a:xfrm>
                <a:off x="1140643" y="546755"/>
                <a:ext cx="8001000" cy="3574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12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,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=?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076F227-DB42-4197-BAD9-84E8C23F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43" y="546755"/>
                <a:ext cx="8001000" cy="3574889"/>
              </a:xfrm>
              <a:prstGeom prst="rect">
                <a:avLst/>
              </a:prstGeom>
              <a:blipFill>
                <a:blip r:embed="rId2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188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97EA3177-C00D-4DF8-B7B2-8DFA9E8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Bazı</a:t>
            </a:r>
            <a:r>
              <a:rPr lang="en-US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Eşitsizlikler</a:t>
            </a:r>
            <a:r>
              <a:rPr lang="en-US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Teoremler</a:t>
            </a:r>
            <a:br>
              <a:rPr lang="en-US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95BA1EC-2CBF-46BE-A901-9FBD4F9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Eşitsizliği</a:t>
                </a: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olasılık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fonksiyonu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bilinmediğinde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değişkene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ilişkin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olasılıkları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hesaplamak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için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eşitsizliği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kullanılır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değerler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almayan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sabit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sayı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⩾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Şeklindedir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95BA1EC-2CBF-46BE-A901-9FBD4F9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1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783771" y="807522"/>
                <a:ext cx="10652167" cy="4391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0+1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0−1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2+1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2−0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4+1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4+0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6+1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6+0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+(6−1)]=1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36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=1/36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807522"/>
                <a:ext cx="10652167" cy="4391330"/>
              </a:xfrm>
              <a:prstGeom prst="rect">
                <a:avLst/>
              </a:prstGeom>
              <a:blipFill>
                <a:blip r:embed="rId2"/>
                <a:stretch>
                  <a:fillRect l="-515" t="-6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75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8583DD1-19F0-4AAC-871C-F30CD7ADAA25}"/>
                  </a:ext>
                </a:extLst>
              </p:cNvPr>
              <p:cNvSpPr txBox="1"/>
              <p:nvPr/>
            </p:nvSpPr>
            <p:spPr>
              <a:xfrm>
                <a:off x="1168924" y="584463"/>
                <a:ext cx="7972643" cy="378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13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bir çocuk tiyatrosunda rastgele seçilmiş çocukların yaşlarını gösteren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olsun. Eğer bu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ortalaması E(X)=5.5 ise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Markov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eşitsizliğinden hareketle rastgele seçilen bir çocuğun yaşının en az 17 olma olasılığı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&gt;17)≤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=0.32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Zayıf bir teoremdir. Gerçekçi bir sonuç değildir.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58583DD1-19F0-4AAC-871C-F30CD7ADA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4" y="584463"/>
                <a:ext cx="7972643" cy="3783215"/>
              </a:xfrm>
              <a:prstGeom prst="rect">
                <a:avLst/>
              </a:prstGeom>
              <a:blipFill>
                <a:blip r:embed="rId2"/>
                <a:stretch>
                  <a:fillRect l="-688" b="-4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8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080655" y="475014"/>
                <a:ext cx="9583387" cy="4826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14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tr-TR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rd.nin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,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Olsun.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Markov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eşitsizliğinden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)≤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şeklindedir.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⟹  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𝑘𝑦</m:t>
                        </m:r>
                      </m:den>
                    </m:f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olup Y’nin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𝑘𝑦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,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5" y="475014"/>
                <a:ext cx="9583387" cy="4826834"/>
              </a:xfrm>
              <a:prstGeom prst="rect">
                <a:avLst/>
              </a:prstGeom>
              <a:blipFill>
                <a:blip r:embed="rId2"/>
                <a:stretch>
                  <a:fillRect l="-509" t="-7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49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021278" y="795648"/>
                <a:ext cx="8122722" cy="313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Olur.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𝑘𝑦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78" y="795648"/>
                <a:ext cx="8122722" cy="3135345"/>
              </a:xfrm>
              <a:prstGeom prst="rect">
                <a:avLst/>
              </a:prstGeom>
              <a:blipFill>
                <a:blip r:embed="rId2"/>
                <a:stretch>
                  <a:fillRect l="-676" t="-11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4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FFAF38-18D4-48DF-9947-0263397C3D1A}"/>
                  </a:ext>
                </a:extLst>
              </p:cNvPr>
              <p:cNvSpPr txBox="1"/>
              <p:nvPr/>
            </p:nvSpPr>
            <p:spPr>
              <a:xfrm>
                <a:off x="1095867" y="587263"/>
                <a:ext cx="8604314" cy="149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Chebyshev</a:t>
                </a:r>
                <a:r>
                  <a:rPr lang="tr-T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Eşitsizliği</a:t>
                </a:r>
                <a:endParaRPr lang="tr-TR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Markov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eşitsizliğine göre daha güçlüdür. k, 1’den büyük herhangi bir pozitif sayı olmak üzere herhangi bir veri kümesinin ortalamadan k sapma uzunluğundaki aralığa düşenlerin oranı en az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DFFAF38-18D4-48DF-9947-0263397C3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67" y="587263"/>
                <a:ext cx="8604314" cy="1491883"/>
              </a:xfrm>
              <a:prstGeom prst="rect">
                <a:avLst/>
              </a:prstGeom>
              <a:blipFill>
                <a:blip r:embed="rId2"/>
                <a:stretch>
                  <a:fillRect l="-638" t="-2041" b="-12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2FF0168-8614-48AF-900D-8CF38B51B484}"/>
                  </a:ext>
                </a:extLst>
              </p:cNvPr>
              <p:cNvSpPr txBox="1"/>
              <p:nvPr/>
            </p:nvSpPr>
            <p:spPr>
              <a:xfrm>
                <a:off x="1095866" y="2408813"/>
                <a:ext cx="8981387" cy="2486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ortalaması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olan negatif olmayan değerler alan ve bir olasılık dağılımına sahip olduğu bilinen rastgele bir değişken ise, herhangi bir k&gt;0 için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Veya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2FF0168-8614-48AF-900D-8CF38B51B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66" y="2408813"/>
                <a:ext cx="8981387" cy="2486771"/>
              </a:xfrm>
              <a:prstGeom prst="rect">
                <a:avLst/>
              </a:prstGeom>
              <a:blipFill>
                <a:blip r:embed="rId3"/>
                <a:stretch>
                  <a:fillRect l="-611" t="-12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67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6876655-B1B6-4673-A347-B10719CE3907}"/>
                  </a:ext>
                </a:extLst>
              </p:cNvPr>
              <p:cNvSpPr txBox="1"/>
              <p:nvPr/>
            </p:nvSpPr>
            <p:spPr>
              <a:xfrm>
                <a:off x="857839" y="461913"/>
                <a:ext cx="8283804" cy="375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15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bir çocuk tiyatrosu izlemeye giden rastgele seçilmiş çocukların yaşlarını göstersin. Bu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ortalaması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=5.5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eşitsizliğini kullanarak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&gt;17)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 ihtimalini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11.5=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=11.5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11.5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=0.0076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6876655-B1B6-4673-A347-B10719CE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9" y="461913"/>
                <a:ext cx="8283804" cy="3752566"/>
              </a:xfrm>
              <a:prstGeom prst="rect">
                <a:avLst/>
              </a:prstGeom>
              <a:blipFill>
                <a:blip r:embed="rId2"/>
                <a:stretch>
                  <a:fillRect l="-662" t="-976" r="-8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82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71CC100-C1F8-4B35-8A58-A97D92046E27}"/>
                  </a:ext>
                </a:extLst>
              </p:cNvPr>
              <p:cNvSpPr txBox="1"/>
              <p:nvPr/>
            </p:nvSpPr>
            <p:spPr>
              <a:xfrm>
                <a:off x="1329179" y="810706"/>
                <a:ext cx="7812464" cy="406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16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Bir fabrikada TV tüpü üretilmektedir. Bir haftalık üretimin ortalaması 1500 ise,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TV tüpü üretiminin en az 2000 olma olasılığı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üretimin aynı hafta içinde 1400 ile 1600 arasında olma olasılığı nedir?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≥2000</m:t>
                          </m:r>
                        </m:e>
                      </m:d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2000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1500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2000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=0.75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−1500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&lt;100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=0.99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71CC100-C1F8-4B35-8A58-A97D92046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79" y="810706"/>
                <a:ext cx="7812464" cy="4065024"/>
              </a:xfrm>
              <a:prstGeom prst="rect">
                <a:avLst/>
              </a:prstGeom>
              <a:blipFill>
                <a:blip r:embed="rId2"/>
                <a:stretch>
                  <a:fillRect l="-624" t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9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32AFD70-A36A-4AF1-833B-994049BCCFEE}"/>
                  </a:ext>
                </a:extLst>
              </p:cNvPr>
              <p:cNvSpPr txBox="1"/>
              <p:nvPr/>
            </p:nvSpPr>
            <p:spPr>
              <a:xfrm>
                <a:off x="1282046" y="612742"/>
                <a:ext cx="8415779" cy="4124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17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Bir sınıfta öğrencilerin istatistik dersine ait notlarının ortalaması 65, standart sapması 6’dir. Öğrencilerin en az yüzde kaçı 56 ile 74 not arasındadır?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74−65=65−56=9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1,5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=0,56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Öğrencilerin en az %56’sı 56 ile 74 notu arasındadır.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32AFD70-A36A-4AF1-833B-994049BCC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6" y="612742"/>
                <a:ext cx="8415779" cy="4124271"/>
              </a:xfrm>
              <a:prstGeom prst="rect">
                <a:avLst/>
              </a:prstGeom>
              <a:blipFill>
                <a:blip r:embed="rId2"/>
                <a:stretch>
                  <a:fillRect l="-579" t="-888" b="-13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104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480118F-19AF-41A1-905F-9BEF4B6EECF6}"/>
                  </a:ext>
                </a:extLst>
              </p:cNvPr>
              <p:cNvSpPr txBox="1"/>
              <p:nvPr/>
            </p:nvSpPr>
            <p:spPr>
              <a:xfrm>
                <a:off x="1095866" y="575912"/>
                <a:ext cx="10725346" cy="1458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18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ortalaması 11,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varyansı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9 olan bir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olsun.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Chebyshef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teoreminden hareketle,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(6&lt;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&lt;16)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olasılığının alt sınırını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−11</m:t>
                            </m:r>
                          </m:e>
                        </m:d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≤0,09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C değerini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480118F-19AF-41A1-905F-9BEF4B6E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66" y="575912"/>
                <a:ext cx="10725346" cy="1458028"/>
              </a:xfrm>
              <a:prstGeom prst="rect">
                <a:avLst/>
              </a:prstGeom>
              <a:blipFill>
                <a:blip r:embed="rId2"/>
                <a:stretch>
                  <a:fillRect l="-512" t="-2083" b="-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FF01A2-A619-40AC-A8AC-B263CC87B99A}"/>
                  </a:ext>
                </a:extLst>
              </p:cNvPr>
              <p:cNvSpPr txBox="1"/>
              <p:nvPr/>
            </p:nvSpPr>
            <p:spPr>
              <a:xfrm>
                <a:off x="1095866" y="2656850"/>
                <a:ext cx="9122790" cy="3132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FF01A2-A619-40AC-A8AC-B263CC87B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66" y="2656850"/>
                <a:ext cx="9122790" cy="3132717"/>
              </a:xfrm>
              <a:prstGeom prst="rect">
                <a:avLst/>
              </a:prstGeom>
              <a:blipFill>
                <a:blip r:embed="rId3"/>
                <a:stretch>
                  <a:fillRect l="-602" t="-11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201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4A0D298-F998-4F6B-ADFE-C0001ED4D874}"/>
                  </a:ext>
                </a:extLst>
              </p:cNvPr>
              <p:cNvSpPr txBox="1"/>
              <p:nvPr/>
            </p:nvSpPr>
            <p:spPr>
              <a:xfrm>
                <a:off x="791852" y="934358"/>
                <a:ext cx="10096107" cy="5254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&lt;16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)≥1−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&lt;16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=0,64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≤0,09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=0,09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∙3=10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4A0D298-F998-4F6B-ADFE-C0001ED4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2" y="934358"/>
                <a:ext cx="10096107" cy="5254965"/>
              </a:xfrm>
              <a:prstGeom prst="rect">
                <a:avLst/>
              </a:prstGeom>
              <a:blipFill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4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FA3E0C5-1E2C-4155-ADEA-2C7B16CDE7D5}"/>
                  </a:ext>
                </a:extLst>
              </p:cNvPr>
              <p:cNvSpPr txBox="1"/>
              <p:nvPr/>
            </p:nvSpPr>
            <p:spPr>
              <a:xfrm>
                <a:off x="854166" y="530349"/>
                <a:ext cx="8726864" cy="3857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Büyük Sayılar Kanunu</a:t>
                </a:r>
                <a:endParaRPr lang="tr-TR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Aynı dağılıma sahip birbirinden bağımsız rastgele değişken dizisi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alınsın.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iken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…+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Ortalaması bilinmeyen bir dağılımdan çekilen örnekteki birim sayısı artırıldığında, örnek ortalaması kitle ortalamasına yaklaşacaktır.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Veya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FA3E0C5-1E2C-4155-ADEA-2C7B16CD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6" y="530349"/>
                <a:ext cx="8726864" cy="3857338"/>
              </a:xfrm>
              <a:prstGeom prst="rect">
                <a:avLst/>
              </a:prstGeom>
              <a:blipFill>
                <a:blip r:embed="rId2"/>
                <a:stretch>
                  <a:fillRect l="-559" t="-7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88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128155" y="444433"/>
                <a:ext cx="9999023" cy="4975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=−1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−0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=0,1,2,3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12−4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=−1,0,1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55" y="444433"/>
                <a:ext cx="9999023" cy="4975208"/>
              </a:xfrm>
              <a:prstGeom prst="rect">
                <a:avLst/>
              </a:prstGeom>
              <a:blipFill>
                <a:blip r:embed="rId2"/>
                <a:stretch>
                  <a:fillRect l="-488" t="-8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55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C707620-280D-439E-9309-E6B0E07D41A6}"/>
                  </a:ext>
                </a:extLst>
              </p:cNvPr>
              <p:cNvSpPr txBox="1"/>
              <p:nvPr/>
            </p:nvSpPr>
            <p:spPr>
              <a:xfrm>
                <a:off x="669303" y="565608"/>
                <a:ext cx="8472340" cy="377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19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(−3&lt;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&lt;3)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olasılığının alt sınırını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C707620-280D-439E-9309-E6B0E07D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3" y="565608"/>
                <a:ext cx="8472340" cy="3777957"/>
              </a:xfrm>
              <a:prstGeom prst="rect">
                <a:avLst/>
              </a:prstGeom>
              <a:blipFill>
                <a:blip r:embed="rId2"/>
                <a:stretch>
                  <a:fillRect l="-647" t="-9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21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A053872-776B-4B96-ABE0-9F0E5F369311}"/>
                  </a:ext>
                </a:extLst>
              </p:cNvPr>
              <p:cNvSpPr txBox="1"/>
              <p:nvPr/>
            </p:nvSpPr>
            <p:spPr>
              <a:xfrm>
                <a:off x="980388" y="527901"/>
                <a:ext cx="8161255" cy="4891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20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6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Hilesiz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bir zar atıldığında üst yüzeye gelen sayıları gösteren 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rd’nin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momentlerden hareketle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+6∙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A053872-776B-4B96-ABE0-9F0E5F36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88" y="527901"/>
                <a:ext cx="8161255" cy="4891852"/>
              </a:xfrm>
              <a:prstGeom prst="rect">
                <a:avLst/>
              </a:prstGeom>
              <a:blipFill>
                <a:blip r:embed="rId2"/>
                <a:stretch>
                  <a:fillRect l="-672" t="-7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476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04B0B50-A565-4B3F-A003-70914FEC30B4}"/>
                  </a:ext>
                </a:extLst>
              </p:cNvPr>
              <p:cNvSpPr txBox="1"/>
              <p:nvPr/>
            </p:nvSpPr>
            <p:spPr>
              <a:xfrm>
                <a:off x="952107" y="810706"/>
                <a:ext cx="8189536" cy="275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 21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rd’nin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 beklenen değer ve standart sapmasını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04B0B50-A565-4B3F-A003-70914FEC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810706"/>
                <a:ext cx="8189536" cy="2750433"/>
              </a:xfrm>
              <a:prstGeom prst="rect">
                <a:avLst/>
              </a:prstGeom>
              <a:blipFill>
                <a:blip r:embed="rId2"/>
                <a:stretch>
                  <a:fillRect l="-595" t="-1330" b="-2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39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63B8A22-6D2D-4B75-A60C-ED2293C225A1}"/>
                  </a:ext>
                </a:extLst>
              </p:cNvPr>
              <p:cNvSpPr txBox="1"/>
              <p:nvPr/>
            </p:nvSpPr>
            <p:spPr>
              <a:xfrm>
                <a:off x="895546" y="593889"/>
                <a:ext cx="8246097" cy="4443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=0,4413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=0.2732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=0,2732−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0,4413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=0,0785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=0,2802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63B8A22-6D2D-4B75-A60C-ED2293C2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593889"/>
                <a:ext cx="8246097" cy="4443268"/>
              </a:xfrm>
              <a:prstGeom prst="rect">
                <a:avLst/>
              </a:prstGeom>
              <a:blipFill>
                <a:blip r:embed="rId2"/>
                <a:stretch>
                  <a:fillRect l="-665" t="-6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878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106164E-E35C-495A-A7AF-538345AE9C1C}"/>
                  </a:ext>
                </a:extLst>
              </p:cNvPr>
              <p:cNvSpPr txBox="1"/>
              <p:nvPr/>
            </p:nvSpPr>
            <p:spPr>
              <a:xfrm>
                <a:off x="1018095" y="537328"/>
                <a:ext cx="8123548" cy="2762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22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üzere,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fonksiyonunu elde ediniz.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106164E-E35C-495A-A7AF-538345AE9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37328"/>
                <a:ext cx="8123548" cy="2762936"/>
              </a:xfrm>
              <a:prstGeom prst="rect">
                <a:avLst/>
              </a:prstGeom>
              <a:blipFill>
                <a:blip r:embed="rId2"/>
                <a:stretch>
                  <a:fillRect l="-600" t="-1104" b="-24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690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F50132F-182D-4F0D-A296-9643320CF929}"/>
                  </a:ext>
                </a:extLst>
              </p:cNvPr>
              <p:cNvSpPr txBox="1"/>
              <p:nvPr/>
            </p:nvSpPr>
            <p:spPr>
              <a:xfrm>
                <a:off x="904973" y="546755"/>
                <a:ext cx="8236670" cy="4528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𝑡𝑌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𝑡𝑦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p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F50132F-182D-4F0D-A296-9643320CF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" y="546755"/>
                <a:ext cx="8236670" cy="4528419"/>
              </a:xfrm>
              <a:prstGeom prst="rect">
                <a:avLst/>
              </a:prstGeom>
              <a:blipFill>
                <a:blip r:embed="rId2"/>
                <a:stretch>
                  <a:fillRect l="-592" t="-8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12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3E295DD-70A3-4C87-B398-490C43F3283E}"/>
                  </a:ext>
                </a:extLst>
              </p:cNvPr>
              <p:cNvSpPr txBox="1"/>
              <p:nvPr/>
            </p:nvSpPr>
            <p:spPr>
              <a:xfrm>
                <a:off x="801278" y="537328"/>
                <a:ext cx="8340365" cy="2813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(−1)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(−1)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3E295DD-70A3-4C87-B398-490C43F3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537328"/>
                <a:ext cx="8340365" cy="2813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0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1CD68B9-4FB1-4A73-B27C-AC4A400E538B}"/>
                  </a:ext>
                </a:extLst>
              </p:cNvPr>
              <p:cNvSpPr txBox="1"/>
              <p:nvPr/>
            </p:nvSpPr>
            <p:spPr>
              <a:xfrm>
                <a:off x="716437" y="395926"/>
                <a:ext cx="8425206" cy="239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23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üzere,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Mçf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 hareketle beklenen değer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1CD68B9-4FB1-4A73-B27C-AC4A400E5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7" y="395926"/>
                <a:ext cx="8425206" cy="2396938"/>
              </a:xfrm>
              <a:prstGeom prst="rect">
                <a:avLst/>
              </a:prstGeom>
              <a:blipFill>
                <a:blip r:embed="rId2"/>
                <a:stretch>
                  <a:fillRect l="-651" t="-1527" b="-30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C018E27-9235-4556-9D45-07B19F7996DD}"/>
                  </a:ext>
                </a:extLst>
              </p:cNvPr>
              <p:cNvSpPr txBox="1"/>
              <p:nvPr/>
            </p:nvSpPr>
            <p:spPr>
              <a:xfrm>
                <a:off x="716436" y="3161205"/>
                <a:ext cx="8964891" cy="295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C018E27-9235-4556-9D45-07B19F799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6" y="3161205"/>
                <a:ext cx="8964891" cy="2953565"/>
              </a:xfrm>
              <a:prstGeom prst="rect">
                <a:avLst/>
              </a:prstGeom>
              <a:blipFill>
                <a:blip r:embed="rId3"/>
                <a:stretch>
                  <a:fillRect l="-612" t="-12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7B92434-123B-4752-95F6-A47275353022}"/>
                  </a:ext>
                </a:extLst>
              </p:cNvPr>
              <p:cNvSpPr txBox="1"/>
              <p:nvPr/>
            </p:nvSpPr>
            <p:spPr>
              <a:xfrm>
                <a:off x="867266" y="499622"/>
                <a:ext cx="9992412" cy="2000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24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in olasılık dağılımı,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olup moment çıkaran fonksiyonundan hareketle beklenen değer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7B92434-123B-4752-95F6-A4727535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499622"/>
                <a:ext cx="9992412" cy="2000741"/>
              </a:xfrm>
              <a:prstGeom prst="rect">
                <a:avLst/>
              </a:prstGeom>
              <a:blipFill>
                <a:blip r:embed="rId2"/>
                <a:stretch>
                  <a:fillRect l="-488" t="-1829" b="-36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7D4D8B7-06DC-4513-A9EF-577A476CEEB8}"/>
                  </a:ext>
                </a:extLst>
              </p:cNvPr>
              <p:cNvSpPr txBox="1"/>
              <p:nvPr/>
            </p:nvSpPr>
            <p:spPr>
              <a:xfrm>
                <a:off x="867266" y="2650412"/>
                <a:ext cx="9125146" cy="378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7D4D8B7-06DC-4513-A9EF-577A476C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2650412"/>
                <a:ext cx="9125146" cy="3786614"/>
              </a:xfrm>
              <a:prstGeom prst="rect">
                <a:avLst/>
              </a:prstGeom>
              <a:blipFill>
                <a:blip r:embed="rId3"/>
                <a:stretch>
                  <a:fillRect l="-534" t="-9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946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8DC70E9-20C6-4D64-B206-1199D06CB9E8}"/>
                  </a:ext>
                </a:extLst>
              </p:cNvPr>
              <p:cNvSpPr txBox="1"/>
              <p:nvPr/>
            </p:nvSpPr>
            <p:spPr>
              <a:xfrm>
                <a:off x="1020453" y="452766"/>
                <a:ext cx="6094428" cy="1960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25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olup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değerini elde ediniz.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8DC70E9-20C6-4D64-B206-1199D06C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53" y="452766"/>
                <a:ext cx="6094428" cy="1960217"/>
              </a:xfrm>
              <a:prstGeom prst="rect">
                <a:avLst/>
              </a:prstGeom>
              <a:blipFill>
                <a:blip r:embed="rId2"/>
                <a:stretch>
                  <a:fillRect l="-800" t="-1553" b="-37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62F8122-BD0E-4C0A-9B20-D45D84FC139F}"/>
                  </a:ext>
                </a:extLst>
              </p:cNvPr>
              <p:cNvSpPr txBox="1"/>
              <p:nvPr/>
            </p:nvSpPr>
            <p:spPr>
              <a:xfrm>
                <a:off x="1020452" y="2709286"/>
                <a:ext cx="10140883" cy="3695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62F8122-BD0E-4C0A-9B20-D45D84FC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52" y="2709286"/>
                <a:ext cx="10140883" cy="3695948"/>
              </a:xfrm>
              <a:prstGeom prst="rect">
                <a:avLst/>
              </a:prstGeom>
              <a:blipFill>
                <a:blip r:embed="rId3"/>
                <a:stretch>
                  <a:fillRect l="-481" t="-8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7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724395" y="725440"/>
                <a:ext cx="10343408" cy="4826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2+1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+1∙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4+1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6+1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+3∙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6−1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5" y="725440"/>
                <a:ext cx="10343408" cy="4826642"/>
              </a:xfrm>
              <a:prstGeom prst="rect">
                <a:avLst/>
              </a:prstGeom>
              <a:blipFill>
                <a:blip r:embed="rId2"/>
                <a:stretch>
                  <a:fillRect l="-530" t="-6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916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C1801A8-2F12-4E5D-A5E2-0F042A762921}"/>
                  </a:ext>
                </a:extLst>
              </p:cNvPr>
              <p:cNvSpPr txBox="1"/>
              <p:nvPr/>
            </p:nvSpPr>
            <p:spPr>
              <a:xfrm>
                <a:off x="1168924" y="697584"/>
                <a:ext cx="7972719" cy="3898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26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0.45,    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0.25,   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Olduğuna göre, X in moment çıkaran fonksiyonunu elde ediniz.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=0.45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+0.25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+0.30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C1801A8-2F12-4E5D-A5E2-0F042A76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4" y="697584"/>
                <a:ext cx="7972719" cy="3898824"/>
              </a:xfrm>
              <a:prstGeom prst="rect">
                <a:avLst/>
              </a:prstGeom>
              <a:blipFill>
                <a:blip r:embed="rId2"/>
                <a:stretch>
                  <a:fillRect l="-688" t="-7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30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D81FD10-EB5B-4ABF-AFDE-B51FE6A40A64}"/>
                  </a:ext>
                </a:extLst>
              </p:cNvPr>
              <p:cNvSpPr txBox="1"/>
              <p:nvPr/>
            </p:nvSpPr>
            <p:spPr>
              <a:xfrm>
                <a:off x="942680" y="546756"/>
                <a:ext cx="8198963" cy="290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27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r d. bir zar atıldığında üste gelen sayıları göstersin.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fonksiyonunu elde ederek beklenen değer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 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=1,2,3,4,5,6</m:t>
                              </m:r>
                            </m:e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D81FD10-EB5B-4ABF-AFDE-B51FE6A40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546756"/>
                <a:ext cx="8198963" cy="2906630"/>
              </a:xfrm>
              <a:prstGeom prst="rect">
                <a:avLst/>
              </a:prstGeom>
              <a:blipFill>
                <a:blip r:embed="rId2"/>
                <a:stretch>
                  <a:fillRect l="-669" t="-12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2F35328-97C6-478D-BD06-C18367D62075}"/>
                  </a:ext>
                </a:extLst>
              </p:cNvPr>
              <p:cNvSpPr txBox="1"/>
              <p:nvPr/>
            </p:nvSpPr>
            <p:spPr>
              <a:xfrm>
                <a:off x="942679" y="3934280"/>
                <a:ext cx="9426805" cy="1674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(1+1)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4+1</m:t>
                              </m:r>
                            </m:e>
                          </m:d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9+1</m:t>
                              </m:r>
                            </m:e>
                          </m:d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16+1</m:t>
                              </m:r>
                            </m:e>
                          </m:d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25+1</m:t>
                              </m:r>
                            </m:e>
                          </m:d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(36+1)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2F35328-97C6-478D-BD06-C18367D6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9" y="3934280"/>
                <a:ext cx="9426805" cy="1674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926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BC8D8BD-4B79-4C07-AA7C-5CA9DBA908C5}"/>
                  </a:ext>
                </a:extLst>
              </p:cNvPr>
              <p:cNvSpPr txBox="1"/>
              <p:nvPr/>
            </p:nvSpPr>
            <p:spPr>
              <a:xfrm>
                <a:off x="603315" y="416597"/>
                <a:ext cx="10360057" cy="2082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BC8D8BD-4B79-4C07-AA7C-5CA9DBA90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5" y="416597"/>
                <a:ext cx="10360057" cy="2082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456494C-6804-4E79-9937-CB3BB3777D5C}"/>
                  </a:ext>
                </a:extLst>
              </p:cNvPr>
              <p:cNvSpPr txBox="1"/>
              <p:nvPr/>
            </p:nvSpPr>
            <p:spPr>
              <a:xfrm>
                <a:off x="1698003" y="2535044"/>
                <a:ext cx="8170682" cy="28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1369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37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1369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2463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456494C-6804-4E79-9937-CB3BB377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003" y="2535044"/>
                <a:ext cx="8170682" cy="2865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6818FF76-A82B-408D-9128-0289DC8304CB}"/>
                  </a:ext>
                </a:extLst>
              </p:cNvPr>
              <p:cNvSpPr txBox="1"/>
              <p:nvPr/>
            </p:nvSpPr>
            <p:spPr>
              <a:xfrm>
                <a:off x="2736130" y="5636136"/>
                <a:ext cx="6094428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2463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97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5369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6818FF76-A82B-408D-9128-0289DC830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30" y="5636136"/>
                <a:ext cx="6094428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370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EFD043B-ADAD-4446-BC5D-38208EE1F1AF}"/>
                  </a:ext>
                </a:extLst>
              </p:cNvPr>
              <p:cNvSpPr txBox="1"/>
              <p:nvPr/>
            </p:nvSpPr>
            <p:spPr>
              <a:xfrm>
                <a:off x="841342" y="609785"/>
                <a:ext cx="6094428" cy="3041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28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rd’nin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moment çıkaran fonksiyonundan hareketle olasılık fonksiyonunu ve beklenen değerini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EFD043B-ADAD-4446-BC5D-38208EE1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42" y="609785"/>
                <a:ext cx="6094428" cy="3041345"/>
              </a:xfrm>
              <a:prstGeom prst="rect">
                <a:avLst/>
              </a:prstGeom>
              <a:blipFill>
                <a:blip r:embed="rId2"/>
                <a:stretch>
                  <a:fillRect l="-800" t="-10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7FBFF51-A26D-42F9-AC33-0EAB4A118809}"/>
                  </a:ext>
                </a:extLst>
              </p:cNvPr>
              <p:cNvSpPr txBox="1"/>
              <p:nvPr/>
            </p:nvSpPr>
            <p:spPr>
              <a:xfrm>
                <a:off x="1039306" y="3351289"/>
                <a:ext cx="6094428" cy="310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Olduğundan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7FBFF51-A26D-42F9-AC33-0EAB4A11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6" y="3351289"/>
                <a:ext cx="6094428" cy="3101298"/>
              </a:xfrm>
              <a:prstGeom prst="rect">
                <a:avLst/>
              </a:prstGeom>
              <a:blipFill>
                <a:blip r:embed="rId3"/>
                <a:stretch>
                  <a:fillRect l="-800" t="-11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AB44DB9-E46F-4A47-90C6-40058989ABE3}"/>
                  </a:ext>
                </a:extLst>
              </p:cNvPr>
              <p:cNvSpPr txBox="1"/>
              <p:nvPr/>
            </p:nvSpPr>
            <p:spPr>
              <a:xfrm>
                <a:off x="6096000" y="4346601"/>
                <a:ext cx="6094428" cy="1410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AB44DB9-E46F-4A47-90C6-40058989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46601"/>
                <a:ext cx="6094428" cy="1410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59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17336E8-3762-4993-BAC5-87F250BC64CB}"/>
                  </a:ext>
                </a:extLst>
              </p:cNvPr>
              <p:cNvSpPr txBox="1"/>
              <p:nvPr/>
            </p:nvSpPr>
            <p:spPr>
              <a:xfrm>
                <a:off x="897904" y="594530"/>
                <a:ext cx="9207630" cy="1816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29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(1−2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fonksiyondan hareketle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17336E8-3762-4993-BAC5-87F250BC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" y="594530"/>
                <a:ext cx="9207630" cy="1816716"/>
              </a:xfrm>
              <a:prstGeom prst="rect">
                <a:avLst/>
              </a:prstGeom>
              <a:blipFill>
                <a:blip r:embed="rId2"/>
                <a:stretch>
                  <a:fillRect l="-529" t="-2013" b="-40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C55EB39-A23E-46FE-971C-F4E9371AB3D9}"/>
                  </a:ext>
                </a:extLst>
              </p:cNvPr>
              <p:cNvSpPr txBox="1"/>
              <p:nvPr/>
            </p:nvSpPr>
            <p:spPr>
              <a:xfrm>
                <a:off x="973320" y="2882552"/>
                <a:ext cx="8481766" cy="2681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C55EB39-A23E-46FE-971C-F4E9371AB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20" y="2882552"/>
                <a:ext cx="8481766" cy="2681311"/>
              </a:xfrm>
              <a:prstGeom prst="rect">
                <a:avLst/>
              </a:prstGeom>
              <a:blipFill>
                <a:blip r:embed="rId3"/>
                <a:stretch>
                  <a:fillRect l="-647" t="-13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4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F2E1E4-995D-4B28-B069-5FF90A329606}"/>
                  </a:ext>
                </a:extLst>
              </p:cNvPr>
              <p:cNvSpPr txBox="1"/>
              <p:nvPr/>
            </p:nvSpPr>
            <p:spPr>
              <a:xfrm>
                <a:off x="1029879" y="566246"/>
                <a:ext cx="6094428" cy="289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30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fonksiyonunu bulunuz.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Beklenen değerini hesaplayınız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F2E1E4-995D-4B28-B069-5FF90A32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9" y="566246"/>
                <a:ext cx="6094428" cy="2894126"/>
              </a:xfrm>
              <a:prstGeom prst="rect">
                <a:avLst/>
              </a:prstGeom>
              <a:blipFill>
                <a:blip r:embed="rId2"/>
                <a:stretch>
                  <a:fillRect l="-900" t="-1263" b="-23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BCCFB59-DB0B-4F85-8DED-68AD03984608}"/>
                  </a:ext>
                </a:extLst>
              </p:cNvPr>
              <p:cNvSpPr txBox="1"/>
              <p:nvPr/>
            </p:nvSpPr>
            <p:spPr>
              <a:xfrm>
                <a:off x="1105294" y="4223520"/>
                <a:ext cx="6094428" cy="1451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𝑡𝑥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BCCFB59-DB0B-4F85-8DED-68AD03984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94" y="4223520"/>
                <a:ext cx="6094428" cy="1451103"/>
              </a:xfrm>
              <a:prstGeom prst="rect">
                <a:avLst/>
              </a:prstGeom>
              <a:blipFill>
                <a:blip r:embed="rId3"/>
                <a:stretch>
                  <a:fillRect l="-800" t="-25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>
            <a:extLst>
              <a:ext uri="{FF2B5EF4-FFF2-40B4-BE49-F238E27FC236}">
                <a16:creationId xmlns:a16="http://schemas.microsoft.com/office/drawing/2014/main" id="{4FDFE265-14E4-45B1-B7EB-9B52AD517F1F}"/>
              </a:ext>
            </a:extLst>
          </p:cNvPr>
          <p:cNvSpPr txBox="1"/>
          <p:nvPr/>
        </p:nvSpPr>
        <p:spPr>
          <a:xfrm>
            <a:off x="1029879" y="3655933"/>
            <a:ext cx="609442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65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4682637-B1C6-44EB-85D8-301810AD3705}"/>
                  </a:ext>
                </a:extLst>
              </p:cNvPr>
              <p:cNvSpPr txBox="1"/>
              <p:nvPr/>
            </p:nvSpPr>
            <p:spPr>
              <a:xfrm>
                <a:off x="829559" y="509047"/>
                <a:ext cx="8312084" cy="5450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4682637-B1C6-44EB-85D8-301810AD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" y="509047"/>
                <a:ext cx="8312084" cy="5450018"/>
              </a:xfrm>
              <a:prstGeom prst="rect">
                <a:avLst/>
              </a:prstGeom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10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E22C887-42A0-4B41-8814-15A41CAB7881}"/>
                  </a:ext>
                </a:extLst>
              </p:cNvPr>
              <p:cNvSpPr txBox="1"/>
              <p:nvPr/>
            </p:nvSpPr>
            <p:spPr>
              <a:xfrm>
                <a:off x="1112363" y="650449"/>
                <a:ext cx="8029280" cy="264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31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in moment çıkaran fonksiyonu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E22C887-42A0-4B41-8814-15A41CAB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650449"/>
                <a:ext cx="8029280" cy="2644955"/>
              </a:xfrm>
              <a:prstGeom prst="rect">
                <a:avLst/>
              </a:prstGeom>
              <a:blipFill>
                <a:blip r:embed="rId2"/>
                <a:stretch>
                  <a:fillRect l="-607" t="-1382" b="-25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04EE9B0-AE53-4EBE-90F2-705F651E69E9}"/>
                  </a:ext>
                </a:extLst>
              </p:cNvPr>
              <p:cNvSpPr txBox="1"/>
              <p:nvPr/>
            </p:nvSpPr>
            <p:spPr>
              <a:xfrm>
                <a:off x="1112363" y="3562597"/>
                <a:ext cx="9144000" cy="2347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3−2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3−2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04EE9B0-AE53-4EBE-90F2-705F651E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3562597"/>
                <a:ext cx="9144000" cy="2347822"/>
              </a:xfrm>
              <a:prstGeom prst="rect">
                <a:avLst/>
              </a:prstGeom>
              <a:blipFill>
                <a:blip r:embed="rId3"/>
                <a:stretch>
                  <a:fillRect l="-533" t="-12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51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56C0FB6-5F31-41C8-9320-6D85FB4CB336}"/>
                  </a:ext>
                </a:extLst>
              </p:cNvPr>
              <p:cNvSpPr txBox="1"/>
              <p:nvPr/>
            </p:nvSpPr>
            <p:spPr>
              <a:xfrm>
                <a:off x="945039" y="393754"/>
                <a:ext cx="9785023" cy="1955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3−2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56C0FB6-5F31-41C8-9320-6D85FB4C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9" y="393754"/>
                <a:ext cx="9785023" cy="1955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etin kutusu 3">
            <a:extLst>
              <a:ext uri="{FF2B5EF4-FFF2-40B4-BE49-F238E27FC236}">
                <a16:creationId xmlns:a16="http://schemas.microsoft.com/office/drawing/2014/main" id="{C5584106-8712-497F-96AE-F05334A593A5}"/>
              </a:ext>
            </a:extLst>
          </p:cNvPr>
          <p:cNvSpPr txBox="1"/>
          <p:nvPr/>
        </p:nvSpPr>
        <p:spPr>
          <a:xfrm>
            <a:off x="945039" y="2811712"/>
            <a:ext cx="609442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32</a:t>
            </a:r>
            <a:endParaRPr lang="tr-TR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1989526-48F5-4320-AA44-6A19A51648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38" y="3952934"/>
            <a:ext cx="3548288" cy="713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F698B6-62AD-4298-A28A-9830A772A197}"/>
              </a:ext>
            </a:extLst>
          </p:cNvPr>
          <p:cNvSpPr txBox="1"/>
          <p:nvPr/>
        </p:nvSpPr>
        <p:spPr>
          <a:xfrm>
            <a:off x="1419638" y="5312917"/>
            <a:ext cx="6094428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beklenen değerini,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varyansını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hesaplayınız.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X’in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moment çıkaran fonksiyonunu bulunuz.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Mçf’den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hareketle a şıkkındaki değerleri hesaplayınız.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89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9AA8C7B-A69D-4929-A83C-C2C9E8F09497}"/>
                  </a:ext>
                </a:extLst>
              </p:cNvPr>
              <p:cNvSpPr txBox="1"/>
              <p:nvPr/>
            </p:nvSpPr>
            <p:spPr>
              <a:xfrm>
                <a:off x="1077012" y="550000"/>
                <a:ext cx="8698583" cy="3292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=7/4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=0,9375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9AA8C7B-A69D-4929-A83C-C2C9E8F0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12" y="550000"/>
                <a:ext cx="8698583" cy="3292889"/>
              </a:xfrm>
              <a:prstGeom prst="rect">
                <a:avLst/>
              </a:prstGeom>
              <a:blipFill>
                <a:blip r:embed="rId2"/>
                <a:stretch>
                  <a:fillRect l="-631" t="-9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>
            <a:extLst>
              <a:ext uri="{FF2B5EF4-FFF2-40B4-BE49-F238E27FC236}">
                <a16:creationId xmlns:a16="http://schemas.microsoft.com/office/drawing/2014/main" id="{170659DF-1B68-4EEB-A412-6CB7121FA43B}"/>
              </a:ext>
            </a:extLst>
          </p:cNvPr>
          <p:cNvSpPr txBox="1"/>
          <p:nvPr/>
        </p:nvSpPr>
        <p:spPr>
          <a:xfrm>
            <a:off x="1077012" y="4338752"/>
            <a:ext cx="6094428" cy="96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6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800"/>
              </a:spcAft>
            </a:pP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5047E69-A0C2-407F-8618-D780645F24C7}"/>
                  </a:ext>
                </a:extLst>
              </p:cNvPr>
              <p:cNvSpPr txBox="1"/>
              <p:nvPr/>
            </p:nvSpPr>
            <p:spPr>
              <a:xfrm>
                <a:off x="2379089" y="4578237"/>
                <a:ext cx="6094428" cy="133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+5=2∙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0,9375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5047E69-A0C2-407F-8618-D780645F2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089" y="4578237"/>
                <a:ext cx="6094428" cy="133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0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223158" y="760021"/>
                <a:ext cx="7920842" cy="3171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=0+1∙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58" y="760021"/>
                <a:ext cx="7920842" cy="317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724395" y="4113453"/>
                <a:ext cx="9773392" cy="251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 </a:t>
                </a: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=0+1∙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+4∙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+9∙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5" y="4113453"/>
                <a:ext cx="9773392" cy="2518638"/>
              </a:xfrm>
              <a:prstGeom prst="rect">
                <a:avLst/>
              </a:prstGeom>
              <a:blipFill>
                <a:blip r:embed="rId3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770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31F29C5-228E-4288-83CF-CA388C7FD0D9}"/>
                  </a:ext>
                </a:extLst>
              </p:cNvPr>
              <p:cNvSpPr txBox="1"/>
              <p:nvPr/>
            </p:nvSpPr>
            <p:spPr>
              <a:xfrm>
                <a:off x="1206630" y="452487"/>
                <a:ext cx="9832157" cy="6055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6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c)</a:t>
                </a:r>
              </a:p>
              <a:p>
                <a:pPr lvl="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endParaRPr lang="tr-T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=7/4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=0,9375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31F29C5-228E-4288-83CF-CA388C7F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30" y="452487"/>
                <a:ext cx="9832157" cy="6055184"/>
              </a:xfrm>
              <a:prstGeom prst="rect">
                <a:avLst/>
              </a:prstGeom>
              <a:blipFill>
                <a:blip r:embed="rId2"/>
                <a:stretch>
                  <a:fillRect l="-558" t="-5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541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618AE6B-0BAA-492E-88BA-8D7CAB3CC781}"/>
                  </a:ext>
                </a:extLst>
              </p:cNvPr>
              <p:cNvSpPr txBox="1"/>
              <p:nvPr/>
            </p:nvSpPr>
            <p:spPr>
              <a:xfrm>
                <a:off x="857839" y="725864"/>
                <a:ext cx="9984332" cy="3618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33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X’in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0≤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Beklenen değerini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değerini hesaplayınız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 çıkaran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Mçf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 hareketle a ve b şıkkını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hasaplayınız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618AE6B-0BAA-492E-88BA-8D7CAB3C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9" y="725864"/>
                <a:ext cx="9984332" cy="3618298"/>
              </a:xfrm>
              <a:prstGeom prst="rect">
                <a:avLst/>
              </a:prstGeom>
              <a:blipFill>
                <a:blip r:embed="rId2"/>
                <a:stretch>
                  <a:fillRect l="-549" t="-842" b="-15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94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AC1F600-089F-4242-B172-18BF6428189F}"/>
                  </a:ext>
                </a:extLst>
              </p:cNvPr>
              <p:cNvSpPr txBox="1"/>
              <p:nvPr/>
            </p:nvSpPr>
            <p:spPr>
              <a:xfrm>
                <a:off x="989814" y="414779"/>
                <a:ext cx="8151829" cy="4145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AC1F600-089F-4242-B172-18BF6428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14" y="414779"/>
                <a:ext cx="8151829" cy="4145943"/>
              </a:xfrm>
              <a:prstGeom prst="rect">
                <a:avLst/>
              </a:prstGeom>
              <a:blipFill>
                <a:blip r:embed="rId2"/>
                <a:stretch>
                  <a:fillRect l="-598" t="-7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787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F13FDCF-450A-4880-B961-5927011A0827}"/>
                  </a:ext>
                </a:extLst>
              </p:cNvPr>
              <p:cNvSpPr txBox="1"/>
              <p:nvPr/>
            </p:nvSpPr>
            <p:spPr>
              <a:xfrm>
                <a:off x="1331929" y="313802"/>
                <a:ext cx="9528142" cy="2502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=2(−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F13FDCF-450A-4880-B961-5927011A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29" y="313802"/>
                <a:ext cx="9528142" cy="2502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E7E83CE-47C2-4209-A219-7500842DE370}"/>
                  </a:ext>
                </a:extLst>
              </p:cNvPr>
              <p:cNvSpPr txBox="1"/>
              <p:nvPr/>
            </p:nvSpPr>
            <p:spPr>
              <a:xfrm>
                <a:off x="1150069" y="3306814"/>
                <a:ext cx="10303497" cy="311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E7E83CE-47C2-4209-A219-7500842DE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3306814"/>
                <a:ext cx="10303497" cy="3110147"/>
              </a:xfrm>
              <a:prstGeom prst="rect">
                <a:avLst/>
              </a:prstGeom>
              <a:blipFill>
                <a:blip r:embed="rId3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106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DC11DDC-C7A5-4322-862A-27DBFB99DB7F}"/>
                  </a:ext>
                </a:extLst>
              </p:cNvPr>
              <p:cNvSpPr txBox="1"/>
              <p:nvPr/>
            </p:nvSpPr>
            <p:spPr>
              <a:xfrm>
                <a:off x="914400" y="511037"/>
                <a:ext cx="10256363" cy="584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=3∙2=6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−1=4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DC11DDC-C7A5-4322-862A-27DBFB99D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1037"/>
                <a:ext cx="10256363" cy="5840638"/>
              </a:xfrm>
              <a:prstGeom prst="rect">
                <a:avLst/>
              </a:prstGeom>
              <a:blipFill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45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EA382AE-F124-4494-9598-577CCCC12817}"/>
                  </a:ext>
                </a:extLst>
              </p:cNvPr>
              <p:cNvSpPr txBox="1"/>
              <p:nvPr/>
            </p:nvSpPr>
            <p:spPr>
              <a:xfrm>
                <a:off x="-245097" y="622169"/>
                <a:ext cx="8066987" cy="4268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EA382AE-F124-4494-9598-577CCCC12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5097" y="622169"/>
                <a:ext cx="8066987" cy="4268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E6EA6D4-24EB-4B73-B2A1-EFECBB618466}"/>
                  </a:ext>
                </a:extLst>
              </p:cNvPr>
              <p:cNvSpPr txBox="1"/>
              <p:nvPr/>
            </p:nvSpPr>
            <p:spPr>
              <a:xfrm>
                <a:off x="6200481" y="1178772"/>
                <a:ext cx="6216976" cy="2732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E6EA6D4-24EB-4B73-B2A1-EFECBB618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81" y="1178772"/>
                <a:ext cx="6216976" cy="2732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643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38151" y="1131320"/>
                <a:ext cx="10153402" cy="4074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34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Bir markete getirilen deterjan paketlerinin ağırlıklarının standart sapmasının 0,5 olduğu biliniyor.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Anakütle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ortalaması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0,01 farkla ve en az 0,90 güvenilirlikle tahmin edilmek isteniyor. Bu amaçla seçilmesi gereken örneklem büyüklüğü n ne olmalıdır?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tr-TR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&lt;0,01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0,5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0,01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=0,90   →   0,10=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0,5</m:t>
                              </m:r>
                            </m:e>
                          </m:d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0,01</m:t>
                              </m:r>
                            </m:e>
                          </m:d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0,01</m:t>
                              </m:r>
                            </m:e>
                          </m:d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→  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=25000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1" y="1131320"/>
                <a:ext cx="10153402" cy="4074898"/>
              </a:xfrm>
              <a:prstGeom prst="rect">
                <a:avLst/>
              </a:prstGeom>
              <a:blipFill>
                <a:blip r:embed="rId2"/>
                <a:stretch>
                  <a:fillRect l="-541" t="-898" r="-4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48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97527" y="617517"/>
                <a:ext cx="9737767" cy="3999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35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için E(X)=0, var(X)=8 ise, P(-3&lt;X&lt;3) olasılığını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Dağılım bilinmediği için kesin olasılığı hesaplayamayız. Bu durumda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eşitsizliğinden istenilen olasılık için bir alt sınır bulunabilir.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𝑣𝑎𝑟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&lt;3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617517"/>
                <a:ext cx="9737767" cy="3999941"/>
              </a:xfrm>
              <a:prstGeom prst="rect">
                <a:avLst/>
              </a:prstGeom>
              <a:blipFill>
                <a:blip r:embed="rId2"/>
                <a:stretch>
                  <a:fillRect l="-564" t="-762" r="-5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760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Dikdörtgen 1"/>
              <p:cNvSpPr/>
              <p:nvPr/>
            </p:nvSpPr>
            <p:spPr>
              <a:xfrm>
                <a:off x="653143" y="534390"/>
                <a:ext cx="10794670" cy="4600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36</a:t>
                </a:r>
                <a:endParaRPr lang="tr-TR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-1,0,1 değerlerini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olasılıklarıyla alıyor ise k=4 için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eşitsizliğni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inceleyiniz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−0=1/4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34390"/>
                <a:ext cx="10794670" cy="4600618"/>
              </a:xfrm>
              <a:prstGeom prst="rect">
                <a:avLst/>
              </a:prstGeom>
              <a:blipFill>
                <a:blip r:embed="rId2"/>
                <a:stretch>
                  <a:fillRect l="-452" t="-7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572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38151" y="629393"/>
                <a:ext cx="9464633" cy="3461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37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için E(X)=5 ve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𝑚𝑖𝑛𝑃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−9&lt;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&lt;19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=0,98 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→ 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−5≤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≥1−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=0,98  →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=3,92 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1" y="629393"/>
                <a:ext cx="9464633" cy="3461717"/>
              </a:xfrm>
              <a:prstGeom prst="rect">
                <a:avLst/>
              </a:prstGeo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97527" y="463138"/>
                <a:ext cx="10010899" cy="4813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^2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tr-TR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 </a:t>
                </a:r>
              </a:p>
              <a:p>
                <a:pPr marL="457200">
                  <a:lnSpc>
                    <a:spcPct val="106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cov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1/18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=0,1084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463138"/>
                <a:ext cx="10010899" cy="4813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340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Sınıksaran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Teori ve Uygulamalarıyla İstatistiksel Yöntemler, Türkmen Kitabevi, 3.Baskı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Irwin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Miller,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Marylees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E. Freund's Mathematical 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Applications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Eighth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Mustafa Aytaç, Matematiksel İstatistik, Ezgi Kitabevi, 5.Baskı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Fikri Akdeniz, Olasılık ve İstatistik, Akademisyen Kitabevi, 20.Baskı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Serdar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Kılıçkaplan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İstatistiğe Giriş 1, Gazi Kitabevi,8.Baskı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Semra Oral Erbaş, Olasılık ve İstatistik Problemler ve Çözümleri ile, Gazi Kitabevi, 7. Baskı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Wackerly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William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Mendenhall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III, Richard L.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ScheafferMathematical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Seventh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965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914400" y="296882"/>
                <a:ext cx="8193974" cy="309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0&lt;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&lt;1,  0&lt;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koşullu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Y </a:t>
                </a:r>
                <a:r>
                  <a:rPr lang="tr-TR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koşullu olasılık fonksiyonunun yoğunluk fonksiyonu olduğunu gösteriniz.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E(Y|X=0.5)=?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6882"/>
                <a:ext cx="8193974" cy="3098284"/>
              </a:xfrm>
              <a:prstGeom prst="rect">
                <a:avLst/>
              </a:prstGeom>
              <a:blipFill>
                <a:blip r:embed="rId2"/>
                <a:stretch>
                  <a:fillRect l="-595" b="-5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914400" y="3393782"/>
                <a:ext cx="9231085" cy="3464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+0,5  ,   0&lt;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+0,5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393782"/>
                <a:ext cx="9231085" cy="3464218"/>
              </a:xfrm>
              <a:prstGeom prst="rect">
                <a:avLst/>
              </a:prstGeom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75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855023" y="688769"/>
                <a:ext cx="10034650" cy="4560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+0,5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+0,5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+0,5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+0,5</m:t>
                              </m:r>
                            </m:den>
                          </m:f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=0,5</m:t>
                          </m:r>
                        </m:sub>
                      </m:sSub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+0,5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0,5+0,5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=0,5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(0.5+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23" y="688769"/>
                <a:ext cx="10034650" cy="4560223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0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3737</Words>
  <Application>Microsoft Office PowerPoint</Application>
  <PresentationFormat>Geniş ekran</PresentationFormat>
  <Paragraphs>584</Paragraphs>
  <Slides>70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Teması</vt:lpstr>
      <vt:lpstr>Matematiksel İstatistik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Moment Çıkaran Fonksiyon</vt:lpstr>
      <vt:lpstr>PowerPoint Sunusu</vt:lpstr>
      <vt:lpstr>PowerPoint Sunusu</vt:lpstr>
      <vt:lpstr>PowerPoint Sunusu</vt:lpstr>
      <vt:lpstr>4.1. Moment Çıkaran Fonksiyonun Özellikleri</vt:lpstr>
      <vt:lpstr>PowerPoint Sunusu</vt:lpstr>
      <vt:lpstr>PowerPoint Sunusu</vt:lpstr>
      <vt:lpstr>PowerPoint Sunusu</vt:lpstr>
      <vt:lpstr>PowerPoint Sunusu</vt:lpstr>
      <vt:lpstr>Bazı Önemli Eşitsizlikler ve Teoremler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Matematiksel İstatistik</dc:title>
  <dc:creator>Sinan Demirezen</dc:creator>
  <cp:lastModifiedBy>ozlem yorulmaz</cp:lastModifiedBy>
  <cp:revision>45</cp:revision>
  <dcterms:created xsi:type="dcterms:W3CDTF">2020-11-20T21:53:26Z</dcterms:created>
  <dcterms:modified xsi:type="dcterms:W3CDTF">2020-11-27T15:44:33Z</dcterms:modified>
</cp:coreProperties>
</file>