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31" r:id="rId27"/>
    <p:sldId id="378" r:id="rId28"/>
    <p:sldId id="333" r:id="rId29"/>
    <p:sldId id="334" r:id="rId30"/>
    <p:sldId id="335" r:id="rId31"/>
    <p:sldId id="336" r:id="rId32"/>
    <p:sldId id="337" r:id="rId33"/>
    <p:sldId id="376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6" r:id="rId42"/>
    <p:sldId id="347" r:id="rId43"/>
    <p:sldId id="348" r:id="rId44"/>
    <p:sldId id="345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8" r:id="rId64"/>
    <p:sldId id="367" r:id="rId65"/>
    <p:sldId id="370" r:id="rId66"/>
    <p:sldId id="371" r:id="rId67"/>
    <p:sldId id="372" r:id="rId68"/>
    <p:sldId id="373" r:id="rId69"/>
    <p:sldId id="374" r:id="rId70"/>
    <p:sldId id="375" r:id="rId71"/>
    <p:sldId id="379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60431-A602-41B0-8035-0D96B80A656A}" type="datetimeFigureOut">
              <a:rPr lang="tr-TR" smtClean="0"/>
              <a:t>4.12.2020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1FCD6-7ACF-4BCD-B33C-7DB20542B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23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C519-3A09-4377-A154-36112743E224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9E98-5002-4D5C-BF0D-1ED5F689A91A}" type="datetime1">
              <a:rPr lang="tr-TR" smtClean="0"/>
              <a:t>4.12.2020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9214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9E98-5002-4D5C-BF0D-1ED5F689A91A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921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9E98-5002-4D5C-BF0D-1ED5F689A91A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6883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9E98-5002-4D5C-BF0D-1ED5F689A91A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35090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9E98-5002-4D5C-BF0D-1ED5F689A91A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63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9E98-5002-4D5C-BF0D-1ED5F689A91A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46703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207E-5D77-4CF5-AE8A-9F6ED9AB0CD7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406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42B-A71B-4CB5-9025-48CA4E1DB886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1876-5CA8-41D1-AEC6-F6F993563C1B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3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FEE-8737-4910-93B5-E30805C7C1C8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5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CC-D7E3-481B-862C-0A986F23142A}" type="datetime1">
              <a:rPr lang="tr-TR" smtClean="0"/>
              <a:t>4.12.2020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3AB4-D1CF-4A80-A6E1-7C4F308CA8B8}" type="datetime1">
              <a:rPr lang="tr-TR" smtClean="0"/>
              <a:t>4.12.2020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9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C100-B6C2-4832-BBA9-B6A7D3E5B7BA}" type="datetime1">
              <a:rPr lang="tr-TR" smtClean="0"/>
              <a:t>4.12.2020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66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E7CF-BD47-40E1-A1CA-B345108CFE70}" type="datetime1">
              <a:rPr lang="tr-TR" smtClean="0"/>
              <a:t>4.12.2020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B726-2942-4D99-837A-BC815A007EB0}" type="datetime1">
              <a:rPr lang="tr-TR" smtClean="0"/>
              <a:t>4.12.2020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80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2FF4-D894-4348-817D-C9A6F7A68BCE}" type="datetime1">
              <a:rPr lang="tr-TR" smtClean="0"/>
              <a:t>4.12.2020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59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839E98-5002-4D5C-BF0D-1ED5F689A91A}" type="datetime1">
              <a:rPr lang="tr-TR" smtClean="0"/>
              <a:t>4.12.2020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150BDF-9A86-4CCE-9407-DCB9BB4EF0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7079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BFF3C4-8675-4CE7-98B7-4A659FAF9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754" y="628617"/>
            <a:ext cx="6368858" cy="3028983"/>
          </a:xfrm>
        </p:spPr>
        <p:txBody>
          <a:bodyPr>
            <a:normAutofit/>
          </a:bodyPr>
          <a:lstStyle/>
          <a:p>
            <a:r>
              <a:rPr lang="tr-TR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ÖZEL Kesikli OLASILIK Dağılımlar</a:t>
            </a:r>
            <a:endParaRPr lang="tr-TR" i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952FAF-F708-4AEC-BA15-823A5C392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845" y="3843868"/>
            <a:ext cx="5233180" cy="1564744"/>
          </a:xfrm>
        </p:spPr>
        <p:txBody>
          <a:bodyPr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7.Hafta</a:t>
            </a:r>
          </a:p>
        </p:txBody>
      </p:sp>
      <p:pic>
        <p:nvPicPr>
          <p:cNvPr id="7" name="Graphic 6" descr="Onay işareti">
            <a:extLst>
              <a:ext uri="{FF2B5EF4-FFF2-40B4-BE49-F238E27FC236}">
                <a16:creationId xmlns:a16="http://schemas.microsoft.com/office/drawing/2014/main" id="{4A5E43C4-5D95-420D-B5D1-746231D4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791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4B4394-FD44-47B1-8BBC-B1683A74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Bernoulli Dağılımı </a:t>
            </a:r>
            <a:endParaRPr lang="tr-TR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D9A16328-5F65-4316-A0C0-00B9E830C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tanımından hareketle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1−0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1−1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1−0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1−1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𝑝𝑞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D9A16328-5F65-4316-A0C0-00B9E830C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t="-20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99EDA2-F895-4C59-8524-6B25A03B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86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C33AF-3BD5-47C6-92FD-8C7B6CEC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437" y="1450655"/>
            <a:ext cx="3932030" cy="3956690"/>
          </a:xfrm>
        </p:spPr>
        <p:txBody>
          <a:bodyPr anchor="ctr">
            <a:normAutofit/>
          </a:bodyPr>
          <a:lstStyle/>
          <a:p>
            <a:pPr algn="r"/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DA93F67B-07BF-494C-8751-446A57C02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0533" y="612844"/>
                <a:ext cx="5571552" cy="543775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olasılık fonksiyonu,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ise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MÇF</a:t>
                </a:r>
                <a:r>
                  <a:rPr lang="tr-TR" sz="1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‘den hareketle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E(X), V(X) bulunuz.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𝑝𝑞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sz="1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DA93F67B-07BF-494C-8751-446A57C02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0533" y="612844"/>
                <a:ext cx="5571552" cy="5437753"/>
              </a:xfr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EBD3B31-F4A9-4CB4-B948-FBEF767D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05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472444-DCDF-46C4-8B32-A2F215FC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tr-TR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Binom</a:t>
            </a:r>
            <a:r>
              <a:rPr lang="tr-TR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  <a:endParaRPr lang="en-US" sz="8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A88B9B49-A5F2-4057-A8FC-78E8870A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12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20A781CC-3D69-475F-88E4-66CA669290EB}"/>
                  </a:ext>
                </a:extLst>
              </p:cNvPr>
              <p:cNvSpPr txBox="1"/>
              <p:nvPr/>
            </p:nvSpPr>
            <p:spPr>
              <a:xfrm>
                <a:off x="1929284" y="3429000"/>
                <a:ext cx="9553708" cy="2387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Bernoulli deneyinin n kez birbirinden bağımsız ve aynı koşullar altında tekrar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dağılımına ulaşılır. n tekrar sonucunda x kez başarılı sonuç ve “n-x” kez başarısız sonuç elde edilir.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 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=0,1,…,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20A781CC-3D69-475F-88E4-66CA66929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84" y="3429000"/>
                <a:ext cx="9553708" cy="2387385"/>
              </a:xfrm>
              <a:prstGeom prst="rect">
                <a:avLst/>
              </a:prstGeom>
              <a:blipFill>
                <a:blip r:embed="rId2"/>
                <a:stretch>
                  <a:fillRect l="-510" r="-5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33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586FBB-B2D6-4503-8C77-16D104DB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tr-TR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Binom</a:t>
            </a: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  <a:endParaRPr lang="tr-TR" sz="6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5FD7299-A6C3-4059-9D39-93BFCA6A7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342900" lvl="0" indent="-342900"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Moment çıkaran fonksiyonu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5FD7299-A6C3-4059-9D39-93BFCA6A7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583" t="-20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C835F7-3C7C-4936-BABD-750D19E0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53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A31A1D49-1735-4CC3-A6D8-384ED81BC3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2902" y="735294"/>
                <a:ext cx="8860787" cy="505276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</m:oMath>
                  </m:oMathPara>
                </a14:m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</m:oMath>
                  </m:oMathPara>
                </a14:m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𝑛𝑝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𝑛𝑝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𝑛𝑝𝑞</m:t>
                      </m:r>
                    </m:oMath>
                  </m:oMathPara>
                </a14:m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 da “n” tane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bernoulli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tanımından da ulaşılır.</a:t>
                </a:r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sz="3600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A31A1D49-1735-4CC3-A6D8-384ED81BC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2902" y="735294"/>
                <a:ext cx="8860787" cy="5052764"/>
              </a:xfrm>
              <a:blipFill>
                <a:blip r:embed="rId2"/>
                <a:stretch>
                  <a:fillRect l="-5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09D1BBA3-81B8-484B-AFB8-7BD9328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50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A33ADF-F94D-41CA-B242-3DFC97A3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tr-TR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Örnek 3</a:t>
            </a:r>
            <a:endParaRPr lang="tr-T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D418CB86-90CA-4080-8699-15478EC4E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3092" y="914402"/>
                <a:ext cx="5569289" cy="501070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7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Hilesiz bir madeni para 10 kez atılıyor. Yazı gelme sonucu ile ilgileniyor. 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lphaLcParenR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Tam 2 kez yazı gelmesi 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lphaLcParenR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 az 8 kez yazı 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Hiç yazı gelmemesi olasılığını hesaplayınız.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Çözüm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lphaLcParenR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=0,044</m:t>
                    </m:r>
                  </m:oMath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D418CB86-90CA-4080-8699-15478EC4E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3092" y="914402"/>
                <a:ext cx="5569289" cy="5010700"/>
              </a:xfrm>
              <a:blipFill>
                <a:blip r:embed="rId2"/>
                <a:stretch>
                  <a:fillRect l="-1094" t="-12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3C92CB-3737-4BB5-98DC-01A81B41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40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6D7EB85-D9C9-4170-8E77-BD387AAF64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tr-TR" sz="20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 </a:t>
                </a:r>
                <a:endParaRPr lang="tr-TR" sz="200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≥8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=8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=9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=10)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=0,0547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c)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=0,00098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6D7EB85-D9C9-4170-8E77-BD387AAF6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583" t="-17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6D67D8A-E4D9-4D0E-B517-874B757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16</a:t>
            </a:fld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EAEAB37-72FC-442A-BE6F-61D380390EA5}"/>
              </a:ext>
            </a:extLst>
          </p:cNvPr>
          <p:cNvSpPr txBox="1"/>
          <p:nvPr/>
        </p:nvSpPr>
        <p:spPr>
          <a:xfrm>
            <a:off x="247454" y="1208634"/>
            <a:ext cx="50996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tr-TR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Örnek 3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41663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B13F0C-DAEA-41A5-9686-8893B656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00C999-1F20-4DC5-9C31-367076E9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A takımının B takımına karşı oyunu kazanma olasılığı 2/3 tür. 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ve B takımları 4 maç yaptığına göre,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defa galip,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az bir defa galip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LcParenR"/>
            </a:pP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Maçların yarısından fazlasını kazanma olasılığını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A5EA3D7-DA3D-4D4D-8027-64A5554A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81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43E847-E65D-4749-83D2-238AB06B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4</a:t>
            </a:r>
            <a:endParaRPr lang="tr-T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4387D05-B508-42C8-9498-DA9E01D0D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 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lphaLcParenR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4−2</m:t>
                        </m:r>
                      </m:sup>
                    </m:sSup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=0,296</m:t>
                    </m:r>
                  </m:oMath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lphaLcParenR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≥1</m:t>
                        </m:r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</m:t>
                    </m:r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4−0</m:t>
                        </m:r>
                      </m:sup>
                    </m:sSup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=0,987</m:t>
                    </m:r>
                  </m:oMath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&gt;2</m:t>
                        </m:r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(4)</m:t>
                    </m:r>
                  </m:oMath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4387D05-B508-42C8-9498-DA9E01D0D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C0AA2F-7F8C-489B-AA11-78000FDF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1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AB43E3-6DA6-485C-96EA-2E2FFA72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4DD828D-F877-4004-9578-E8AEEBB96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Hilesiz bir zar 2400 kez atılıyor. Kaç atışta üst yüze 1 gelmesini beklersiniz? </a:t>
                </a:r>
                <a:endParaRPr lang="tr-TR" sz="20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Üst yüze 1 gelmesine ilişkin varyans kaçtır?</a:t>
                </a:r>
                <a:endParaRPr lang="tr-TR" sz="20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Binom beklenen değer (1 ya gelir ya gelmez)</a:t>
                </a:r>
                <a:endParaRPr lang="tr-TR" sz="20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𝑛𝑝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=2400∙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=400</m:t>
                      </m:r>
                    </m:oMath>
                  </m:oMathPara>
                </a14:m>
                <a:endParaRPr lang="tr-TR" sz="20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𝑛𝑝𝑞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=2400∙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=333,33</m:t>
                      </m:r>
                    </m:oMath>
                  </m:oMathPara>
                </a14:m>
                <a:endParaRPr lang="tr-TR" sz="20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4DD828D-F877-4004-9578-E8AEEBB96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648" t="-20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F20DC3-026A-4493-9918-AD56144D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78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4D6CA0-1657-48FB-AA80-A2CC962F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835373"/>
            <a:ext cx="4503111" cy="4571972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Tekdüze Dağılım (Kesikli Düzgün/</a:t>
            </a:r>
            <a:r>
              <a:rPr lang="tr-TR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tr-T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Dağılım)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A3FCF3D-F78B-43F9-B80A-477979BBE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6718" y="835373"/>
                <a:ext cx="5788183" cy="484466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Bir rastgele deney sonucunda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rd’nin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alabileceği kesikli değerler aynı olasılıkla gerçekleşiyorsa bu değişkenin olasılık dağılımına tekdüze dağılım denir.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    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 dağılımın tek parametresi vardır. O da “n”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A3FCF3D-F78B-43F9-B80A-477979BBE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6718" y="835373"/>
                <a:ext cx="5788183" cy="4844660"/>
              </a:xfrm>
              <a:blipFill>
                <a:blip r:embed="rId2"/>
                <a:stretch>
                  <a:fillRect l="-1053" r="-16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2433A9-178B-447A-8DEA-CF6A94E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974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E45A2B-52BF-497B-8860-783BF965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 fontScale="90000"/>
          </a:bodyPr>
          <a:lstStyle/>
          <a:p>
            <a:pPr algn="r"/>
            <a:r>
              <a:rPr lang="tr-TR" sz="31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4- Çok terimli (</a:t>
            </a:r>
            <a:r>
              <a:rPr lang="tr-TR" sz="31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multinominal</a:t>
            </a:r>
            <a:r>
              <a:rPr lang="tr-TR" sz="31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Dağılım</a:t>
            </a:r>
            <a:endParaRPr lang="tr-TR" sz="3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6B4576C-F706-42D2-AF6C-045DD6DCD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Bir deneyin ikiden fazla sayıda sonuca sahip olması durumunda bir deney n kez tekrar edilirse çok terimli dağılım kullanılır. Genelleştirilmiş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binom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dağılımı da denilir.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!∙</m:t>
                          </m:r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!⋯</m:t>
                          </m:r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6B4576C-F706-42D2-AF6C-045DD6DCD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648" t="-19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2AC209F-4B72-4CC3-8A61-2731EF10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83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762E14-6733-460F-A20C-FB62406D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6</a:t>
            </a:r>
            <a:endParaRPr lang="tr-TR" sz="7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28333C0-01A5-40E6-9F8C-833ABEE9B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torbada 8 beyaz, 6 mavi, 9 kırmızı, 7 siyah top vardır. Torbadan rastgele 8 top çekiliyor. Eşit sayıda beyaz, mavi, kırmızı ve siyah top çekme olasılığı nedir?</a:t>
                </a:r>
                <a:endParaRPr lang="tr-TR" sz="1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tr-TR" sz="1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tr-TR" sz="1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2!2!2!2!</m:t>
                          </m:r>
                        </m:den>
                      </m:f>
                      <m:r>
                        <a:rPr lang="tr-TR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tr-TR" sz="19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9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1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28333C0-01A5-40E6-9F8C-833ABEE9B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583" t="-50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3FBC18-3C01-4B5D-9442-2D197782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11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6EE759-1033-464C-AB97-A5935E90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7</a:t>
            </a:r>
            <a:endParaRPr lang="tr-TR" sz="7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A0D340F-5BEE-4220-B568-77DF92E535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6"/>
                <a:ext cx="9406666" cy="39170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250 TV izleyicisinin 100’ü haberleri, 95’i belgeselleri, 55’i tartışma programını bir çok seçenek arasından ilk sırada tercih ettiklerini belirtmişlerdir. 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lphaLcParenR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Rastgele seçilen 40 kişiden 18’inin haberleri, 14 kişinin belgeselleri, 8 kişinin tartışma programını izleme olasılığını hesaplayınız?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40 kişiden kaçının haberleri, belgeselleri, tartışma programlarını izlemesini beklersiniz?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40!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18!14!8!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100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95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=0,0178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A0D340F-5BEE-4220-B568-77DF92E53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6"/>
                <a:ext cx="9406666" cy="3917001"/>
              </a:xfrm>
              <a:blipFill>
                <a:blip r:embed="rId2"/>
                <a:stretch>
                  <a:fillRect l="-583" t="-2181" r="-12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0197D9E-F1FA-43FC-BC34-CD624753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3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7E7114-5667-4956-BF44-30A85F74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4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7</a:t>
            </a:r>
            <a:endParaRPr lang="tr-T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E4F15D0-BB04-48A9-821D-162F51837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4298014" cy="3526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 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=40∙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250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=16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=40∙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250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=15,2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=40∗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250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=8,8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E4F15D0-BB04-48A9-821D-162F51837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4298014" cy="3526144"/>
              </a:xfrm>
              <a:blipFill>
                <a:blip r:embed="rId2"/>
                <a:stretch>
                  <a:fillRect l="-1416" t="-20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205B2EF-5501-4F8F-93D3-DE03DDE4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23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6EF3C18C-184D-4D74-8C7A-5886846E5F7C}"/>
                  </a:ext>
                </a:extLst>
              </p:cNvPr>
              <p:cNvSpPr txBox="1"/>
              <p:nvPr/>
            </p:nvSpPr>
            <p:spPr>
              <a:xfrm>
                <a:off x="5347146" y="2368104"/>
                <a:ext cx="6094378" cy="2825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=40∙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250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250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=9,6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=40∙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250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155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250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=9,42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=40∙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250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195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250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=6,86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6EF3C18C-184D-4D74-8C7A-5886846E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146" y="2368104"/>
                <a:ext cx="6094378" cy="2825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68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9F5534-22FC-4048-8FD3-1D8FF1A0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5- Geometrik Dağılım</a:t>
            </a:r>
            <a:endParaRPr lang="tr-TR" sz="6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BE7DFFE-B6D3-4356-B643-F53A1EE45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Arka arkaya n kez tekrarlanan bir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bernoulli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deneyinde istenen sonucun (başarı ve başarısızlık) ilk kez elde edilmeye kadar yapılan deney sayısı olan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X’e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geometrik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denir. Bu değişkenin dağılımı geometrik dağılımıdır. 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tr-TR" sz="20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=1,2,3</m:t>
                    </m:r>
                  </m:oMath>
                </a14:m>
                <a:r>
                  <a:rPr lang="tr-TR" sz="2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….</a:t>
                </a: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BE7DFFE-B6D3-4356-B643-F53A1EE45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648" r="-5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069F402-0C4E-41BA-B4EE-295A93F6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614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Geometrik Dağılım</a:t>
            </a:r>
            <a:endParaRPr lang="tr-TR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342900" lvl="0" indent="-342900"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 çıkaran fonksiyonu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+…]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583" t="-20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CCD0F0-AA4D-4E6F-A94F-27E1D70C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834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8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9D1200-2CF3-466F-AFBF-A52705E5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tr-TR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atıcının her atışta hedefi vurma olasılığının aynı ve 2/3 olduğu biliniyor. Arka arkaya yapılan atışlar sonucunda hedefi ilk kez vurması için gereken atış sayısı X ise</a:t>
            </a:r>
          </a:p>
          <a:p>
            <a:pPr marL="0" indent="0">
              <a:spcAft>
                <a:spcPts val="800"/>
              </a:spcAft>
              <a:buNone/>
            </a:pPr>
            <a:endParaRPr lang="tr-T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tr-TR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Hedefi ilk kez ikinci atışta vurma olasılığı</a:t>
            </a:r>
            <a:endParaRPr lang="tr-T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tr-TR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Hedefi ilk kez en çok üçüncü atışta vurma olasılığı</a:t>
            </a:r>
            <a:endParaRPr lang="tr-T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LcParenR"/>
            </a:pPr>
            <a:r>
              <a:rPr lang="tr-TR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Hedefi ilk kez vuruncaya kadar ortalama kaç atış gerekir. </a:t>
            </a:r>
            <a:r>
              <a:rPr lang="tr-TR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X’in</a:t>
            </a:r>
            <a:r>
              <a:rPr lang="tr-TR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varyansı</a:t>
            </a:r>
            <a:r>
              <a:rPr lang="tr-TR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nedir?</a:t>
            </a:r>
            <a:endParaRPr lang="tr-T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06D7294-4D75-4BF8-9BCA-620A9FCE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17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7EA6C87-DE69-4EEC-AF9B-4F5AA757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1687551" y="1270417"/>
                <a:ext cx="6096000" cy="837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tr-TR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=1,2,3,…</m:t>
                    </m:r>
                  </m:oMath>
                </a14:m>
                <a:br>
                  <a:rPr lang="tr-TR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tr-TR" dirty="0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51" y="1270417"/>
                <a:ext cx="6096000" cy="837986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2219424" y="1972176"/>
                <a:ext cx="2779479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tr-T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24" y="1972176"/>
                <a:ext cx="2779479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1687551" y="3120147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tr-TR" b="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  </a:t>
                </a:r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≤3</m:t>
                        </m:r>
                      </m:e>
                    </m:d>
                    <m:r>
                      <a:rPr lang="tr-T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e>
                    </m:d>
                  </m:oMath>
                </a14:m>
                <a:br>
                  <a:rPr lang="tr-TR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tr-TR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51" y="3120147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900" t="-566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2973784" y="3537301"/>
                <a:ext cx="4415632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1−1</m:t>
                          </m:r>
                        </m:sup>
                      </m:sSup>
                      <m:r>
                        <a:rPr lang="tr-T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tr-T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3−1</m:t>
                          </m:r>
                        </m:sup>
                      </m:sSup>
                      <m:r>
                        <a:rPr lang="tr-T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=0,96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84" y="3537301"/>
                <a:ext cx="4415632" cy="769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1687551" y="4598966"/>
                <a:ext cx="6096000" cy="11464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AutoNum type="alphaLcParenR" startAt="3"/>
                </a:pPr>
                <a14:m>
                  <m:oMath xmlns:m="http://schemas.openxmlformats.org/officeDocument/2006/math"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tr-T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tr-T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tr-T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=1,5</m:t>
                    </m:r>
                  </m:oMath>
                </a14:m>
                <a:endParaRPr lang="tr-TR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arenR" startAt="3"/>
                </a:pPr>
                <a:r>
                  <a:rPr lang="tr-TR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V(X)=1/3/(4/9)=0,75</a:t>
                </a:r>
                <a:br>
                  <a:rPr lang="tr-TR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tr-TR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51" y="4598966"/>
                <a:ext cx="6096000" cy="1146468"/>
              </a:xfrm>
              <a:prstGeom prst="rect">
                <a:avLst/>
              </a:prstGeom>
              <a:blipFill>
                <a:blip r:embed="rId6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1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duraktan sabah belli bir saatte arka arkaya dolmuşlar geçmektedir. Dolmuşun durakta yolcu alma olasılığı 0,6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dır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O sabah bir dolmuşun durakta durması için daha önce 4 dolmuş geçme olasılığı nedir?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=0,6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=5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0,4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5−1</m:t>
                          </m:r>
                        </m:sup>
                      </m:sSup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=0,015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648" r="-6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67D5535-251E-4FC2-B406-5F06E9AE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869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6- Negatif </a:t>
            </a:r>
            <a:r>
              <a:rPr lang="tr-TR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Binom</a:t>
            </a: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(Pascal) Dağılımı</a:t>
            </a:r>
            <a:endParaRPr lang="tr-TR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Bağımsız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bernoulli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deneyleri ardışık olarak tekrarlandığında </a:t>
                </a:r>
                <a14:m>
                  <m:oMath xmlns:m="http://schemas.openxmlformats.org/officeDocument/2006/math"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tane başarılı sonuç elde edilmesi için gereken deney sayısı olan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X’e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negatif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değişkeni denir.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+1,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+2,…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(k-1) başarılı sonuç x-1 deneyde elde edilirken X deneyde k. başarı elde edilecektir. Negatif </a:t>
                </a:r>
                <a:r>
                  <a:rPr lang="tr-TR" sz="20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dağılımı, geometrik dağılımın bir toplamı olarak düşünülür. 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648" r="-6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212B374-4D97-4A17-B9EA-675B2A72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81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72D912-2031-427B-9BDE-B0FCBF7C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1197204"/>
            <a:ext cx="4606806" cy="4210141"/>
          </a:xfrm>
        </p:spPr>
        <p:txBody>
          <a:bodyPr anchor="ctr">
            <a:normAutofit/>
          </a:bodyPr>
          <a:lstStyle/>
          <a:p>
            <a:r>
              <a:rPr lang="tr-TR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Tekdüze Dağılım (Kesikli Düzgün/</a:t>
            </a:r>
            <a:r>
              <a:rPr lang="tr-TR" sz="3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tr-TR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Dağılım)</a:t>
            </a:r>
            <a:endParaRPr lang="tr-TR" sz="3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3BBC7505-EC68-49EB-A839-BE3050ACB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108061"/>
                <a:ext cx="5008901" cy="457197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3BBC7505-EC68-49EB-A839-BE3050ACB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108061"/>
                <a:ext cx="5008901" cy="45719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1A6B07D-5129-4DDA-B64C-F0A63E0B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967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6- Negatif </a:t>
            </a:r>
            <a:r>
              <a:rPr lang="tr-TR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Binom</a:t>
            </a: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(Pascal) Dağılımı</a:t>
            </a:r>
            <a:endParaRPr lang="tr-TR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6"/>
                <a:ext cx="9523572" cy="3964131"/>
              </a:xfrm>
            </p:spPr>
            <p:txBody>
              <a:bodyPr>
                <a:normAutofit fontScale="62500" lnSpcReduction="20000"/>
              </a:bodyPr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:r>
                  <a:rPr lang="tr-TR" sz="2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 Çıkaran fonksiyonu</a:t>
                </a:r>
                <a:endParaRPr lang="tr-TR" sz="2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sSup>
                                    <m:sSupPr>
                                      <m:ctrlPr>
                                        <a:rPr lang="tr-TR" sz="2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2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2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tr-TR" sz="2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2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tr-TR" sz="2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tr-TR" sz="2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2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tr-TR" sz="2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2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2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𝑘𝑞</m:t>
                          </m:r>
                        </m:num>
                        <m:den>
                          <m:sSup>
                            <m:sSupPr>
                              <m:ctrlP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tr-TR" sz="2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6"/>
                <a:ext cx="9523572" cy="3964131"/>
              </a:xfrm>
              <a:blipFill>
                <a:blip r:embed="rId2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FA67595-321C-4248-A1CC-9F787ABB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9571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zar atılsın, 12. denemede 5.kez 3 elde etmenin olasılığı nedir?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=12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12−1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5−1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11!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4!∙7!</m:t>
                          </m:r>
                        </m:den>
                      </m:f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=0,42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9D1200-2CF3-466F-AFBF-A52705E5E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F4F596A-E097-4C5E-860F-200BC5B9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70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9D1200-2CF3-466F-AFBF-A52705E5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293B3F-ECEC-4B8C-9C9C-128B251E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32</a:t>
            </a:fld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B1EB238-6961-41C0-82A8-DB02D80D989C}"/>
              </a:ext>
            </a:extLst>
          </p:cNvPr>
          <p:cNvSpPr txBox="1"/>
          <p:nvPr/>
        </p:nvSpPr>
        <p:spPr>
          <a:xfrm>
            <a:off x="735291" y="2317364"/>
            <a:ext cx="8406352" cy="2227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atıcının her atışta hedefi vurma olasılığı aynı ve 2/3 tür.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isabet elde etmek için 8 atış yapma olasılığı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isabet elde etmek için en çok 10 atış yapma olasılığı?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isabet elde etmek için en az 7 atış yapma olasılığı?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X’in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beklenen değeri ve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varyansını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bulunuz?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41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293B3F-ECEC-4B8C-9C9C-128B251E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33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6828D66B-FC90-4AB0-ADE8-2C2D0238E5EA}"/>
                  </a:ext>
                </a:extLst>
              </p:cNvPr>
              <p:cNvSpPr txBox="1"/>
              <p:nvPr/>
            </p:nvSpPr>
            <p:spPr>
              <a:xfrm>
                <a:off x="470555" y="2055800"/>
                <a:ext cx="10587086" cy="4489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=8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8−1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5−1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8−5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=0,17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=5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=6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=10</m:t>
                          </m:r>
                        </m:e>
                      </m:d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=0,42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6828D66B-FC90-4AB0-ADE8-2C2D0238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5" y="2055800"/>
                <a:ext cx="10587086" cy="4489947"/>
              </a:xfrm>
              <a:prstGeom prst="rect">
                <a:avLst/>
              </a:prstGeom>
              <a:blipFill>
                <a:blip r:embed="rId2"/>
                <a:stretch>
                  <a:fillRect l="-4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885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9D1200-2CF3-466F-AFBF-A52705E5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C16251-6501-4CD4-A05F-BF88BD6B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7AA9FDBB-159E-41AD-8465-E18358C13153}"/>
                  </a:ext>
                </a:extLst>
              </p:cNvPr>
              <p:cNvSpPr txBox="1"/>
              <p:nvPr/>
            </p:nvSpPr>
            <p:spPr>
              <a:xfrm>
                <a:off x="537329" y="1995487"/>
                <a:ext cx="10520312" cy="4587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≥7</m:t>
                          </m:r>
                        </m:e>
                      </m:d>
                      <m:r>
                        <a:rPr lang="tr-T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=5</m:t>
                              </m:r>
                            </m:e>
                          </m:d>
                          <m:r>
                            <a:rPr lang="tr-T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4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4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4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tr-TR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=0,65</m:t>
                      </m:r>
                    </m:oMath>
                  </m:oMathPara>
                </a14:m>
                <a:endParaRPr lang="tr-TR" sz="1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tr-TR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  </a:t>
                </a:r>
                <a:endParaRPr lang="tr-TR" sz="1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tr-TR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f>
                            <m:fPr>
                              <m:ctrlP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tr-TR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=7,5</m:t>
                      </m:r>
                    </m:oMath>
                  </m:oMathPara>
                </a14:m>
                <a:endParaRPr lang="tr-TR" sz="1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𝑘𝑞</m:t>
                          </m:r>
                        </m:num>
                        <m:den>
                          <m:sSup>
                            <m:sSupPr>
                              <m:ctrlP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5∙</m:t>
                          </m:r>
                          <m:f>
                            <m:fPr>
                              <m:ctrlP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den>
                      </m:f>
                      <m:r>
                        <a:rPr lang="tr-TR" sz="1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=3,75</m:t>
                      </m:r>
                    </m:oMath>
                  </m:oMathPara>
                </a14:m>
                <a:endParaRPr lang="tr-TR" sz="1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7AA9FDBB-159E-41AD-8465-E18358C13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9" y="1995487"/>
                <a:ext cx="10520312" cy="4587794"/>
              </a:xfrm>
              <a:prstGeom prst="rect">
                <a:avLst/>
              </a:prstGeo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280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7- </a:t>
            </a:r>
            <a:r>
              <a:rPr lang="tr-TR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Hipergeometrik</a:t>
            </a: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</a:t>
            </a:r>
            <a:endParaRPr lang="tr-TR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9D1200-2CF3-466F-AFBF-A52705E5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F5043E-9257-46D6-A673-6C60B981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35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8E64161B-0077-4371-BB4C-1559A331CCF3}"/>
                  </a:ext>
                </a:extLst>
              </p:cNvPr>
              <p:cNvSpPr txBox="1"/>
              <p:nvPr/>
            </p:nvSpPr>
            <p:spPr>
              <a:xfrm>
                <a:off x="490194" y="1995488"/>
                <a:ext cx="11387579" cy="4446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elemanın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tanesi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türünden,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tanesi B türünden olsun. </a:t>
                </a: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Yerine iade etmeden 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eleman çekilsin. Çıkan A türünden elemanların sayısı olan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X’e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hipergeometrik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değişken denir. Bu değişkenin sahip olduğu dağılım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hipergeometrik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 adını alır.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sz="20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0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tr-TR" sz="20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sz="20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0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tr-TR" sz="20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olmak üzere 3 parametresi vardır.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Deneylerden birinin sonucunun diğer deneyleri etkiliyor olması gerekir, deneyler bağımlıdır.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8E64161B-0077-4371-BB4C-1559A331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94" y="1995488"/>
                <a:ext cx="11387579" cy="4446217"/>
              </a:xfrm>
              <a:prstGeom prst="rect">
                <a:avLst/>
              </a:prstGeom>
              <a:blipFill>
                <a:blip r:embed="rId2"/>
                <a:stretch>
                  <a:fillRect l="-428" r="-482" b="-10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209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7- </a:t>
            </a:r>
            <a:r>
              <a:rPr lang="tr-TR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Hipergeometrik</a:t>
            </a: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</a:t>
            </a:r>
            <a:endParaRPr lang="tr-TR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9D1200-2CF3-466F-AFBF-A52705E5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E48EE2-2D94-4D11-8009-69695F58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36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25275081-BFE2-458D-9349-23D55586329D}"/>
                  </a:ext>
                </a:extLst>
              </p:cNvPr>
              <p:cNvSpPr txBox="1"/>
              <p:nvPr/>
            </p:nvSpPr>
            <p:spPr>
              <a:xfrm>
                <a:off x="329938" y="2165665"/>
                <a:ext cx="11010507" cy="4068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𝑝𝑛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𝑛𝑝𝑞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"/>
                </a:pPr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Görüldüğü gibi </a:t>
                </a:r>
                <a:r>
                  <a:rPr lang="tr-TR" sz="16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:r>
                  <a:rPr lang="tr-TR" sz="16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hipergeometrik</a:t>
                </a:r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dağılımların aritmetik ortalamaları aynıdır.</a:t>
                </a:r>
                <a14:m>
                  <m:oMath xmlns:m="http://schemas.openxmlformats.org/officeDocument/2006/math">
                    <m:r>
                      <a:rPr lang="tr-T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tr-T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tr-T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tr-T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tr-T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tr-T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düzeltme faktörü adı verilir. </a:t>
                </a:r>
                <a14:m>
                  <m:oMath xmlns:m="http://schemas.openxmlformats.org/officeDocument/2006/math">
                    <m:r>
                      <a:rPr lang="tr-T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tr-T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iken bu faktör 1 olacağı için </a:t>
                </a:r>
                <a:r>
                  <a:rPr lang="tr-TR" sz="16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:r>
                  <a:rPr lang="tr-TR" sz="16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hipergeometrik</a:t>
                </a:r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dağılımların </a:t>
                </a:r>
                <a:r>
                  <a:rPr lang="tr-TR" sz="16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varyansları</a:t>
                </a:r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eşit olacaktır.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tr-T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tr-T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&lt;0,05 </m:t>
                    </m:r>
                  </m:oMath>
                </a14:m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ise </a:t>
                </a:r>
                <a:r>
                  <a:rPr lang="tr-TR" sz="16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hipergeometrik</a:t>
                </a:r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yerine </a:t>
                </a:r>
                <a:r>
                  <a:rPr lang="tr-TR" sz="16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dağılımı kullanmak uygundur!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25275081-BFE2-458D-9349-23D555863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8" y="2165665"/>
                <a:ext cx="11010507" cy="4068486"/>
              </a:xfrm>
              <a:prstGeom prst="rect">
                <a:avLst/>
              </a:prstGeo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931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12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9D1200-2CF3-466F-AFBF-A52705E5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2398957"/>
            <a:ext cx="10365700" cy="352614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İçinde 12 parça çikolata bulunan bir 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utuda çikolatalardan 3 tanesinin fıstıklı olduğu bilinmektedir. Kutudan yerine iade etmeksizin arka arkaya 5 parça çikolata çekiliyor. X çıkan fıstıklı çikolataların sayısını göstersin. 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Çekilen çikolataların en az 2’sinin fıstıklı olma olasılığı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Çekilen çikolataların hepsinin fıstıksız olma olasılığı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parça çekiliyorsa kaçının fıstıklı olması beklenir?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X’in</a:t>
            </a: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varyansı</a:t>
            </a:r>
            <a:r>
              <a:rPr lang="tr-T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nedir?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E17A27-CA00-43E7-8044-ED7FFC14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566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12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77C7367A-CE7B-43D5-8185-216BE6A06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091" y="2141534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fıstıklı çikolata var, bu yüzden </a:t>
                </a:r>
                <a14:m>
                  <m:oMath xmlns:m="http://schemas.openxmlformats.org/officeDocument/2006/math">
                    <m:r>
                      <a:rPr lang="tr-TR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tr-TR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=5)</m:t>
                    </m:r>
                  </m:oMath>
                </a14:m>
                <a:r>
                  <a:rPr lang="tr-TR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yok</a:t>
                </a:r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≥2</m:t>
                          </m:r>
                        </m:e>
                      </m:d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=0,36</m:t>
                      </m:r>
                    </m:oMath>
                  </m:oMathPara>
                </a14:m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tr-TR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=0,16</m:t>
                      </m:r>
                    </m:oMath>
                  </m:oMathPara>
                </a14:m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77C7367A-CE7B-43D5-8185-216BE6A06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091" y="2141534"/>
                <a:ext cx="10515600" cy="4351338"/>
              </a:xfr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33A3735E-06AE-454E-856F-EEC14A29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999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12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BEB52DCB-2AFD-4AF8-8DE1-BEAB0BA15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421" y="2178052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tr-TR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 </a:t>
                </a:r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=5∙</m:t>
                      </m:r>
                      <m:f>
                        <m:f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=1,25</m:t>
                      </m:r>
                    </m:oMath>
                  </m:oMathPara>
                </a14:m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tr-TR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𝑛𝑝𝑞</m:t>
                    </m:r>
                    <m:f>
                      <m:fPr>
                        <m:ctrlP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tr-T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tr-TR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=5∙</m:t>
                      </m:r>
                      <m:f>
                        <m:f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12−5</m:t>
                              </m:r>
                            </m:num>
                            <m:den>
                              <m:r>
                                <a:rPr lang="tr-TR" sz="2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12−1</m:t>
                              </m:r>
                            </m:den>
                          </m:f>
                        </m:e>
                      </m:d>
                      <m:r>
                        <a:rPr lang="tr-TR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=0,60</m:t>
                      </m:r>
                    </m:oMath>
                  </m:oMathPara>
                </a14:m>
                <a:endParaRPr lang="tr-TR" sz="2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BEB52DCB-2AFD-4AF8-8DE1-BEAB0BA15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421" y="2178052"/>
                <a:ext cx="10515600" cy="4351338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679F184-2CFC-4D49-BD66-CDEF604A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48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CF9C6F-F770-4893-8493-42237AAE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35" y="733660"/>
            <a:ext cx="5901965" cy="1325563"/>
          </a:xfrm>
        </p:spPr>
        <p:txBody>
          <a:bodyPr anchor="b">
            <a:normAutofit fontScale="90000"/>
          </a:bodyPr>
          <a:lstStyle/>
          <a:p>
            <a:r>
              <a:rPr lang="tr-T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Tekdüze Dağılım (Kesikli Düzgün/</a:t>
            </a:r>
            <a:r>
              <a:rPr lang="tr-TR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tr-T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Dağılım)</a:t>
            </a:r>
            <a:endParaRPr lang="tr-TR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0F7299D-CF18-4223-A896-4D8E7D299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556" y="2463800"/>
                <a:ext cx="10112778" cy="3784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spcAft>
                    <a:spcPts val="800"/>
                  </a:spcAft>
                  <a:buNone/>
                </a:pPr>
                <a:endParaRPr lang="tr-TR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tr-TR" sz="2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nary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=1+2+3+…+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tr-T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800"/>
                  </a:spcAft>
                  <a:buNone/>
                </a:pPr>
                <a:endParaRPr lang="tr-T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nary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p>
                      <m:sSup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+1)(2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endParaRPr lang="tr-TR" sz="200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tr-TR" sz="20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f>
                      <m:f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+1)(2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+1)(2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tr-T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tr-T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endParaRPr lang="tr-T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3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3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3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3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23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3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3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23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3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3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tr-TR" sz="23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tr-TR" sz="23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3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tr-TR" sz="23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tr-TR" sz="23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tr-TR" sz="23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endParaRPr lang="tr-T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0F7299D-CF18-4223-A896-4D8E7D299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556" y="2463800"/>
                <a:ext cx="10112778" cy="3784600"/>
              </a:xfrm>
              <a:blipFill>
                <a:blip r:embed="rId2"/>
                <a:stretch>
                  <a:fillRect l="-181" t="-177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363C5CE-00B8-4D70-A0C4-5A5D0B21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504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13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3409ACD-1FE0-411D-B280-9FAB590E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40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C1748761-65D0-477F-A906-CE64FA84BBCB}"/>
                  </a:ext>
                </a:extLst>
              </p:cNvPr>
              <p:cNvSpPr txBox="1"/>
              <p:nvPr/>
            </p:nvSpPr>
            <p:spPr>
              <a:xfrm>
                <a:off x="492551" y="2249982"/>
                <a:ext cx="9886359" cy="2719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Trafik polisleri yapmış oldukları kontrollerde her 15 aracın 10’unun trafik sigortası yaptırdığını bildirmiştir. O gün rastgele seçilen 4 araçtan sadece 1 tanesinin sigortasını yaptırmış olma olasılığı nedir? 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C1748761-65D0-477F-A906-CE64FA84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51" y="2249982"/>
                <a:ext cx="9886359" cy="2719527"/>
              </a:xfrm>
              <a:prstGeom prst="rect">
                <a:avLst/>
              </a:prstGeom>
              <a:blipFill>
                <a:blip r:embed="rId2"/>
                <a:stretch>
                  <a:fillRect l="-555" r="-4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896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53" y="700777"/>
            <a:ext cx="4508946" cy="1325563"/>
          </a:xfrm>
        </p:spPr>
        <p:txBody>
          <a:bodyPr anchor="b">
            <a:normAutofit fontScale="9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8- </a:t>
            </a:r>
            <a:r>
              <a:rPr lang="tr-TR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71AAEE2-E927-48D9-992E-41763E8B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41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3002FB8-33CB-4CF7-8F7E-1DD3A0079944}"/>
                  </a:ext>
                </a:extLst>
              </p:cNvPr>
              <p:cNvSpPr txBox="1"/>
              <p:nvPr/>
            </p:nvSpPr>
            <p:spPr>
              <a:xfrm>
                <a:off x="978712" y="2718572"/>
                <a:ext cx="9965808" cy="2916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 dağılım belirli bir aralıkta (zaman, hacim, alan gibi süreklilikler) gerçekleşme olasılığının çok küçük olduğu durumlarda kullanılır. Bir kavşakta 1 gün içinde meydana gelen trafik kazaları, en az rastlanan hastalıklar gibi.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3002FB8-33CB-4CF7-8F7E-1DD3A007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12" y="2718572"/>
                <a:ext cx="9965808" cy="2916504"/>
              </a:xfrm>
              <a:prstGeom prst="rect">
                <a:avLst/>
              </a:prstGeom>
              <a:blipFill>
                <a:blip r:embed="rId2"/>
                <a:stretch>
                  <a:fillRect l="-551" r="-5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467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53" y="700777"/>
            <a:ext cx="4508946" cy="1325563"/>
          </a:xfrm>
        </p:spPr>
        <p:txBody>
          <a:bodyPr anchor="b">
            <a:normAutofit fontScale="9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8- </a:t>
            </a:r>
            <a:r>
              <a:rPr lang="tr-TR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7AB15A4-3BFE-4239-AD4D-CF978F7C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42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B2DE294-3AE8-47B1-834F-55C7394482E7}"/>
                  </a:ext>
                </a:extLst>
              </p:cNvPr>
              <p:cNvSpPr txBox="1"/>
              <p:nvPr/>
            </p:nvSpPr>
            <p:spPr>
              <a:xfrm>
                <a:off x="577391" y="2151948"/>
                <a:ext cx="10395409" cy="412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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Dağılımın tek parametresi vardır. O’da 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dır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"/>
                </a:pP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𝑔𝑒𝑟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ç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𝑒𝑘𝑙𝑒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ş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𝑜𝑟𝑡𝑎𝑙𝑎𝑚𝑎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𝑜𝑙𝑎𝑦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𝑠𝑎𝑦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ı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ı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ı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"/>
                </a:pP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𝑛𝑝</m:t>
                    </m:r>
                  </m:oMath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 çıkaran fonksiyonu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p>
                        </m:sSup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(1+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B2DE294-3AE8-47B1-834F-55C73944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1" y="2151948"/>
                <a:ext cx="10395409" cy="4126964"/>
              </a:xfrm>
              <a:prstGeom prst="rect">
                <a:avLst/>
              </a:prstGeom>
              <a:blipFill>
                <a:blip r:embed="rId2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580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53" y="700777"/>
            <a:ext cx="4508946" cy="1325563"/>
          </a:xfrm>
        </p:spPr>
        <p:txBody>
          <a:bodyPr anchor="b">
            <a:normAutofit fontScale="9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8- </a:t>
            </a:r>
            <a:r>
              <a:rPr lang="tr-TR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2D2BDC2-AAFF-4094-85EB-320E9FF1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43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EFE936E9-4F46-4BA4-BED8-964C33F4383E}"/>
                  </a:ext>
                </a:extLst>
              </p:cNvPr>
              <p:cNvSpPr txBox="1"/>
              <p:nvPr/>
            </p:nvSpPr>
            <p:spPr>
              <a:xfrm>
                <a:off x="650449" y="2317365"/>
                <a:ext cx="10520314" cy="1812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14:m>
                  <m:oMath xmlns:m="http://schemas.openxmlformats.org/officeDocument/2006/math">
                    <m:r>
                      <a:rPr lang="tr-T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dağılımında deney sayısı n yeterince büyük ve p çok küçük ise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poisson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dağılımına yakınsar. n ne kadar büyükse p’de ne kadar küçük olursa bu yaklaşım o kadar iyi olur.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Poisson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dağılımı,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dağılımının özel halidir.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EFE936E9-4F46-4BA4-BED8-964C33F43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" y="2317365"/>
                <a:ext cx="10520314" cy="1812484"/>
              </a:xfrm>
              <a:prstGeom prst="rect">
                <a:avLst/>
              </a:prstGeom>
              <a:blipFill>
                <a:blip r:embed="rId2"/>
                <a:stretch>
                  <a:fillRect l="-406" r="-522" b="-43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Metin kutusu 12">
            <a:extLst>
              <a:ext uri="{FF2B5EF4-FFF2-40B4-BE49-F238E27FC236}">
                <a16:creationId xmlns:a16="http://schemas.microsoft.com/office/drawing/2014/main" id="{9F0EE852-97AE-4418-9B93-AFD820D840AE}"/>
              </a:ext>
            </a:extLst>
          </p:cNvPr>
          <p:cNvSpPr txBox="1"/>
          <p:nvPr/>
        </p:nvSpPr>
        <p:spPr>
          <a:xfrm>
            <a:off x="890096" y="4130898"/>
            <a:ext cx="10780605" cy="1915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15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santralde herhangi bir zamanda gelen telefon sayısı saniyede 0,25 ortalamaya sahiptir.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Herhangi bir 20 saniyede gelen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teefonlara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ilişkin olasılık fonksiyonu nedir?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 saniyelik bir zaman diliminde telefon sayısına ilişkin beklenen değer ve standart sapma değeri nedir?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37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15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367EDEC5-E5C1-49F2-807E-B73D2A4F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C1748761-65D0-477F-A906-CE64FA84BBCB}"/>
                  </a:ext>
                </a:extLst>
              </p:cNvPr>
              <p:cNvSpPr txBox="1"/>
              <p:nvPr/>
            </p:nvSpPr>
            <p:spPr>
              <a:xfrm>
                <a:off x="492551" y="2249982"/>
                <a:ext cx="9886359" cy="4295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 saniyede ortalama 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𝑛𝑝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=20∙0,25=5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telefon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=0,1,…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=90∙0,25=22,5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22,5</m:t>
                          </m:r>
                        </m:e>
                      </m:ra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=4,64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C1748761-65D0-477F-A906-CE64FA84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51" y="2249982"/>
                <a:ext cx="9886359" cy="4295471"/>
              </a:xfrm>
              <a:prstGeom prst="rect">
                <a:avLst/>
              </a:prstGeom>
              <a:blipFill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44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16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20F5BD9-1879-48D0-A394-B9613DD7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45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539271FC-C98E-45C3-8C93-E79EA6D270BD}"/>
                  </a:ext>
                </a:extLst>
              </p:cNvPr>
              <p:cNvSpPr txBox="1"/>
              <p:nvPr/>
            </p:nvSpPr>
            <p:spPr>
              <a:xfrm>
                <a:off x="650449" y="2313100"/>
                <a:ext cx="8491194" cy="3411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ülkede A virüsünden ölüm sayısı 100.000 kişide 1 kişi olarak belirlenmiştir. 1.000.000 kişinin yaşadığı bir şehirde A virüsünden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az 3 kişinin ölmesi olasılığı nedir?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arenR" startAt="2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 çok 2 kişinin ölmesi olasılığı nedir?</a:t>
                </a:r>
              </a:p>
              <a:p>
                <a:pPr marL="342900" indent="-342900">
                  <a:buAutoNum type="alphaLcParenR" startAt="2"/>
                </a:pPr>
                <a:endParaRPr lang="tr-TR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=0.00001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=1000000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𝑛𝑝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539271FC-C98E-45C3-8C93-E79EA6D27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" y="2313100"/>
                <a:ext cx="8491194" cy="3411190"/>
              </a:xfrm>
              <a:prstGeom prst="rect">
                <a:avLst/>
              </a:prstGeom>
              <a:blipFill>
                <a:blip r:embed="rId2"/>
                <a:stretch>
                  <a:fillRect l="-646" r="-5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1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16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4AEBF0D-BAE7-4D50-81AD-DA84F06C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46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114BADC4-2B8E-49D9-9836-0C350CC615E6}"/>
                  </a:ext>
                </a:extLst>
              </p:cNvPr>
              <p:cNvSpPr txBox="1"/>
              <p:nvPr/>
            </p:nvSpPr>
            <p:spPr>
              <a:xfrm>
                <a:off x="496478" y="1919549"/>
                <a:ext cx="11199044" cy="504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≥3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=4)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+………..</a:t>
                </a:r>
                <a:r>
                  <a:rPr lang="tr-TR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&lt;3)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0!</m:t>
                              </m:r>
                            </m:den>
                          </m:f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=0,998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tr-TR" sz="1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=2)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=0,002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114BADC4-2B8E-49D9-9836-0C350CC6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78" y="1919549"/>
                <a:ext cx="11199044" cy="5043881"/>
              </a:xfrm>
              <a:prstGeom prst="rect">
                <a:avLst/>
              </a:prstGeom>
              <a:blipFill>
                <a:blip r:embed="rId3"/>
                <a:stretch>
                  <a:fillRect l="-4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845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17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A8F5A1F4-1196-41E6-A3C3-24966FDA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71EBD514-9374-4B82-85CC-37385244C51E}"/>
                  </a:ext>
                </a:extLst>
              </p:cNvPr>
              <p:cNvSpPr txBox="1"/>
              <p:nvPr/>
            </p:nvSpPr>
            <p:spPr>
              <a:xfrm>
                <a:off x="520831" y="2389112"/>
                <a:ext cx="10763054" cy="3513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fabrikada belli bir yöntemle üretilen malların %10’unda üretim hatası olduğu belirlenmiştir. Üretilen mallardan rastgele seçilen 100 tanesinden 2 tanesinin bozuk olma olasılığını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poisson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dağılımından hareketle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hasaplayınız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=0,10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binom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0,10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0,90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98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=0,0016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71EBD514-9374-4B82-85CC-37385244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1" y="2389112"/>
                <a:ext cx="10763054" cy="3513719"/>
              </a:xfrm>
              <a:prstGeom prst="rect">
                <a:avLst/>
              </a:prstGeom>
              <a:blipFill>
                <a:blip r:embed="rId2"/>
                <a:stretch>
                  <a:fillRect l="-453" r="-4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59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17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955D7747-B25A-4B2A-85BA-891FA694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48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1A48A364-306A-4E50-9C85-D1883152B09A}"/>
                  </a:ext>
                </a:extLst>
              </p:cNvPr>
              <p:cNvSpPr txBox="1"/>
              <p:nvPr/>
            </p:nvSpPr>
            <p:spPr>
              <a:xfrm>
                <a:off x="301658" y="2400305"/>
                <a:ext cx="10784264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Poisson dağılımı ile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=100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0,10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=0,0022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1A48A364-306A-4E50-9C85-D1883152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2400305"/>
                <a:ext cx="10784264" cy="2062103"/>
              </a:xfrm>
              <a:prstGeom prst="rect">
                <a:avLst/>
              </a:prstGeom>
              <a:blipFill>
                <a:blip r:embed="rId2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Metin kutusu 12">
            <a:extLst>
              <a:ext uri="{FF2B5EF4-FFF2-40B4-BE49-F238E27FC236}">
                <a16:creationId xmlns:a16="http://schemas.microsoft.com/office/drawing/2014/main" id="{6C570ED9-0A74-4563-A226-C3F8EC66E848}"/>
              </a:ext>
            </a:extLst>
          </p:cNvPr>
          <p:cNvSpPr txBox="1"/>
          <p:nvPr/>
        </p:nvSpPr>
        <p:spPr>
          <a:xfrm>
            <a:off x="301658" y="4462408"/>
            <a:ext cx="11227323" cy="139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18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Aşağıdaki tabloda bir kavşakta 50 günlük bir dönemde meydana gelen trafik kazalarının sayısı verilmiştir. Bu dağılımın bir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dağılımına yaklaşım gösterdiğini beklenen frekansları bularak gösteriniz.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48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18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0BC5359B-A937-444A-8F84-B56B035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49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3A8134A-60E0-4EB3-98D9-12A588451D5B}"/>
                  </a:ext>
                </a:extLst>
              </p:cNvPr>
              <p:cNvSpPr txBox="1"/>
              <p:nvPr/>
            </p:nvSpPr>
            <p:spPr>
              <a:xfrm>
                <a:off x="-1176080" y="1930817"/>
                <a:ext cx="10244579" cy="4927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nary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21∙0</m:t>
                              </m:r>
                            </m:e>
                          </m:d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18∙1</m:t>
                              </m:r>
                            </m:e>
                          </m:d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1∙4</m:t>
                              </m:r>
                            </m:e>
                          </m:d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=0,9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0,9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−0,9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=1,78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tr-T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=1,78−</m:t>
                    </m:r>
                    <m:sSup>
                      <m:sSup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0,9</m:t>
                        </m:r>
                      </m:e>
                      <m:sup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=0,98≅0,9</m:t>
                    </m:r>
                  </m:oMath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3A8134A-60E0-4EB3-98D9-12A58845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6080" y="1930817"/>
                <a:ext cx="10244579" cy="4927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DC8920CC-5B43-440E-BEC9-6E50ECDC3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57473"/>
            <a:ext cx="5622544" cy="15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E17A6D-A23B-4EFF-B6B2-89161D67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03" y="669925"/>
            <a:ext cx="5524107" cy="1325563"/>
          </a:xfrm>
        </p:spPr>
        <p:txBody>
          <a:bodyPr anchor="b">
            <a:noAutofit/>
          </a:bodyPr>
          <a:lstStyle/>
          <a:p>
            <a:pPr algn="just"/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Tekdüze Dağılım (Kesikli Düzgün/</a:t>
            </a:r>
            <a:r>
              <a:rPr kumimoji="0" lang="tr-T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Uniform</a:t>
            </a: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Dağılım)</a:t>
            </a:r>
            <a:endParaRPr lang="tr-TR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A81B220-219A-49FE-A1B7-4DBAF045D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342900" lvl="0" indent="-342900">
                  <a:buFont typeface="Wingdings" panose="05000000000000000000" pitchFamily="2" charset="2"/>
                  <a:buChar char="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Moment çıkaran fonksiyonu,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𝑡𝑛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𝑛𝑡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A81B220-219A-49FE-A1B7-4DBAF045D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583" t="-20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DCCAE38-25EC-42BD-A715-F9873A93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4312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19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1DBC7BE-8B2B-462D-A414-3F6258BC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50</a:t>
            </a:fld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FA10A18-7386-4407-BEF5-06948001E2D1}"/>
              </a:ext>
            </a:extLst>
          </p:cNvPr>
          <p:cNvSpPr txBox="1"/>
          <p:nvPr/>
        </p:nvSpPr>
        <p:spPr>
          <a:xfrm>
            <a:off x="518474" y="2344568"/>
            <a:ext cx="8613742" cy="18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büyük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AVM’de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yürüyen merdiven yılda ortalama 3 kez arızalandığı saptanmıştır. 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Herhangi bir ay içerisinde merdivenlerin hiç arızalanmaması olasılığı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Herhangi bir ay içerisinde merdivenlerin 2’den az arızalanma olasılığı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sonraki yıl merdivenlerin hiç arızalanmama olasılığı nedir?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E0442CAE-82C7-41E0-BE26-14349F136240}"/>
                  </a:ext>
                </a:extLst>
              </p:cNvPr>
              <p:cNvSpPr txBox="1"/>
              <p:nvPr/>
            </p:nvSpPr>
            <p:spPr>
              <a:xfrm>
                <a:off x="518474" y="4203303"/>
                <a:ext cx="9700182" cy="2138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365 günde 3 kez ise 30 günde 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=0,247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kez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−0,247</m:t>
                            </m:r>
                          </m:sup>
                        </m:sSup>
                        <m:sSup>
                          <m:sSupPr>
                            <m:ctrlP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0,247</m:t>
                                </m:r>
                              </m:e>
                            </m:d>
                          </m:e>
                          <m:sup>
                            <m: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0!</m:t>
                        </m:r>
                      </m:den>
                    </m:f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=0,78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E0442CAE-82C7-41E0-BE26-14349F136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4203303"/>
                <a:ext cx="9700182" cy="2138214"/>
              </a:xfrm>
              <a:prstGeom prst="rect">
                <a:avLst/>
              </a:prstGeom>
              <a:blipFill>
                <a:blip r:embed="rId2"/>
                <a:stretch>
                  <a:fillRect l="-5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4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19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97B6EF42-651E-4E50-B946-C8F345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51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F02ED463-45BF-4BC5-A6C2-E159048E450B}"/>
                  </a:ext>
                </a:extLst>
              </p:cNvPr>
              <p:cNvSpPr txBox="1"/>
              <p:nvPr/>
            </p:nvSpPr>
            <p:spPr>
              <a:xfrm>
                <a:off x="511404" y="2232719"/>
                <a:ext cx="9009667" cy="3208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&lt;2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=0,974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endParaRPr lang="tr-TR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 </m:t>
                    </m:r>
                  </m:oMath>
                </a14:m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olmalı yıllık!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=0,049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F02ED463-45BF-4BC5-A6C2-E159048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4" y="2232719"/>
                <a:ext cx="9009667" cy="3208699"/>
              </a:xfrm>
              <a:prstGeom prst="rect">
                <a:avLst/>
              </a:prstGeom>
              <a:blipFill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608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3DDF4CA5-CFB9-4AD9-8708-61BD285A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52</a:t>
            </a:fld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84707FD-8745-4053-8089-964A271E9023}"/>
              </a:ext>
            </a:extLst>
          </p:cNvPr>
          <p:cNvSpPr txBox="1"/>
          <p:nvPr/>
        </p:nvSpPr>
        <p:spPr>
          <a:xfrm>
            <a:off x="454844" y="2141534"/>
            <a:ext cx="9443300" cy="139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 seçenekli 20 soruluk bir test sınavında sorular rasgele işaretlendiğinde,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 az 19 doğru cevap tutturma olasılığı nedir?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Tutturulan doğru cevap sayısının beklenen değeri nedir?</a:t>
            </a:r>
            <a:endParaRPr lang="tr-T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7B04AB66-88A9-4373-A069-A9CA1C6CD07C}"/>
                  </a:ext>
                </a:extLst>
              </p:cNvPr>
              <p:cNvSpPr txBox="1"/>
              <p:nvPr/>
            </p:nvSpPr>
            <p:spPr>
              <a:xfrm>
                <a:off x="454844" y="3560388"/>
                <a:ext cx="10489676" cy="2764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Çözüm: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𝐵𝑖𝑛𝑜𝑚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=20,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20−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=0,1,…, 20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7B04AB66-88A9-4373-A069-A9CA1C6CD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44" y="3560388"/>
                <a:ext cx="10489676" cy="2764731"/>
              </a:xfrm>
              <a:prstGeom prst="rect">
                <a:avLst/>
              </a:prstGeom>
              <a:blipFill>
                <a:blip r:embed="rId2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42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2654CDA-E56F-457C-AB31-00054C56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53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66B176D-9FDD-498B-95FE-9D416C26CCE2}"/>
                  </a:ext>
                </a:extLst>
              </p:cNvPr>
              <p:cNvSpPr txBox="1"/>
              <p:nvPr/>
            </p:nvSpPr>
            <p:spPr>
              <a:xfrm>
                <a:off x="688157" y="2436338"/>
                <a:ext cx="9747315" cy="313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a) 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≥19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=19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8,49.10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=20×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66B176D-9FDD-498B-95FE-9D416C26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7" y="2436338"/>
                <a:ext cx="9747315" cy="3130024"/>
              </a:xfrm>
              <a:prstGeom prst="rect">
                <a:avLst/>
              </a:prstGeo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848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7DF26795-BB1F-4F40-9460-DDA5D3FD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1DD17980-9498-4879-BA75-FADA60489CBE}"/>
                  </a:ext>
                </a:extLst>
              </p:cNvPr>
              <p:cNvSpPr txBox="1"/>
              <p:nvPr/>
            </p:nvSpPr>
            <p:spPr>
              <a:xfrm>
                <a:off x="454843" y="2337816"/>
                <a:ext cx="9660117" cy="3616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Hilesiz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bir paranın 3 kez atılışında X rd.ni 3 atışta gelen tura sayısını göstermek üzere, 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fonksiyonunu bulunuz.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Beklenen değer ve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hesaplayınız.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𝑌𝑌𝑌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𝑌𝑌𝑇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𝑌𝑇𝑌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𝑇𝑌𝑌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𝑇𝑇𝑌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𝑇𝑌𝑇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𝑌𝑇𝑇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𝑇𝑇𝑇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𝐵𝑖𝑛𝑜𝑚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=3,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1DD17980-9498-4879-BA75-FADA60489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43" y="2337816"/>
                <a:ext cx="9660117" cy="3616311"/>
              </a:xfrm>
              <a:prstGeom prst="rect">
                <a:avLst/>
              </a:prstGeom>
              <a:blipFill>
                <a:blip r:embed="rId3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332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C90F7B7-B954-4888-ACD0-38EFAA68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55</a:t>
            </a:fld>
            <a:endParaRPr lang="tr-TR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EC7362F4-47AA-4DB4-969F-2F75E6C92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23764"/>
              </p:ext>
            </p:extLst>
          </p:nvPr>
        </p:nvGraphicFramePr>
        <p:xfrm>
          <a:off x="875063" y="2451767"/>
          <a:ext cx="3940128" cy="977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368">
                  <a:extLst>
                    <a:ext uri="{9D8B030D-6E8A-4147-A177-3AD203B41FA5}">
                      <a16:colId xmlns:a16="http://schemas.microsoft.com/office/drawing/2014/main" val="4095690617"/>
                    </a:ext>
                  </a:extLst>
                </a:gridCol>
                <a:gridCol w="656368">
                  <a:extLst>
                    <a:ext uri="{9D8B030D-6E8A-4147-A177-3AD203B41FA5}">
                      <a16:colId xmlns:a16="http://schemas.microsoft.com/office/drawing/2014/main" val="2498401547"/>
                    </a:ext>
                  </a:extLst>
                </a:gridCol>
                <a:gridCol w="656368">
                  <a:extLst>
                    <a:ext uri="{9D8B030D-6E8A-4147-A177-3AD203B41FA5}">
                      <a16:colId xmlns:a16="http://schemas.microsoft.com/office/drawing/2014/main" val="784962290"/>
                    </a:ext>
                  </a:extLst>
                </a:gridCol>
                <a:gridCol w="656368">
                  <a:extLst>
                    <a:ext uri="{9D8B030D-6E8A-4147-A177-3AD203B41FA5}">
                      <a16:colId xmlns:a16="http://schemas.microsoft.com/office/drawing/2014/main" val="130714867"/>
                    </a:ext>
                  </a:extLst>
                </a:gridCol>
                <a:gridCol w="657328">
                  <a:extLst>
                    <a:ext uri="{9D8B030D-6E8A-4147-A177-3AD203B41FA5}">
                      <a16:colId xmlns:a16="http://schemas.microsoft.com/office/drawing/2014/main" val="1181869913"/>
                    </a:ext>
                  </a:extLst>
                </a:gridCol>
                <a:gridCol w="657328">
                  <a:extLst>
                    <a:ext uri="{9D8B030D-6E8A-4147-A177-3AD203B41FA5}">
                      <a16:colId xmlns:a16="http://schemas.microsoft.com/office/drawing/2014/main" val="336767994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X=x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547385"/>
                  </a:ext>
                </a:extLst>
              </a:tr>
              <a:tr h="6634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P(X=x)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1/8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3/8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3/8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1/8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241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D07CD19B-AA62-4CF8-BDCE-FFFB761CB0D4}"/>
                  </a:ext>
                </a:extLst>
              </p:cNvPr>
              <p:cNvSpPr txBox="1"/>
              <p:nvPr/>
            </p:nvSpPr>
            <p:spPr>
              <a:xfrm>
                <a:off x="5083379" y="2281889"/>
                <a:ext cx="6094378" cy="1728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=0,1,2,3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D07CD19B-AA62-4CF8-BDCE-FFFB761CB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379" y="2281889"/>
                <a:ext cx="6094378" cy="1728615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900C45A0-9D51-4339-A34C-AB65AD63DF34}"/>
                  </a:ext>
                </a:extLst>
              </p:cNvPr>
              <p:cNvSpPr txBox="1"/>
              <p:nvPr/>
            </p:nvSpPr>
            <p:spPr>
              <a:xfrm>
                <a:off x="756502" y="4135726"/>
                <a:ext cx="6813222" cy="2371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=1,5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900C45A0-9D51-4339-A34C-AB65AD63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02" y="4135726"/>
                <a:ext cx="6813222" cy="2371418"/>
              </a:xfrm>
              <a:prstGeom prst="rect">
                <a:avLst/>
              </a:prstGeom>
              <a:blipFill>
                <a:blip r:embed="rId3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8012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943BFEF-28F9-4F5B-8FC7-74DCEAB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56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06407597-5AF9-47C7-AD49-9CEB57EE1566}"/>
                  </a:ext>
                </a:extLst>
              </p:cNvPr>
              <p:cNvSpPr txBox="1"/>
              <p:nvPr/>
            </p:nvSpPr>
            <p:spPr>
              <a:xfrm>
                <a:off x="586818" y="2258794"/>
                <a:ext cx="10150311" cy="3098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 beyaz ve 5 siyah top bulunan bir kavanozdan iadesiz olarak aynı anda 5 top çekildiğinde,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Gelen siyah topların sayısının beyazlardan çok olma olasılığı nedir?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Siyah topların beklenen sayısı ve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nedir?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rd.ni 5 çekilişte gelen siyah topların sayısı olsun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𝐻𝑖𝑝𝑒𝑟𝑔𝑒𝑜𝑚𝑒𝑡𝑟𝑖𝑘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=15,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=5,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06407597-5AF9-47C7-AD49-9CEB57EE1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8" y="2258794"/>
                <a:ext cx="10150311" cy="3098284"/>
              </a:xfrm>
              <a:prstGeom prst="rect">
                <a:avLst/>
              </a:prstGeom>
              <a:blipFill>
                <a:blip r:embed="rId2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76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419B9E9-994E-43E4-9D65-31DB6419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FC48077-9128-4D96-81A1-56FEC4B2DECF}"/>
                  </a:ext>
                </a:extLst>
              </p:cNvPr>
              <p:cNvSpPr txBox="1"/>
              <p:nvPr/>
            </p:nvSpPr>
            <p:spPr>
              <a:xfrm>
                <a:off x="355982" y="1620621"/>
                <a:ext cx="11480036" cy="395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5−</m:t>
                                  </m:r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=0,1,2,3,4,5 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≥3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=5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501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3003</m:t>
                          </m:r>
                        </m:den>
                      </m:f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FC48077-9128-4D96-81A1-56FEC4B2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2" y="1620621"/>
                <a:ext cx="11480036" cy="3958584"/>
              </a:xfrm>
              <a:prstGeom prst="rect">
                <a:avLst/>
              </a:prstGeom>
              <a:blipFill>
                <a:blip r:embed="rId2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0906BE6B-4BF4-4891-88BD-7BB0E00683D2}"/>
                  </a:ext>
                </a:extLst>
              </p:cNvPr>
              <p:cNvSpPr txBox="1"/>
              <p:nvPr/>
            </p:nvSpPr>
            <p:spPr>
              <a:xfrm>
                <a:off x="355982" y="5298326"/>
                <a:ext cx="10239746" cy="1502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 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15−5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15−1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126</m:t>
                          </m:r>
                        </m:den>
                      </m:f>
                    </m:oMath>
                  </m:oMathPara>
                </a14:m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0906BE6B-4BF4-4891-88BD-7BB0E0068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2" y="5298326"/>
                <a:ext cx="10239746" cy="1502078"/>
              </a:xfrm>
              <a:prstGeom prst="rect">
                <a:avLst/>
              </a:prstGeom>
              <a:blipFill>
                <a:blip r:embed="rId3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3593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7B9D267-722F-41BF-B3DA-AB9A296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58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5A8563B-EB71-49E4-ABE5-19D9F33DCE87}"/>
                  </a:ext>
                </a:extLst>
              </p:cNvPr>
              <p:cNvSpPr txBox="1"/>
              <p:nvPr/>
            </p:nvSpPr>
            <p:spPr>
              <a:xfrm>
                <a:off x="518473" y="2183097"/>
                <a:ext cx="10322351" cy="3931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kentin içerisinde 1 günde ortalama 10 trafik kazası olmaktadır. Belirli bir gün için meydana gelen trafik kazası sayısının ,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 olma olasılığını hesaplayınız.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den az olma olasılığını hesaplayınız.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=10</m:t>
                          </m:r>
                        </m:e>
                      </m:d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=0,1,…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5A8563B-EB71-49E4-ABE5-19D9F33DC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3" y="2183097"/>
                <a:ext cx="10322351" cy="3931974"/>
              </a:xfrm>
              <a:prstGeom prst="rect">
                <a:avLst/>
              </a:prstGeom>
              <a:blipFill>
                <a:blip r:embed="rId2"/>
                <a:stretch>
                  <a:fillRect l="-473" r="-53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204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AEC4EC6-C589-493A-8442-955D6258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59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4F252159-F82C-4D61-BC6E-E33BF7F953B2}"/>
                  </a:ext>
                </a:extLst>
              </p:cNvPr>
              <p:cNvSpPr txBox="1"/>
              <p:nvPr/>
            </p:nvSpPr>
            <p:spPr>
              <a:xfrm>
                <a:off x="539685" y="2279626"/>
                <a:ext cx="9509288" cy="2582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a) 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=0,125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&lt;2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4,99.10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4F252159-F82C-4D61-BC6E-E33BF7F95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5" y="2279626"/>
                <a:ext cx="9509288" cy="2582887"/>
              </a:xfrm>
              <a:prstGeom prst="rect">
                <a:avLst/>
              </a:prstGeo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81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69111223-6183-4004-B1B3-D71A794F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437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tr-TR" sz="36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1</a:t>
            </a:r>
            <a:endParaRPr lang="en-US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ECA3624B-785C-4A78-B9BE-D69BA9160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0533" y="1108061"/>
                <a:ext cx="6454067" cy="4530739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Bir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torbada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1’den 10’a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kadar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numaralanmış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birbirinin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aynısı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top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vardır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Torbadan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rastgele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seçilen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bir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topun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numarasını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gösterirse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 in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olasılık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fonksiyonunu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9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9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9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9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bulunuz</a:t>
                </a: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9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en-US" sz="19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=1,2,…,10</m:t>
                      </m:r>
                    </m:oMath>
                  </m:oMathPara>
                </a14:m>
                <a:endParaRPr lang="en-US" sz="19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9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9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−1 </m:t>
                          </m:r>
                        </m:num>
                        <m:den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n-US" sz="19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19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=8,29</m:t>
                      </m:r>
                    </m:oMath>
                  </m:oMathPara>
                </a14:m>
                <a:endParaRPr lang="en-US" sz="19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ECA3624B-785C-4A78-B9BE-D69BA9160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0533" y="1108061"/>
                <a:ext cx="6454067" cy="4530739"/>
              </a:xfrm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9739F7E-789B-436B-A9DB-9ABB123B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3125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815961A1-B1B9-47D5-8C17-9E64B7C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60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033F5F35-4EF1-41BF-A55E-E0D60880F145}"/>
                  </a:ext>
                </a:extLst>
              </p:cNvPr>
              <p:cNvSpPr txBox="1"/>
              <p:nvPr/>
            </p:nvSpPr>
            <p:spPr>
              <a:xfrm>
                <a:off x="483123" y="2213955"/>
                <a:ext cx="9707251" cy="3339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Belirli bir ürünün kusurlu olma olasılığı 0,0001’dir. Üretilen 20000 adet ürün için kusurlu olanların sayısının 5’den çok olma olasılığı nedir?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=20000×0,0001=2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&gt;5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≤5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=0,052653</m:t>
                          </m:r>
                        </m:e>
                      </m:nary>
                    </m:oMath>
                  </m:oMathPara>
                </a14:m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033F5F35-4EF1-41BF-A55E-E0D60880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23" y="2213955"/>
                <a:ext cx="9707251" cy="3339056"/>
              </a:xfrm>
              <a:prstGeom prst="rect">
                <a:avLst/>
              </a:prstGeom>
              <a:blipFill>
                <a:blip r:embed="rId2"/>
                <a:stretch>
                  <a:fillRect l="-502" r="-5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84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040DAD92-E224-4F2A-ADEF-FE35AE5F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61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20656CAF-6597-4662-86C7-3119A1E0C00F}"/>
                  </a:ext>
                </a:extLst>
              </p:cNvPr>
              <p:cNvSpPr txBox="1"/>
              <p:nvPr/>
            </p:nvSpPr>
            <p:spPr>
              <a:xfrm>
                <a:off x="454844" y="2141534"/>
                <a:ext cx="11036430" cy="4112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atıcı için belli bir hedefi vurma olasılığının 0,75 olduğu bilinsin. Atıcı, hedef 1 isabet alıncaya kadar atış yapmaya kararlıdır. Buna göre,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Hedefin 4 atıştan önce vurulma olasılığı nedir?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az 3 atış yapma olasılığı nedir?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𝐺𝑒𝑜𝑚𝑒𝑡𝑟𝑖𝑘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=0,75</m:t>
                          </m:r>
                        </m:e>
                      </m:d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=1,2,3,…</m:t>
                      </m:r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20656CAF-6597-4662-86C7-3119A1E0C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44" y="2141534"/>
                <a:ext cx="11036430" cy="4112985"/>
              </a:xfrm>
              <a:prstGeom prst="rect">
                <a:avLst/>
              </a:prstGeom>
              <a:blipFill>
                <a:blip r:embed="rId2"/>
                <a:stretch>
                  <a:fillRect l="-497" r="-4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771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4E884D7-0CCF-4BC2-AB9F-D8089C08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62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DE9579B-FBB3-4A4B-B137-17EDF51DA246}"/>
                  </a:ext>
                </a:extLst>
              </p:cNvPr>
              <p:cNvSpPr txBox="1"/>
              <p:nvPr/>
            </p:nvSpPr>
            <p:spPr>
              <a:xfrm>
                <a:off x="671659" y="2550220"/>
                <a:ext cx="10169165" cy="2974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&lt;4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≥3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&lt;3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DE9579B-FBB3-4A4B-B137-17EDF51DA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59" y="2550220"/>
                <a:ext cx="10169165" cy="2974276"/>
              </a:xfrm>
              <a:prstGeom prst="rect">
                <a:avLst/>
              </a:prstGeom>
              <a:blipFill>
                <a:blip r:embed="rId2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416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16217AC-FB21-4AD6-B69B-CF0384EA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63</a:t>
            </a:fld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0885C0B-1100-4DAE-BF03-1C31B7012E5E}"/>
              </a:ext>
            </a:extLst>
          </p:cNvPr>
          <p:cNvSpPr txBox="1"/>
          <p:nvPr/>
        </p:nvSpPr>
        <p:spPr>
          <a:xfrm>
            <a:off x="518474" y="2317365"/>
            <a:ext cx="10548594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atıcı için belli bir hedefi vurma olasılığının 0,75 olduğu bilinsin. Atıcı, hedef 3 isabet alıncaya kadar atış yapmaya kararlıdır. Buna göre,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Hedefin 4 atıştan önce vurulma olasılığı nedir?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çok 4 atış yapma olasılığı nedir?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43D9CCBF-2F41-43FD-AEE6-027F7E605F5A}"/>
                  </a:ext>
                </a:extLst>
              </p:cNvPr>
              <p:cNvSpPr txBox="1"/>
              <p:nvPr/>
            </p:nvSpPr>
            <p:spPr>
              <a:xfrm>
                <a:off x="518474" y="4228513"/>
                <a:ext cx="9728462" cy="224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𝑃𝑎𝑠𝑐𝑎𝑙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=3, 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=0,75</m:t>
                          </m:r>
                        </m:e>
                      </m:d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=3,4,…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43D9CCBF-2F41-43FD-AEE6-027F7E60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4228513"/>
                <a:ext cx="9728462" cy="2246705"/>
              </a:xfrm>
              <a:prstGeom prst="rect">
                <a:avLst/>
              </a:prstGeom>
              <a:blipFill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540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92F09E51-1FF0-4B08-99DA-A795476A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B5CD8955-EA9F-4BDB-B5E8-94F6208D720B}"/>
                  </a:ext>
                </a:extLst>
              </p:cNvPr>
              <p:cNvSpPr txBox="1"/>
              <p:nvPr/>
            </p:nvSpPr>
            <p:spPr>
              <a:xfrm>
                <a:off x="793213" y="2460233"/>
                <a:ext cx="10170159" cy="313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4−1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4−3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189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B5CD8955-EA9F-4BDB-B5E8-94F6208D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3" y="2460233"/>
                <a:ext cx="10170159" cy="3130024"/>
              </a:xfrm>
              <a:prstGeom prst="rect">
                <a:avLst/>
              </a:prstGeom>
              <a:blipFill>
                <a:blip r:embed="rId2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683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4777DB1-58D0-40D1-9C4B-BCA09317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65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923CFE79-10FA-48D1-A843-8A5DC91C68E8}"/>
                  </a:ext>
                </a:extLst>
              </p:cNvPr>
              <p:cNvSpPr txBox="1"/>
              <p:nvPr/>
            </p:nvSpPr>
            <p:spPr>
              <a:xfrm>
                <a:off x="596246" y="2467167"/>
                <a:ext cx="9744958" cy="224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tavla zarı 12 kez atılsın. 2 kez 1, 3 kez 2, 1 kez 3, 2 kez 4, 3 kez 5, 1 kez 6 gelme olasılığı nedir?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=3,</m:t>
                          </m:r>
                          <m:sSub>
                            <m:sSub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=3,</m:t>
                          </m:r>
                          <m:sSub>
                            <m:sSub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12!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2!3!1!2!3!1!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923CFE79-10FA-48D1-A843-8A5DC91C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6" y="2467167"/>
                <a:ext cx="9744958" cy="2246705"/>
              </a:xfrm>
              <a:prstGeom prst="rect">
                <a:avLst/>
              </a:prstGeo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764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82A74C8-B35E-4473-8FC3-72F10293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66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CF3FDADC-34BF-4343-A85C-150088CEE4FB}"/>
                  </a:ext>
                </a:extLst>
              </p:cNvPr>
              <p:cNvSpPr txBox="1"/>
              <p:nvPr/>
            </p:nvSpPr>
            <p:spPr>
              <a:xfrm>
                <a:off x="235670" y="2057193"/>
                <a:ext cx="11255604" cy="4448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İstanbul Atatürk Havalimanında her 10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dk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ortalama olarak 4 uçağın indiği bilinmektedir.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İnişe geçen uçaklar için olasılık fonksiyonunu hesaplayınız.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dk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içinde hiç uçağın inmemesi olasılığını hesaplayınız.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Birbirini izleyerek inişe geçen 2 uçak arasındaki zamanın en fazla 5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dk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olması olasılığını hesaplayınız.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tr-TR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rd.ni 10 </a:t>
                </a:r>
                <a:r>
                  <a:rPr lang="tr-T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dk</a:t>
                </a: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 inen uçak sayısı olsun.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CF3FDADC-34BF-4343-A85C-150088CE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70" y="2057193"/>
                <a:ext cx="11255604" cy="4448334"/>
              </a:xfrm>
              <a:prstGeom prst="rect">
                <a:avLst/>
              </a:prstGeom>
              <a:blipFill>
                <a:blip r:embed="rId2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958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C396333-3981-4D6E-90FF-B4410BBD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C3D8EE2-2033-4558-8B1E-3A247DAF15E6}"/>
                  </a:ext>
                </a:extLst>
              </p:cNvPr>
              <p:cNvSpPr txBox="1"/>
              <p:nvPr/>
            </p:nvSpPr>
            <p:spPr>
              <a:xfrm>
                <a:off x="527115" y="2057193"/>
                <a:ext cx="10191161" cy="4410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=0,0183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×4=2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≤5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=0,95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C3D8EE2-2033-4558-8B1E-3A247DAF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15" y="2057193"/>
                <a:ext cx="10191161" cy="4410759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3918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C086B4F-C742-48ED-A5F9-2D2200E5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68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9645ACF-0083-4DBB-8D94-FFCE8F006311}"/>
                  </a:ext>
                </a:extLst>
              </p:cNvPr>
              <p:cNvSpPr txBox="1"/>
              <p:nvPr/>
            </p:nvSpPr>
            <p:spPr>
              <a:xfrm>
                <a:off x="273377" y="2057193"/>
                <a:ext cx="11123629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50 adet telefondan 40 tanesi sağlam iken 10 tanesinden en az 1’i bozuktur. Yerine konulmaksızın 5 rasgele örnek çekilirse bunlardan 4 tanesinin sağlam olma olasılığı nedir?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𝐻𝑖𝑝𝑒𝑟𝑔𝑒𝑜𝑚𝑒𝑡𝑟𝑖𝑘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=50,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=5,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=40</m:t>
                          </m:r>
                        </m:e>
                      </m:d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9645ACF-0083-4DBB-8D94-FFCE8F006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" y="2057193"/>
                <a:ext cx="11123629" cy="2062103"/>
              </a:xfrm>
              <a:prstGeom prst="rect">
                <a:avLst/>
              </a:prstGeom>
              <a:blipFill>
                <a:blip r:embed="rId2"/>
                <a:stretch>
                  <a:fillRect l="-493" r="-4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80FB5D6C-5C56-4C17-9FE9-CEFF9A909E91}"/>
                  </a:ext>
                </a:extLst>
              </p:cNvPr>
              <p:cNvSpPr txBox="1"/>
              <p:nvPr/>
            </p:nvSpPr>
            <p:spPr>
              <a:xfrm>
                <a:off x="1016267" y="3575456"/>
                <a:ext cx="10715133" cy="3202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40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5−</m:t>
                                  </m:r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=0,1,2,3,4,5 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40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=0,431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80FB5D6C-5C56-4C17-9FE9-CEFF9A909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7" y="3575456"/>
                <a:ext cx="10715133" cy="3202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032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4AB5810-49D0-46B9-B5C7-71805ADD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69</a:t>
            </a:fld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D05AA06-FE61-442D-B4F0-2473BC8C61EE}"/>
              </a:ext>
            </a:extLst>
          </p:cNvPr>
          <p:cNvSpPr txBox="1"/>
          <p:nvPr/>
        </p:nvSpPr>
        <p:spPr>
          <a:xfrm>
            <a:off x="433633" y="2057193"/>
            <a:ext cx="10897386" cy="139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kutuda 3 kusurlu, 7 kusursuz parça vardır. Yerine koymaksızın 3 parça seçiliyor. Buna göre,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kusurlu parça çekme olasılığı nedir?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Ortalama ve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varyansı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hesaplayınız.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78C60207-635C-4421-9CFD-80A834AB423A}"/>
                  </a:ext>
                </a:extLst>
              </p:cNvPr>
              <p:cNvSpPr txBox="1"/>
              <p:nvPr/>
            </p:nvSpPr>
            <p:spPr>
              <a:xfrm>
                <a:off x="433633" y="3381551"/>
                <a:ext cx="10972800" cy="319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rd.ni kusurlu parça çekme olayı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𝐻𝑖𝑝𝑒𝑟𝑔𝑒𝑜𝑚𝑒𝑡𝑟𝑖𝑘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=10,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=3,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</m:t>
                                  </m:r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tr-T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 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=0,1,2,3</m:t>
                      </m:r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78C60207-635C-4421-9CFD-80A834AB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3" y="3381551"/>
                <a:ext cx="10972800" cy="3194721"/>
              </a:xfrm>
              <a:prstGeom prst="rect">
                <a:avLst/>
              </a:prstGeo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86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9DEE06-F8EF-4E22-BF5B-767A8DA9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Bernoulli Dağılımı </a:t>
            </a:r>
            <a:endParaRPr lang="tr-T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D94C379-6A8D-4E48-9B85-710E96928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108061"/>
                <a:ext cx="5008901" cy="457197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rastgele deney yapıldığında bu deneyin sadece iki mümkün sonucu elde ediliyorsa böyle bir deneye Bernoulli deneyi denir. Sonuçlar, başarılı, başarısız, yazı, tura, bozuk, sağlam) şeklindedir.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 , 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=0,1</m:t>
                          </m:r>
                        </m:e>
                      </m:d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14:m>
                  <m:oMath xmlns:m="http://schemas.openxmlformats.org/officeDocument/2006/math"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tr-T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D94C379-6A8D-4E48-9B85-710E96928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108061"/>
                <a:ext cx="5008901" cy="4571972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3362FC-8BD2-4E4A-ABBB-4727E8A7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2452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marL="0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sz="3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tr-T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D47A1D6-B9BA-4A33-92E1-5EEF1040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70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1E36FF1A-E293-4F3B-8BD8-8A1FCB300CDC}"/>
                  </a:ext>
                </a:extLst>
              </p:cNvPr>
              <p:cNvSpPr txBox="1"/>
              <p:nvPr/>
            </p:nvSpPr>
            <p:spPr>
              <a:xfrm>
                <a:off x="492550" y="2164415"/>
                <a:ext cx="10649931" cy="3431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tr-TR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				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ctrlPr>
                              <a:rPr lang="tr-T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r-T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den>
                    </m:f>
                    <m:r>
                      <a:rPr lang="tr-T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=0,175</m:t>
                    </m:r>
                  </m:oMath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10−3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10−1</m:t>
                          </m:r>
                        </m:den>
                      </m:f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441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900</m:t>
                          </m:r>
                        </m:den>
                      </m:f>
                    </m:oMath>
                  </m:oMathPara>
                </a14:m>
                <a:endParaRPr lang="tr-T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1E36FF1A-E293-4F3B-8BD8-8A1FCB300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50" y="2164415"/>
                <a:ext cx="10649931" cy="3431517"/>
              </a:xfrm>
              <a:prstGeom prst="rect">
                <a:avLst/>
              </a:prstGeo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30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F3CD1-A360-4CEE-9DED-B0574F2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tr-TR" sz="2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Kaynaklar</a:t>
            </a:r>
            <a:endParaRPr lang="tr-TR" sz="28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D47A1D6-B9BA-4A33-92E1-5EEF1040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71</a:t>
            </a:fld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B3FDA1D-2328-400B-BA65-8D8C631B267D}"/>
              </a:ext>
            </a:extLst>
          </p:cNvPr>
          <p:cNvSpPr txBox="1"/>
          <p:nvPr/>
        </p:nvSpPr>
        <p:spPr>
          <a:xfrm>
            <a:off x="487051" y="2405821"/>
            <a:ext cx="10495175" cy="295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Enis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Sınıksaran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Teori ve Uygulamalarıyla İstatistiksel Yöntemler, Türkmen Kitabevi, 3.Baskı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Irwin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Miller,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Marylees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Miller, John E.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Freund's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Mathematical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Applications,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Eighth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Edition,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Mustafa Aytaç, Matematiksel İstatistik, Ezgi Kitabevi, 5.Baskı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Fikri Akdeniz, Olasılık ve İstatistik, Akademisyen Kitabevi, 20.Baskı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Semra Oral Erbaş, Olasılık ve İstatistik Problemler ve Çözümleri ile, Gazi Kitabevi, 7. Baskı</a:t>
            </a:r>
            <a:endParaRPr lang="tr-T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0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6412A5-2C97-4726-8EB8-46CEBCBD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tr-TR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Bernoulli Dağılımı </a:t>
            </a:r>
            <a:endParaRPr lang="tr-T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B9BBDCEB-046C-4C06-9C7D-1E51DC5F2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</p:spPr>
            <p:txBody>
              <a:bodyPr>
                <a:normAutofit/>
              </a:bodyPr>
              <a:lstStyle/>
              <a:p>
                <a:pPr marL="342900" lvl="0" indent="-342900">
                  <a:buFont typeface="Wingdings" panose="05000000000000000000" pitchFamily="2" charset="2"/>
                  <a:buChar char=""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Moment çıkaran fonksiyonu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:r>
                  <a:rPr lang="tr-T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1−0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2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1−1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tr-T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B9BBDCEB-046C-4C06-9C7D-1E51DC5F2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9406666" cy="3526144"/>
              </a:xfrm>
              <a:blipFill>
                <a:blip r:embed="rId2"/>
                <a:stretch>
                  <a:fillRect l="-583" t="-20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FA196C7-CEC2-4B20-8773-083B508E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02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DDB14C07-53CC-43E4-A72F-1EB5344394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2903" y="949324"/>
                <a:ext cx="8071706" cy="490471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Mçf’den hareketle E(X) ve V(X) </a:t>
                </a:r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→t ye göre 1. türevi</a:t>
                </a:r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tr-T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→t ye göre 2. türevi</a:t>
                </a:r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tr-TR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sz="6600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DDB14C07-53CC-43E4-A72F-1EB534439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2903" y="949324"/>
                <a:ext cx="8071706" cy="4904717"/>
              </a:xfrm>
              <a:blipFill>
                <a:blip r:embed="rId2"/>
                <a:stretch>
                  <a:fillRect l="-6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AA2DEA29-01F7-4674-9D75-7F9076A7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BDF-9A86-4CCE-9407-DCB9BB4EF0F3}" type="slidenum">
              <a:rPr lang="tr-TR" smtClean="0"/>
              <a:t>9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C7284E2E-B6E9-4F5A-A5E3-62024257E058}"/>
                  </a:ext>
                </a:extLst>
              </p:cNvPr>
              <p:cNvSpPr txBox="1"/>
              <p:nvPr/>
            </p:nvSpPr>
            <p:spPr>
              <a:xfrm>
                <a:off x="2766767" y="4714520"/>
                <a:ext cx="7237841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C7284E2E-B6E9-4F5A-A5E3-62024257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767" y="4714520"/>
                <a:ext cx="7237841" cy="663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843774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3562</Words>
  <Application>Microsoft Office PowerPoint</Application>
  <PresentationFormat>Geniş ekran</PresentationFormat>
  <Paragraphs>524</Paragraphs>
  <Slides>71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80" baseType="lpstr"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Dilim</vt:lpstr>
      <vt:lpstr>ÖZEL Kesikli OLASILIK Dağılımlar</vt:lpstr>
      <vt:lpstr>Tekdüze Dağılım (Kesikli Düzgün/Uniform Dağılım)</vt:lpstr>
      <vt:lpstr>Tekdüze Dağılım (Kesikli Düzgün/Uniform Dağılım)</vt:lpstr>
      <vt:lpstr>Tekdüze Dağılım (Kesikli Düzgün/Uniform Dağılım)</vt:lpstr>
      <vt:lpstr>Tekdüze Dağılım (Kesikli Düzgün/Uniform Dağılım)</vt:lpstr>
      <vt:lpstr>Örnek 1</vt:lpstr>
      <vt:lpstr>Bernoulli Dağılımı </vt:lpstr>
      <vt:lpstr>Bernoulli Dağılımı </vt:lpstr>
      <vt:lpstr>Mçf’den hareketle E(X) ve V(X)  →t ye göre 1. türevi M_x^′ (t)=pe^t M_x^′ (0)=p →t ye göre 2. türevi M_x^′′ (t)=pe^t M_x^′′ (0)=p </vt:lpstr>
      <vt:lpstr>Bernoulli Dağılımı </vt:lpstr>
      <vt:lpstr>Örnek 2</vt:lpstr>
      <vt:lpstr>3- Binom dağılımı</vt:lpstr>
      <vt:lpstr>Binom dağılımı</vt:lpstr>
      <vt:lpstr>M_x^′ (0)=np   M_x^′′ (t)=n(n-1) (pe^t+q)^(n-2) pe^t pe^t+n(pe^t+q)^(n-1)∙pe^t   M_x^′′ (0)=n^2 p^2-np^2+np   V(X)=n^2 p^2-np^2+np-(np)^2=np(1-p)=npq   Ya da “n” tane bernoulli tanımından da ulaşılır. </vt:lpstr>
      <vt:lpstr>Örnek 3</vt:lpstr>
      <vt:lpstr>PowerPoint Sunusu</vt:lpstr>
      <vt:lpstr>Örnek 4</vt:lpstr>
      <vt:lpstr>Örnek 4</vt:lpstr>
      <vt:lpstr>Örnek 5</vt:lpstr>
      <vt:lpstr>4- Çok terimli (multinominal) Dağılım</vt:lpstr>
      <vt:lpstr>Örnek 6</vt:lpstr>
      <vt:lpstr>Örnek 7</vt:lpstr>
      <vt:lpstr>Örnek 7</vt:lpstr>
      <vt:lpstr>5- Geometrik Dağılım</vt:lpstr>
      <vt:lpstr>Geometrik Dağılım</vt:lpstr>
      <vt:lpstr>Örnek 8</vt:lpstr>
      <vt:lpstr>PowerPoint Sunusu</vt:lpstr>
      <vt:lpstr>Örnek 9</vt:lpstr>
      <vt:lpstr>6- Negatif Binom (Pascal) Dağılımı</vt:lpstr>
      <vt:lpstr>6- Negatif Binom (Pascal) Dağılımı</vt:lpstr>
      <vt:lpstr>Örnek 10</vt:lpstr>
      <vt:lpstr>Örnek 11</vt:lpstr>
      <vt:lpstr>Örnek 11</vt:lpstr>
      <vt:lpstr>Örnek 11</vt:lpstr>
      <vt:lpstr>7- Hipergeometrik Dağılım</vt:lpstr>
      <vt:lpstr>7- Hipergeometrik Dağılım</vt:lpstr>
      <vt:lpstr>Örnek 12</vt:lpstr>
      <vt:lpstr>Örnek 12</vt:lpstr>
      <vt:lpstr>Örnek 12</vt:lpstr>
      <vt:lpstr>Örnek 13</vt:lpstr>
      <vt:lpstr>8- Poisson Dağılımı</vt:lpstr>
      <vt:lpstr>8- Poisson Dağılımı</vt:lpstr>
      <vt:lpstr>8- Poisson Dağılımı</vt:lpstr>
      <vt:lpstr>Örnek 15</vt:lpstr>
      <vt:lpstr>Örnek 16</vt:lpstr>
      <vt:lpstr>Örnek 16</vt:lpstr>
      <vt:lpstr>Örnek 17</vt:lpstr>
      <vt:lpstr>Örnek 17</vt:lpstr>
      <vt:lpstr>Örnek 18</vt:lpstr>
      <vt:lpstr>Örnek 19</vt:lpstr>
      <vt:lpstr>Örnek 19</vt:lpstr>
      <vt:lpstr>Örnek 20</vt:lpstr>
      <vt:lpstr>Örnek 20</vt:lpstr>
      <vt:lpstr>Örnek 21</vt:lpstr>
      <vt:lpstr>Örnek 21</vt:lpstr>
      <vt:lpstr>Örnek 22</vt:lpstr>
      <vt:lpstr>Örnek 22</vt:lpstr>
      <vt:lpstr>Örnek 23</vt:lpstr>
      <vt:lpstr>Örnek 23</vt:lpstr>
      <vt:lpstr>Örnek 24</vt:lpstr>
      <vt:lpstr>Örnek 25</vt:lpstr>
      <vt:lpstr>Örnek 25</vt:lpstr>
      <vt:lpstr>Örnek 26</vt:lpstr>
      <vt:lpstr>Örnek 26</vt:lpstr>
      <vt:lpstr>Örnek 27</vt:lpstr>
      <vt:lpstr>Örnek 28</vt:lpstr>
      <vt:lpstr>Örnek 28</vt:lpstr>
      <vt:lpstr>Örnek 29</vt:lpstr>
      <vt:lpstr>Örnek 30</vt:lpstr>
      <vt:lpstr>Örnek 30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Kesikli Dağılımlar</dc:title>
  <dc:creator>ozlem yorulmaz</dc:creator>
  <cp:lastModifiedBy>ozlem yorulmaz</cp:lastModifiedBy>
  <cp:revision>12</cp:revision>
  <dcterms:created xsi:type="dcterms:W3CDTF">2020-12-03T14:13:25Z</dcterms:created>
  <dcterms:modified xsi:type="dcterms:W3CDTF">2020-12-04T15:46:55Z</dcterms:modified>
</cp:coreProperties>
</file>